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F9B8CD-342D-4579-98EC-A8FD6B7370E1}" type="datetimeFigureOut">
              <a:rPr lang="en-US" smtClean="0"/>
              <a:pPr/>
              <a:t>11-Nov-21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11-Nov-21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11-Nov-21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11-Nov-21</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F9B8CD-342D-4579-98EC-A8FD6B7370E1}" type="datetimeFigureOut">
              <a:rPr lang="en-US" smtClean="0"/>
              <a:pPr/>
              <a:t>11-Nov-21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F9B8CD-342D-4579-98EC-A8FD6B7370E1}" type="datetimeFigureOut">
              <a:rPr lang="en-US" smtClean="0"/>
              <a:pPr/>
              <a:t>11-Nov-21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F9B8CD-342D-4579-98EC-A8FD6B7370E1}" type="datetimeFigureOut">
              <a:rPr lang="en-US" smtClean="0"/>
              <a:pPr/>
              <a:t>11-Nov-21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11-Nov-21</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11-Nov-21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11-Nov-21</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11-Nov-21</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11-Nov-21</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438400"/>
            <a:ext cx="6172200" cy="1894362"/>
          </a:xfrm>
        </p:spPr>
        <p:txBody>
          <a:bodyPr>
            <a:normAutofit/>
          </a:bodyPr>
          <a:lstStyle/>
          <a:p>
            <a:pPr algn="ctr"/>
            <a:r>
              <a:rPr lang="en-IN" sz="4000" dirty="0" smtClean="0">
                <a:latin typeface="Bookman Old Style" pitchFamily="18" charset="0"/>
              </a:rPr>
              <a:t>customer activation and retention</a:t>
            </a:r>
            <a:endParaRPr lang="en-US" sz="4000" dirty="0">
              <a:latin typeface="Bookman Old Style" pitchFamily="18" charset="0"/>
            </a:endParaRPr>
          </a:p>
        </p:txBody>
      </p:sp>
      <p:sp>
        <p:nvSpPr>
          <p:cNvPr id="3" name="Subtitle 2"/>
          <p:cNvSpPr>
            <a:spLocks noGrp="1"/>
          </p:cNvSpPr>
          <p:nvPr>
            <p:ph type="subTitle" idx="1"/>
          </p:nvPr>
        </p:nvSpPr>
        <p:spPr>
          <a:xfrm>
            <a:off x="2286000" y="4343400"/>
            <a:ext cx="6172200" cy="1371600"/>
          </a:xfrm>
        </p:spPr>
        <p:txBody>
          <a:bodyPr/>
          <a:lstStyle/>
          <a:p>
            <a:r>
              <a:rPr lang="en-IN" u="sng" dirty="0" smtClean="0">
                <a:hlinkClick r:id="rId2"/>
              </a:rPr>
              <a:t>E-retail factors for customer activation and retention: A case study from Indian e-commerce customers</a:t>
            </a:r>
            <a:endParaRPr lang="en-US" dirty="0" smtClean="0"/>
          </a:p>
          <a:p>
            <a:r>
              <a:rPr lang="en-IN" dirty="0" smtClean="0"/>
              <a:t> </a:t>
            </a:r>
            <a:endParaRPr lang="en-US" dirty="0" smtClean="0"/>
          </a:p>
          <a:p>
            <a:endParaRPr lang="en-US" dirty="0"/>
          </a:p>
        </p:txBody>
      </p:sp>
      <p:pic>
        <p:nvPicPr>
          <p:cNvPr id="4" name="Picture 3"/>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2514600" y="381000"/>
            <a:ext cx="5562600" cy="2438400"/>
          </a:xfrm>
          <a:prstGeom prst="rect">
            <a:avLst/>
          </a:prstGeom>
          <a:noFill/>
          <a:ln>
            <a:noFill/>
          </a:ln>
        </p:spPr>
      </p:pic>
      <p:sp>
        <p:nvSpPr>
          <p:cNvPr id="5" name="TextBox 4"/>
          <p:cNvSpPr txBox="1"/>
          <p:nvPr/>
        </p:nvSpPr>
        <p:spPr>
          <a:xfrm>
            <a:off x="5867400" y="5791200"/>
            <a:ext cx="2895600" cy="369332"/>
          </a:xfrm>
          <a:prstGeom prst="rect">
            <a:avLst/>
          </a:prstGeom>
          <a:noFill/>
        </p:spPr>
        <p:txBody>
          <a:bodyPr wrap="square" rtlCol="0">
            <a:spAutoFit/>
          </a:bodyPr>
          <a:lstStyle/>
          <a:p>
            <a:r>
              <a:rPr lang="en-US" dirty="0" smtClean="0"/>
              <a:t>By:- </a:t>
            </a:r>
            <a:r>
              <a:rPr lang="en-US" dirty="0" err="1" smtClean="0"/>
              <a:t>kunal</a:t>
            </a:r>
            <a:r>
              <a:rPr lang="en-US" dirty="0" smtClean="0"/>
              <a:t> </a:t>
            </a:r>
            <a:r>
              <a:rPr lang="en-US" dirty="0" err="1" smtClean="0"/>
              <a:t>chand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Visualization.</a:t>
            </a:r>
            <a:endParaRPr lang="en-US" dirty="0"/>
          </a:p>
        </p:txBody>
      </p:sp>
      <p:sp>
        <p:nvSpPr>
          <p:cNvPr id="3" name="Content Placeholder 2"/>
          <p:cNvSpPr>
            <a:spLocks noGrp="1"/>
          </p:cNvSpPr>
          <p:nvPr>
            <p:ph sz="quarter" idx="1"/>
          </p:nvPr>
        </p:nvSpPr>
        <p:spPr/>
        <p:txBody>
          <a:bodyPr/>
          <a:lstStyle/>
          <a:p>
            <a:r>
              <a:rPr lang="en-US" b="1" dirty="0" smtClean="0"/>
              <a:t>Visiting Frequency</a:t>
            </a:r>
          </a:p>
          <a:p>
            <a:endParaRPr lang="en-US" dirty="0"/>
          </a:p>
        </p:txBody>
      </p:sp>
      <p:pic>
        <p:nvPicPr>
          <p:cNvPr id="4" name="Picture 3" descr="newplot (7).png"/>
          <p:cNvPicPr>
            <a:picLocks noChangeAspect="1"/>
          </p:cNvPicPr>
          <p:nvPr/>
        </p:nvPicPr>
        <p:blipFill>
          <a:blip r:embed="rId2"/>
          <a:stretch>
            <a:fillRect/>
          </a:stretch>
        </p:blipFill>
        <p:spPr>
          <a:xfrm>
            <a:off x="0" y="2438400"/>
            <a:ext cx="8686800" cy="4419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533400" y="685800"/>
            <a:ext cx="7467600" cy="1066800"/>
          </a:xfrm>
        </p:spPr>
        <p:txBody>
          <a:bodyPr>
            <a:normAutofit fontScale="70000" lnSpcReduction="20000"/>
          </a:bodyPr>
          <a:lstStyle/>
          <a:p>
            <a:r>
              <a:rPr lang="en-US" dirty="0" smtClean="0"/>
              <a:t>Lets plot the pie plot and note the percentage of repeat purchase.</a:t>
            </a:r>
          </a:p>
          <a:p>
            <a:r>
              <a:rPr lang="en-US" dirty="0" smtClean="0"/>
              <a:t>42.4% are those who only purchase 10 times.</a:t>
            </a:r>
          </a:p>
          <a:p>
            <a:r>
              <a:rPr lang="en-US" dirty="0" smtClean="0"/>
              <a:t>2.23% are those who purchased more than 41 times.</a:t>
            </a:r>
            <a:endParaRPr lang="en-US" dirty="0"/>
          </a:p>
        </p:txBody>
      </p:sp>
      <p:pic>
        <p:nvPicPr>
          <p:cNvPr id="6" name="Picture 5" descr="newplot (8).png"/>
          <p:cNvPicPr>
            <a:picLocks noChangeAspect="1"/>
          </p:cNvPicPr>
          <p:nvPr/>
        </p:nvPicPr>
        <p:blipFill>
          <a:blip r:embed="rId2"/>
          <a:stretch>
            <a:fillRect/>
          </a:stretch>
        </p:blipFill>
        <p:spPr>
          <a:xfrm>
            <a:off x="228600" y="1600200"/>
            <a:ext cx="7696200" cy="4038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visualize Repeat purchase with Age and gender column.</a:t>
            </a:r>
            <a:endParaRPr lang="en-US" dirty="0"/>
          </a:p>
        </p:txBody>
      </p:sp>
      <p:pic>
        <p:nvPicPr>
          <p:cNvPr id="8" name="Content Placeholder 7" descr="newplot (9).png"/>
          <p:cNvPicPr>
            <a:picLocks noGrp="1" noChangeAspect="1"/>
          </p:cNvPicPr>
          <p:nvPr>
            <p:ph sz="quarter" idx="1"/>
          </p:nvPr>
        </p:nvPicPr>
        <p:blipFill>
          <a:blip r:embed="rId2"/>
          <a:stretch>
            <a:fillRect/>
          </a:stretch>
        </p:blipFill>
        <p:spPr>
          <a:xfrm>
            <a:off x="457200" y="2046665"/>
            <a:ext cx="7467600" cy="398069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the box plot between  repeat purchase and years of shopping.</a:t>
            </a:r>
            <a:endParaRPr lang="en-US" dirty="0"/>
          </a:p>
        </p:txBody>
      </p:sp>
      <p:pic>
        <p:nvPicPr>
          <p:cNvPr id="10" name="Content Placeholder 9" descr="newplot (11).png"/>
          <p:cNvPicPr>
            <a:picLocks noGrp="1" noChangeAspect="1"/>
          </p:cNvPicPr>
          <p:nvPr>
            <p:ph sz="quarter" idx="1"/>
          </p:nvPr>
        </p:nvPicPr>
        <p:blipFill>
          <a:blip r:embed="rId2"/>
          <a:stretch>
            <a:fillRect/>
          </a:stretch>
        </p:blipFill>
        <p:spPr>
          <a:xfrm>
            <a:off x="457200" y="2046665"/>
            <a:ext cx="7467600" cy="398069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b="1" dirty="0"/>
          </a:p>
        </p:txBody>
      </p:sp>
      <p:sp>
        <p:nvSpPr>
          <p:cNvPr id="3" name="Content Placeholder 2"/>
          <p:cNvSpPr>
            <a:spLocks noGrp="1"/>
          </p:cNvSpPr>
          <p:nvPr>
            <p:ph sz="quarter" idx="1"/>
          </p:nvPr>
        </p:nvSpPr>
        <p:spPr/>
        <p:txBody>
          <a:bodyPr/>
          <a:lstStyle/>
          <a:p>
            <a:r>
              <a:rPr lang="en-US" dirty="0" smtClean="0"/>
              <a:t>This plot gives the following results.</a:t>
            </a:r>
          </a:p>
          <a:p>
            <a:pPr lvl="1"/>
            <a:r>
              <a:rPr lang="en-US" dirty="0" smtClean="0"/>
              <a:t>More no of years gives more no of purchase.</a:t>
            </a:r>
          </a:p>
          <a:p>
            <a:pPr lvl="1"/>
            <a:r>
              <a:rPr lang="en-US" dirty="0" smtClean="0"/>
              <a:t>Less years of shopping gives less no of purchase.</a:t>
            </a:r>
          </a:p>
          <a:p>
            <a:pPr lvl="1"/>
            <a:endParaRPr lang="en-US" dirty="0" smtClean="0"/>
          </a:p>
          <a:p>
            <a:pPr lvl="1"/>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 retention there are following areas to focus.</a:t>
            </a:r>
            <a:endParaRPr lang="en-US" dirty="0"/>
          </a:p>
        </p:txBody>
      </p:sp>
      <p:pic>
        <p:nvPicPr>
          <p:cNvPr id="4" name="Content Placeholder 3" descr="newplot (12).png"/>
          <p:cNvPicPr>
            <a:picLocks noGrp="1" noChangeAspect="1"/>
          </p:cNvPicPr>
          <p:nvPr>
            <p:ph sz="quarter" idx="1"/>
          </p:nvPr>
        </p:nvPicPr>
        <p:blipFill>
          <a:blip r:embed="rId2"/>
          <a:stretch>
            <a:fillRect/>
          </a:stretch>
        </p:blipFill>
        <p:spPr>
          <a:xfrm>
            <a:off x="609600" y="2133600"/>
            <a:ext cx="7467600" cy="3980694"/>
          </a:xfrm>
        </p:spPr>
      </p:pic>
      <p:sp>
        <p:nvSpPr>
          <p:cNvPr id="5" name="TextBox 4"/>
          <p:cNvSpPr txBox="1"/>
          <p:nvPr/>
        </p:nvSpPr>
        <p:spPr>
          <a:xfrm>
            <a:off x="609600" y="1676400"/>
            <a:ext cx="7086600" cy="369332"/>
          </a:xfrm>
          <a:prstGeom prst="rect">
            <a:avLst/>
          </a:prstGeom>
          <a:noFill/>
        </p:spPr>
        <p:txBody>
          <a:bodyPr wrap="square" rtlCol="0">
            <a:spAutoFit/>
          </a:bodyPr>
          <a:lstStyle/>
          <a:p>
            <a:r>
              <a:rPr lang="en-US" dirty="0" smtClean="0"/>
              <a:t>Device  used for purchase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a:t>
            </a:r>
            <a:endParaRPr lang="en-US" dirty="0"/>
          </a:p>
        </p:txBody>
      </p:sp>
      <p:sp>
        <p:nvSpPr>
          <p:cNvPr id="3" name="Content Placeholder 2"/>
          <p:cNvSpPr>
            <a:spLocks noGrp="1"/>
          </p:cNvSpPr>
          <p:nvPr>
            <p:ph sz="quarter" idx="1"/>
          </p:nvPr>
        </p:nvSpPr>
        <p:spPr/>
        <p:txBody>
          <a:bodyPr/>
          <a:lstStyle/>
          <a:p>
            <a:r>
              <a:rPr lang="en-US" dirty="0" smtClean="0"/>
              <a:t>From above plotting we observe that smart phones used is more then 50%,for retention website should be user friendly and convenient to use.</a:t>
            </a:r>
          </a:p>
          <a:p>
            <a:r>
              <a:rPr lang="en-US" dirty="0" smtClean="0"/>
              <a:t> laptops and destock on 2</a:t>
            </a:r>
            <a:r>
              <a:rPr lang="en-US" baseline="30000" dirty="0" smtClean="0"/>
              <a:t>nd</a:t>
            </a:r>
            <a:r>
              <a:rPr lang="en-US" dirty="0" smtClean="0"/>
              <a:t> and 3</a:t>
            </a:r>
            <a:r>
              <a:rPr lang="en-US" baseline="30000" dirty="0" smtClean="0"/>
              <a:t>rd</a:t>
            </a:r>
            <a:r>
              <a:rPr lang="en-US" dirty="0" smtClean="0"/>
              <a:t> positions.</a:t>
            </a:r>
          </a:p>
          <a:p>
            <a:r>
              <a:rPr lang="en-US" dirty="0" smtClean="0"/>
              <a:t>Tablets are used less for shopping.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 purchase with used device.</a:t>
            </a:r>
            <a:endParaRPr lang="en-US" dirty="0"/>
          </a:p>
        </p:txBody>
      </p:sp>
      <p:pic>
        <p:nvPicPr>
          <p:cNvPr id="4" name="Content Placeholder 3" descr="newplot (14).png"/>
          <p:cNvPicPr>
            <a:picLocks noGrp="1" noChangeAspect="1"/>
          </p:cNvPicPr>
          <p:nvPr>
            <p:ph sz="quarter" idx="1"/>
          </p:nvPr>
        </p:nvPicPr>
        <p:blipFill>
          <a:blip r:embed="rId2"/>
          <a:stretch>
            <a:fillRect/>
          </a:stretch>
        </p:blipFill>
        <p:spPr>
          <a:xfrm>
            <a:off x="457200" y="2046665"/>
            <a:ext cx="7467600" cy="3980694"/>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a:t>
            </a:r>
            <a:endParaRPr lang="en-US" dirty="0"/>
          </a:p>
        </p:txBody>
      </p:sp>
      <p:sp>
        <p:nvSpPr>
          <p:cNvPr id="3" name="Content Placeholder 2"/>
          <p:cNvSpPr>
            <a:spLocks noGrp="1"/>
          </p:cNvSpPr>
          <p:nvPr>
            <p:ph sz="quarter" idx="1"/>
          </p:nvPr>
        </p:nvSpPr>
        <p:spPr/>
        <p:txBody>
          <a:bodyPr/>
          <a:lstStyle/>
          <a:p>
            <a:r>
              <a:rPr lang="en-US" dirty="0" smtClean="0"/>
              <a:t>From above plotting we easily find that smart phones are the only device which used for repeat purchase 42 times and more.</a:t>
            </a:r>
          </a:p>
          <a:p>
            <a:r>
              <a:rPr lang="en-US" dirty="0" smtClean="0"/>
              <a:t>Laptops are on second in our list and used for 21-30 times for repeat purchase.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a:t>
            </a:r>
            <a:endParaRPr lang="en-US" dirty="0"/>
          </a:p>
        </p:txBody>
      </p:sp>
      <p:pic>
        <p:nvPicPr>
          <p:cNvPr id="4" name="Content Placeholder 3" descr="newplot (15).png"/>
          <p:cNvPicPr>
            <a:picLocks noGrp="1" noChangeAspect="1"/>
          </p:cNvPicPr>
          <p:nvPr>
            <p:ph sz="quarter" idx="1"/>
          </p:nvPr>
        </p:nvPicPr>
        <p:blipFill>
          <a:blip r:embed="rId2"/>
          <a:stretch>
            <a:fillRect/>
          </a:stretch>
        </p:blipFill>
        <p:spPr>
          <a:xfrm>
            <a:off x="457200" y="2046665"/>
            <a:ext cx="7467600" cy="398069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fontScale="85000" lnSpcReduction="20000"/>
          </a:bodyPr>
          <a:lstStyle/>
          <a:p>
            <a:r>
              <a:rPr lang="en-IN" dirty="0" smtClean="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sz="quarter" idx="1"/>
          </p:nvPr>
        </p:nvSpPr>
        <p:spPr/>
        <p:txBody>
          <a:bodyPr/>
          <a:lstStyle/>
          <a:p>
            <a:r>
              <a:rPr lang="en-US" dirty="0" smtClean="0"/>
              <a:t>Major cities are where </a:t>
            </a:r>
            <a:r>
              <a:rPr lang="en-US" dirty="0" smtClean="0"/>
              <a:t>maximum </a:t>
            </a:r>
            <a:r>
              <a:rPr lang="en-US" dirty="0" smtClean="0"/>
              <a:t>buying happens. </a:t>
            </a:r>
            <a:endParaRPr lang="en-US" dirty="0" smtClean="0"/>
          </a:p>
          <a:p>
            <a:pPr>
              <a:buNone/>
            </a:pPr>
            <a:r>
              <a:rPr lang="en-US" dirty="0" smtClean="0"/>
              <a:t>	1</a:t>
            </a:r>
            <a:r>
              <a:rPr lang="en-US" dirty="0" smtClean="0"/>
              <a:t>. Delhi </a:t>
            </a:r>
            <a:endParaRPr lang="en-US" dirty="0" smtClean="0"/>
          </a:p>
          <a:p>
            <a:pPr>
              <a:buNone/>
            </a:pPr>
            <a:r>
              <a:rPr lang="en-US" dirty="0" smtClean="0"/>
              <a:t>	2</a:t>
            </a:r>
            <a:r>
              <a:rPr lang="en-US" dirty="0" smtClean="0"/>
              <a:t>. </a:t>
            </a:r>
            <a:r>
              <a:rPr lang="en-US" dirty="0" smtClean="0"/>
              <a:t>Greater </a:t>
            </a:r>
            <a:r>
              <a:rPr lang="en-US" dirty="0" err="1" smtClean="0"/>
              <a:t>Noida</a:t>
            </a:r>
            <a:r>
              <a:rPr lang="en-US" dirty="0" smtClean="0"/>
              <a:t> </a:t>
            </a:r>
            <a:endParaRPr lang="en-US" dirty="0" smtClean="0"/>
          </a:p>
          <a:p>
            <a:pPr>
              <a:buNone/>
            </a:pPr>
            <a:r>
              <a:rPr lang="en-US" dirty="0" smtClean="0"/>
              <a:t>	</a:t>
            </a:r>
            <a:r>
              <a:rPr lang="en-US" dirty="0" smtClean="0"/>
              <a:t>3</a:t>
            </a:r>
            <a:r>
              <a:rPr lang="en-US" dirty="0" smtClean="0"/>
              <a:t>. </a:t>
            </a:r>
            <a:r>
              <a:rPr lang="en-US" dirty="0" err="1" smtClean="0"/>
              <a:t>Noida</a:t>
            </a:r>
            <a:r>
              <a:rPr lang="en-US" dirty="0" smtClean="0"/>
              <a:t> </a:t>
            </a:r>
            <a:endParaRPr lang="en-US" dirty="0" smtClean="0"/>
          </a:p>
          <a:p>
            <a:pPr>
              <a:buNone/>
            </a:pPr>
            <a:r>
              <a:rPr lang="en-US" dirty="0" smtClean="0"/>
              <a:t>	</a:t>
            </a:r>
            <a:r>
              <a:rPr lang="en-US" dirty="0" smtClean="0"/>
              <a:t>4</a:t>
            </a:r>
            <a:r>
              <a:rPr lang="en-US" dirty="0" smtClean="0"/>
              <a:t>. </a:t>
            </a:r>
            <a:r>
              <a:rPr lang="en-US" dirty="0" smtClean="0"/>
              <a:t>Bangalore.</a:t>
            </a:r>
          </a:p>
          <a:p>
            <a:r>
              <a:rPr lang="en-US" dirty="0" smtClean="0"/>
              <a:t>When comes to shopping big cities are purchased more.</a:t>
            </a:r>
          </a:p>
          <a:p>
            <a:r>
              <a:rPr lang="en-US" dirty="0" smtClean="0"/>
              <a:t>Metropolitan cities are more aware of online shopping and hence companies focus more on big cities for customer activation.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CORRELATION BETWEEN THE </a:t>
            </a:r>
            <a:r>
              <a:rPr lang="en-US" b="1" dirty="0" smtClean="0"/>
              <a:t>COLUMNS.</a:t>
            </a:r>
            <a:endParaRPr lang="en-US" dirty="0"/>
          </a:p>
        </p:txBody>
      </p:sp>
      <p:pic>
        <p:nvPicPr>
          <p:cNvPr id="4" name="Content Placeholder 3" descr="download (51).png"/>
          <p:cNvPicPr>
            <a:picLocks noGrp="1" noChangeAspect="1"/>
          </p:cNvPicPr>
          <p:nvPr>
            <p:ph sz="quarter" idx="1"/>
          </p:nvPr>
        </p:nvPicPr>
        <p:blipFill>
          <a:blip r:embed="rId2"/>
          <a:stretch>
            <a:fillRect/>
          </a:stretch>
        </p:blipFill>
        <p:spPr>
          <a:xfrm>
            <a:off x="1425629" y="1600200"/>
            <a:ext cx="5530742" cy="487362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sz="quarter" idx="1"/>
          </p:nvPr>
        </p:nvSpPr>
        <p:spPr/>
        <p:txBody>
          <a:bodyPr/>
          <a:lstStyle/>
          <a:p>
            <a:r>
              <a:rPr lang="en-US" dirty="0" smtClean="0"/>
              <a:t>1. From above heat map we observe that favorite online store, easy navigation, privacy, loyalty programs, quality information and net </a:t>
            </a:r>
            <a:r>
              <a:rPr lang="en-US" dirty="0" smtClean="0"/>
              <a:t>benefit </a:t>
            </a:r>
            <a:r>
              <a:rPr lang="en-US" dirty="0" smtClean="0"/>
              <a:t>makes customer purchase on a repeat note</a:t>
            </a:r>
            <a:r>
              <a:rPr lang="en-US" dirty="0" smtClean="0"/>
              <a:t>.</a:t>
            </a:r>
          </a:p>
          <a:p>
            <a:r>
              <a:rPr lang="en-US" dirty="0" smtClean="0"/>
              <a:t>2. For customer activation these are some features where online industries should have to focus.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Options where companies have to focus for more customer activation and retentions.</a:t>
            </a:r>
            <a:endParaRPr lang="en-US" dirty="0"/>
          </a:p>
        </p:txBody>
      </p:sp>
      <p:pic>
        <p:nvPicPr>
          <p:cNvPr id="6" name="Content Placeholder 5" descr="newplot (17).png"/>
          <p:cNvPicPr>
            <a:picLocks noGrp="1" noChangeAspect="1"/>
          </p:cNvPicPr>
          <p:nvPr>
            <p:ph sz="quarter" idx="1"/>
          </p:nvPr>
        </p:nvPicPr>
        <p:blipFill>
          <a:blip r:embed="rId2"/>
          <a:stretch>
            <a:fillRect/>
          </a:stretch>
        </p:blipFill>
        <p:spPr>
          <a:xfrm>
            <a:off x="457200" y="2046665"/>
            <a:ext cx="7467600" cy="3980694"/>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scores of most important features.</a:t>
            </a:r>
            <a:endParaRPr lang="en-US" dirty="0"/>
          </a:p>
        </p:txBody>
      </p:sp>
      <p:pic>
        <p:nvPicPr>
          <p:cNvPr id="4" name="Content Placeholder 3" descr="Screenshot (1207).png"/>
          <p:cNvPicPr>
            <a:picLocks noGrp="1" noChangeAspect="1"/>
          </p:cNvPicPr>
          <p:nvPr>
            <p:ph sz="quarter" idx="1"/>
          </p:nvPr>
        </p:nvPicPr>
        <p:blipFill>
          <a:blip r:embed="rId2"/>
          <a:stretch>
            <a:fillRect/>
          </a:stretch>
        </p:blipFill>
        <p:spPr>
          <a:xfrm>
            <a:off x="457200" y="1937934"/>
            <a:ext cx="7467600" cy="4198156"/>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lstStyle/>
          <a:p>
            <a:r>
              <a:rPr lang="en-US" b="1" dirty="0" smtClean="0"/>
              <a:t>Which part satisfies customers the most</a:t>
            </a:r>
            <a:r>
              <a:rPr lang="en-US" b="1" dirty="0" smtClean="0"/>
              <a:t>?</a:t>
            </a:r>
          </a:p>
          <a:p>
            <a:pPr lvl="1"/>
            <a:r>
              <a:rPr lang="en-US" dirty="0" smtClean="0"/>
              <a:t>1.Those </a:t>
            </a:r>
            <a:r>
              <a:rPr lang="en-US" dirty="0" smtClean="0"/>
              <a:t>websites are user friendly having more no of repeat customers</a:t>
            </a:r>
            <a:r>
              <a:rPr lang="en-US" dirty="0" smtClean="0"/>
              <a:t>.</a:t>
            </a:r>
          </a:p>
          <a:p>
            <a:pPr lvl="1"/>
            <a:r>
              <a:rPr lang="en-US" dirty="0" smtClean="0"/>
              <a:t>User friendly scores 661 points which is best from rest of the options.</a:t>
            </a:r>
          </a:p>
          <a:p>
            <a:r>
              <a:rPr lang="en-US" b="1" dirty="0" smtClean="0"/>
              <a:t>Which part satisfies customers the </a:t>
            </a:r>
            <a:r>
              <a:rPr lang="en-US" b="1" dirty="0" smtClean="0"/>
              <a:t>least?</a:t>
            </a:r>
          </a:p>
          <a:p>
            <a:pPr lvl="1"/>
            <a:r>
              <a:rPr lang="en-US" dirty="0" smtClean="0"/>
              <a:t>Value for money , those websites not give value for money options are not retaining the customers.</a:t>
            </a:r>
          </a:p>
          <a:p>
            <a:pPr lvl="1"/>
            <a:r>
              <a:rPr lang="en-US" dirty="0" smtClean="0"/>
              <a:t>Value for money scores 158 points.</a:t>
            </a:r>
          </a:p>
          <a:p>
            <a:pPr lvl="1"/>
            <a:endParaRPr lang="en-US" b="1" dirty="0" smtClean="0"/>
          </a:p>
          <a:p>
            <a:endParaRPr lang="en-US" b="1" dirty="0" smtClean="0"/>
          </a:p>
          <a:p>
            <a:endParaRPr lang="en-US" b="1" dirty="0" smtClean="0"/>
          </a:p>
          <a:p>
            <a:endParaRPr lang="en-US" b="1" dirty="0" smtClean="0"/>
          </a:p>
          <a:p>
            <a:pPr lvl="1">
              <a:buNone/>
            </a:pP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1.When customers find website user friendly they visit more and more, which makes then loyal customer</a:t>
            </a:r>
            <a:r>
              <a:rPr lang="en-US" dirty="0" smtClean="0"/>
              <a:t>.</a:t>
            </a:r>
          </a:p>
          <a:p>
            <a:r>
              <a:rPr lang="en-US" dirty="0" smtClean="0"/>
              <a:t> 2.When </a:t>
            </a:r>
            <a:r>
              <a:rPr lang="en-US" dirty="0" smtClean="0"/>
              <a:t>they find what they get is not value for money them don't buy and leave the cart empty. </a:t>
            </a:r>
            <a:endParaRPr lang="en-US" dirty="0" smtClean="0"/>
          </a:p>
          <a:p>
            <a:r>
              <a:rPr lang="en-US" dirty="0" smtClean="0"/>
              <a:t>3.More </a:t>
            </a:r>
            <a:r>
              <a:rPr lang="en-US" dirty="0" smtClean="0"/>
              <a:t>time spent on website makes them buy more</a:t>
            </a:r>
            <a:r>
              <a:rPr lang="en-US" dirty="0" smtClean="0"/>
              <a:t>.</a:t>
            </a:r>
          </a:p>
          <a:p>
            <a:r>
              <a:rPr lang="en-US" dirty="0" smtClean="0"/>
              <a:t> 4.Most </a:t>
            </a:r>
            <a:r>
              <a:rPr lang="en-US" dirty="0" smtClean="0"/>
              <a:t>user buys in less then 10 </a:t>
            </a:r>
            <a:r>
              <a:rPr lang="en-US" dirty="0" smtClean="0"/>
              <a:t>minutes </a:t>
            </a:r>
            <a:r>
              <a:rPr lang="en-US" dirty="0" smtClean="0"/>
              <a:t>which means what they want they find easily which means product information is must have feature</a:t>
            </a:r>
            <a:r>
              <a:rPr lang="en-US" dirty="0" smtClean="0"/>
              <a:t>.</a:t>
            </a:r>
          </a:p>
          <a:p>
            <a:r>
              <a:rPr lang="en-US" dirty="0" smtClean="0"/>
              <a:t> </a:t>
            </a:r>
            <a:r>
              <a:rPr lang="en-US" dirty="0" smtClean="0"/>
              <a:t>5. Loyalty programs and Discounts makes them repeat purchase from </a:t>
            </a:r>
            <a:r>
              <a:rPr lang="en-US" dirty="0" smtClean="0"/>
              <a:t>website, which </a:t>
            </a:r>
            <a:r>
              <a:rPr lang="en-US" dirty="0" smtClean="0"/>
              <a:t>means those website gives timely discounts have more customers. </a:t>
            </a:r>
            <a:endParaRPr lang="en-US" dirty="0" smtClean="0"/>
          </a:p>
          <a:p>
            <a:r>
              <a:rPr lang="en-US" dirty="0" smtClean="0"/>
              <a:t>6</a:t>
            </a:r>
            <a:r>
              <a:rPr lang="en-US" dirty="0" smtClean="0"/>
              <a:t>. </a:t>
            </a:r>
            <a:r>
              <a:rPr lang="en-US" dirty="0" smtClean="0"/>
              <a:t>Net benefit </a:t>
            </a:r>
            <a:r>
              <a:rPr lang="en-US" dirty="0" smtClean="0"/>
              <a:t>is also the must have feature it increases the repeat purchase.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for customer retention</a:t>
            </a:r>
            <a:endParaRPr lang="en-US" dirty="0"/>
          </a:p>
        </p:txBody>
      </p:sp>
      <p:pic>
        <p:nvPicPr>
          <p:cNvPr id="4" name="Content Placeholder 3" descr="customer-retention-17628620.jpg"/>
          <p:cNvPicPr>
            <a:picLocks noGrp="1" noChangeAspect="1"/>
          </p:cNvPicPr>
          <p:nvPr>
            <p:ph sz="quarter" idx="1"/>
          </p:nvPr>
        </p:nvPicPr>
        <p:blipFill>
          <a:blip r:embed="rId2"/>
          <a:stretch>
            <a:fillRect/>
          </a:stretch>
        </p:blipFill>
        <p:spPr>
          <a:xfrm>
            <a:off x="1600200" y="1447800"/>
            <a:ext cx="5562600" cy="44196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467600" cy="5788152"/>
          </a:xfrm>
        </p:spPr>
        <p:txBody>
          <a:bodyPr/>
          <a:lstStyle/>
          <a:p>
            <a:r>
              <a:rPr lang="en-IN" dirty="0" smtClean="0"/>
              <a:t>. Five major factors that contributed to the success of an e-commerce store have been identified as</a:t>
            </a:r>
            <a:r>
              <a:rPr lang="en-IN" dirty="0" smtClean="0"/>
              <a:t>:</a:t>
            </a:r>
          </a:p>
          <a:p>
            <a:pPr>
              <a:buNone/>
            </a:pPr>
            <a:r>
              <a:rPr lang="en-IN" dirty="0" smtClean="0"/>
              <a:t>	</a:t>
            </a:r>
            <a:r>
              <a:rPr lang="en-IN" dirty="0" smtClean="0"/>
              <a:t>1. Overall satisfaction</a:t>
            </a:r>
          </a:p>
          <a:p>
            <a:pPr>
              <a:buNone/>
            </a:pPr>
            <a:r>
              <a:rPr lang="en-IN" dirty="0" smtClean="0"/>
              <a:t>	</a:t>
            </a:r>
            <a:r>
              <a:rPr lang="en-IN" dirty="0" smtClean="0"/>
              <a:t>2. Precede </a:t>
            </a:r>
            <a:r>
              <a:rPr lang="en-IN" dirty="0" smtClean="0"/>
              <a:t>value for </a:t>
            </a:r>
            <a:r>
              <a:rPr lang="en-IN" dirty="0" smtClean="0"/>
              <a:t>money</a:t>
            </a:r>
          </a:p>
          <a:p>
            <a:pPr>
              <a:buNone/>
            </a:pPr>
            <a:r>
              <a:rPr lang="en-IN" dirty="0" smtClean="0"/>
              <a:t>	</a:t>
            </a:r>
            <a:r>
              <a:rPr lang="en-IN" dirty="0" smtClean="0"/>
              <a:t>3. Emotional commitment to brand</a:t>
            </a:r>
          </a:p>
          <a:p>
            <a:pPr>
              <a:buNone/>
            </a:pPr>
            <a:r>
              <a:rPr lang="en-IN" dirty="0" smtClean="0"/>
              <a:t>	</a:t>
            </a:r>
            <a:r>
              <a:rPr lang="en-IN" dirty="0" smtClean="0"/>
              <a:t>4. Intension to repurchase</a:t>
            </a:r>
          </a:p>
          <a:p>
            <a:pPr>
              <a:buNone/>
            </a:pPr>
            <a:r>
              <a:rPr lang="en-IN" dirty="0" smtClean="0"/>
              <a:t>	</a:t>
            </a:r>
            <a:r>
              <a:rPr lang="en-IN" dirty="0" smtClean="0"/>
              <a:t>5. </a:t>
            </a:r>
            <a:r>
              <a:rPr lang="en-IN" dirty="0" smtClean="0"/>
              <a:t>I</a:t>
            </a:r>
            <a:r>
              <a:rPr lang="en-IN" dirty="0" smtClean="0"/>
              <a:t>nformation quality and intension to recommend.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Exploration</a:t>
            </a:r>
            <a:endParaRPr lang="en-US" dirty="0"/>
          </a:p>
        </p:txBody>
      </p:sp>
      <p:sp>
        <p:nvSpPr>
          <p:cNvPr id="3" name="Content Placeholder 2"/>
          <p:cNvSpPr>
            <a:spLocks noGrp="1"/>
          </p:cNvSpPr>
          <p:nvPr>
            <p:ph sz="quarter" idx="1"/>
          </p:nvPr>
        </p:nvSpPr>
        <p:spPr/>
        <p:txBody>
          <a:bodyPr/>
          <a:lstStyle/>
          <a:p>
            <a:r>
              <a:rPr lang="en-IN" dirty="0" smtClean="0"/>
              <a:t>Data exploration is the first step in data analysis and typically involves summarizing the main characteristics of a data set, including its size, accuracy, initial patterns in the data, and other attributes</a:t>
            </a:r>
          </a:p>
          <a:p>
            <a:r>
              <a:rPr lang="en-IN" dirty="0" smtClean="0"/>
              <a:t>It is commonly conducted by data analysts using visual analytics tools, but it can also be done in more advanced statistical software, Python.</a:t>
            </a:r>
          </a:p>
          <a:p>
            <a:r>
              <a:rPr lang="en-IN" dirty="0" smtClean="0"/>
              <a:t>An initial exploration of the data set can help answer these questions by familiarizing analysts with the data with which they are working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Sources and their formats</a:t>
            </a:r>
            <a:endParaRPr lang="en-US" dirty="0"/>
          </a:p>
        </p:txBody>
      </p:sp>
      <p:sp>
        <p:nvSpPr>
          <p:cNvPr id="3" name="Content Placeholder 2"/>
          <p:cNvSpPr>
            <a:spLocks noGrp="1"/>
          </p:cNvSpPr>
          <p:nvPr>
            <p:ph sz="quarter" idx="1"/>
          </p:nvPr>
        </p:nvSpPr>
        <p:spPr/>
        <p:txBody>
          <a:bodyPr/>
          <a:lstStyle/>
          <a:p>
            <a:r>
              <a:rPr lang="en-US" dirty="0" smtClean="0"/>
              <a:t>Most of the time data is in CSV file.</a:t>
            </a:r>
          </a:p>
          <a:p>
            <a:r>
              <a:rPr lang="en-US" dirty="0" smtClean="0"/>
              <a:t>Then we load it in the system using python notebook and frame the data in data frame using pandas.</a:t>
            </a:r>
          </a:p>
          <a:p>
            <a:pPr>
              <a:buNone/>
            </a:pPr>
            <a:endParaRPr lang="en-US" dirty="0"/>
          </a:p>
        </p:txBody>
      </p:sp>
      <p:pic>
        <p:nvPicPr>
          <p:cNvPr id="4" name="Picture 3" descr="Screenshot (1205).png"/>
          <p:cNvPicPr>
            <a:picLocks noChangeAspect="1"/>
          </p:cNvPicPr>
          <p:nvPr/>
        </p:nvPicPr>
        <p:blipFill>
          <a:blip r:embed="rId2"/>
          <a:stretch>
            <a:fillRect/>
          </a:stretch>
        </p:blipFill>
        <p:spPr>
          <a:xfrm>
            <a:off x="990600" y="3429000"/>
            <a:ext cx="7116169" cy="3200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Pre-processing Done</a:t>
            </a:r>
            <a:endParaRPr lang="en-US" dirty="0"/>
          </a:p>
        </p:txBody>
      </p:sp>
      <p:sp>
        <p:nvSpPr>
          <p:cNvPr id="3" name="Content Placeholder 2"/>
          <p:cNvSpPr>
            <a:spLocks noGrp="1"/>
          </p:cNvSpPr>
          <p:nvPr>
            <p:ph sz="quarter" idx="1"/>
          </p:nvPr>
        </p:nvSpPr>
        <p:spPr/>
        <p:txBody>
          <a:bodyPr/>
          <a:lstStyle/>
          <a:p>
            <a:r>
              <a:rPr lang="en-IN" dirty="0" smtClean="0"/>
              <a:t>Data pre-processing can refer to the manipulation or dropping of data before it is used to ensure or enhance performance, and is an important step in the data mining process.</a:t>
            </a:r>
            <a:endParaRPr lang="en-US" dirty="0" smtClean="0"/>
          </a:p>
          <a:p>
            <a:endParaRPr lang="en-US" dirty="0"/>
          </a:p>
        </p:txBody>
      </p:sp>
      <p:pic>
        <p:nvPicPr>
          <p:cNvPr id="4" name="Picture 3" descr="Data-Preprocessing-Steps.png"/>
          <p:cNvPicPr/>
          <p:nvPr/>
        </p:nvPicPr>
        <p:blipFill>
          <a:blip r:embed="rId2"/>
          <a:stretch>
            <a:fillRect/>
          </a:stretch>
        </p:blipFill>
        <p:spPr>
          <a:xfrm>
            <a:off x="2057400" y="3200400"/>
            <a:ext cx="4924425" cy="30003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467600" cy="5788152"/>
          </a:xfrm>
        </p:spPr>
        <p:txBody>
          <a:bodyPr>
            <a:normAutofit fontScale="92500"/>
          </a:bodyPr>
          <a:lstStyle/>
          <a:p>
            <a:pPr lvl="0"/>
            <a:r>
              <a:rPr lang="en-IN" dirty="0" smtClean="0"/>
              <a:t>Data Cleaning: First we clean the data which have no use in prediction like the ID column, then we drop the data which has a high no of missing percentages.</a:t>
            </a:r>
            <a:endParaRPr lang="en-US" dirty="0" smtClean="0"/>
          </a:p>
          <a:p>
            <a:pPr lvl="0"/>
            <a:r>
              <a:rPr lang="en-IN" dirty="0" smtClean="0"/>
              <a:t>Data Integration: then we do some EDA process for finding out the meaning full insights of the data.</a:t>
            </a:r>
            <a:endParaRPr lang="en-US" dirty="0" smtClean="0"/>
          </a:p>
          <a:p>
            <a:pPr lvl="0"/>
            <a:r>
              <a:rPr lang="en-IN" dirty="0" smtClean="0"/>
              <a:t>Data transformation is the process of changing the format, structure, or values of data; we use a labelled encoder for coding the object data into integer data.</a:t>
            </a:r>
            <a:endParaRPr lang="en-US" dirty="0" smtClean="0"/>
          </a:p>
          <a:p>
            <a:pPr lvl="0"/>
            <a:r>
              <a:rPr lang="en-IN" dirty="0" smtClean="0"/>
              <a:t>Data Reduction: it is the process of finding the most correlated columns, and combining them because the machine does not understand which feature columns impact the most on accuracy.</a:t>
            </a:r>
            <a:endParaRPr lang="en-US" dirty="0" smtClean="0"/>
          </a:p>
          <a:p>
            <a:pPr lvl="0"/>
            <a:r>
              <a:rPr lang="en-IN" dirty="0" smtClean="0"/>
              <a:t>Data </a:t>
            </a:r>
            <a:r>
              <a:rPr lang="en-IN" dirty="0" err="1" smtClean="0"/>
              <a:t>discretization</a:t>
            </a:r>
            <a:r>
              <a:rPr lang="en-IN" dirty="0" smtClean="0"/>
              <a:t> converts a large number of data values into smaller once, so that data evaluation and data management becomes very easy, using box plots is makes a clear understanding of the data.</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EDA Concluding Remark</a:t>
            </a:r>
            <a:endParaRPr lang="en-US" dirty="0"/>
          </a:p>
        </p:txBody>
      </p:sp>
      <p:sp>
        <p:nvSpPr>
          <p:cNvPr id="3" name="Content Placeholder 2"/>
          <p:cNvSpPr>
            <a:spLocks noGrp="1"/>
          </p:cNvSpPr>
          <p:nvPr>
            <p:ph sz="quarter" idx="1"/>
          </p:nvPr>
        </p:nvSpPr>
        <p:spPr/>
        <p:txBody>
          <a:bodyPr>
            <a:normAutofit/>
          </a:bodyPr>
          <a:lstStyle/>
          <a:p>
            <a:r>
              <a:rPr lang="en-US" dirty="0" smtClean="0"/>
              <a:t>Data Analysis is always the </a:t>
            </a:r>
            <a:r>
              <a:rPr lang="en-US" dirty="0" smtClean="0"/>
              <a:t>important </a:t>
            </a:r>
            <a:r>
              <a:rPr lang="en-US" dirty="0" smtClean="0"/>
              <a:t>part, for better understanding different kinds of bar plots, distribution plots are created with the target Column for finding the insights of the dataset we have.</a:t>
            </a:r>
          </a:p>
          <a:p>
            <a:r>
              <a:rPr lang="en-US" dirty="0" smtClean="0"/>
              <a:t>Analytical Modeling always starts with the target variable we have, and in that case, our target variable is </a:t>
            </a:r>
            <a:r>
              <a:rPr lang="en-US" dirty="0" smtClean="0"/>
              <a:t>Repeat Purchase, </a:t>
            </a:r>
            <a:r>
              <a:rPr lang="en-US" dirty="0" smtClean="0"/>
              <a:t>for that, we create some box plots with the target variable to understand which feature </a:t>
            </a:r>
            <a:r>
              <a:rPr lang="en-US" dirty="0" smtClean="0"/>
              <a:t>columns </a:t>
            </a: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267</TotalTime>
  <Words>1053</Words>
  <Application>Microsoft Office PowerPoint</Application>
  <PresentationFormat>On-screen Show (4:3)</PresentationFormat>
  <Paragraphs>83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Oriel</vt:lpstr>
      <vt:lpstr>customer activation and retention</vt:lpstr>
      <vt:lpstr>INTRODUCTION </vt:lpstr>
      <vt:lpstr>Factors for customer retention</vt:lpstr>
      <vt:lpstr>Slide 4</vt:lpstr>
      <vt:lpstr>Data Exploration</vt:lpstr>
      <vt:lpstr>Data Sources and their formats</vt:lpstr>
      <vt:lpstr>Data Pre-processing Done</vt:lpstr>
      <vt:lpstr>Slide 8</vt:lpstr>
      <vt:lpstr>EDA Concluding Remark</vt:lpstr>
      <vt:lpstr>Visualization.</vt:lpstr>
      <vt:lpstr>Slide 11</vt:lpstr>
      <vt:lpstr>Lets visualize Repeat purchase with Age and gender column.</vt:lpstr>
      <vt:lpstr>Plot the box plot between  repeat purchase and years of shopping.</vt:lpstr>
      <vt:lpstr>observations</vt:lpstr>
      <vt:lpstr>For retention there are following areas to focus.</vt:lpstr>
      <vt:lpstr>Observations.  </vt:lpstr>
      <vt:lpstr>Repeat purchase with used device.</vt:lpstr>
      <vt:lpstr>Observations.. </vt:lpstr>
      <vt:lpstr>location</vt:lpstr>
      <vt:lpstr>observations</vt:lpstr>
      <vt:lpstr>CORRELATION BETWEEN THE COLUMNS.</vt:lpstr>
      <vt:lpstr>Observations.</vt:lpstr>
      <vt:lpstr>Options where companies have to focus for more customer activation and retentions.</vt:lpstr>
      <vt:lpstr>Table of scores of most important features.</vt:lpstr>
      <vt:lpstr>Slide 25</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activation and retention</dc:title>
  <dc:creator>Windows User</dc:creator>
  <cp:lastModifiedBy>Windows User</cp:lastModifiedBy>
  <cp:revision>21</cp:revision>
  <dcterms:created xsi:type="dcterms:W3CDTF">2021-11-11T14:26:29Z</dcterms:created>
  <dcterms:modified xsi:type="dcterms:W3CDTF">2021-11-11T18:53:52Z</dcterms:modified>
</cp:coreProperties>
</file>