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0" r:id="rId4"/>
    <p:sldId id="258"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588" autoAdjust="0"/>
    <p:restoredTop sz="94746" autoAdjust="0"/>
  </p:normalViewPr>
  <p:slideViewPr>
    <p:cSldViewPr>
      <p:cViewPr varScale="1">
        <p:scale>
          <a:sx n="71" d="100"/>
          <a:sy n="71" d="100"/>
        </p:scale>
        <p:origin x="-846"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564CF2E0-CCC4-4E1E-9902-C3C36AB3FDA4}" type="datetimeFigureOut">
              <a:rPr lang="en-US" smtClean="0"/>
              <a:pPr/>
              <a:t>28-Oct-21</a:t>
            </a:fld>
            <a:endParaRPr lang="en-US"/>
          </a:p>
        </p:txBody>
      </p:sp>
      <p:sp>
        <p:nvSpPr>
          <p:cNvPr id="17" name="Footer Placeholder 16"/>
          <p:cNvSpPr>
            <a:spLocks noGrp="1"/>
          </p:cNvSpPr>
          <p:nvPr>
            <p:ph type="ftr" sz="quarter" idx="11"/>
          </p:nvPr>
        </p:nvSpPr>
        <p:spPr/>
        <p:txBody>
          <a:bodyPr/>
          <a:lstStyle/>
          <a:p>
            <a:endParaRPr kumimoji="0"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6F42FDE4-A7DD-41A7-A0A6-9B649FB43336}" type="slidenum">
              <a:rPr kumimoji="0" lang="en-US" smtClean="0"/>
              <a:pPr/>
              <a:t>‹#›</a:t>
            </a:fld>
            <a:endParaRPr kumimoji="0" lang="en-US" sz="1400" dirty="0">
              <a:solidFill>
                <a:srgbClr val="FFFFFF"/>
              </a:solidFill>
            </a:endParaRPr>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64CF2E0-CCC4-4E1E-9902-C3C36AB3FDA4}" type="datetimeFigureOut">
              <a:rPr lang="en-US" smtClean="0"/>
              <a:pPr/>
              <a:t>28-Oct-21</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6F42FDE4-A7DD-41A7-A0A6-9B649FB43336}" type="slidenum">
              <a:rPr kumimoji="0" lang="en-US" smtClean="0"/>
              <a:pPr/>
              <a:t>‹#›</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64CF2E0-CCC4-4E1E-9902-C3C36AB3FDA4}" type="datetimeFigureOut">
              <a:rPr lang="en-US" smtClean="0"/>
              <a:pPr/>
              <a:t>28-Oct-21</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6F42FDE4-A7DD-41A7-A0A6-9B649FB43336}" type="slidenum">
              <a:rPr kumimoji="0" lang="en-US" smtClean="0"/>
              <a:pPr/>
              <a:t>‹#›</a:t>
            </a:fld>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564CF2E0-CCC4-4E1E-9902-C3C36AB3FDA4}" type="datetimeFigureOut">
              <a:rPr lang="en-US" smtClean="0"/>
              <a:pPr/>
              <a:t>28-Oct-21</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6F42FDE4-A7DD-41A7-A0A6-9B649FB43336}" type="slidenum">
              <a:rPr kumimoji="0" lang="en-US" smtClean="0"/>
              <a:pPr/>
              <a:t>‹#›</a:t>
            </a:fld>
            <a:endParaRPr kumimoji="0"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564CF2E0-CCC4-4E1E-9902-C3C36AB3FDA4}" type="datetimeFigureOut">
              <a:rPr lang="en-US" smtClean="0"/>
              <a:pPr/>
              <a:t>28-Oct-21</a:t>
            </a:fld>
            <a:endParaRPr lang="en-US"/>
          </a:p>
        </p:txBody>
      </p:sp>
      <p:sp>
        <p:nvSpPr>
          <p:cNvPr id="5" name="Footer Placeholder 4"/>
          <p:cNvSpPr>
            <a:spLocks noGrp="1"/>
          </p:cNvSpPr>
          <p:nvPr>
            <p:ph type="ftr" sz="quarter" idx="11"/>
          </p:nvPr>
        </p:nvSpPr>
        <p:spPr>
          <a:xfrm>
            <a:off x="800100" y="6172200"/>
            <a:ext cx="4000500" cy="457200"/>
          </a:xfrm>
        </p:spPr>
        <p:txBody>
          <a:bodyPr/>
          <a:lstStyle/>
          <a:p>
            <a:endParaRPr kumimoji="0" lang="en-US" dirty="0"/>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6F42FDE4-A7DD-41A7-A0A6-9B649FB43336}" type="slidenum">
              <a:rPr kumimoji="0" lang="en-US" smtClean="0"/>
              <a:pPr/>
              <a:t>‹#›</a:t>
            </a:fld>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564CF2E0-CCC4-4E1E-9902-C3C36AB3FDA4}" type="datetimeFigureOut">
              <a:rPr lang="en-US" smtClean="0"/>
              <a:pPr/>
              <a:t>28-Oct-21</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6F42FDE4-A7DD-41A7-A0A6-9B649FB43336}" type="slidenum">
              <a:rPr kumimoji="0" lang="en-US" smtClean="0"/>
              <a:pPr/>
              <a:t>‹#›</a:t>
            </a:fld>
            <a:endParaRPr kumimoji="0"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564CF2E0-CCC4-4E1E-9902-C3C36AB3FDA4}" type="datetimeFigureOut">
              <a:rPr lang="en-US" smtClean="0"/>
              <a:pPr/>
              <a:t>28-Oct-21</a:t>
            </a:fld>
            <a:endParaRPr lang="en-US"/>
          </a:p>
        </p:txBody>
      </p:sp>
      <p:sp>
        <p:nvSpPr>
          <p:cNvPr id="8" name="Footer Placeholder 7"/>
          <p:cNvSpPr>
            <a:spLocks noGrp="1"/>
          </p:cNvSpPr>
          <p:nvPr>
            <p:ph type="ftr" sz="quarter" idx="11"/>
          </p:nvPr>
        </p:nvSpPr>
        <p:spPr/>
        <p:txBody>
          <a:bodyPr/>
          <a:lstStyle/>
          <a:p>
            <a:endParaRPr kumimoji="0" lang="en-US"/>
          </a:p>
        </p:txBody>
      </p:sp>
      <p:sp>
        <p:nvSpPr>
          <p:cNvPr id="9" name="Slide Number Placeholder 8"/>
          <p:cNvSpPr>
            <a:spLocks noGrp="1"/>
          </p:cNvSpPr>
          <p:nvPr>
            <p:ph type="sldNum" sz="quarter" idx="12"/>
          </p:nvPr>
        </p:nvSpPr>
        <p:spPr/>
        <p:txBody>
          <a:bodyPr/>
          <a:lstStyle/>
          <a:p>
            <a:fld id="{6F42FDE4-A7DD-41A7-A0A6-9B649FB43336}" type="slidenum">
              <a:rPr kumimoji="0" lang="en-US" smtClean="0"/>
              <a:pPr/>
              <a:t>‹#›</a:t>
            </a:fld>
            <a:endParaRPr kumimoji="0"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564CF2E0-CCC4-4E1E-9902-C3C36AB3FDA4}" type="datetimeFigureOut">
              <a:rPr lang="en-US" smtClean="0"/>
              <a:pPr/>
              <a:t>28-Oct-21</a:t>
            </a:fld>
            <a:endParaRPr lang="en-US"/>
          </a:p>
        </p:txBody>
      </p:sp>
      <p:sp>
        <p:nvSpPr>
          <p:cNvPr id="4" name="Footer Placeholder 3"/>
          <p:cNvSpPr>
            <a:spLocks noGrp="1"/>
          </p:cNvSpPr>
          <p:nvPr>
            <p:ph type="ftr" sz="quarter" idx="11"/>
          </p:nvPr>
        </p:nvSpPr>
        <p:spPr/>
        <p:txBody>
          <a:bodyPr/>
          <a:lstStyle/>
          <a:p>
            <a:endParaRPr kumimoji="0" lang="en-US"/>
          </a:p>
        </p:txBody>
      </p:sp>
      <p:sp>
        <p:nvSpPr>
          <p:cNvPr id="5" name="Slide Number Placeholder 4"/>
          <p:cNvSpPr>
            <a:spLocks noGrp="1"/>
          </p:cNvSpPr>
          <p:nvPr>
            <p:ph type="sldNum" sz="quarter" idx="12"/>
          </p:nvPr>
        </p:nvSpPr>
        <p:spPr/>
        <p:txBody>
          <a:bodyPr/>
          <a:lstStyle/>
          <a:p>
            <a:fld id="{6F42FDE4-A7DD-41A7-A0A6-9B649FB43336}" type="slidenum">
              <a:rPr kumimoji="0" lang="en-US" smtClean="0"/>
              <a:pPr/>
              <a:t>‹#›</a:t>
            </a:fld>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4CF2E0-CCC4-4E1E-9902-C3C36AB3FDA4}" type="datetimeFigureOut">
              <a:rPr lang="en-US" smtClean="0"/>
              <a:pPr/>
              <a:t>28-Oct-21</a:t>
            </a:fld>
            <a:endParaRPr lang="en-US"/>
          </a:p>
        </p:txBody>
      </p:sp>
      <p:sp>
        <p:nvSpPr>
          <p:cNvPr id="3" name="Footer Placeholder 2"/>
          <p:cNvSpPr>
            <a:spLocks noGrp="1"/>
          </p:cNvSpPr>
          <p:nvPr>
            <p:ph type="ftr" sz="quarter" idx="11"/>
          </p:nvPr>
        </p:nvSpPr>
        <p:spPr/>
        <p:txBody>
          <a:bodyPr/>
          <a:lstStyle/>
          <a:p>
            <a:endParaRPr kumimoji="0" lang="en-US"/>
          </a:p>
        </p:txBody>
      </p:sp>
      <p:sp>
        <p:nvSpPr>
          <p:cNvPr id="4" name="Slide Number Placeholder 3"/>
          <p:cNvSpPr>
            <a:spLocks noGrp="1"/>
          </p:cNvSpPr>
          <p:nvPr>
            <p:ph type="sldNum" sz="quarter" idx="12"/>
          </p:nvPr>
        </p:nvSpPr>
        <p:spPr/>
        <p:txBody>
          <a:bodyPr/>
          <a:lstStyle/>
          <a:p>
            <a:fld id="{6F42FDE4-A7DD-41A7-A0A6-9B649FB43336}" type="slidenum">
              <a:rPr kumimoji="0" lang="en-US" smtClean="0"/>
              <a:pPr/>
              <a:t>‹#›</a:t>
            </a:fld>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564CF2E0-CCC4-4E1E-9902-C3C36AB3FDA4}" type="datetimeFigureOut">
              <a:rPr lang="en-US" smtClean="0"/>
              <a:pPr/>
              <a:t>28-Oct-21</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6F42FDE4-A7DD-41A7-A0A6-9B649FB43336}" type="slidenum">
              <a:rPr kumimoji="0" lang="en-US" smtClean="0"/>
              <a:pPr/>
              <a:t>‹#›</a:t>
            </a:fld>
            <a:endParaRPr kumimoji="0"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564CF2E0-CCC4-4E1E-9902-C3C36AB3FDA4}" type="datetimeFigureOut">
              <a:rPr lang="en-US" smtClean="0"/>
              <a:pPr/>
              <a:t>28-Oct-21</a:t>
            </a:fld>
            <a:endParaRPr lang="en-US"/>
          </a:p>
        </p:txBody>
      </p:sp>
      <p:sp>
        <p:nvSpPr>
          <p:cNvPr id="6" name="Footer Placeholder 5"/>
          <p:cNvSpPr>
            <a:spLocks noGrp="1"/>
          </p:cNvSpPr>
          <p:nvPr>
            <p:ph type="ftr" sz="quarter" idx="11"/>
          </p:nvPr>
        </p:nvSpPr>
        <p:spPr>
          <a:xfrm>
            <a:off x="914400" y="6172200"/>
            <a:ext cx="3886200" cy="457200"/>
          </a:xfrm>
        </p:spPr>
        <p:txBody>
          <a:bodyPr/>
          <a:lstStyle/>
          <a:p>
            <a:endParaRPr kumimoji="0" lang="en-US" dirty="0"/>
          </a:p>
        </p:txBody>
      </p:sp>
      <p:sp>
        <p:nvSpPr>
          <p:cNvPr id="7" name="Slide Number Placeholder 6"/>
          <p:cNvSpPr>
            <a:spLocks noGrp="1"/>
          </p:cNvSpPr>
          <p:nvPr>
            <p:ph type="sldNum" sz="quarter" idx="12"/>
          </p:nvPr>
        </p:nvSpPr>
        <p:spPr>
          <a:xfrm>
            <a:off x="146304" y="6208776"/>
            <a:ext cx="457200" cy="457200"/>
          </a:xfrm>
        </p:spPr>
        <p:txBody>
          <a:bodyPr/>
          <a:lstStyle/>
          <a:p>
            <a:fld id="{6F42FDE4-A7DD-41A7-A0A6-9B649FB43336}" type="slidenum">
              <a:rPr kumimoji="0" lang="en-US" smtClean="0"/>
              <a:pPr/>
              <a:t>‹#›</a:t>
            </a:fld>
            <a:endParaRPr kumimoji="0" lang="en-US" dirty="0"/>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pPr algn="r" eaLnBrk="1" latinLnBrk="0" hangingPunct="1"/>
            <a:fld id="{564CF2E0-CCC4-4E1E-9902-C3C36AB3FDA4}" type="datetimeFigureOut">
              <a:rPr lang="en-US" smtClean="0"/>
              <a:pPr algn="r" eaLnBrk="1" latinLnBrk="0" hangingPunct="1"/>
              <a:t>28-Oct-21</a:t>
            </a:fld>
            <a:endParaRPr lang="en-US" sz="1400" dirty="0">
              <a:solidFill>
                <a:schemeClr val="tx2"/>
              </a:solidFill>
            </a:endParaRPr>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kumimoji="0" lang="en-US" sz="1400" dirty="0">
              <a:solidFill>
                <a:schemeClr val="tx2"/>
              </a:solidFill>
            </a:endParaRPr>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pPr algn="ctr" eaLnBrk="1" latinLnBrk="0" hangingPunct="1"/>
            <a:fld id="{6F42FDE4-A7DD-41A7-A0A6-9B649FB43336}" type="slidenum">
              <a:rPr kumimoji="0" lang="en-US" smtClean="0"/>
              <a:pPr algn="ctr" eaLnBrk="1" latinLnBrk="0" hangingPunct="1"/>
              <a:t>‹#›</a:t>
            </a:fld>
            <a:endParaRPr kumimoji="0" lang="en-US" sz="1400" dirty="0">
              <a:solidFill>
                <a:srgbClr val="FFFFFF"/>
              </a:solidFill>
              <a:latin typeface="+mj-lt"/>
              <a:ea typeface="+mj-ea"/>
              <a:cs typeface="+mj-cs"/>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en-US" b="1" u="sng" dirty="0" smtClean="0"/>
              <a:t>Using Machine Learning Algorithms</a:t>
            </a:r>
            <a:endParaRPr lang="en-US" dirty="0"/>
          </a:p>
        </p:txBody>
      </p:sp>
      <p:sp>
        <p:nvSpPr>
          <p:cNvPr id="3" name="Title 2"/>
          <p:cNvSpPr>
            <a:spLocks noGrp="1"/>
          </p:cNvSpPr>
          <p:nvPr>
            <p:ph type="ctrTitle"/>
          </p:nvPr>
        </p:nvSpPr>
        <p:spPr/>
        <p:txBody>
          <a:bodyPr/>
          <a:lstStyle/>
          <a:p>
            <a:r>
              <a:rPr lang="en-IN" b="1" u="sng" dirty="0" smtClean="0"/>
              <a:t>HOUSING: PRICE PREDICTION</a:t>
            </a:r>
            <a:endParaRPr lang="en-US" dirty="0"/>
          </a:p>
        </p:txBody>
      </p:sp>
      <p:pic>
        <p:nvPicPr>
          <p:cNvPr id="4" name="Picture 3"/>
          <p:cNvPicPr/>
          <p:nvPr/>
        </p:nvPicPr>
        <p:blipFill>
          <a:blip r:embed="rId2">
            <a:extLst>
              <a:ext uri="{28A0092B-C50C-407E-A947-70E740481C1C}">
                <a14:useLocalDpi xmlns:ve="http://schemas.openxmlformats.org/markup-compatibility/2006" xmlns:m="http://schemas.openxmlformats.org/officeDocument/2006/math" xmlns:wp="http://schemas.openxmlformats.org/drawingml/2006/wordprocessingDrawing" xmlns:wne="http://schemas.microsoft.com/office/word/2006/wordml" xmlns=""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o="urn:schemas-microsoft-com:office:office" xmlns:v="urn:schemas-microsoft-com:vml" xmlns:wp14="http://schemas.microsoft.com/office/word/2010/wordprocessingDrawing" xmlns:w10="urn:schemas-microsoft-com:office:word" xmlns:w="http://schemas.openxmlformats.org/wordprocessingml/2006/main" xmlns:w14="http://schemas.microsoft.com/office/word/2010/wordml" xmlns:w15="http://schemas.microsoft.com/office/word/2012/wordml" xmlns:w16cex="http://schemas.microsoft.com/office/word/2018/wordml/cex" xmlns:w16cid="http://schemas.microsoft.com/office/word/2016/wordml/cid" xmlns:w16="http://schemas.microsoft.com/office/word/2018/wordml" xmlns:w16se="http://schemas.microsoft.com/office/word/2015/wordml/symex" xmlns:wpg="http://schemas.microsoft.com/office/word/2010/wordprocessingGroup" xmlns:wpi="http://schemas.microsoft.com/office/word/2010/wordprocessingInk" xmlns:wps="http://schemas.microsoft.com/office/word/2010/wordprocessingShape" xmlns:a14="http://schemas.microsoft.com/office/drawing/2010/main" xmlns:pic="http://schemas.openxmlformats.org/drawingml/2006/picture" xmlns:lc="http://schemas.openxmlformats.org/drawingml/2006/lockedCanvas" val="0"/>
              </a:ext>
            </a:extLst>
          </a:blip>
          <a:srcRect/>
          <a:stretch>
            <a:fillRect/>
          </a:stretch>
        </p:blipFill>
        <p:spPr bwMode="auto">
          <a:xfrm>
            <a:off x="1600200" y="-609600"/>
            <a:ext cx="5562600" cy="3200400"/>
          </a:xfrm>
          <a:prstGeom prst="rect">
            <a:avLst/>
          </a:prstGeom>
          <a:noFill/>
          <a:ln>
            <a:noFill/>
          </a:ln>
        </p:spPr>
      </p:pic>
      <p:sp>
        <p:nvSpPr>
          <p:cNvPr id="5" name="TextBox 4"/>
          <p:cNvSpPr txBox="1"/>
          <p:nvPr/>
        </p:nvSpPr>
        <p:spPr>
          <a:xfrm>
            <a:off x="6324600" y="5029200"/>
            <a:ext cx="2667000" cy="1384995"/>
          </a:xfrm>
          <a:prstGeom prst="rect">
            <a:avLst/>
          </a:prstGeom>
          <a:noFill/>
        </p:spPr>
        <p:txBody>
          <a:bodyPr wrap="square" rtlCol="0">
            <a:spAutoFit/>
          </a:bodyPr>
          <a:lstStyle/>
          <a:p>
            <a:r>
              <a:rPr lang="en-US" sz="2800" dirty="0" smtClean="0"/>
              <a:t>Created by-</a:t>
            </a:r>
          </a:p>
          <a:p>
            <a:r>
              <a:rPr lang="en-US" sz="2800" dirty="0" smtClean="0"/>
              <a:t>Kunal Chand</a:t>
            </a:r>
          </a:p>
          <a:p>
            <a:r>
              <a:rPr lang="en-US" sz="2800" dirty="0" smtClean="0"/>
              <a:t>Internship 19</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Data Cleaning</a:t>
            </a:r>
            <a:endParaRPr lang="en-US" b="1" dirty="0"/>
          </a:p>
        </p:txBody>
      </p:sp>
      <p:sp>
        <p:nvSpPr>
          <p:cNvPr id="3" name="Content Placeholder 2"/>
          <p:cNvSpPr>
            <a:spLocks noGrp="1"/>
          </p:cNvSpPr>
          <p:nvPr>
            <p:ph sz="quarter" idx="1"/>
          </p:nvPr>
        </p:nvSpPr>
        <p:spPr/>
        <p:txBody>
          <a:bodyPr>
            <a:normAutofit fontScale="92500" lnSpcReduction="20000"/>
          </a:bodyPr>
          <a:lstStyle/>
          <a:p>
            <a:r>
              <a:rPr lang="en-US" dirty="0" smtClean="0"/>
              <a:t>Missing values:</a:t>
            </a:r>
          </a:p>
          <a:p>
            <a:endParaRPr lang="en-US" dirty="0" smtClean="0"/>
          </a:p>
          <a:p>
            <a:endParaRPr lang="en-US" dirty="0" smtClean="0"/>
          </a:p>
          <a:p>
            <a:endParaRPr lang="en-US" dirty="0" smtClean="0"/>
          </a:p>
          <a:p>
            <a:endParaRPr lang="en-US" dirty="0" smtClean="0"/>
          </a:p>
          <a:p>
            <a:endParaRPr lang="en-US" dirty="0" smtClean="0"/>
          </a:p>
          <a:p>
            <a:pPr>
              <a:buNone/>
            </a:pPr>
            <a:endParaRPr lang="en-US" dirty="0" smtClean="0"/>
          </a:p>
          <a:p>
            <a:endParaRPr lang="en-US" dirty="0" smtClean="0"/>
          </a:p>
          <a:p>
            <a:endParaRPr lang="en-US" dirty="0" smtClean="0"/>
          </a:p>
          <a:p>
            <a:endParaRPr lang="en-US" dirty="0" smtClean="0"/>
          </a:p>
          <a:p>
            <a:r>
              <a:rPr lang="en-US" dirty="0" smtClean="0"/>
              <a:t> </a:t>
            </a:r>
            <a:r>
              <a:rPr lang="en-US" dirty="0" smtClean="0"/>
              <a:t>Observations:Poolqc, Miscfeatures, alley, fence having most missing </a:t>
            </a:r>
            <a:r>
              <a:rPr lang="en-US" dirty="0" smtClean="0"/>
              <a:t>values. So, </a:t>
            </a:r>
            <a:r>
              <a:rPr lang="en-US" dirty="0" smtClean="0"/>
              <a:t>we drop these feature columns.</a:t>
            </a:r>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a:p>
        </p:txBody>
      </p:sp>
      <p:pic>
        <p:nvPicPr>
          <p:cNvPr id="4" name="Picture 3" descr="download (40).png"/>
          <p:cNvPicPr/>
          <p:nvPr/>
        </p:nvPicPr>
        <p:blipFill>
          <a:blip r:embed="rId2"/>
          <a:stretch>
            <a:fillRect/>
          </a:stretch>
        </p:blipFill>
        <p:spPr>
          <a:xfrm>
            <a:off x="1295400" y="2133600"/>
            <a:ext cx="5943600" cy="2954655"/>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Visualization.</a:t>
            </a:r>
            <a:endParaRPr lang="en-US" b="1" dirty="0"/>
          </a:p>
        </p:txBody>
      </p:sp>
      <p:sp>
        <p:nvSpPr>
          <p:cNvPr id="3" name="Content Placeholder 2"/>
          <p:cNvSpPr>
            <a:spLocks noGrp="1"/>
          </p:cNvSpPr>
          <p:nvPr>
            <p:ph sz="quarter" idx="1"/>
          </p:nvPr>
        </p:nvSpPr>
        <p:spPr/>
        <p:txBody>
          <a:bodyPr/>
          <a:lstStyle/>
          <a:p>
            <a:r>
              <a:rPr lang="en-US" u="sng" dirty="0" smtClean="0"/>
              <a:t>Visualization </a:t>
            </a:r>
            <a:r>
              <a:rPr lang="en-US" u="sng" dirty="0" smtClean="0"/>
              <a:t>of the Sales Price  with Overall Quality</a:t>
            </a:r>
            <a:r>
              <a:rPr lang="en-US" u="sng" dirty="0" smtClean="0"/>
              <a:t>.</a:t>
            </a:r>
          </a:p>
          <a:p>
            <a:endParaRPr lang="en-US" dirty="0"/>
          </a:p>
        </p:txBody>
      </p:sp>
      <p:pic>
        <p:nvPicPr>
          <p:cNvPr id="4" name="Picture 3" descr="download (33).png"/>
          <p:cNvPicPr/>
          <p:nvPr/>
        </p:nvPicPr>
        <p:blipFill>
          <a:blip r:embed="rId2"/>
          <a:stretch>
            <a:fillRect/>
          </a:stretch>
        </p:blipFill>
        <p:spPr>
          <a:xfrm>
            <a:off x="1600200" y="1981200"/>
            <a:ext cx="5943600" cy="4286250"/>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914400" y="762000"/>
            <a:ext cx="7772400" cy="5257800"/>
          </a:xfrm>
        </p:spPr>
        <p:txBody>
          <a:bodyPr/>
          <a:lstStyle/>
          <a:p>
            <a:pPr latinLnBrk="1"/>
            <a:r>
              <a:rPr lang="en-US" b="1" dirty="0" smtClean="0"/>
              <a:t>Observation:</a:t>
            </a:r>
          </a:p>
          <a:p>
            <a:pPr latinLnBrk="1"/>
            <a:endParaRPr lang="en-US" dirty="0" smtClean="0"/>
          </a:p>
          <a:p>
            <a:pPr latinLnBrk="1"/>
            <a:r>
              <a:rPr lang="en-US" dirty="0" smtClean="0"/>
              <a:t> </a:t>
            </a:r>
            <a:r>
              <a:rPr lang="en-US" dirty="0" smtClean="0"/>
              <a:t>As from the above observations, Overall quality increases the Sale price of the House.</a:t>
            </a:r>
          </a:p>
          <a:p>
            <a:pPr latinLnBrk="1"/>
            <a:r>
              <a:rPr lang="en-US" dirty="0" smtClean="0"/>
              <a:t>Overall </a:t>
            </a:r>
            <a:r>
              <a:rPr lang="en-US" dirty="0" smtClean="0"/>
              <a:t>quality will depend on other features as well.</a:t>
            </a:r>
          </a:p>
          <a:p>
            <a:pPr latinLnBrk="1"/>
            <a:r>
              <a:rPr lang="en-US" dirty="0" smtClean="0"/>
              <a:t> </a:t>
            </a:r>
            <a:r>
              <a:rPr lang="en-US" dirty="0" smtClean="0"/>
              <a:t>As the Score increases Sales price also increases. </a:t>
            </a:r>
          </a:p>
          <a:p>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Visualization:</a:t>
            </a:r>
            <a:endParaRPr lang="en-US" b="1" dirty="0"/>
          </a:p>
        </p:txBody>
      </p:sp>
      <p:sp>
        <p:nvSpPr>
          <p:cNvPr id="3" name="Content Placeholder 2"/>
          <p:cNvSpPr>
            <a:spLocks noGrp="1"/>
          </p:cNvSpPr>
          <p:nvPr>
            <p:ph sz="quarter" idx="1"/>
          </p:nvPr>
        </p:nvSpPr>
        <p:spPr/>
        <p:txBody>
          <a:bodyPr/>
          <a:lstStyle/>
          <a:p>
            <a:r>
              <a:rPr lang="en-US" u="sng" dirty="0" smtClean="0"/>
              <a:t>Visualization of the Sales Price  </a:t>
            </a:r>
            <a:r>
              <a:rPr lang="en-US" u="sng" dirty="0" smtClean="0"/>
              <a:t>with Year Build.</a:t>
            </a:r>
          </a:p>
          <a:p>
            <a:endParaRPr lang="en-US" u="sng" dirty="0" smtClean="0"/>
          </a:p>
          <a:p>
            <a:endParaRPr lang="en-US" dirty="0"/>
          </a:p>
        </p:txBody>
      </p:sp>
      <p:pic>
        <p:nvPicPr>
          <p:cNvPr id="4" name="Picture 3" descr="download (34).png"/>
          <p:cNvPicPr/>
          <p:nvPr/>
        </p:nvPicPr>
        <p:blipFill>
          <a:blip r:embed="rId2"/>
          <a:stretch>
            <a:fillRect/>
          </a:stretch>
        </p:blipFill>
        <p:spPr>
          <a:xfrm>
            <a:off x="1524000" y="2514600"/>
            <a:ext cx="5943600" cy="3039110"/>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Observations:</a:t>
            </a:r>
            <a:endParaRPr lang="en-US" b="1" dirty="0"/>
          </a:p>
        </p:txBody>
      </p:sp>
      <p:sp>
        <p:nvSpPr>
          <p:cNvPr id="3" name="Content Placeholder 2"/>
          <p:cNvSpPr>
            <a:spLocks noGrp="1"/>
          </p:cNvSpPr>
          <p:nvPr>
            <p:ph sz="quarter" idx="1"/>
          </p:nvPr>
        </p:nvSpPr>
        <p:spPr/>
        <p:txBody>
          <a:bodyPr/>
          <a:lstStyle/>
          <a:p>
            <a:endParaRPr lang="en-US" dirty="0" smtClean="0"/>
          </a:p>
          <a:p>
            <a:endParaRPr lang="en-US" dirty="0" smtClean="0"/>
          </a:p>
          <a:p>
            <a:r>
              <a:rPr lang="en-US" dirty="0" smtClean="0"/>
              <a:t>1</a:t>
            </a:r>
            <a:r>
              <a:rPr lang="en-US" dirty="0" smtClean="0"/>
              <a:t>. As from the above observations, Overall quality increases the Sale price of the House</a:t>
            </a:r>
            <a:r>
              <a:rPr lang="en-US" dirty="0" smtClean="0"/>
              <a:t>.</a:t>
            </a:r>
          </a:p>
          <a:p>
            <a:r>
              <a:rPr lang="en-US" dirty="0" smtClean="0"/>
              <a:t>2</a:t>
            </a:r>
            <a:r>
              <a:rPr lang="en-US" dirty="0" smtClean="0"/>
              <a:t>. Overall quality will depend on other features as well</a:t>
            </a:r>
            <a:r>
              <a:rPr lang="en-US" dirty="0" smtClean="0"/>
              <a:t>.</a:t>
            </a:r>
          </a:p>
          <a:p>
            <a:r>
              <a:rPr lang="en-US" dirty="0" smtClean="0"/>
              <a:t>3</a:t>
            </a:r>
            <a:r>
              <a:rPr lang="en-US" dirty="0" smtClean="0"/>
              <a:t>. As the Score increases Sales price also increases. </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V</a:t>
            </a:r>
            <a:r>
              <a:rPr lang="en-US" b="1" dirty="0" smtClean="0"/>
              <a:t>isualization</a:t>
            </a:r>
            <a:endParaRPr lang="en-US" b="1" dirty="0"/>
          </a:p>
        </p:txBody>
      </p:sp>
      <p:sp>
        <p:nvSpPr>
          <p:cNvPr id="3" name="Content Placeholder 2"/>
          <p:cNvSpPr>
            <a:spLocks noGrp="1"/>
          </p:cNvSpPr>
          <p:nvPr>
            <p:ph sz="quarter" idx="1"/>
          </p:nvPr>
        </p:nvSpPr>
        <p:spPr/>
        <p:txBody>
          <a:bodyPr/>
          <a:lstStyle/>
          <a:p>
            <a:r>
              <a:rPr lang="en-US" u="sng" dirty="0" smtClean="0"/>
              <a:t>Visualization of the Sales Price  with </a:t>
            </a:r>
            <a:r>
              <a:rPr lang="en-US" u="sng" dirty="0" smtClean="0"/>
              <a:t>Sales Condition.</a:t>
            </a:r>
            <a:endParaRPr lang="en-US" u="sng" dirty="0" smtClean="0"/>
          </a:p>
          <a:p>
            <a:endParaRPr lang="en-US" dirty="0"/>
          </a:p>
        </p:txBody>
      </p:sp>
      <p:pic>
        <p:nvPicPr>
          <p:cNvPr id="4" name="Picture 3" descr="newplot (6).png"/>
          <p:cNvPicPr/>
          <p:nvPr/>
        </p:nvPicPr>
        <p:blipFill>
          <a:blip r:embed="rId2"/>
          <a:stretch>
            <a:fillRect/>
          </a:stretch>
        </p:blipFill>
        <p:spPr>
          <a:xfrm>
            <a:off x="838200" y="2362200"/>
            <a:ext cx="7620000" cy="3810000"/>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
            </a:r>
            <a:br>
              <a:rPr lang="en-US" dirty="0" smtClean="0"/>
            </a:br>
            <a:r>
              <a:rPr lang="en-US" b="1" dirty="0" smtClean="0"/>
              <a:t>Observations:</a:t>
            </a:r>
            <a:endParaRPr lang="en-US" b="1" dirty="0"/>
          </a:p>
        </p:txBody>
      </p:sp>
      <p:sp>
        <p:nvSpPr>
          <p:cNvPr id="3" name="Content Placeholder 2"/>
          <p:cNvSpPr>
            <a:spLocks noGrp="1"/>
          </p:cNvSpPr>
          <p:nvPr>
            <p:ph sz="quarter" idx="1"/>
          </p:nvPr>
        </p:nvSpPr>
        <p:spPr/>
        <p:txBody>
          <a:bodyPr/>
          <a:lstStyle/>
          <a:p>
            <a:endParaRPr lang="en-US" dirty="0" smtClean="0"/>
          </a:p>
          <a:p>
            <a:endParaRPr lang="en-US" dirty="0" smtClean="0"/>
          </a:p>
          <a:p>
            <a:r>
              <a:rPr lang="en-US" dirty="0" smtClean="0"/>
              <a:t> </a:t>
            </a:r>
            <a:r>
              <a:rPr lang="en-US" dirty="0" smtClean="0"/>
              <a:t>As from above observations and plotting we can easily see the Sales Conditions increases the Sales Pricing</a:t>
            </a:r>
            <a:r>
              <a:rPr lang="en-US" dirty="0" smtClean="0"/>
              <a:t>.</a:t>
            </a:r>
          </a:p>
          <a:p>
            <a:endParaRPr lang="en-US" dirty="0" smtClean="0"/>
          </a:p>
          <a:p>
            <a:endParaRPr lang="en-US" dirty="0" smtClean="0"/>
          </a:p>
          <a:p>
            <a:r>
              <a:rPr lang="en-US" dirty="0" smtClean="0"/>
              <a:t> </a:t>
            </a:r>
            <a:r>
              <a:rPr lang="en-US" dirty="0" smtClean="0"/>
              <a:t>Abnormal condition increases the sales Prices as expected.</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CORRELATION BETWEEN THE COLUMNS</a:t>
            </a:r>
            <a:endParaRPr lang="en-US" b="1" dirty="0"/>
          </a:p>
        </p:txBody>
      </p:sp>
      <p:pic>
        <p:nvPicPr>
          <p:cNvPr id="4" name="Content Placeholder 3" descr="download (35).png"/>
          <p:cNvPicPr>
            <a:picLocks noGrp="1"/>
          </p:cNvPicPr>
          <p:nvPr>
            <p:ph sz="quarter" idx="1"/>
          </p:nvPr>
        </p:nvPicPr>
        <p:blipFill>
          <a:blip r:embed="rId2"/>
          <a:stretch>
            <a:fillRect/>
          </a:stretch>
        </p:blipFill>
        <p:spPr>
          <a:xfrm>
            <a:off x="2252423" y="1447800"/>
            <a:ext cx="5096354" cy="4572000"/>
          </a:xfrm>
          <a:prstGeom prst="rect">
            <a:avLst/>
          </a:prstGeo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Heat Maps Plotting</a:t>
            </a:r>
            <a:endParaRPr lang="en-US" b="1" dirty="0"/>
          </a:p>
        </p:txBody>
      </p:sp>
      <p:pic>
        <p:nvPicPr>
          <p:cNvPr id="4" name="Content Placeholder 3" descr="download (36).png"/>
          <p:cNvPicPr>
            <a:picLocks noGrp="1"/>
          </p:cNvPicPr>
          <p:nvPr>
            <p:ph sz="quarter" idx="1"/>
          </p:nvPr>
        </p:nvPicPr>
        <p:blipFill>
          <a:blip r:embed="rId2"/>
          <a:stretch>
            <a:fillRect/>
          </a:stretch>
        </p:blipFill>
        <p:spPr>
          <a:xfrm>
            <a:off x="1143000" y="1447800"/>
            <a:ext cx="7162800" cy="4572000"/>
          </a:xfrm>
          <a:prstGeom prst="rect">
            <a:avLst/>
          </a:prstGeo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Top Correlated feature columns</a:t>
            </a:r>
            <a:endParaRPr lang="en-US" b="1" dirty="0"/>
          </a:p>
        </p:txBody>
      </p:sp>
      <p:pic>
        <p:nvPicPr>
          <p:cNvPr id="4" name="Content Placeholder 3" descr="download (37).png"/>
          <p:cNvPicPr>
            <a:picLocks noGrp="1"/>
          </p:cNvPicPr>
          <p:nvPr>
            <p:ph sz="quarter" idx="1"/>
          </p:nvPr>
        </p:nvPicPr>
        <p:blipFill>
          <a:blip r:embed="rId2"/>
          <a:stretch>
            <a:fillRect/>
          </a:stretch>
        </p:blipFill>
        <p:spPr>
          <a:xfrm>
            <a:off x="762000" y="1447800"/>
            <a:ext cx="7772400" cy="4953000"/>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t>INTRODUCTION</a:t>
            </a:r>
            <a:r>
              <a:rPr lang="en-US" b="1" dirty="0" smtClean="0"/>
              <a:t/>
            </a:r>
            <a:br>
              <a:rPr lang="en-US" b="1" dirty="0" smtClean="0"/>
            </a:br>
            <a:endParaRPr lang="en-US" b="1" dirty="0"/>
          </a:p>
        </p:txBody>
      </p:sp>
      <p:sp>
        <p:nvSpPr>
          <p:cNvPr id="3" name="Content Placeholder 2"/>
          <p:cNvSpPr>
            <a:spLocks noGrp="1"/>
          </p:cNvSpPr>
          <p:nvPr>
            <p:ph sz="quarter" idx="1"/>
          </p:nvPr>
        </p:nvSpPr>
        <p:spPr/>
        <p:txBody>
          <a:bodyPr/>
          <a:lstStyle/>
          <a:p>
            <a:pPr>
              <a:buNone/>
            </a:pPr>
            <a:r>
              <a:rPr lang="en-IN" dirty="0" smtClean="0"/>
              <a:t>    The </a:t>
            </a:r>
            <a:r>
              <a:rPr lang="en-IN" dirty="0" smtClean="0"/>
              <a:t>company is looking at prospective properties to buy houses to enter the market. Using Machine Learning to predict the actual value of the prospective properties and decide whether to invest in them or not</a:t>
            </a:r>
            <a:r>
              <a:rPr lang="en-IN" dirty="0" smtClean="0"/>
              <a:t>.</a:t>
            </a:r>
          </a:p>
          <a:p>
            <a:pPr>
              <a:buNone/>
            </a:pPr>
            <a:r>
              <a:rPr lang="en-IN" dirty="0" smtClean="0"/>
              <a:t> </a:t>
            </a:r>
            <a:r>
              <a:rPr lang="en-IN" dirty="0" smtClean="0"/>
              <a:t>   And, with the help of M.L we make it possible.</a:t>
            </a:r>
          </a:p>
          <a:p>
            <a:pPr>
              <a:buNone/>
            </a:pPr>
            <a:endParaRPr lang="en-US" dirty="0"/>
          </a:p>
        </p:txBody>
      </p:sp>
      <p:pic>
        <p:nvPicPr>
          <p:cNvPr id="12292" name="Picture 4" descr="https://miro.medium.com/max/1400/1*5lksNVWUW8prwtwOAiq1pQ.jpeg"/>
          <p:cNvPicPr>
            <a:picLocks noChangeAspect="1" noChangeArrowheads="1"/>
          </p:cNvPicPr>
          <p:nvPr/>
        </p:nvPicPr>
        <p:blipFill>
          <a:blip r:embed="rId2"/>
          <a:srcRect/>
          <a:stretch>
            <a:fillRect/>
          </a:stretch>
        </p:blipFill>
        <p:spPr bwMode="auto">
          <a:xfrm>
            <a:off x="1752600" y="3581400"/>
            <a:ext cx="6248400" cy="2895600"/>
          </a:xfrm>
          <a:prstGeom prst="rect">
            <a:avLst/>
          </a:prstGeom>
          <a:noFill/>
          <a:effectLst>
            <a:outerShdw blurRad="50800" dist="50800" dir="5400000" algn="ctr" rotWithShape="0">
              <a:srgbClr val="000000">
                <a:alpha val="0"/>
              </a:srgbClr>
            </a:outerShdw>
          </a:effectLst>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Observations</a:t>
            </a:r>
            <a:r>
              <a:rPr lang="en-US" b="1" dirty="0" smtClean="0"/>
              <a:t>:</a:t>
            </a:r>
            <a:br>
              <a:rPr lang="en-US" b="1" dirty="0" smtClean="0"/>
            </a:br>
            <a:endParaRPr lang="en-US" b="1" dirty="0"/>
          </a:p>
        </p:txBody>
      </p:sp>
      <p:sp>
        <p:nvSpPr>
          <p:cNvPr id="3" name="Content Placeholder 2"/>
          <p:cNvSpPr>
            <a:spLocks noGrp="1"/>
          </p:cNvSpPr>
          <p:nvPr>
            <p:ph sz="quarter" idx="1"/>
          </p:nvPr>
        </p:nvSpPr>
        <p:spPr/>
        <p:txBody>
          <a:bodyPr/>
          <a:lstStyle/>
          <a:p>
            <a:pPr>
              <a:buNone/>
            </a:pPr>
            <a:endParaRPr lang="en-US" dirty="0" smtClean="0"/>
          </a:p>
          <a:p>
            <a:endParaRPr lang="en-US" dirty="0" smtClean="0"/>
          </a:p>
          <a:p>
            <a:r>
              <a:rPr lang="en-US" dirty="0" smtClean="0"/>
              <a:t> </a:t>
            </a:r>
            <a:r>
              <a:rPr lang="en-US" dirty="0" smtClean="0"/>
              <a:t>Most of the features are correlated with each other like Garage Cars and Garage Areas</a:t>
            </a:r>
            <a:r>
              <a:rPr lang="en-US" dirty="0" smtClean="0"/>
              <a:t>.</a:t>
            </a:r>
          </a:p>
          <a:p>
            <a:endParaRPr lang="en-US" dirty="0" smtClean="0"/>
          </a:p>
          <a:p>
            <a:r>
              <a:rPr lang="en-US" dirty="0" smtClean="0"/>
              <a:t>OverallQual </a:t>
            </a:r>
            <a:r>
              <a:rPr lang="en-US" dirty="0" smtClean="0"/>
              <a:t>is highly correlated with target </a:t>
            </a:r>
            <a:r>
              <a:rPr lang="en-US" dirty="0" smtClean="0"/>
              <a:t>feature Sale Price </a:t>
            </a:r>
            <a:r>
              <a:rPr lang="en-US" dirty="0" smtClean="0"/>
              <a:t>0.79 can you see. we'll see how it affected the sale price in the below graph.</a:t>
            </a: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Visualization:</a:t>
            </a:r>
            <a:endParaRPr lang="en-US" b="1" dirty="0"/>
          </a:p>
        </p:txBody>
      </p:sp>
      <p:sp>
        <p:nvSpPr>
          <p:cNvPr id="3" name="Content Placeholder 2"/>
          <p:cNvSpPr>
            <a:spLocks noGrp="1"/>
          </p:cNvSpPr>
          <p:nvPr>
            <p:ph sz="quarter" idx="1"/>
          </p:nvPr>
        </p:nvSpPr>
        <p:spPr/>
        <p:txBody>
          <a:bodyPr>
            <a:normAutofit fontScale="92500"/>
          </a:bodyPr>
          <a:lstStyle/>
          <a:p>
            <a:r>
              <a:rPr lang="en-US" u="sng" dirty="0" smtClean="0"/>
              <a:t>Visualization of the Sales Price  with </a:t>
            </a:r>
            <a:r>
              <a:rPr lang="en-US" u="sng" dirty="0" smtClean="0"/>
              <a:t>Overall Quality.</a:t>
            </a: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pPr>
              <a:buNone/>
            </a:pPr>
            <a:endParaRPr lang="en-US" dirty="0" smtClean="0"/>
          </a:p>
          <a:p>
            <a:pPr>
              <a:buNone/>
            </a:pPr>
            <a:r>
              <a:rPr lang="en-US" dirty="0" err="1" smtClean="0"/>
              <a:t>Observations:Overall</a:t>
            </a:r>
            <a:r>
              <a:rPr lang="en-US" dirty="0" smtClean="0"/>
              <a:t> </a:t>
            </a:r>
            <a:r>
              <a:rPr lang="en-US" dirty="0" smtClean="0"/>
              <a:t>quality increases the sales prices of the house.</a:t>
            </a:r>
            <a:endParaRPr lang="en-US" dirty="0"/>
          </a:p>
        </p:txBody>
      </p:sp>
      <p:pic>
        <p:nvPicPr>
          <p:cNvPr id="4" name="Picture 3" descr="download (38).png"/>
          <p:cNvPicPr/>
          <p:nvPr/>
        </p:nvPicPr>
        <p:blipFill>
          <a:blip r:embed="rId2"/>
          <a:stretch>
            <a:fillRect/>
          </a:stretch>
        </p:blipFill>
        <p:spPr>
          <a:xfrm>
            <a:off x="1981200" y="2133600"/>
            <a:ext cx="5193651" cy="3365080"/>
          </a:xfrm>
          <a:prstGeom prst="rect">
            <a:avLst/>
          </a:prstGeom>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Correlation of features columns with target columns.</a:t>
            </a:r>
            <a:endParaRPr lang="en-US" b="1" dirty="0"/>
          </a:p>
        </p:txBody>
      </p:sp>
      <p:pic>
        <p:nvPicPr>
          <p:cNvPr id="4" name="Content Placeholder 3" descr="download (39).png"/>
          <p:cNvPicPr>
            <a:picLocks noGrp="1"/>
          </p:cNvPicPr>
          <p:nvPr>
            <p:ph sz="quarter" idx="1"/>
          </p:nvPr>
        </p:nvPicPr>
        <p:blipFill>
          <a:blip r:embed="rId2"/>
          <a:stretch>
            <a:fillRect/>
          </a:stretch>
        </p:blipFill>
        <p:spPr>
          <a:xfrm>
            <a:off x="762001" y="1447800"/>
            <a:ext cx="7696200" cy="4572000"/>
          </a:xfrm>
          <a:prstGeom prst="rect">
            <a:avLst/>
          </a:prstGeom>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Observations</a:t>
            </a:r>
            <a:r>
              <a:rPr lang="en-US" b="1" dirty="0" smtClean="0"/>
              <a:t>:</a:t>
            </a:r>
            <a:endParaRPr lang="en-US" b="1" dirty="0"/>
          </a:p>
        </p:txBody>
      </p:sp>
      <p:sp>
        <p:nvSpPr>
          <p:cNvPr id="3" name="Content Placeholder 2"/>
          <p:cNvSpPr>
            <a:spLocks noGrp="1"/>
          </p:cNvSpPr>
          <p:nvPr>
            <p:ph sz="quarter" idx="1"/>
          </p:nvPr>
        </p:nvSpPr>
        <p:spPr/>
        <p:txBody>
          <a:bodyPr/>
          <a:lstStyle/>
          <a:p>
            <a:endParaRPr lang="en-US" dirty="0" smtClean="0"/>
          </a:p>
          <a:p>
            <a:r>
              <a:rPr lang="en-US" dirty="0" smtClean="0"/>
              <a:t>Overall </a:t>
            </a:r>
            <a:r>
              <a:rPr lang="en-US" dirty="0" smtClean="0"/>
              <a:t>quality, Ground live area, garage cars are </a:t>
            </a:r>
            <a:r>
              <a:rPr lang="en-US" dirty="0" smtClean="0"/>
              <a:t>highly correlated </a:t>
            </a:r>
            <a:r>
              <a:rPr lang="en-US" dirty="0" smtClean="0"/>
              <a:t>with target variables and impact more on </a:t>
            </a:r>
            <a:r>
              <a:rPr lang="en-US" dirty="0" smtClean="0"/>
              <a:t>predicting </a:t>
            </a:r>
            <a:r>
              <a:rPr lang="en-US" dirty="0" smtClean="0"/>
              <a:t>Sales price</a:t>
            </a:r>
            <a:r>
              <a:rPr lang="en-US" dirty="0" smtClean="0"/>
              <a:t>.</a:t>
            </a:r>
          </a:p>
          <a:p>
            <a:endParaRPr lang="en-US" dirty="0" smtClean="0"/>
          </a:p>
          <a:p>
            <a:endParaRPr lang="en-US" dirty="0" smtClean="0"/>
          </a:p>
          <a:p>
            <a:r>
              <a:rPr lang="en-US" dirty="0" smtClean="0"/>
              <a:t>K</a:t>
            </a:r>
            <a:r>
              <a:rPr lang="en-US" dirty="0" smtClean="0"/>
              <a:t>itchen </a:t>
            </a:r>
            <a:r>
              <a:rPr lang="en-US" dirty="0" smtClean="0"/>
              <a:t>above ground and enclosed porch are </a:t>
            </a:r>
            <a:endParaRPr lang="en-US" dirty="0" smtClean="0"/>
          </a:p>
          <a:p>
            <a:pPr>
              <a:buNone/>
            </a:pPr>
            <a:r>
              <a:rPr lang="en-US" dirty="0" smtClean="0"/>
              <a:t>    </a:t>
            </a:r>
            <a:r>
              <a:rPr lang="en-US" dirty="0" smtClean="0"/>
              <a:t>negatively impacting on prediction of Sales prices.</a:t>
            </a:r>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Building Machine Learning Models</a:t>
            </a:r>
            <a:endParaRPr lang="en-US" dirty="0"/>
          </a:p>
        </p:txBody>
      </p:sp>
      <p:sp>
        <p:nvSpPr>
          <p:cNvPr id="3" name="Content Placeholder 2"/>
          <p:cNvSpPr>
            <a:spLocks noGrp="1"/>
          </p:cNvSpPr>
          <p:nvPr>
            <p:ph sz="quarter" idx="1"/>
          </p:nvPr>
        </p:nvSpPr>
        <p:spPr/>
        <p:txBody>
          <a:bodyPr>
            <a:normAutofit fontScale="92500" lnSpcReduction="20000"/>
          </a:bodyPr>
          <a:lstStyle/>
          <a:p>
            <a:r>
              <a:rPr lang="en-US" dirty="0" smtClean="0"/>
              <a:t>After analyzing the dataset, I observe that many of the feature columns are object type so first, we have to convert them in integer or float type so that machine interpret the data and </a:t>
            </a:r>
            <a:r>
              <a:rPr lang="en-US" dirty="0" smtClean="0"/>
              <a:t>or </a:t>
            </a:r>
            <a:r>
              <a:rPr lang="en-US" dirty="0" smtClean="0"/>
              <a:t>that we do label encode all the feature </a:t>
            </a:r>
            <a:r>
              <a:rPr lang="en-US" dirty="0" smtClean="0"/>
              <a:t>column.</a:t>
            </a:r>
          </a:p>
          <a:p>
            <a:r>
              <a:rPr lang="en-US" dirty="0" smtClean="0"/>
              <a:t>After label encoding, we find that many feature columns have Nan values so we use mean and median for filling that missing data,</a:t>
            </a:r>
          </a:p>
          <a:p>
            <a:r>
              <a:rPr lang="en-US" dirty="0" smtClean="0"/>
              <a:t>Then find the correlation between the columns with target columns and delete the non-related feature columns</a:t>
            </a:r>
            <a:r>
              <a:rPr lang="en-US" dirty="0" smtClean="0"/>
              <a:t>.</a:t>
            </a:r>
          </a:p>
          <a:p>
            <a:r>
              <a:rPr lang="en-US" dirty="0" smtClean="0"/>
              <a:t>We observe that the target column is skewed so we remove the </a:t>
            </a:r>
            <a:r>
              <a:rPr lang="en-US" dirty="0" err="1" smtClean="0"/>
              <a:t>skewness</a:t>
            </a:r>
            <a:r>
              <a:rPr lang="en-US" dirty="0" smtClean="0"/>
              <a:t> of the target column because normal data gives better results when we make the M.L model.</a:t>
            </a:r>
          </a:p>
          <a:p>
            <a:r>
              <a:rPr lang="en-US" dirty="0" smtClean="0"/>
              <a:t>The target column is continuous type so we start work on Regression models building.</a:t>
            </a:r>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Testing of Identified Approaches (Algorithms)</a:t>
            </a:r>
            <a:endParaRPr lang="en-US" b="1" dirty="0"/>
          </a:p>
        </p:txBody>
      </p:sp>
      <p:sp>
        <p:nvSpPr>
          <p:cNvPr id="3" name="Content Placeholder 2"/>
          <p:cNvSpPr>
            <a:spLocks noGrp="1"/>
          </p:cNvSpPr>
          <p:nvPr>
            <p:ph sz="quarter" idx="1"/>
          </p:nvPr>
        </p:nvSpPr>
        <p:spPr/>
        <p:txBody>
          <a:bodyPr>
            <a:normAutofit lnSpcReduction="10000"/>
          </a:bodyPr>
          <a:lstStyle/>
          <a:p>
            <a:pPr lvl="0"/>
            <a:r>
              <a:rPr lang="en-IN" dirty="0" smtClean="0"/>
              <a:t>Linear </a:t>
            </a:r>
            <a:r>
              <a:rPr lang="en-IN" dirty="0" smtClean="0"/>
              <a:t>Regression</a:t>
            </a:r>
            <a:endParaRPr lang="en-US" dirty="0" smtClean="0"/>
          </a:p>
          <a:p>
            <a:pPr lvl="0"/>
            <a:r>
              <a:rPr lang="en-IN" dirty="0" smtClean="0"/>
              <a:t>Regurgitation:</a:t>
            </a:r>
            <a:endParaRPr lang="en-US" dirty="0" smtClean="0"/>
          </a:p>
          <a:p>
            <a:pPr>
              <a:buNone/>
            </a:pPr>
            <a:r>
              <a:rPr lang="en-IN" dirty="0" smtClean="0"/>
              <a:t> 	</a:t>
            </a:r>
            <a:r>
              <a:rPr lang="en-IN" dirty="0" smtClean="0"/>
              <a:t>	Lasso </a:t>
            </a:r>
            <a:r>
              <a:rPr lang="en-IN" dirty="0" smtClean="0"/>
              <a:t>&amp; Ridge Regression</a:t>
            </a:r>
            <a:endParaRPr lang="en-US" dirty="0" smtClean="0"/>
          </a:p>
          <a:p>
            <a:pPr lvl="0"/>
            <a:r>
              <a:rPr lang="en-IN" dirty="0" smtClean="0"/>
              <a:t>Ensemble techniques</a:t>
            </a:r>
            <a:endParaRPr lang="en-US" dirty="0" smtClean="0"/>
          </a:p>
          <a:p>
            <a:pPr>
              <a:buNone/>
            </a:pPr>
            <a:r>
              <a:rPr lang="en-IN" dirty="0" smtClean="0"/>
              <a:t>	</a:t>
            </a:r>
            <a:r>
              <a:rPr lang="en-IN" dirty="0" smtClean="0"/>
              <a:t>	Decision Tree Regression</a:t>
            </a:r>
            <a:endParaRPr lang="en-US" dirty="0" smtClean="0"/>
          </a:p>
          <a:p>
            <a:pPr>
              <a:buNone/>
            </a:pPr>
            <a:r>
              <a:rPr lang="en-IN" dirty="0" smtClean="0"/>
              <a:t>    </a:t>
            </a:r>
            <a:r>
              <a:rPr lang="en-IN" dirty="0" smtClean="0"/>
              <a:t>	Random </a:t>
            </a:r>
            <a:r>
              <a:rPr lang="en-IN" dirty="0" smtClean="0"/>
              <a:t>forest Regression</a:t>
            </a:r>
            <a:endParaRPr lang="en-US" dirty="0" smtClean="0"/>
          </a:p>
          <a:p>
            <a:pPr>
              <a:buNone/>
            </a:pPr>
            <a:endParaRPr lang="en-US" dirty="0" smtClean="0"/>
          </a:p>
          <a:p>
            <a:pPr lvl="0"/>
            <a:r>
              <a:rPr lang="en-IN" dirty="0" smtClean="0"/>
              <a:t>Gradient Boosting Regression</a:t>
            </a:r>
            <a:endParaRPr lang="en-US" dirty="0" smtClean="0"/>
          </a:p>
          <a:p>
            <a:pPr lvl="0"/>
            <a:r>
              <a:rPr lang="en-IN" dirty="0" smtClean="0"/>
              <a:t>Support vector machine</a:t>
            </a:r>
            <a:endParaRPr lang="en-US" dirty="0" smtClean="0"/>
          </a:p>
          <a:p>
            <a:pPr lvl="0"/>
            <a:r>
              <a:rPr lang="en-IN" dirty="0" smtClean="0"/>
              <a:t>K-nearest Neighbour Regression</a:t>
            </a:r>
            <a:endParaRPr lang="en-US" dirty="0" smtClean="0"/>
          </a:p>
          <a:p>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Linear Regression Model</a:t>
            </a:r>
            <a:endParaRPr lang="en-US" dirty="0"/>
          </a:p>
        </p:txBody>
      </p:sp>
      <p:sp>
        <p:nvSpPr>
          <p:cNvPr id="3" name="Content Placeholder 2"/>
          <p:cNvSpPr>
            <a:spLocks noGrp="1"/>
          </p:cNvSpPr>
          <p:nvPr>
            <p:ph sz="quarter" idx="1"/>
          </p:nvPr>
        </p:nvSpPr>
        <p:spPr/>
        <p:txBody>
          <a:bodyPr/>
          <a:lstStyle/>
          <a:p>
            <a:endParaRPr lang="en-US" dirty="0" smtClean="0"/>
          </a:p>
          <a:p>
            <a:r>
              <a:rPr lang="en-US" dirty="0" smtClean="0"/>
              <a:t>Linear </a:t>
            </a:r>
            <a:r>
              <a:rPr lang="en-US" dirty="0" smtClean="0"/>
              <a:t>Regression is a machine learning algorithm based on supervised learning.</a:t>
            </a:r>
          </a:p>
          <a:p>
            <a:endParaRPr lang="en-US" dirty="0" smtClean="0"/>
          </a:p>
          <a:p>
            <a:r>
              <a:rPr lang="en-US" dirty="0" smtClean="0"/>
              <a:t> </a:t>
            </a:r>
            <a:r>
              <a:rPr lang="en-US" dirty="0" smtClean="0"/>
              <a:t>It performs a regression task. Regression models a target prediction value based on independent variables.</a:t>
            </a:r>
          </a:p>
          <a:p>
            <a:endParaRPr lang="en-IN" dirty="0" smtClean="0"/>
          </a:p>
          <a:p>
            <a:r>
              <a:rPr lang="en-IN" dirty="0" smtClean="0"/>
              <a:t> It </a:t>
            </a:r>
            <a:r>
              <a:rPr lang="en-IN" dirty="0" smtClean="0"/>
              <a:t>is mostly used for finding out the relationship between variables and forecasting.</a:t>
            </a:r>
            <a:endParaRPr lang="en-US" dirty="0" smtClean="0"/>
          </a:p>
          <a:p>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914400" y="990600"/>
            <a:ext cx="7620000" cy="5029200"/>
          </a:xfrm>
        </p:spPr>
        <p:txBody>
          <a:bodyPr>
            <a:normAutofit fontScale="92500" lnSpcReduction="20000"/>
          </a:bodyPr>
          <a:lstStyle/>
          <a:p>
            <a:pPr>
              <a:buNone/>
            </a:pPr>
            <a:endParaRPr lang="en-US" b="1" dirty="0" smtClean="0"/>
          </a:p>
          <a:p>
            <a:pPr>
              <a:buNone/>
            </a:pPr>
            <a:endParaRPr lang="en-US" b="1" dirty="0" smtClean="0"/>
          </a:p>
          <a:p>
            <a:pPr>
              <a:buNone/>
            </a:pPr>
            <a:endParaRPr lang="en-US" b="1" dirty="0" smtClean="0"/>
          </a:p>
          <a:p>
            <a:pPr>
              <a:buNone/>
            </a:pPr>
            <a:endParaRPr lang="en-US" b="1" dirty="0" smtClean="0"/>
          </a:p>
          <a:p>
            <a:pPr>
              <a:buNone/>
            </a:pPr>
            <a:endParaRPr lang="en-US" b="1" dirty="0" smtClean="0"/>
          </a:p>
          <a:p>
            <a:pPr>
              <a:buNone/>
            </a:pPr>
            <a:endParaRPr lang="en-US" b="1" dirty="0" smtClean="0"/>
          </a:p>
          <a:p>
            <a:pPr>
              <a:buNone/>
            </a:pPr>
            <a:endParaRPr lang="en-US" b="1" dirty="0" smtClean="0"/>
          </a:p>
          <a:p>
            <a:pPr>
              <a:buNone/>
            </a:pPr>
            <a:endParaRPr lang="en-US" b="1" dirty="0" smtClean="0"/>
          </a:p>
          <a:p>
            <a:pPr>
              <a:buNone/>
            </a:pPr>
            <a:endParaRPr lang="en-US" b="1" dirty="0" smtClean="0"/>
          </a:p>
          <a:p>
            <a:pPr>
              <a:buNone/>
            </a:pPr>
            <a:r>
              <a:rPr lang="en-US" b="1" dirty="0" smtClean="0"/>
              <a:t>Observations</a:t>
            </a:r>
            <a:r>
              <a:rPr lang="en-US" b="1" dirty="0" smtClean="0"/>
              <a:t>:</a:t>
            </a:r>
            <a:endParaRPr lang="en-US" dirty="0" smtClean="0"/>
          </a:p>
          <a:p>
            <a:pPr lvl="0"/>
            <a:r>
              <a:rPr lang="en-US" dirty="0" smtClean="0"/>
              <a:t>This Linear Regression Performs with 90% accuracy for predicting house prices.</a:t>
            </a:r>
          </a:p>
          <a:p>
            <a:pPr lvl="0"/>
            <a:r>
              <a:rPr lang="en-US" dirty="0" smtClean="0"/>
              <a:t>We use the best-fit line and we can easily see that most of the price points are fall on the line.</a:t>
            </a:r>
          </a:p>
          <a:p>
            <a:endParaRPr lang="en-US" dirty="0"/>
          </a:p>
        </p:txBody>
      </p:sp>
      <p:pic>
        <p:nvPicPr>
          <p:cNvPr id="4" name="Picture 3" descr="download.png"/>
          <p:cNvPicPr/>
          <p:nvPr/>
        </p:nvPicPr>
        <p:blipFill>
          <a:blip r:embed="rId2"/>
          <a:stretch>
            <a:fillRect/>
          </a:stretch>
        </p:blipFill>
        <p:spPr>
          <a:xfrm>
            <a:off x="1828800" y="838200"/>
            <a:ext cx="5133975" cy="3190875"/>
          </a:xfrm>
          <a:prstGeom prst="rect">
            <a:avLst/>
          </a:prstGeom>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Decision Tree Regression</a:t>
            </a:r>
            <a:endParaRPr lang="en-US" b="1" dirty="0"/>
          </a:p>
        </p:txBody>
      </p:sp>
      <p:sp>
        <p:nvSpPr>
          <p:cNvPr id="3" name="Content Placeholder 2"/>
          <p:cNvSpPr>
            <a:spLocks noGrp="1"/>
          </p:cNvSpPr>
          <p:nvPr>
            <p:ph sz="quarter" idx="1"/>
          </p:nvPr>
        </p:nvSpPr>
        <p:spPr/>
        <p:txBody>
          <a:bodyPr>
            <a:normAutofit fontScale="92500"/>
          </a:bodyPr>
          <a:lstStyle/>
          <a:p>
            <a:r>
              <a:rPr lang="en-US" dirty="0" smtClean="0"/>
              <a:t>A decision tree builds regression or classification models in the form of a tree structure. It breaks down a dataset into smaller and smaller subsets while at the same time an associated decision tree is incrementally developed.</a:t>
            </a:r>
          </a:p>
          <a:p>
            <a:r>
              <a:rPr lang="en-US" dirty="0" smtClean="0"/>
              <a:t>The final result is a tree with </a:t>
            </a:r>
            <a:r>
              <a:rPr lang="en-US" b="1" dirty="0" smtClean="0"/>
              <a:t>decision nodes</a:t>
            </a:r>
            <a:r>
              <a:rPr lang="en-US" dirty="0" smtClean="0"/>
              <a:t> and </a:t>
            </a:r>
            <a:r>
              <a:rPr lang="en-US" b="1" dirty="0" smtClean="0"/>
              <a:t>leaf nodes</a:t>
            </a:r>
            <a:r>
              <a:rPr lang="en-US" dirty="0" smtClean="0"/>
              <a:t>. A decision node (e.g., Outlook) has two or more branches (</a:t>
            </a:r>
            <a:r>
              <a:rPr lang="en-US" dirty="0" err="1" smtClean="0"/>
              <a:t>e.g</a:t>
            </a:r>
            <a:r>
              <a:rPr lang="en-US" dirty="0" smtClean="0"/>
              <a:t> Normal, Abnormal, and Family), each representing values for the attribute tested. Leaf node (e.g., present or not-present) represents a decision on the numerical target. The topmost decision node in a tree that corresponds to the best predictor is called the </a:t>
            </a:r>
            <a:r>
              <a:rPr lang="en-US" b="1" dirty="0" smtClean="0"/>
              <a:t>root node</a:t>
            </a:r>
            <a:r>
              <a:rPr lang="en-US" dirty="0" smtClean="0"/>
              <a:t>. Decision trees can handle both categorical and numerical data. </a:t>
            </a:r>
          </a:p>
          <a:p>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914400" y="381000"/>
            <a:ext cx="7772400" cy="5638800"/>
          </a:xfrm>
        </p:spPr>
        <p:txBody>
          <a:bodyPr>
            <a:normAutofit fontScale="77500" lnSpcReduction="20000"/>
          </a:bodyPr>
          <a:lstStyle/>
          <a:p>
            <a:pPr>
              <a:buNone/>
            </a:pPr>
            <a:endParaRPr lang="en-US" b="1" dirty="0" smtClean="0"/>
          </a:p>
          <a:p>
            <a:pPr>
              <a:buNone/>
            </a:pPr>
            <a:endParaRPr lang="en-US" b="1" dirty="0" smtClean="0"/>
          </a:p>
          <a:p>
            <a:pPr>
              <a:buNone/>
            </a:pPr>
            <a:endParaRPr lang="en-US" b="1" dirty="0" smtClean="0"/>
          </a:p>
          <a:p>
            <a:pPr>
              <a:buNone/>
            </a:pPr>
            <a:endParaRPr lang="en-US" b="1" dirty="0" smtClean="0"/>
          </a:p>
          <a:p>
            <a:pPr>
              <a:buNone/>
            </a:pPr>
            <a:endParaRPr lang="en-US" b="1" dirty="0" smtClean="0"/>
          </a:p>
          <a:p>
            <a:pPr>
              <a:buNone/>
            </a:pPr>
            <a:endParaRPr lang="en-US" b="1" dirty="0" smtClean="0"/>
          </a:p>
          <a:p>
            <a:pPr>
              <a:buNone/>
            </a:pPr>
            <a:endParaRPr lang="en-US" b="1" dirty="0" smtClean="0"/>
          </a:p>
          <a:p>
            <a:pPr>
              <a:buNone/>
            </a:pPr>
            <a:endParaRPr lang="en-US" b="1" dirty="0" smtClean="0"/>
          </a:p>
          <a:p>
            <a:pPr>
              <a:buNone/>
            </a:pPr>
            <a:endParaRPr lang="en-US" b="1" dirty="0" smtClean="0"/>
          </a:p>
          <a:p>
            <a:pPr>
              <a:buNone/>
            </a:pPr>
            <a:endParaRPr lang="en-US" b="1" dirty="0" smtClean="0"/>
          </a:p>
          <a:p>
            <a:pPr>
              <a:buNone/>
            </a:pPr>
            <a:endParaRPr lang="en-US" b="1" dirty="0" smtClean="0"/>
          </a:p>
          <a:p>
            <a:pPr>
              <a:buNone/>
            </a:pPr>
            <a:endParaRPr lang="en-US" b="1" dirty="0" smtClean="0"/>
          </a:p>
          <a:p>
            <a:pPr>
              <a:buNone/>
            </a:pPr>
            <a:r>
              <a:rPr lang="en-US" b="1" dirty="0" smtClean="0"/>
              <a:t>Observations</a:t>
            </a:r>
            <a:r>
              <a:rPr lang="en-US" b="1" dirty="0" smtClean="0"/>
              <a:t>:</a:t>
            </a:r>
            <a:endParaRPr lang="en-US" dirty="0" smtClean="0"/>
          </a:p>
          <a:p>
            <a:pPr lvl="0"/>
            <a:r>
              <a:rPr lang="en-US" dirty="0" smtClean="0"/>
              <a:t>This Decision Tree Regression Performs with 76% accuracy for predicting house prices.</a:t>
            </a:r>
          </a:p>
          <a:p>
            <a:pPr lvl="0"/>
            <a:r>
              <a:rPr lang="en-US" dirty="0" smtClean="0"/>
              <a:t>After predicting and plotting the predicted data on the best fit line we observe that DTR is not so accurate.</a:t>
            </a:r>
          </a:p>
          <a:p>
            <a:endParaRPr lang="en-US" dirty="0"/>
          </a:p>
        </p:txBody>
      </p:sp>
      <p:pic>
        <p:nvPicPr>
          <p:cNvPr id="4" name="Picture 3" descr="download.png"/>
          <p:cNvPicPr/>
          <p:nvPr/>
        </p:nvPicPr>
        <p:blipFill>
          <a:blip r:embed="rId2"/>
          <a:stretch>
            <a:fillRect/>
          </a:stretch>
        </p:blipFill>
        <p:spPr>
          <a:xfrm>
            <a:off x="1828800" y="762001"/>
            <a:ext cx="5105400" cy="2667000"/>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The 7 Key Steps To Build Your Machine Learning Model</a:t>
            </a:r>
            <a:endParaRPr lang="en-US" b="1" dirty="0"/>
          </a:p>
        </p:txBody>
      </p:sp>
      <p:sp>
        <p:nvSpPr>
          <p:cNvPr id="3" name="Content Placeholder 2"/>
          <p:cNvSpPr>
            <a:spLocks noGrp="1"/>
          </p:cNvSpPr>
          <p:nvPr>
            <p:ph sz="quarter" idx="1"/>
          </p:nvPr>
        </p:nvSpPr>
        <p:spPr/>
        <p:txBody>
          <a:bodyPr/>
          <a:lstStyle/>
          <a:p>
            <a:pPr>
              <a:buNone/>
            </a:pPr>
            <a:endParaRPr lang="en-US" dirty="0" smtClean="0"/>
          </a:p>
          <a:p>
            <a:r>
              <a:rPr lang="en-US" dirty="0" smtClean="0"/>
              <a:t>Step </a:t>
            </a:r>
            <a:r>
              <a:rPr lang="en-US" dirty="0" smtClean="0"/>
              <a:t>1: Collect Data. </a:t>
            </a:r>
          </a:p>
          <a:p>
            <a:r>
              <a:rPr lang="en-US" dirty="0" smtClean="0"/>
              <a:t>Step 2: Prepare the data. </a:t>
            </a:r>
          </a:p>
          <a:p>
            <a:r>
              <a:rPr lang="en-US" dirty="0" smtClean="0"/>
              <a:t>Step 3: Choose the model. </a:t>
            </a:r>
          </a:p>
          <a:p>
            <a:r>
              <a:rPr lang="en-US" dirty="0" smtClean="0"/>
              <a:t>Step 4 Train your machine model. </a:t>
            </a:r>
          </a:p>
          <a:p>
            <a:r>
              <a:rPr lang="en-US" dirty="0" smtClean="0"/>
              <a:t>Step 5: Evaluation. </a:t>
            </a:r>
          </a:p>
          <a:p>
            <a:r>
              <a:rPr lang="en-US" dirty="0" smtClean="0"/>
              <a:t>Step 6: Parameter Tuning. </a:t>
            </a:r>
          </a:p>
          <a:p>
            <a:r>
              <a:rPr lang="en-US" dirty="0" smtClean="0"/>
              <a:t>Step 7: Prediction or Inference.</a:t>
            </a:r>
          </a:p>
          <a:p>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Random Forest Regression Model</a:t>
            </a:r>
            <a:br>
              <a:rPr lang="en-US" b="1" dirty="0" smtClean="0"/>
            </a:br>
            <a:endParaRPr lang="en-US" b="1" dirty="0"/>
          </a:p>
        </p:txBody>
      </p:sp>
      <p:sp>
        <p:nvSpPr>
          <p:cNvPr id="3" name="Content Placeholder 2"/>
          <p:cNvSpPr>
            <a:spLocks noGrp="1"/>
          </p:cNvSpPr>
          <p:nvPr>
            <p:ph sz="quarter" idx="1"/>
          </p:nvPr>
        </p:nvSpPr>
        <p:spPr/>
        <p:txBody>
          <a:bodyPr/>
          <a:lstStyle/>
          <a:p>
            <a:r>
              <a:rPr lang="en-US" dirty="0" smtClean="0"/>
              <a:t>A Random Forest is an ensemble technique capable of performing both regression and classification tasks with the use of multiple decision trees and a technique called 	Bootstrap Aggregation, commonly known as bagging.</a:t>
            </a:r>
          </a:p>
          <a:p>
            <a:r>
              <a:rPr lang="en-US" dirty="0" smtClean="0"/>
              <a:t> </a:t>
            </a:r>
            <a:r>
              <a:rPr lang="en-US" dirty="0" smtClean="0"/>
              <a:t>Bagging, in the Random Forest method, involves training each decision tree on a different data sample where sampling is done with replacement. </a:t>
            </a:r>
          </a:p>
          <a:p>
            <a:r>
              <a:rPr lang="en-US" dirty="0" smtClean="0"/>
              <a:t> </a:t>
            </a:r>
            <a:r>
              <a:rPr lang="en-US" dirty="0" smtClean="0"/>
              <a:t>The basic idea behind this is to combine multiple decision trees in determining the final output rather than relying on individual decision trees.</a:t>
            </a:r>
          </a:p>
          <a:p>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914400" y="304800"/>
            <a:ext cx="7772400" cy="5715000"/>
          </a:xfrm>
        </p:spPr>
        <p:txBody>
          <a:bodyPr>
            <a:normAutofit fontScale="85000" lnSpcReduction="20000"/>
          </a:bodyPr>
          <a:lstStyle/>
          <a:p>
            <a:pPr>
              <a:buNone/>
            </a:pPr>
            <a:endParaRPr lang="en-IN" dirty="0" smtClean="0"/>
          </a:p>
          <a:p>
            <a:pPr>
              <a:buNone/>
            </a:pPr>
            <a:endParaRPr lang="en-IN" dirty="0" smtClean="0"/>
          </a:p>
          <a:p>
            <a:pPr>
              <a:buNone/>
            </a:pPr>
            <a:endParaRPr lang="en-IN" dirty="0" smtClean="0"/>
          </a:p>
          <a:p>
            <a:pPr>
              <a:buNone/>
            </a:pPr>
            <a:endParaRPr lang="en-IN" dirty="0" smtClean="0"/>
          </a:p>
          <a:p>
            <a:pPr>
              <a:buNone/>
            </a:pPr>
            <a:endParaRPr lang="en-IN" dirty="0" smtClean="0"/>
          </a:p>
          <a:p>
            <a:pPr>
              <a:buNone/>
            </a:pPr>
            <a:endParaRPr lang="en-IN" dirty="0" smtClean="0"/>
          </a:p>
          <a:p>
            <a:pPr>
              <a:buNone/>
            </a:pPr>
            <a:endParaRPr lang="en-IN" dirty="0" smtClean="0"/>
          </a:p>
          <a:p>
            <a:pPr>
              <a:buNone/>
            </a:pPr>
            <a:endParaRPr lang="en-IN" dirty="0" smtClean="0"/>
          </a:p>
          <a:p>
            <a:pPr>
              <a:buNone/>
            </a:pPr>
            <a:endParaRPr lang="en-IN" dirty="0" smtClean="0"/>
          </a:p>
          <a:p>
            <a:pPr>
              <a:buNone/>
            </a:pPr>
            <a:endParaRPr lang="en-IN" dirty="0" smtClean="0"/>
          </a:p>
          <a:p>
            <a:pPr>
              <a:buNone/>
            </a:pPr>
            <a:endParaRPr lang="en-IN" dirty="0" smtClean="0"/>
          </a:p>
          <a:p>
            <a:pPr>
              <a:buNone/>
            </a:pPr>
            <a:r>
              <a:rPr lang="en-IN" dirty="0" smtClean="0"/>
              <a:t>Observations</a:t>
            </a:r>
            <a:r>
              <a:rPr lang="en-IN" dirty="0" smtClean="0"/>
              <a:t>:</a:t>
            </a:r>
            <a:endParaRPr lang="en-US" dirty="0" smtClean="0"/>
          </a:p>
          <a:p>
            <a:r>
              <a:rPr lang="en-IN" dirty="0" smtClean="0"/>
              <a:t>1. RFR performs well but not that well.</a:t>
            </a:r>
            <a:endParaRPr lang="en-US" dirty="0" smtClean="0"/>
          </a:p>
          <a:p>
            <a:r>
              <a:rPr lang="en-IN" dirty="0" smtClean="0"/>
              <a:t>2. CV at 6 is giving good results.</a:t>
            </a:r>
            <a:endParaRPr lang="en-US" dirty="0" smtClean="0"/>
          </a:p>
          <a:p>
            <a:r>
              <a:rPr lang="en-US" dirty="0" smtClean="0"/>
              <a:t>3. After predicting and plotting the predicted data on the best fit line we observe that RFR is not so accurate.</a:t>
            </a:r>
          </a:p>
          <a:p>
            <a:endParaRPr lang="en-US" dirty="0"/>
          </a:p>
        </p:txBody>
      </p:sp>
      <p:pic>
        <p:nvPicPr>
          <p:cNvPr id="5" name="Picture 4" descr="download (2).png"/>
          <p:cNvPicPr/>
          <p:nvPr/>
        </p:nvPicPr>
        <p:blipFill>
          <a:blip r:embed="rId2"/>
          <a:stretch>
            <a:fillRect/>
          </a:stretch>
        </p:blipFill>
        <p:spPr>
          <a:xfrm>
            <a:off x="1981200" y="304800"/>
            <a:ext cx="4991100" cy="3362325"/>
          </a:xfrm>
          <a:prstGeom prst="rect">
            <a:avLst/>
          </a:prstGeom>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Gradient Boosting Regression</a:t>
            </a:r>
            <a:endParaRPr lang="en-US" b="1" dirty="0"/>
          </a:p>
        </p:txBody>
      </p:sp>
      <p:sp>
        <p:nvSpPr>
          <p:cNvPr id="3" name="Content Placeholder 2"/>
          <p:cNvSpPr>
            <a:spLocks noGrp="1"/>
          </p:cNvSpPr>
          <p:nvPr>
            <p:ph sz="quarter" idx="1"/>
          </p:nvPr>
        </p:nvSpPr>
        <p:spPr/>
        <p:txBody>
          <a:bodyPr/>
          <a:lstStyle/>
          <a:p>
            <a:r>
              <a:rPr lang="en-US" dirty="0" smtClean="0"/>
              <a:t>Gradient boosting is a machine learning technique for regression, classification, and other tasks, which produces a prediction model in the form of an ensemble of weak prediction models, typically decision trees</a:t>
            </a:r>
            <a:r>
              <a:rPr lang="en-US" dirty="0" smtClean="0"/>
              <a:t>.</a:t>
            </a:r>
          </a:p>
          <a:p>
            <a:r>
              <a:rPr lang="en-US" dirty="0" smtClean="0"/>
              <a:t> </a:t>
            </a:r>
            <a:r>
              <a:rPr lang="en-US" dirty="0" smtClean="0"/>
              <a:t>When a decision tree is a weak learner, the resulting algorithm is called gradient boosted trees, which usually outperforms random forest</a:t>
            </a:r>
            <a:r>
              <a:rPr lang="en-US" dirty="0" smtClean="0"/>
              <a:t>.</a:t>
            </a:r>
          </a:p>
          <a:p>
            <a:r>
              <a:rPr lang="en-US" dirty="0" smtClean="0"/>
              <a:t> </a:t>
            </a:r>
            <a:r>
              <a:rPr lang="en-US" dirty="0" smtClean="0"/>
              <a:t>It builds the model in a stage-wise fashion as other boosting methods do, and it generalizes them by allowing optimization of an arbitrary differentiable loss function.</a:t>
            </a:r>
            <a:endParaRPr lang="en-US" b="1" dirty="0" smtClean="0"/>
          </a:p>
          <a:p>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914400" y="304800"/>
            <a:ext cx="7772400" cy="5715000"/>
          </a:xfrm>
        </p:spPr>
        <p:txBody>
          <a:bodyPr>
            <a:normAutofit fontScale="92500" lnSpcReduction="20000"/>
          </a:bodyPr>
          <a:lstStyle/>
          <a:p>
            <a:pPr>
              <a:buNone/>
            </a:pPr>
            <a:endParaRPr lang="en-IN" dirty="0" smtClean="0"/>
          </a:p>
          <a:p>
            <a:pPr>
              <a:buNone/>
            </a:pPr>
            <a:endParaRPr lang="en-IN" dirty="0" smtClean="0"/>
          </a:p>
          <a:p>
            <a:pPr>
              <a:buNone/>
            </a:pPr>
            <a:endParaRPr lang="en-IN" dirty="0" smtClean="0"/>
          </a:p>
          <a:p>
            <a:pPr>
              <a:buNone/>
            </a:pPr>
            <a:endParaRPr lang="en-IN" dirty="0" smtClean="0"/>
          </a:p>
          <a:p>
            <a:pPr>
              <a:buNone/>
            </a:pPr>
            <a:endParaRPr lang="en-IN" dirty="0" smtClean="0"/>
          </a:p>
          <a:p>
            <a:pPr>
              <a:buNone/>
            </a:pPr>
            <a:endParaRPr lang="en-IN" dirty="0" smtClean="0"/>
          </a:p>
          <a:p>
            <a:pPr>
              <a:buNone/>
            </a:pPr>
            <a:endParaRPr lang="en-IN" dirty="0" smtClean="0"/>
          </a:p>
          <a:p>
            <a:pPr>
              <a:buNone/>
            </a:pPr>
            <a:endParaRPr lang="en-IN" dirty="0" smtClean="0"/>
          </a:p>
          <a:p>
            <a:pPr>
              <a:buNone/>
            </a:pPr>
            <a:endParaRPr lang="en-IN" dirty="0" smtClean="0"/>
          </a:p>
          <a:p>
            <a:pPr>
              <a:buNone/>
            </a:pPr>
            <a:endParaRPr lang="en-IN" dirty="0" smtClean="0"/>
          </a:p>
          <a:p>
            <a:pPr>
              <a:buNone/>
            </a:pPr>
            <a:endParaRPr lang="en-IN" dirty="0" smtClean="0"/>
          </a:p>
          <a:p>
            <a:pPr>
              <a:buNone/>
            </a:pPr>
            <a:r>
              <a:rPr lang="en-IN" dirty="0" smtClean="0"/>
              <a:t>Observations</a:t>
            </a:r>
            <a:r>
              <a:rPr lang="en-IN" dirty="0" smtClean="0"/>
              <a:t>:</a:t>
            </a:r>
            <a:endParaRPr lang="en-US" dirty="0" smtClean="0"/>
          </a:p>
          <a:p>
            <a:pPr lvl="0"/>
            <a:r>
              <a:rPr lang="en-IN" dirty="0" smtClean="0"/>
              <a:t>GBR performs better and gives optimum results.</a:t>
            </a:r>
            <a:endParaRPr lang="en-US" dirty="0" smtClean="0"/>
          </a:p>
          <a:p>
            <a:r>
              <a:rPr lang="en-US" dirty="0" smtClean="0"/>
              <a:t> After predicting and plotting the predicted data on the best fit line we observe that GBR is accurate.</a:t>
            </a:r>
            <a:endParaRPr lang="en-US" dirty="0"/>
          </a:p>
        </p:txBody>
      </p:sp>
      <p:pic>
        <p:nvPicPr>
          <p:cNvPr id="5" name="Picture 4" descr="download (3).png"/>
          <p:cNvPicPr/>
          <p:nvPr/>
        </p:nvPicPr>
        <p:blipFill>
          <a:blip r:embed="rId2"/>
          <a:stretch>
            <a:fillRect/>
          </a:stretch>
        </p:blipFill>
        <p:spPr>
          <a:xfrm>
            <a:off x="1676400" y="457200"/>
            <a:ext cx="5725824" cy="3409950"/>
          </a:xfrm>
          <a:prstGeom prst="rect">
            <a:avLst/>
          </a:prstGeom>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Support Vector Regression</a:t>
            </a:r>
            <a:endParaRPr lang="en-US" b="1" dirty="0"/>
          </a:p>
        </p:txBody>
      </p:sp>
      <p:sp>
        <p:nvSpPr>
          <p:cNvPr id="3" name="Content Placeholder 2"/>
          <p:cNvSpPr>
            <a:spLocks noGrp="1"/>
          </p:cNvSpPr>
          <p:nvPr>
            <p:ph sz="quarter" idx="1"/>
          </p:nvPr>
        </p:nvSpPr>
        <p:spPr/>
        <p:txBody>
          <a:bodyPr/>
          <a:lstStyle/>
          <a:p>
            <a:endParaRPr lang="en-US" dirty="0" smtClean="0"/>
          </a:p>
          <a:p>
            <a:r>
              <a:rPr lang="en-US" dirty="0" smtClean="0"/>
              <a:t>SVMs </a:t>
            </a:r>
            <a:r>
              <a:rPr lang="en-US" dirty="0" smtClean="0"/>
              <a:t>or Support Vector Machines are one of the most popular and widely used algorithms for dealing with classification problems in machine learning. However, the use of SVMs in regression is not very well documented. </a:t>
            </a:r>
            <a:endParaRPr lang="en-US" dirty="0" smtClean="0"/>
          </a:p>
          <a:p>
            <a:endParaRPr lang="en-US" dirty="0" smtClean="0"/>
          </a:p>
          <a:p>
            <a:endParaRPr lang="en-US" dirty="0" smtClean="0"/>
          </a:p>
          <a:p>
            <a:r>
              <a:rPr lang="en-US" dirty="0" smtClean="0"/>
              <a:t>This </a:t>
            </a:r>
            <a:r>
              <a:rPr lang="en-US" dirty="0" smtClean="0"/>
              <a:t>algorithm acknowledges the presence of non-linearity in the data and provides a proficient prediction model.</a:t>
            </a:r>
            <a:endParaRPr lang="en-US" b="1" dirty="0" smtClean="0"/>
          </a:p>
          <a:p>
            <a:endParaRPr 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914400" y="457200"/>
            <a:ext cx="7772400" cy="5562600"/>
          </a:xfrm>
        </p:spPr>
        <p:txBody>
          <a:bodyPr>
            <a:normAutofit fontScale="77500" lnSpcReduction="20000"/>
          </a:bodyPr>
          <a:lstStyle/>
          <a:p>
            <a:pPr>
              <a:buNone/>
            </a:pPr>
            <a:endParaRPr lang="en-IN" dirty="0" smtClean="0"/>
          </a:p>
          <a:p>
            <a:pPr>
              <a:buNone/>
            </a:pPr>
            <a:endParaRPr lang="en-IN" dirty="0" smtClean="0"/>
          </a:p>
          <a:p>
            <a:pPr>
              <a:buNone/>
            </a:pPr>
            <a:endParaRPr lang="en-IN" dirty="0" smtClean="0"/>
          </a:p>
          <a:p>
            <a:pPr>
              <a:buNone/>
            </a:pPr>
            <a:endParaRPr lang="en-IN" dirty="0" smtClean="0"/>
          </a:p>
          <a:p>
            <a:pPr>
              <a:buNone/>
            </a:pPr>
            <a:endParaRPr lang="en-IN" dirty="0" smtClean="0"/>
          </a:p>
          <a:p>
            <a:pPr>
              <a:buNone/>
            </a:pPr>
            <a:endParaRPr lang="en-IN" dirty="0" smtClean="0"/>
          </a:p>
          <a:p>
            <a:pPr>
              <a:buNone/>
            </a:pPr>
            <a:endParaRPr lang="en-IN" dirty="0" smtClean="0"/>
          </a:p>
          <a:p>
            <a:pPr>
              <a:buNone/>
            </a:pPr>
            <a:endParaRPr lang="en-IN" dirty="0" smtClean="0"/>
          </a:p>
          <a:p>
            <a:pPr>
              <a:buNone/>
            </a:pPr>
            <a:endParaRPr lang="en-IN" dirty="0" smtClean="0"/>
          </a:p>
          <a:p>
            <a:pPr>
              <a:buNone/>
            </a:pPr>
            <a:endParaRPr lang="en-IN" dirty="0" smtClean="0"/>
          </a:p>
          <a:p>
            <a:pPr>
              <a:buNone/>
            </a:pPr>
            <a:endParaRPr lang="en-IN" dirty="0" smtClean="0"/>
          </a:p>
          <a:p>
            <a:pPr>
              <a:buNone/>
            </a:pPr>
            <a:endParaRPr lang="en-IN" dirty="0" smtClean="0"/>
          </a:p>
          <a:p>
            <a:pPr>
              <a:buNone/>
            </a:pPr>
            <a:r>
              <a:rPr lang="en-IN" dirty="0" smtClean="0"/>
              <a:t>Observations</a:t>
            </a:r>
            <a:r>
              <a:rPr lang="en-IN" dirty="0" smtClean="0"/>
              <a:t>:</a:t>
            </a:r>
            <a:endParaRPr lang="en-US" dirty="0" smtClean="0"/>
          </a:p>
          <a:p>
            <a:r>
              <a:rPr lang="en-US" dirty="0" smtClean="0"/>
              <a:t> </a:t>
            </a:r>
            <a:r>
              <a:rPr lang="en-US" dirty="0" smtClean="0"/>
              <a:t>SVR performs better and gives optimum results.</a:t>
            </a:r>
          </a:p>
          <a:p>
            <a:r>
              <a:rPr lang="en-US" dirty="0" smtClean="0"/>
              <a:t> </a:t>
            </a:r>
            <a:r>
              <a:rPr lang="en-US" dirty="0" smtClean="0"/>
              <a:t>After predicting and plotting the predicted data on the best fit line we observe that SVR is accurate.</a:t>
            </a:r>
          </a:p>
          <a:p>
            <a:r>
              <a:rPr lang="en-US" dirty="0" smtClean="0"/>
              <a:t>But </a:t>
            </a:r>
            <a:r>
              <a:rPr lang="en-US" dirty="0" smtClean="0"/>
              <a:t>when we observe that </a:t>
            </a:r>
            <a:r>
              <a:rPr lang="en-US" dirty="0" err="1" smtClean="0"/>
              <a:t>cv</a:t>
            </a:r>
            <a:r>
              <a:rPr lang="en-US" dirty="0" smtClean="0"/>
              <a:t> is not better than GBR.</a:t>
            </a:r>
            <a:endParaRPr lang="en-US" dirty="0"/>
          </a:p>
        </p:txBody>
      </p:sp>
      <p:pic>
        <p:nvPicPr>
          <p:cNvPr id="4" name="Picture 3" descr="download (4).png"/>
          <p:cNvPicPr/>
          <p:nvPr/>
        </p:nvPicPr>
        <p:blipFill>
          <a:blip r:embed="rId2"/>
          <a:stretch>
            <a:fillRect/>
          </a:stretch>
        </p:blipFill>
        <p:spPr>
          <a:xfrm>
            <a:off x="1676400" y="457200"/>
            <a:ext cx="5725825" cy="3324225"/>
          </a:xfrm>
          <a:prstGeom prst="rect">
            <a:avLst/>
          </a:prstGeom>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K-nearest Neighbors Regression</a:t>
            </a:r>
            <a:br>
              <a:rPr lang="en-US" b="1" dirty="0" smtClean="0"/>
            </a:br>
            <a:endParaRPr lang="en-US" b="1" dirty="0"/>
          </a:p>
        </p:txBody>
      </p:sp>
      <p:sp>
        <p:nvSpPr>
          <p:cNvPr id="3" name="Content Placeholder 2"/>
          <p:cNvSpPr>
            <a:spLocks noGrp="1"/>
          </p:cNvSpPr>
          <p:nvPr>
            <p:ph sz="quarter" idx="1"/>
          </p:nvPr>
        </p:nvSpPr>
        <p:spPr/>
        <p:txBody>
          <a:bodyPr/>
          <a:lstStyle/>
          <a:p>
            <a:r>
              <a:rPr lang="en-US" dirty="0" smtClean="0"/>
              <a:t>KNN regression is a non-parametric method that, intuitively, approximates the association between independent variables and the continuous outcome by averaging the observations in the same </a:t>
            </a:r>
            <a:r>
              <a:rPr lang="en-US" i="1" dirty="0" smtClean="0"/>
              <a:t>neighborhood.</a:t>
            </a:r>
            <a:r>
              <a:rPr lang="en-US" dirty="0" smtClean="0"/>
              <a:t> </a:t>
            </a:r>
            <a:endParaRPr lang="en-US" dirty="0" smtClean="0"/>
          </a:p>
          <a:p>
            <a:r>
              <a:rPr lang="en-US" dirty="0" smtClean="0"/>
              <a:t>The </a:t>
            </a:r>
            <a:r>
              <a:rPr lang="en-US" dirty="0" smtClean="0"/>
              <a:t>size of the neighborhood needs to be set by the analyst or can be chosen using cross-validation (we will see this later) to select the size that minimizes the mean-squared error.</a:t>
            </a:r>
          </a:p>
          <a:p>
            <a:r>
              <a:rPr lang="en-US" dirty="0" smtClean="0"/>
              <a:t>While the method is quite appealing, it quickly becomes impractical when the dimension increases, i.e., when there are many independent variables.</a:t>
            </a:r>
          </a:p>
          <a:p>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914400" y="304800"/>
            <a:ext cx="7772400" cy="5715000"/>
          </a:xfrm>
        </p:spPr>
        <p:txBody>
          <a:bodyPr>
            <a:normAutofit fontScale="85000" lnSpcReduction="10000"/>
          </a:bodyPr>
          <a:lstStyle/>
          <a:p>
            <a:pPr>
              <a:buNone/>
            </a:pPr>
            <a:endParaRPr lang="en-IN" dirty="0" smtClean="0"/>
          </a:p>
          <a:p>
            <a:pPr>
              <a:buNone/>
            </a:pPr>
            <a:endParaRPr lang="en-IN" dirty="0" smtClean="0"/>
          </a:p>
          <a:p>
            <a:pPr>
              <a:buNone/>
            </a:pPr>
            <a:endParaRPr lang="en-IN" dirty="0" smtClean="0"/>
          </a:p>
          <a:p>
            <a:pPr>
              <a:buNone/>
            </a:pPr>
            <a:endParaRPr lang="en-IN" dirty="0" smtClean="0"/>
          </a:p>
          <a:p>
            <a:pPr>
              <a:buNone/>
            </a:pPr>
            <a:endParaRPr lang="en-IN" dirty="0" smtClean="0"/>
          </a:p>
          <a:p>
            <a:pPr>
              <a:buNone/>
            </a:pPr>
            <a:endParaRPr lang="en-IN" dirty="0" smtClean="0"/>
          </a:p>
          <a:p>
            <a:pPr>
              <a:buNone/>
            </a:pPr>
            <a:endParaRPr lang="en-IN" dirty="0" smtClean="0"/>
          </a:p>
          <a:p>
            <a:pPr>
              <a:buNone/>
            </a:pPr>
            <a:endParaRPr lang="en-IN" dirty="0" smtClean="0"/>
          </a:p>
          <a:p>
            <a:pPr>
              <a:buNone/>
            </a:pPr>
            <a:endParaRPr lang="en-IN" dirty="0" smtClean="0"/>
          </a:p>
          <a:p>
            <a:pPr>
              <a:buNone/>
            </a:pPr>
            <a:endParaRPr lang="en-IN" dirty="0" smtClean="0"/>
          </a:p>
          <a:p>
            <a:pPr>
              <a:buNone/>
            </a:pPr>
            <a:endParaRPr lang="en-IN" dirty="0" smtClean="0"/>
          </a:p>
          <a:p>
            <a:pPr>
              <a:buNone/>
            </a:pPr>
            <a:r>
              <a:rPr lang="en-IN" dirty="0" smtClean="0"/>
              <a:t>Observations</a:t>
            </a:r>
            <a:r>
              <a:rPr lang="en-IN" dirty="0" smtClean="0"/>
              <a:t>:</a:t>
            </a:r>
            <a:endParaRPr lang="en-US" dirty="0" smtClean="0"/>
          </a:p>
          <a:p>
            <a:r>
              <a:rPr lang="en-US" dirty="0" smtClean="0"/>
              <a:t>1. KNN performs not well and gives no proper results.</a:t>
            </a:r>
          </a:p>
          <a:p>
            <a:r>
              <a:rPr lang="en-US" dirty="0" smtClean="0"/>
              <a:t>2. After predicting and plotting the predicted data on the best fit line we observe that KNN is far behind from remaining algorithms.</a:t>
            </a:r>
            <a:endParaRPr lang="en-US" dirty="0"/>
          </a:p>
        </p:txBody>
      </p:sp>
      <p:pic>
        <p:nvPicPr>
          <p:cNvPr id="4" name="Picture 3" descr="download (5).png"/>
          <p:cNvPicPr/>
          <p:nvPr/>
        </p:nvPicPr>
        <p:blipFill>
          <a:blip r:embed="rId2"/>
          <a:stretch>
            <a:fillRect/>
          </a:stretch>
        </p:blipFill>
        <p:spPr>
          <a:xfrm>
            <a:off x="1828800" y="381000"/>
            <a:ext cx="5731510" cy="3429000"/>
          </a:xfrm>
          <a:prstGeom prst="rect">
            <a:avLst/>
          </a:prstGeom>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Concluding Remarks.</a:t>
            </a:r>
            <a:endParaRPr lang="en-US" dirty="0"/>
          </a:p>
        </p:txBody>
      </p:sp>
      <p:sp>
        <p:nvSpPr>
          <p:cNvPr id="3" name="Content Placeholder 2"/>
          <p:cNvSpPr>
            <a:spLocks noGrp="1"/>
          </p:cNvSpPr>
          <p:nvPr>
            <p:ph sz="quarter" idx="1"/>
          </p:nvPr>
        </p:nvSpPr>
        <p:spPr/>
        <p:txBody>
          <a:bodyPr/>
          <a:lstStyle/>
          <a:p>
            <a:r>
              <a:rPr lang="en-US" dirty="0" smtClean="0"/>
              <a:t>So, our Aim is achieved as we have successfully ticked all our parameters as mentioned in our Aim Column. It is seen over time as the most effective attribute in predicting the Attrition and that the Gradient Boosting Regression is the most effective model for our Dataset with an R2 score is 0.9055.</a:t>
            </a:r>
          </a:p>
          <a:p>
            <a:endParaRPr lang="en-US" dirty="0" smtClean="0"/>
          </a:p>
          <a:p>
            <a:r>
              <a:rPr lang="en-US" dirty="0" smtClean="0"/>
              <a:t>The </a:t>
            </a:r>
            <a:r>
              <a:rPr lang="en-US" dirty="0" smtClean="0"/>
              <a:t>best model is Gradient Boosting Regression. Since the difference between the percentages score of cross-validation and R2_score is optimum.</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914400" y="304800"/>
            <a:ext cx="7772400" cy="5715000"/>
          </a:xfrm>
        </p:spPr>
        <p:txBody>
          <a:bodyPr>
            <a:normAutofit fontScale="92500" lnSpcReduction="10000"/>
          </a:bodyPr>
          <a:lstStyle/>
          <a:p>
            <a:r>
              <a:rPr lang="en-US" dirty="0" smtClean="0"/>
              <a:t>At CV: - 9</a:t>
            </a:r>
          </a:p>
          <a:p>
            <a:r>
              <a:rPr lang="en-US" dirty="0" smtClean="0"/>
              <a:t>R2 Score: 90.55288176914567</a:t>
            </a:r>
          </a:p>
          <a:p>
            <a:r>
              <a:rPr lang="en-US" dirty="0" smtClean="0"/>
              <a:t>Cross Val Score: </a:t>
            </a:r>
            <a:r>
              <a:rPr lang="en-US" dirty="0" smtClean="0"/>
              <a:t>88.64708889146074</a:t>
            </a:r>
          </a:p>
          <a:p>
            <a:endParaRPr lang="en-US" dirty="0" smtClean="0"/>
          </a:p>
          <a:p>
            <a:pPr>
              <a:buNone/>
            </a:pPr>
            <a:endParaRPr lang="en-US" dirty="0" smtClean="0"/>
          </a:p>
          <a:p>
            <a:endParaRPr lang="en-US" dirty="0" smtClean="0"/>
          </a:p>
          <a:p>
            <a:pPr algn="ctr">
              <a:buNone/>
            </a:pPr>
            <a:r>
              <a:rPr lang="en-US" dirty="0" smtClean="0"/>
              <a:t>That's it! We reached the end of </a:t>
            </a:r>
            <a:r>
              <a:rPr lang="en-US" dirty="0" smtClean="0"/>
              <a:t>our presentation.</a:t>
            </a:r>
            <a:endParaRPr lang="en-US" dirty="0" smtClean="0"/>
          </a:p>
          <a:p>
            <a:pPr algn="ctr">
              <a:buNone/>
            </a:pPr>
            <a:r>
              <a:rPr lang="en-US" dirty="0" smtClean="0"/>
              <a:t>Throughout this kernel, we put in practice many of the strategies for predicting the prices of the house. We philosophized about the variables, we analyzed 'Sale Price' alone and with the most correlated variables, we dealt with missing data and outliers, we tested some of the fundamental statistical assumptions and we even transformed categorical variables into dummy variables. That's a lot of work that Python helped us make easier</a:t>
            </a:r>
            <a:r>
              <a:rPr lang="en-US" b="1" dirty="0" smtClean="0"/>
              <a:t>.</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Data </a:t>
            </a:r>
            <a:r>
              <a:rPr lang="en-IN" b="1" dirty="0" smtClean="0"/>
              <a:t>Exploration</a:t>
            </a:r>
            <a:endParaRPr lang="en-US" b="1" dirty="0"/>
          </a:p>
        </p:txBody>
      </p:sp>
      <p:sp>
        <p:nvSpPr>
          <p:cNvPr id="3" name="Content Placeholder 2"/>
          <p:cNvSpPr>
            <a:spLocks noGrp="1"/>
          </p:cNvSpPr>
          <p:nvPr>
            <p:ph sz="quarter" idx="1"/>
          </p:nvPr>
        </p:nvSpPr>
        <p:spPr/>
        <p:txBody>
          <a:bodyPr>
            <a:normAutofit/>
          </a:bodyPr>
          <a:lstStyle/>
          <a:p>
            <a:r>
              <a:rPr lang="en-IN" dirty="0" smtClean="0"/>
              <a:t>Data exploration is the first step in data analysis and typically involves summarizing the main characteristics of a data set, including its size, accuracy, initial patterns in the data, and other </a:t>
            </a:r>
            <a:r>
              <a:rPr lang="en-IN" dirty="0" smtClean="0"/>
              <a:t>attributes</a:t>
            </a:r>
            <a:endParaRPr lang="en-IN" dirty="0" smtClean="0"/>
          </a:p>
          <a:p>
            <a:r>
              <a:rPr lang="en-IN" dirty="0" smtClean="0"/>
              <a:t>It </a:t>
            </a:r>
            <a:r>
              <a:rPr lang="en-IN" dirty="0" smtClean="0"/>
              <a:t>is commonly conducted by data analysts using visual analytics tools, but it can also be done in more advanced statistical software, </a:t>
            </a:r>
            <a:r>
              <a:rPr lang="en-IN" dirty="0" smtClean="0"/>
              <a:t>Python.</a:t>
            </a:r>
          </a:p>
          <a:p>
            <a:r>
              <a:rPr lang="en-IN" dirty="0" smtClean="0"/>
              <a:t>An initial exploration of the data set can help answer these questions by familiarizing analysts with the data with which they are working</a:t>
            </a:r>
            <a:r>
              <a:rPr lang="en-IN" dirty="0" smtClean="0"/>
              <a:t>.</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normAutofit/>
          </a:bodyPr>
          <a:lstStyle/>
          <a:p>
            <a:pPr algn="ctr">
              <a:buNone/>
            </a:pPr>
            <a:endParaRPr lang="en-US" sz="7200" dirty="0" smtClean="0"/>
          </a:p>
          <a:p>
            <a:pPr algn="ctr">
              <a:buNone/>
            </a:pPr>
            <a:r>
              <a:rPr lang="en-US" sz="7200" dirty="0" smtClean="0"/>
              <a:t>Thank you</a:t>
            </a:r>
            <a:endParaRPr lang="en-US" sz="72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IN" b="1" dirty="0" smtClean="0"/>
              <a:t>Data Sources and their formats</a:t>
            </a:r>
            <a:r>
              <a:rPr lang="en-US" b="1" dirty="0" smtClean="0"/>
              <a:t/>
            </a:r>
            <a:br>
              <a:rPr lang="en-US" b="1" dirty="0" smtClean="0"/>
            </a:br>
            <a:endParaRPr lang="en-US" b="1" dirty="0"/>
          </a:p>
        </p:txBody>
      </p:sp>
      <p:sp>
        <p:nvSpPr>
          <p:cNvPr id="3" name="Content Placeholder 2"/>
          <p:cNvSpPr>
            <a:spLocks noGrp="1"/>
          </p:cNvSpPr>
          <p:nvPr>
            <p:ph sz="quarter" idx="1"/>
          </p:nvPr>
        </p:nvSpPr>
        <p:spPr/>
        <p:txBody>
          <a:bodyPr/>
          <a:lstStyle/>
          <a:p>
            <a:r>
              <a:rPr lang="en-US" dirty="0" smtClean="0"/>
              <a:t>Most of the time data is in CSV file.</a:t>
            </a:r>
          </a:p>
          <a:p>
            <a:r>
              <a:rPr lang="en-US" dirty="0" smtClean="0"/>
              <a:t>Then we load it in the system using python notebook and frame the data in data frame using pandas.</a:t>
            </a:r>
          </a:p>
          <a:p>
            <a:pPr algn="ctr">
              <a:buNone/>
            </a:pPr>
            <a:r>
              <a:rPr lang="en-IN" b="1" dirty="0" smtClean="0"/>
              <a:t>Dataset looks as </a:t>
            </a:r>
            <a:r>
              <a:rPr lang="en-IN" b="1" dirty="0" smtClean="0"/>
              <a:t>follows-</a:t>
            </a:r>
          </a:p>
          <a:p>
            <a:pPr algn="ctr">
              <a:buNone/>
            </a:pPr>
            <a:endParaRPr lang="en-US" dirty="0" smtClean="0"/>
          </a:p>
        </p:txBody>
      </p:sp>
      <p:pic>
        <p:nvPicPr>
          <p:cNvPr id="4" name="Picture 3" descr="Screenshot (1160).png"/>
          <p:cNvPicPr/>
          <p:nvPr/>
        </p:nvPicPr>
        <p:blipFill>
          <a:blip r:embed="rId2"/>
          <a:stretch>
            <a:fillRect/>
          </a:stretch>
        </p:blipFill>
        <p:spPr>
          <a:xfrm>
            <a:off x="1676400" y="3352800"/>
            <a:ext cx="5723626" cy="2752725"/>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t>Dataset Information looks as follows-</a:t>
            </a:r>
            <a:r>
              <a:rPr lang="en-US" dirty="0" smtClean="0"/>
              <a:t/>
            </a:r>
            <a:br>
              <a:rPr lang="en-US" dirty="0" smtClean="0"/>
            </a:br>
            <a:endParaRPr lang="en-US" dirty="0"/>
          </a:p>
        </p:txBody>
      </p:sp>
      <p:pic>
        <p:nvPicPr>
          <p:cNvPr id="4" name="Content Placeholder 3" descr="Screenshot (1164).png"/>
          <p:cNvPicPr>
            <a:picLocks noGrp="1"/>
          </p:cNvPicPr>
          <p:nvPr>
            <p:ph sz="quarter" idx="1"/>
          </p:nvPr>
        </p:nvPicPr>
        <p:blipFill>
          <a:blip r:embed="rId2"/>
          <a:stretch>
            <a:fillRect/>
          </a:stretch>
        </p:blipFill>
        <p:spPr>
          <a:xfrm>
            <a:off x="2111467" y="1447800"/>
            <a:ext cx="5378266" cy="4572000"/>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Data Pre-processing Done</a:t>
            </a:r>
            <a:endParaRPr lang="en-US" b="1" dirty="0"/>
          </a:p>
        </p:txBody>
      </p:sp>
      <p:sp>
        <p:nvSpPr>
          <p:cNvPr id="3" name="Content Placeholder 2"/>
          <p:cNvSpPr>
            <a:spLocks noGrp="1"/>
          </p:cNvSpPr>
          <p:nvPr>
            <p:ph sz="quarter" idx="1"/>
          </p:nvPr>
        </p:nvSpPr>
        <p:spPr/>
        <p:txBody>
          <a:bodyPr/>
          <a:lstStyle/>
          <a:p>
            <a:r>
              <a:rPr lang="en-IN" dirty="0" smtClean="0"/>
              <a:t>Data pre-processing can refer to the manipulation or dropping of data before it is used to ensure or enhance performance, and is an important step in the data mining process.</a:t>
            </a:r>
            <a:endParaRPr lang="en-US" dirty="0" smtClean="0"/>
          </a:p>
          <a:p>
            <a:endParaRPr lang="en-US" dirty="0"/>
          </a:p>
        </p:txBody>
      </p:sp>
      <p:pic>
        <p:nvPicPr>
          <p:cNvPr id="4" name="Picture 3" descr="Data-Preprocessing-Steps.png"/>
          <p:cNvPicPr/>
          <p:nvPr/>
        </p:nvPicPr>
        <p:blipFill>
          <a:blip r:embed="rId2"/>
          <a:stretch>
            <a:fillRect/>
          </a:stretch>
        </p:blipFill>
        <p:spPr>
          <a:xfrm>
            <a:off x="2057400" y="3200400"/>
            <a:ext cx="4924425" cy="3000375"/>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normAutofit fontScale="85000" lnSpcReduction="20000"/>
          </a:bodyPr>
          <a:lstStyle/>
          <a:p>
            <a:pPr lvl="0"/>
            <a:r>
              <a:rPr lang="en-IN" dirty="0" smtClean="0"/>
              <a:t>Data Cleaning: First we clean the data which have no use in prediction like the ID column, then we drop the data which has a high no of missing percentages.</a:t>
            </a:r>
            <a:endParaRPr lang="en-US" dirty="0" smtClean="0"/>
          </a:p>
          <a:p>
            <a:pPr lvl="0"/>
            <a:r>
              <a:rPr lang="en-IN" dirty="0" smtClean="0"/>
              <a:t>Data Integration: then we do some EDA process for finding out the meaning full insights of the data.</a:t>
            </a:r>
            <a:endParaRPr lang="en-US" dirty="0" smtClean="0"/>
          </a:p>
          <a:p>
            <a:pPr lvl="0"/>
            <a:r>
              <a:rPr lang="en-IN" dirty="0" smtClean="0"/>
              <a:t>Data transformation is the process of changing the format, structure, or values of data; we use a </a:t>
            </a:r>
            <a:r>
              <a:rPr lang="en-IN" dirty="0" smtClean="0"/>
              <a:t>labelled </a:t>
            </a:r>
            <a:r>
              <a:rPr lang="en-IN" dirty="0" smtClean="0"/>
              <a:t>encoder for coding the object data into integer data.</a:t>
            </a:r>
            <a:endParaRPr lang="en-US" dirty="0" smtClean="0"/>
          </a:p>
          <a:p>
            <a:pPr lvl="0"/>
            <a:r>
              <a:rPr lang="en-IN" dirty="0" smtClean="0"/>
              <a:t>Data Reduction: it is the process of finding the most correlated columns, and combining them because the machine does not understand which feature columns impact the most on accuracy.</a:t>
            </a:r>
            <a:endParaRPr lang="en-US" dirty="0" smtClean="0"/>
          </a:p>
          <a:p>
            <a:pPr lvl="0"/>
            <a:r>
              <a:rPr lang="en-IN" dirty="0" smtClean="0"/>
              <a:t>Data discretization converts a large number of data values into smaller once, so that data evaluation and data management becomes very easy, using box plots is makes a clear understanding of the data.</a:t>
            </a:r>
            <a:endParaRPr lang="en-US" dirty="0" smtClean="0"/>
          </a:p>
          <a:p>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EDA Concluding Remark.</a:t>
            </a:r>
            <a:endParaRPr lang="en-US" dirty="0"/>
          </a:p>
        </p:txBody>
      </p:sp>
      <p:sp>
        <p:nvSpPr>
          <p:cNvPr id="3" name="Content Placeholder 2"/>
          <p:cNvSpPr>
            <a:spLocks noGrp="1"/>
          </p:cNvSpPr>
          <p:nvPr>
            <p:ph sz="quarter" idx="1"/>
          </p:nvPr>
        </p:nvSpPr>
        <p:spPr/>
        <p:txBody>
          <a:bodyPr>
            <a:normAutofit fontScale="85000" lnSpcReduction="10000"/>
          </a:bodyPr>
          <a:lstStyle/>
          <a:p>
            <a:r>
              <a:rPr lang="en-US" dirty="0" smtClean="0"/>
              <a:t>As for any basic model building, we have to understand the type of target variable; the data of the target variable is continued or classified.</a:t>
            </a:r>
          </a:p>
          <a:p>
            <a:r>
              <a:rPr lang="en-US" dirty="0" smtClean="0"/>
              <a:t>Data Analysis is always the difficult part, for better understanding different kinds of bar plots, distribution plots are created with the target Column for finding the insights of the dataset we have.</a:t>
            </a:r>
          </a:p>
          <a:p>
            <a:r>
              <a:rPr lang="en-US" dirty="0" smtClean="0"/>
              <a:t>Analytical Modeling always starts with the target variable we have, and in that case, our target variable is Sales Price, for that, we create some box plots with the target variable to understand which feature columns help to learn the model best and which feature columns reduce the accuracy of the model.</a:t>
            </a:r>
          </a:p>
          <a:p>
            <a:r>
              <a:rPr lang="en-US" dirty="0" smtClean="0"/>
              <a:t>And after finding the relation and correlation with the target variable we choose either Regression Model or Classification Model. Here in this problem, our target feature column continues so we build our Machine Learning model on Regression.</a:t>
            </a:r>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108</TotalTime>
  <Words>1774</Words>
  <Application>Microsoft Office PowerPoint</Application>
  <PresentationFormat>On-screen Show (4:3)</PresentationFormat>
  <Paragraphs>255</Paragraphs>
  <Slides>40</Slides>
  <Notes>0</Notes>
  <HiddenSlides>0</HiddenSlides>
  <MMClips>0</MMClips>
  <ScaleCrop>false</ScaleCrop>
  <HeadingPairs>
    <vt:vector size="4" baseType="variant">
      <vt:variant>
        <vt:lpstr>Theme</vt:lpstr>
      </vt:variant>
      <vt:variant>
        <vt:i4>1</vt:i4>
      </vt:variant>
      <vt:variant>
        <vt:lpstr>Slide Titles</vt:lpstr>
      </vt:variant>
      <vt:variant>
        <vt:i4>40</vt:i4>
      </vt:variant>
    </vt:vector>
  </HeadingPairs>
  <TitlesOfParts>
    <vt:vector size="41" baseType="lpstr">
      <vt:lpstr>Equity</vt:lpstr>
      <vt:lpstr>HOUSING: PRICE PREDICTION</vt:lpstr>
      <vt:lpstr>INTRODUCTION </vt:lpstr>
      <vt:lpstr>The 7 Key Steps To Build Your Machine Learning Model</vt:lpstr>
      <vt:lpstr>Data Exploration</vt:lpstr>
      <vt:lpstr>Data Sources and their formats </vt:lpstr>
      <vt:lpstr>Dataset Information looks as follows- </vt:lpstr>
      <vt:lpstr>Data Pre-processing Done</vt:lpstr>
      <vt:lpstr>Slide 8</vt:lpstr>
      <vt:lpstr>EDA Concluding Remark.</vt:lpstr>
      <vt:lpstr>Data Cleaning</vt:lpstr>
      <vt:lpstr>Visualization.</vt:lpstr>
      <vt:lpstr>Slide 12</vt:lpstr>
      <vt:lpstr>Visualization:</vt:lpstr>
      <vt:lpstr>Observations:</vt:lpstr>
      <vt:lpstr>Visualization</vt:lpstr>
      <vt:lpstr>  Observations:</vt:lpstr>
      <vt:lpstr>CORRELATION BETWEEN THE COLUMNS</vt:lpstr>
      <vt:lpstr>Heat Maps Plotting</vt:lpstr>
      <vt:lpstr>Top Correlated feature columns</vt:lpstr>
      <vt:lpstr>Observations: </vt:lpstr>
      <vt:lpstr>Visualization:</vt:lpstr>
      <vt:lpstr>Correlation of features columns with target columns.</vt:lpstr>
      <vt:lpstr>Observations:</vt:lpstr>
      <vt:lpstr>Building Machine Learning Models</vt:lpstr>
      <vt:lpstr>Testing of Identified Approaches (Algorithms)</vt:lpstr>
      <vt:lpstr>Linear Regression Model</vt:lpstr>
      <vt:lpstr>Slide 27</vt:lpstr>
      <vt:lpstr>Decision Tree Regression</vt:lpstr>
      <vt:lpstr>Slide 29</vt:lpstr>
      <vt:lpstr>Random Forest Regression Model </vt:lpstr>
      <vt:lpstr>Slide 31</vt:lpstr>
      <vt:lpstr>Gradient Boosting Regression</vt:lpstr>
      <vt:lpstr>Slide 33</vt:lpstr>
      <vt:lpstr>Support Vector Regression</vt:lpstr>
      <vt:lpstr>Slide 35</vt:lpstr>
      <vt:lpstr>K-nearest Neighbors Regression </vt:lpstr>
      <vt:lpstr>Slide 37</vt:lpstr>
      <vt:lpstr>Concluding Remarks.</vt:lpstr>
      <vt:lpstr>Slide 39</vt:lpstr>
      <vt:lpstr>Slide 40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HOUSING: PRICE PREDICTION</dc:title>
  <dc:creator>Windows User</dc:creator>
  <cp:lastModifiedBy>Windows User</cp:lastModifiedBy>
  <cp:revision>11</cp:revision>
  <dcterms:created xsi:type="dcterms:W3CDTF">2021-10-28T13:06:49Z</dcterms:created>
  <dcterms:modified xsi:type="dcterms:W3CDTF">2021-10-28T14:54:56Z</dcterms:modified>
</cp:coreProperties>
</file>