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58" r:id="rId5"/>
    <p:sldId id="261" r:id="rId6"/>
    <p:sldId id="262" r:id="rId7"/>
    <p:sldId id="297" r:id="rId8"/>
    <p:sldId id="311" r:id="rId9"/>
    <p:sldId id="263" r:id="rId10"/>
    <p:sldId id="264" r:id="rId11"/>
    <p:sldId id="265" r:id="rId12"/>
    <p:sldId id="266" r:id="rId13"/>
    <p:sldId id="305" r:id="rId14"/>
    <p:sldId id="267" r:id="rId15"/>
    <p:sldId id="269" r:id="rId16"/>
    <p:sldId id="271" r:id="rId17"/>
    <p:sldId id="272" r:id="rId18"/>
    <p:sldId id="273" r:id="rId19"/>
    <p:sldId id="298" r:id="rId20"/>
    <p:sldId id="274" r:id="rId21"/>
    <p:sldId id="275" r:id="rId22"/>
    <p:sldId id="277" r:id="rId23"/>
    <p:sldId id="278" r:id="rId24"/>
    <p:sldId id="279" r:id="rId25"/>
    <p:sldId id="280" r:id="rId26"/>
    <p:sldId id="281" r:id="rId27"/>
    <p:sldId id="282" r:id="rId28"/>
    <p:sldId id="283" r:id="rId29"/>
    <p:sldId id="299" r:id="rId30"/>
    <p:sldId id="301" r:id="rId31"/>
    <p:sldId id="300" r:id="rId32"/>
    <p:sldId id="302" r:id="rId33"/>
    <p:sldId id="284" r:id="rId34"/>
    <p:sldId id="285" r:id="rId35"/>
    <p:sldId id="303" r:id="rId36"/>
    <p:sldId id="304" r:id="rId37"/>
    <p:sldId id="306" r:id="rId38"/>
    <p:sldId id="307" r:id="rId39"/>
    <p:sldId id="294" r:id="rId40"/>
    <p:sldId id="295" r:id="rId41"/>
    <p:sldId id="309" r:id="rId42"/>
    <p:sldId id="310" r:id="rId43"/>
    <p:sldId id="308" r:id="rId44"/>
    <p:sldId id="296"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9706" autoAdjust="0"/>
    <p:restoredTop sz="94746" autoAdjust="0"/>
  </p:normalViewPr>
  <p:slideViewPr>
    <p:cSldViewPr>
      <p:cViewPr varScale="1">
        <p:scale>
          <a:sx n="71" d="100"/>
          <a:sy n="71" d="100"/>
        </p:scale>
        <p:origin x="-46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5939B2-1D03-4B46-A038-1079FE6DEEE3}" type="doc">
      <dgm:prSet loTypeId="urn:microsoft.com/office/officeart/2005/8/layout/cycle6" loCatId="cycle" qsTypeId="urn:microsoft.com/office/officeart/2005/8/quickstyle/simple3" qsCatId="simple" csTypeId="urn:microsoft.com/office/officeart/2005/8/colors/colorful2" csCatId="colorful"/>
      <dgm:spPr/>
      <dgm:t>
        <a:bodyPr/>
        <a:lstStyle/>
        <a:p>
          <a:endParaRPr lang="en-US"/>
        </a:p>
      </dgm:t>
    </dgm:pt>
    <dgm:pt modelId="{D4ABC9DB-E0DF-43AC-B00A-5E799A00C93C}">
      <dgm:prSet custT="1"/>
      <dgm:spPr/>
      <dgm:t>
        <a:bodyPr/>
        <a:lstStyle/>
        <a:p>
          <a:pPr rtl="0"/>
          <a:r>
            <a:rPr lang="en-US" sz="1200" b="1" dirty="0" smtClean="0"/>
            <a:t>Step 1: Collect Data. </a:t>
          </a:r>
          <a:endParaRPr lang="en-US" sz="1200" b="1" dirty="0"/>
        </a:p>
      </dgm:t>
    </dgm:pt>
    <dgm:pt modelId="{B2C88794-B5CC-4526-9B55-DDA87EFC70E6}" type="parTrans" cxnId="{90DD3D3B-A1E7-4B3D-A844-D8356BFC2FE0}">
      <dgm:prSet/>
      <dgm:spPr/>
      <dgm:t>
        <a:bodyPr/>
        <a:lstStyle/>
        <a:p>
          <a:endParaRPr lang="en-US"/>
        </a:p>
      </dgm:t>
    </dgm:pt>
    <dgm:pt modelId="{BC5C7F68-86EA-4503-B123-ED916C9178C7}" type="sibTrans" cxnId="{90DD3D3B-A1E7-4B3D-A844-D8356BFC2FE0}">
      <dgm:prSet/>
      <dgm:spPr/>
      <dgm:t>
        <a:bodyPr/>
        <a:lstStyle/>
        <a:p>
          <a:endParaRPr lang="en-US"/>
        </a:p>
      </dgm:t>
    </dgm:pt>
    <dgm:pt modelId="{DDC9D46F-60B2-4EB2-B29F-8FA7BF690BE0}">
      <dgm:prSet custT="1"/>
      <dgm:spPr/>
      <dgm:t>
        <a:bodyPr/>
        <a:lstStyle/>
        <a:p>
          <a:pPr rtl="0"/>
          <a:r>
            <a:rPr lang="en-US" sz="1200" b="1" dirty="0" smtClean="0"/>
            <a:t>Step 2: Prepare the data. </a:t>
          </a:r>
          <a:endParaRPr lang="en-US" sz="1200" b="1" dirty="0"/>
        </a:p>
      </dgm:t>
    </dgm:pt>
    <dgm:pt modelId="{5395968F-63C6-452B-8249-95A5F0C1971D}" type="parTrans" cxnId="{0CBC9111-1CAD-4130-845D-C1BCF03BB8CE}">
      <dgm:prSet/>
      <dgm:spPr/>
      <dgm:t>
        <a:bodyPr/>
        <a:lstStyle/>
        <a:p>
          <a:endParaRPr lang="en-US"/>
        </a:p>
      </dgm:t>
    </dgm:pt>
    <dgm:pt modelId="{FED1A9EE-BD67-4D30-8A6B-1C29F30FB882}" type="sibTrans" cxnId="{0CBC9111-1CAD-4130-845D-C1BCF03BB8CE}">
      <dgm:prSet/>
      <dgm:spPr/>
      <dgm:t>
        <a:bodyPr/>
        <a:lstStyle/>
        <a:p>
          <a:endParaRPr lang="en-US"/>
        </a:p>
      </dgm:t>
    </dgm:pt>
    <dgm:pt modelId="{DDA87389-7B72-4A4A-BBAF-686F1CE8D6DB}">
      <dgm:prSet custT="1"/>
      <dgm:spPr/>
      <dgm:t>
        <a:bodyPr/>
        <a:lstStyle/>
        <a:p>
          <a:pPr rtl="0"/>
          <a:r>
            <a:rPr lang="en-US" sz="1200" b="1" dirty="0" smtClean="0"/>
            <a:t>Step 3: Choose the model. </a:t>
          </a:r>
          <a:endParaRPr lang="en-US" sz="1200" b="1" dirty="0"/>
        </a:p>
      </dgm:t>
    </dgm:pt>
    <dgm:pt modelId="{1E9A3188-F23A-4BEF-AD13-03AF1C0663CE}" type="parTrans" cxnId="{E44C8C66-FB04-4469-9BB8-2F0CC1F2E031}">
      <dgm:prSet/>
      <dgm:spPr/>
      <dgm:t>
        <a:bodyPr/>
        <a:lstStyle/>
        <a:p>
          <a:endParaRPr lang="en-US"/>
        </a:p>
      </dgm:t>
    </dgm:pt>
    <dgm:pt modelId="{2A217293-C8D7-45B6-BF72-3C8E39CA57B0}" type="sibTrans" cxnId="{E44C8C66-FB04-4469-9BB8-2F0CC1F2E031}">
      <dgm:prSet/>
      <dgm:spPr/>
      <dgm:t>
        <a:bodyPr/>
        <a:lstStyle/>
        <a:p>
          <a:endParaRPr lang="en-US"/>
        </a:p>
      </dgm:t>
    </dgm:pt>
    <dgm:pt modelId="{8DD818BE-0E91-4335-BFBA-283E66597177}">
      <dgm:prSet custT="1"/>
      <dgm:spPr/>
      <dgm:t>
        <a:bodyPr/>
        <a:lstStyle/>
        <a:p>
          <a:pPr rtl="0"/>
          <a:r>
            <a:rPr lang="en-US" sz="1200" b="1" dirty="0" smtClean="0"/>
            <a:t>Step 4 Train your machine model. </a:t>
          </a:r>
          <a:endParaRPr lang="en-US" sz="1200" b="1" dirty="0"/>
        </a:p>
      </dgm:t>
    </dgm:pt>
    <dgm:pt modelId="{DA9CC313-C09A-4245-8618-F70C4253D004}" type="parTrans" cxnId="{7C1BEADF-A6AF-4C14-A5E9-9C10C366C224}">
      <dgm:prSet/>
      <dgm:spPr/>
      <dgm:t>
        <a:bodyPr/>
        <a:lstStyle/>
        <a:p>
          <a:endParaRPr lang="en-US"/>
        </a:p>
      </dgm:t>
    </dgm:pt>
    <dgm:pt modelId="{9EE8077E-7BF4-49F4-A631-4AEB128BF484}" type="sibTrans" cxnId="{7C1BEADF-A6AF-4C14-A5E9-9C10C366C224}">
      <dgm:prSet/>
      <dgm:spPr/>
      <dgm:t>
        <a:bodyPr/>
        <a:lstStyle/>
        <a:p>
          <a:endParaRPr lang="en-US"/>
        </a:p>
      </dgm:t>
    </dgm:pt>
    <dgm:pt modelId="{42624DB1-758C-47EC-BDBB-45B2404CE542}">
      <dgm:prSet custT="1"/>
      <dgm:spPr/>
      <dgm:t>
        <a:bodyPr/>
        <a:lstStyle/>
        <a:p>
          <a:pPr rtl="0"/>
          <a:r>
            <a:rPr lang="en-US" sz="1200" b="1" dirty="0" smtClean="0"/>
            <a:t>Step 5: Evaluation. </a:t>
          </a:r>
          <a:endParaRPr lang="en-US" sz="1200" b="1" dirty="0"/>
        </a:p>
      </dgm:t>
    </dgm:pt>
    <dgm:pt modelId="{7DE07C8C-8CCC-4FE6-9D95-53F010BD108A}" type="parTrans" cxnId="{5BA19BC2-65A3-4B3E-A4E5-1945DE5FCDC2}">
      <dgm:prSet/>
      <dgm:spPr/>
      <dgm:t>
        <a:bodyPr/>
        <a:lstStyle/>
        <a:p>
          <a:endParaRPr lang="en-US"/>
        </a:p>
      </dgm:t>
    </dgm:pt>
    <dgm:pt modelId="{27747EA4-C91B-456E-B11D-1161876A1AF3}" type="sibTrans" cxnId="{5BA19BC2-65A3-4B3E-A4E5-1945DE5FCDC2}">
      <dgm:prSet/>
      <dgm:spPr/>
      <dgm:t>
        <a:bodyPr/>
        <a:lstStyle/>
        <a:p>
          <a:endParaRPr lang="en-US"/>
        </a:p>
      </dgm:t>
    </dgm:pt>
    <dgm:pt modelId="{C2D96A72-3ADC-41F0-9B11-B03400C20A9B}">
      <dgm:prSet custT="1"/>
      <dgm:spPr/>
      <dgm:t>
        <a:bodyPr/>
        <a:lstStyle/>
        <a:p>
          <a:pPr rtl="0"/>
          <a:r>
            <a:rPr lang="en-US" sz="1200" b="1" dirty="0" smtClean="0"/>
            <a:t>Step 6: Parameter Tuning. </a:t>
          </a:r>
          <a:endParaRPr lang="en-US" sz="1200" b="1" dirty="0"/>
        </a:p>
      </dgm:t>
    </dgm:pt>
    <dgm:pt modelId="{09A0E985-CCC6-467C-ADC7-6A3706D5C763}" type="parTrans" cxnId="{00375DD4-A6B3-4037-B18A-81DCFEA37452}">
      <dgm:prSet/>
      <dgm:spPr/>
      <dgm:t>
        <a:bodyPr/>
        <a:lstStyle/>
        <a:p>
          <a:endParaRPr lang="en-US"/>
        </a:p>
      </dgm:t>
    </dgm:pt>
    <dgm:pt modelId="{BED614B4-EE5E-44E6-A835-72551DF15657}" type="sibTrans" cxnId="{00375DD4-A6B3-4037-B18A-81DCFEA37452}">
      <dgm:prSet/>
      <dgm:spPr/>
      <dgm:t>
        <a:bodyPr/>
        <a:lstStyle/>
        <a:p>
          <a:endParaRPr lang="en-US"/>
        </a:p>
      </dgm:t>
    </dgm:pt>
    <dgm:pt modelId="{E262D2E0-92C5-43F5-A5CE-60570BCC33AD}">
      <dgm:prSet custT="1"/>
      <dgm:spPr/>
      <dgm:t>
        <a:bodyPr/>
        <a:lstStyle/>
        <a:p>
          <a:pPr rtl="0"/>
          <a:r>
            <a:rPr lang="en-US" sz="1200" b="1" dirty="0" smtClean="0"/>
            <a:t>Step 7: Prediction or Inference</a:t>
          </a:r>
          <a:r>
            <a:rPr lang="en-US" sz="1000" dirty="0" smtClean="0"/>
            <a:t>.</a:t>
          </a:r>
          <a:endParaRPr lang="en-US" sz="1000" dirty="0"/>
        </a:p>
      </dgm:t>
    </dgm:pt>
    <dgm:pt modelId="{6480B8FA-FDB0-4C29-B97D-44DF0AC27D4E}" type="parTrans" cxnId="{6EA1AB0F-C57D-415D-8129-585F671CC5CC}">
      <dgm:prSet/>
      <dgm:spPr/>
      <dgm:t>
        <a:bodyPr/>
        <a:lstStyle/>
        <a:p>
          <a:endParaRPr lang="en-US"/>
        </a:p>
      </dgm:t>
    </dgm:pt>
    <dgm:pt modelId="{8A1148EF-84FF-4BCF-9384-A4F78A934B87}" type="sibTrans" cxnId="{6EA1AB0F-C57D-415D-8129-585F671CC5CC}">
      <dgm:prSet/>
      <dgm:spPr/>
      <dgm:t>
        <a:bodyPr/>
        <a:lstStyle/>
        <a:p>
          <a:endParaRPr lang="en-US"/>
        </a:p>
      </dgm:t>
    </dgm:pt>
    <dgm:pt modelId="{F45ED8DD-3531-4A1F-9436-08C658CA1117}" type="pres">
      <dgm:prSet presAssocID="{B15939B2-1D03-4B46-A038-1079FE6DEEE3}" presName="cycle" presStyleCnt="0">
        <dgm:presLayoutVars>
          <dgm:dir/>
          <dgm:resizeHandles val="exact"/>
        </dgm:presLayoutVars>
      </dgm:prSet>
      <dgm:spPr/>
    </dgm:pt>
    <dgm:pt modelId="{02E85326-B6E3-4138-B39F-3637AEF140DF}" type="pres">
      <dgm:prSet presAssocID="{D4ABC9DB-E0DF-43AC-B00A-5E799A00C93C}" presName="node" presStyleLbl="node1" presStyleIdx="0" presStyleCnt="7">
        <dgm:presLayoutVars>
          <dgm:bulletEnabled val="1"/>
        </dgm:presLayoutVars>
      </dgm:prSet>
      <dgm:spPr/>
    </dgm:pt>
    <dgm:pt modelId="{9878AF8C-26E1-41D2-B9BC-16C6E6280FFE}" type="pres">
      <dgm:prSet presAssocID="{D4ABC9DB-E0DF-43AC-B00A-5E799A00C93C}" presName="spNode" presStyleCnt="0"/>
      <dgm:spPr/>
    </dgm:pt>
    <dgm:pt modelId="{469C193A-EC48-4DA2-A4BF-86EB92AA9239}" type="pres">
      <dgm:prSet presAssocID="{BC5C7F68-86EA-4503-B123-ED916C9178C7}" presName="sibTrans" presStyleLbl="sibTrans1D1" presStyleIdx="0" presStyleCnt="7"/>
      <dgm:spPr/>
    </dgm:pt>
    <dgm:pt modelId="{D9EA30EC-1ADA-4A9C-B738-64590A42C3AD}" type="pres">
      <dgm:prSet presAssocID="{DDC9D46F-60B2-4EB2-B29F-8FA7BF690BE0}" presName="node" presStyleLbl="node1" presStyleIdx="1" presStyleCnt="7">
        <dgm:presLayoutVars>
          <dgm:bulletEnabled val="1"/>
        </dgm:presLayoutVars>
      </dgm:prSet>
      <dgm:spPr/>
    </dgm:pt>
    <dgm:pt modelId="{347F4DCC-0035-408F-A0C1-EC3CD883D5F1}" type="pres">
      <dgm:prSet presAssocID="{DDC9D46F-60B2-4EB2-B29F-8FA7BF690BE0}" presName="spNode" presStyleCnt="0"/>
      <dgm:spPr/>
    </dgm:pt>
    <dgm:pt modelId="{47C4063B-2B6C-4D14-9DC6-639462B5A402}" type="pres">
      <dgm:prSet presAssocID="{FED1A9EE-BD67-4D30-8A6B-1C29F30FB882}" presName="sibTrans" presStyleLbl="sibTrans1D1" presStyleIdx="1" presStyleCnt="7"/>
      <dgm:spPr/>
    </dgm:pt>
    <dgm:pt modelId="{6DB69B70-D745-448B-9222-837443C06672}" type="pres">
      <dgm:prSet presAssocID="{DDA87389-7B72-4A4A-BBAF-686F1CE8D6DB}" presName="node" presStyleLbl="node1" presStyleIdx="2" presStyleCnt="7">
        <dgm:presLayoutVars>
          <dgm:bulletEnabled val="1"/>
        </dgm:presLayoutVars>
      </dgm:prSet>
      <dgm:spPr/>
    </dgm:pt>
    <dgm:pt modelId="{04BBB72F-EC52-4E6E-A79A-C11AAC34FB40}" type="pres">
      <dgm:prSet presAssocID="{DDA87389-7B72-4A4A-BBAF-686F1CE8D6DB}" presName="spNode" presStyleCnt="0"/>
      <dgm:spPr/>
    </dgm:pt>
    <dgm:pt modelId="{917764DF-E6D7-4808-A0BE-A14392FFA628}" type="pres">
      <dgm:prSet presAssocID="{2A217293-C8D7-45B6-BF72-3C8E39CA57B0}" presName="sibTrans" presStyleLbl="sibTrans1D1" presStyleIdx="2" presStyleCnt="7"/>
      <dgm:spPr/>
    </dgm:pt>
    <dgm:pt modelId="{EEC6B8AC-D3E3-4DC0-9859-2F685102069A}" type="pres">
      <dgm:prSet presAssocID="{8DD818BE-0E91-4335-BFBA-283E66597177}" presName="node" presStyleLbl="node1" presStyleIdx="3" presStyleCnt="7">
        <dgm:presLayoutVars>
          <dgm:bulletEnabled val="1"/>
        </dgm:presLayoutVars>
      </dgm:prSet>
      <dgm:spPr/>
    </dgm:pt>
    <dgm:pt modelId="{D536144A-2AD6-4550-B7B7-056A1FAE64CE}" type="pres">
      <dgm:prSet presAssocID="{8DD818BE-0E91-4335-BFBA-283E66597177}" presName="spNode" presStyleCnt="0"/>
      <dgm:spPr/>
    </dgm:pt>
    <dgm:pt modelId="{2AB1624F-8F45-4560-89F0-7C67257270E2}" type="pres">
      <dgm:prSet presAssocID="{9EE8077E-7BF4-49F4-A631-4AEB128BF484}" presName="sibTrans" presStyleLbl="sibTrans1D1" presStyleIdx="3" presStyleCnt="7"/>
      <dgm:spPr/>
    </dgm:pt>
    <dgm:pt modelId="{5085312D-CA83-4083-9F5E-5D90EFA140CE}" type="pres">
      <dgm:prSet presAssocID="{42624DB1-758C-47EC-BDBB-45B2404CE542}" presName="node" presStyleLbl="node1" presStyleIdx="4" presStyleCnt="7">
        <dgm:presLayoutVars>
          <dgm:bulletEnabled val="1"/>
        </dgm:presLayoutVars>
      </dgm:prSet>
      <dgm:spPr/>
    </dgm:pt>
    <dgm:pt modelId="{CD72971A-0E3E-41A2-AE99-54180A0EF985}" type="pres">
      <dgm:prSet presAssocID="{42624DB1-758C-47EC-BDBB-45B2404CE542}" presName="spNode" presStyleCnt="0"/>
      <dgm:spPr/>
    </dgm:pt>
    <dgm:pt modelId="{A35B5E7A-C614-4D64-903F-D79C2B88FE79}" type="pres">
      <dgm:prSet presAssocID="{27747EA4-C91B-456E-B11D-1161876A1AF3}" presName="sibTrans" presStyleLbl="sibTrans1D1" presStyleIdx="4" presStyleCnt="7"/>
      <dgm:spPr/>
    </dgm:pt>
    <dgm:pt modelId="{318315B2-2A5C-4CD1-831E-377A78BB5428}" type="pres">
      <dgm:prSet presAssocID="{C2D96A72-3ADC-41F0-9B11-B03400C20A9B}" presName="node" presStyleLbl="node1" presStyleIdx="5" presStyleCnt="7">
        <dgm:presLayoutVars>
          <dgm:bulletEnabled val="1"/>
        </dgm:presLayoutVars>
      </dgm:prSet>
      <dgm:spPr/>
    </dgm:pt>
    <dgm:pt modelId="{787CB8CD-1262-4447-83E8-0E954AC1B7E1}" type="pres">
      <dgm:prSet presAssocID="{C2D96A72-3ADC-41F0-9B11-B03400C20A9B}" presName="spNode" presStyleCnt="0"/>
      <dgm:spPr/>
    </dgm:pt>
    <dgm:pt modelId="{339CE345-463D-40F2-8575-556B4E93DC2F}" type="pres">
      <dgm:prSet presAssocID="{BED614B4-EE5E-44E6-A835-72551DF15657}" presName="sibTrans" presStyleLbl="sibTrans1D1" presStyleIdx="5" presStyleCnt="7"/>
      <dgm:spPr/>
    </dgm:pt>
    <dgm:pt modelId="{9E14D255-D1A6-4CAE-BDB3-776B52D66989}" type="pres">
      <dgm:prSet presAssocID="{E262D2E0-92C5-43F5-A5CE-60570BCC33AD}" presName="node" presStyleLbl="node1" presStyleIdx="6" presStyleCnt="7">
        <dgm:presLayoutVars>
          <dgm:bulletEnabled val="1"/>
        </dgm:presLayoutVars>
      </dgm:prSet>
      <dgm:spPr/>
    </dgm:pt>
    <dgm:pt modelId="{97C5841A-67D3-4543-BEE2-77A4B1AFC987}" type="pres">
      <dgm:prSet presAssocID="{E262D2E0-92C5-43F5-A5CE-60570BCC33AD}" presName="spNode" presStyleCnt="0"/>
      <dgm:spPr/>
    </dgm:pt>
    <dgm:pt modelId="{0433CCEE-AF3D-41C3-BC85-A32B2370E1C3}" type="pres">
      <dgm:prSet presAssocID="{8A1148EF-84FF-4BCF-9384-A4F78A934B87}" presName="sibTrans" presStyleLbl="sibTrans1D1" presStyleIdx="6" presStyleCnt="7"/>
      <dgm:spPr/>
    </dgm:pt>
  </dgm:ptLst>
  <dgm:cxnLst>
    <dgm:cxn modelId="{65A31617-2CE7-4EC4-9449-8CAA9829B36D}" type="presOf" srcId="{C2D96A72-3ADC-41F0-9B11-B03400C20A9B}" destId="{318315B2-2A5C-4CD1-831E-377A78BB5428}" srcOrd="0" destOrd="0" presId="urn:microsoft.com/office/officeart/2005/8/layout/cycle6"/>
    <dgm:cxn modelId="{6EA1AB0F-C57D-415D-8129-585F671CC5CC}" srcId="{B15939B2-1D03-4B46-A038-1079FE6DEEE3}" destId="{E262D2E0-92C5-43F5-A5CE-60570BCC33AD}" srcOrd="6" destOrd="0" parTransId="{6480B8FA-FDB0-4C29-B97D-44DF0AC27D4E}" sibTransId="{8A1148EF-84FF-4BCF-9384-A4F78A934B87}"/>
    <dgm:cxn modelId="{65A54B33-5098-43F4-9025-222B109F410D}" type="presOf" srcId="{2A217293-C8D7-45B6-BF72-3C8E39CA57B0}" destId="{917764DF-E6D7-4808-A0BE-A14392FFA628}" srcOrd="0" destOrd="0" presId="urn:microsoft.com/office/officeart/2005/8/layout/cycle6"/>
    <dgm:cxn modelId="{00375DD4-A6B3-4037-B18A-81DCFEA37452}" srcId="{B15939B2-1D03-4B46-A038-1079FE6DEEE3}" destId="{C2D96A72-3ADC-41F0-9B11-B03400C20A9B}" srcOrd="5" destOrd="0" parTransId="{09A0E985-CCC6-467C-ADC7-6A3706D5C763}" sibTransId="{BED614B4-EE5E-44E6-A835-72551DF15657}"/>
    <dgm:cxn modelId="{8FD92EA0-896E-47E1-A6E9-0A73C3A9A068}" type="presOf" srcId="{9EE8077E-7BF4-49F4-A631-4AEB128BF484}" destId="{2AB1624F-8F45-4560-89F0-7C67257270E2}" srcOrd="0" destOrd="0" presId="urn:microsoft.com/office/officeart/2005/8/layout/cycle6"/>
    <dgm:cxn modelId="{4772C68D-AC49-45ED-BBC6-F885E6F58FB0}" type="presOf" srcId="{E262D2E0-92C5-43F5-A5CE-60570BCC33AD}" destId="{9E14D255-D1A6-4CAE-BDB3-776B52D66989}" srcOrd="0" destOrd="0" presId="urn:microsoft.com/office/officeart/2005/8/layout/cycle6"/>
    <dgm:cxn modelId="{6FCF2722-502C-4343-97C8-D1A44A4A4646}" type="presOf" srcId="{FED1A9EE-BD67-4D30-8A6B-1C29F30FB882}" destId="{47C4063B-2B6C-4D14-9DC6-639462B5A402}" srcOrd="0" destOrd="0" presId="urn:microsoft.com/office/officeart/2005/8/layout/cycle6"/>
    <dgm:cxn modelId="{90DD3D3B-A1E7-4B3D-A844-D8356BFC2FE0}" srcId="{B15939B2-1D03-4B46-A038-1079FE6DEEE3}" destId="{D4ABC9DB-E0DF-43AC-B00A-5E799A00C93C}" srcOrd="0" destOrd="0" parTransId="{B2C88794-B5CC-4526-9B55-DDA87EFC70E6}" sibTransId="{BC5C7F68-86EA-4503-B123-ED916C9178C7}"/>
    <dgm:cxn modelId="{87F546D3-6C37-4ECE-9E30-1F3D657A250E}" type="presOf" srcId="{B15939B2-1D03-4B46-A038-1079FE6DEEE3}" destId="{F45ED8DD-3531-4A1F-9436-08C658CA1117}" srcOrd="0" destOrd="0" presId="urn:microsoft.com/office/officeart/2005/8/layout/cycle6"/>
    <dgm:cxn modelId="{50F638B0-670F-40AC-BE54-4452602E70F1}" type="presOf" srcId="{DDA87389-7B72-4A4A-BBAF-686F1CE8D6DB}" destId="{6DB69B70-D745-448B-9222-837443C06672}" srcOrd="0" destOrd="0" presId="urn:microsoft.com/office/officeart/2005/8/layout/cycle6"/>
    <dgm:cxn modelId="{DBF9657B-88FE-4A8D-B3D8-0756260E6C01}" type="presOf" srcId="{27747EA4-C91B-456E-B11D-1161876A1AF3}" destId="{A35B5E7A-C614-4D64-903F-D79C2B88FE79}" srcOrd="0" destOrd="0" presId="urn:microsoft.com/office/officeart/2005/8/layout/cycle6"/>
    <dgm:cxn modelId="{E44C8C66-FB04-4469-9BB8-2F0CC1F2E031}" srcId="{B15939B2-1D03-4B46-A038-1079FE6DEEE3}" destId="{DDA87389-7B72-4A4A-BBAF-686F1CE8D6DB}" srcOrd="2" destOrd="0" parTransId="{1E9A3188-F23A-4BEF-AD13-03AF1C0663CE}" sibTransId="{2A217293-C8D7-45B6-BF72-3C8E39CA57B0}"/>
    <dgm:cxn modelId="{858F983E-6804-448E-B94C-1E7186370673}" type="presOf" srcId="{BED614B4-EE5E-44E6-A835-72551DF15657}" destId="{339CE345-463D-40F2-8575-556B4E93DC2F}" srcOrd="0" destOrd="0" presId="urn:microsoft.com/office/officeart/2005/8/layout/cycle6"/>
    <dgm:cxn modelId="{0CBC9111-1CAD-4130-845D-C1BCF03BB8CE}" srcId="{B15939B2-1D03-4B46-A038-1079FE6DEEE3}" destId="{DDC9D46F-60B2-4EB2-B29F-8FA7BF690BE0}" srcOrd="1" destOrd="0" parTransId="{5395968F-63C6-452B-8249-95A5F0C1971D}" sibTransId="{FED1A9EE-BD67-4D30-8A6B-1C29F30FB882}"/>
    <dgm:cxn modelId="{66DA6409-43A7-440E-B8A4-9505ED96D3CA}" type="presOf" srcId="{D4ABC9DB-E0DF-43AC-B00A-5E799A00C93C}" destId="{02E85326-B6E3-4138-B39F-3637AEF140DF}" srcOrd="0" destOrd="0" presId="urn:microsoft.com/office/officeart/2005/8/layout/cycle6"/>
    <dgm:cxn modelId="{C034C172-F670-4ADA-9F6E-3DD3B8173ACF}" type="presOf" srcId="{8A1148EF-84FF-4BCF-9384-A4F78A934B87}" destId="{0433CCEE-AF3D-41C3-BC85-A32B2370E1C3}" srcOrd="0" destOrd="0" presId="urn:microsoft.com/office/officeart/2005/8/layout/cycle6"/>
    <dgm:cxn modelId="{C356DF8C-9707-4E9E-8AF3-4AC7DF9BBF41}" type="presOf" srcId="{BC5C7F68-86EA-4503-B123-ED916C9178C7}" destId="{469C193A-EC48-4DA2-A4BF-86EB92AA9239}" srcOrd="0" destOrd="0" presId="urn:microsoft.com/office/officeart/2005/8/layout/cycle6"/>
    <dgm:cxn modelId="{5770E414-1D7C-43D2-A323-08D29DCBE344}" type="presOf" srcId="{DDC9D46F-60B2-4EB2-B29F-8FA7BF690BE0}" destId="{D9EA30EC-1ADA-4A9C-B738-64590A42C3AD}" srcOrd="0" destOrd="0" presId="urn:microsoft.com/office/officeart/2005/8/layout/cycle6"/>
    <dgm:cxn modelId="{7C1BEADF-A6AF-4C14-A5E9-9C10C366C224}" srcId="{B15939B2-1D03-4B46-A038-1079FE6DEEE3}" destId="{8DD818BE-0E91-4335-BFBA-283E66597177}" srcOrd="3" destOrd="0" parTransId="{DA9CC313-C09A-4245-8618-F70C4253D004}" sibTransId="{9EE8077E-7BF4-49F4-A631-4AEB128BF484}"/>
    <dgm:cxn modelId="{5BA19BC2-65A3-4B3E-A4E5-1945DE5FCDC2}" srcId="{B15939B2-1D03-4B46-A038-1079FE6DEEE3}" destId="{42624DB1-758C-47EC-BDBB-45B2404CE542}" srcOrd="4" destOrd="0" parTransId="{7DE07C8C-8CCC-4FE6-9D95-53F010BD108A}" sibTransId="{27747EA4-C91B-456E-B11D-1161876A1AF3}"/>
    <dgm:cxn modelId="{D1087CA8-3F14-4A44-9634-4E0C4F69ED2D}" type="presOf" srcId="{42624DB1-758C-47EC-BDBB-45B2404CE542}" destId="{5085312D-CA83-4083-9F5E-5D90EFA140CE}" srcOrd="0" destOrd="0" presId="urn:microsoft.com/office/officeart/2005/8/layout/cycle6"/>
    <dgm:cxn modelId="{2DCC88F2-E82B-4721-BCDF-4C1EC83B4724}" type="presOf" srcId="{8DD818BE-0E91-4335-BFBA-283E66597177}" destId="{EEC6B8AC-D3E3-4DC0-9859-2F685102069A}" srcOrd="0" destOrd="0" presId="urn:microsoft.com/office/officeart/2005/8/layout/cycle6"/>
    <dgm:cxn modelId="{05DDC3D2-94D8-4AF0-AA93-AD98B2691241}" type="presParOf" srcId="{F45ED8DD-3531-4A1F-9436-08C658CA1117}" destId="{02E85326-B6E3-4138-B39F-3637AEF140DF}" srcOrd="0" destOrd="0" presId="urn:microsoft.com/office/officeart/2005/8/layout/cycle6"/>
    <dgm:cxn modelId="{2FC86134-BA84-424A-B35E-50A15D2FE9C1}" type="presParOf" srcId="{F45ED8DD-3531-4A1F-9436-08C658CA1117}" destId="{9878AF8C-26E1-41D2-B9BC-16C6E6280FFE}" srcOrd="1" destOrd="0" presId="urn:microsoft.com/office/officeart/2005/8/layout/cycle6"/>
    <dgm:cxn modelId="{D03C1A5A-24BD-4291-8F65-731C022FBF09}" type="presParOf" srcId="{F45ED8DD-3531-4A1F-9436-08C658CA1117}" destId="{469C193A-EC48-4DA2-A4BF-86EB92AA9239}" srcOrd="2" destOrd="0" presId="urn:microsoft.com/office/officeart/2005/8/layout/cycle6"/>
    <dgm:cxn modelId="{0CEEEE68-9378-471B-9929-9D0CE61133E7}" type="presParOf" srcId="{F45ED8DD-3531-4A1F-9436-08C658CA1117}" destId="{D9EA30EC-1ADA-4A9C-B738-64590A42C3AD}" srcOrd="3" destOrd="0" presId="urn:microsoft.com/office/officeart/2005/8/layout/cycle6"/>
    <dgm:cxn modelId="{0A5375E4-9646-42B7-B30A-26D9B4E9786B}" type="presParOf" srcId="{F45ED8DD-3531-4A1F-9436-08C658CA1117}" destId="{347F4DCC-0035-408F-A0C1-EC3CD883D5F1}" srcOrd="4" destOrd="0" presId="urn:microsoft.com/office/officeart/2005/8/layout/cycle6"/>
    <dgm:cxn modelId="{B452E830-FCD3-4EB9-B96F-6D34163F8848}" type="presParOf" srcId="{F45ED8DD-3531-4A1F-9436-08C658CA1117}" destId="{47C4063B-2B6C-4D14-9DC6-639462B5A402}" srcOrd="5" destOrd="0" presId="urn:microsoft.com/office/officeart/2005/8/layout/cycle6"/>
    <dgm:cxn modelId="{BFCB025D-93FB-46AA-8084-93C0DB54B7AF}" type="presParOf" srcId="{F45ED8DD-3531-4A1F-9436-08C658CA1117}" destId="{6DB69B70-D745-448B-9222-837443C06672}" srcOrd="6" destOrd="0" presId="urn:microsoft.com/office/officeart/2005/8/layout/cycle6"/>
    <dgm:cxn modelId="{D3AB67A9-372A-425E-B5DB-BBCE6E66809D}" type="presParOf" srcId="{F45ED8DD-3531-4A1F-9436-08C658CA1117}" destId="{04BBB72F-EC52-4E6E-A79A-C11AAC34FB40}" srcOrd="7" destOrd="0" presId="urn:microsoft.com/office/officeart/2005/8/layout/cycle6"/>
    <dgm:cxn modelId="{34BC24DB-7207-40E6-B1B8-EB11EAB8F990}" type="presParOf" srcId="{F45ED8DD-3531-4A1F-9436-08C658CA1117}" destId="{917764DF-E6D7-4808-A0BE-A14392FFA628}" srcOrd="8" destOrd="0" presId="urn:microsoft.com/office/officeart/2005/8/layout/cycle6"/>
    <dgm:cxn modelId="{0D886C53-E3BF-4102-9784-9563CE6353FA}" type="presParOf" srcId="{F45ED8DD-3531-4A1F-9436-08C658CA1117}" destId="{EEC6B8AC-D3E3-4DC0-9859-2F685102069A}" srcOrd="9" destOrd="0" presId="urn:microsoft.com/office/officeart/2005/8/layout/cycle6"/>
    <dgm:cxn modelId="{A462A140-55B6-4205-9195-D30E7B2AC81E}" type="presParOf" srcId="{F45ED8DD-3531-4A1F-9436-08C658CA1117}" destId="{D536144A-2AD6-4550-B7B7-056A1FAE64CE}" srcOrd="10" destOrd="0" presId="urn:microsoft.com/office/officeart/2005/8/layout/cycle6"/>
    <dgm:cxn modelId="{C7699999-95F7-4249-9E9A-02DE2ADC3EF0}" type="presParOf" srcId="{F45ED8DD-3531-4A1F-9436-08C658CA1117}" destId="{2AB1624F-8F45-4560-89F0-7C67257270E2}" srcOrd="11" destOrd="0" presId="urn:microsoft.com/office/officeart/2005/8/layout/cycle6"/>
    <dgm:cxn modelId="{D7F7304F-EB6A-4A60-B5ED-BBF29C637F4B}" type="presParOf" srcId="{F45ED8DD-3531-4A1F-9436-08C658CA1117}" destId="{5085312D-CA83-4083-9F5E-5D90EFA140CE}" srcOrd="12" destOrd="0" presId="urn:microsoft.com/office/officeart/2005/8/layout/cycle6"/>
    <dgm:cxn modelId="{1ECBCE68-23C3-4B9E-95CE-CCCE0F8F2A43}" type="presParOf" srcId="{F45ED8DD-3531-4A1F-9436-08C658CA1117}" destId="{CD72971A-0E3E-41A2-AE99-54180A0EF985}" srcOrd="13" destOrd="0" presId="urn:microsoft.com/office/officeart/2005/8/layout/cycle6"/>
    <dgm:cxn modelId="{8BB5F23F-0484-47F2-9C82-917A4A0A85CC}" type="presParOf" srcId="{F45ED8DD-3531-4A1F-9436-08C658CA1117}" destId="{A35B5E7A-C614-4D64-903F-D79C2B88FE79}" srcOrd="14" destOrd="0" presId="urn:microsoft.com/office/officeart/2005/8/layout/cycle6"/>
    <dgm:cxn modelId="{56C49083-7A68-4B8F-AAAC-6D026806151E}" type="presParOf" srcId="{F45ED8DD-3531-4A1F-9436-08C658CA1117}" destId="{318315B2-2A5C-4CD1-831E-377A78BB5428}" srcOrd="15" destOrd="0" presId="urn:microsoft.com/office/officeart/2005/8/layout/cycle6"/>
    <dgm:cxn modelId="{0EB549B8-53DC-41C9-BDC7-8CD5C844625A}" type="presParOf" srcId="{F45ED8DD-3531-4A1F-9436-08C658CA1117}" destId="{787CB8CD-1262-4447-83E8-0E954AC1B7E1}" srcOrd="16" destOrd="0" presId="urn:microsoft.com/office/officeart/2005/8/layout/cycle6"/>
    <dgm:cxn modelId="{359A1B64-9CB3-4723-83DF-093BED5CA71F}" type="presParOf" srcId="{F45ED8DD-3531-4A1F-9436-08C658CA1117}" destId="{339CE345-463D-40F2-8575-556B4E93DC2F}" srcOrd="17" destOrd="0" presId="urn:microsoft.com/office/officeart/2005/8/layout/cycle6"/>
    <dgm:cxn modelId="{3A19003A-1502-4FFB-83D6-6501D9386D85}" type="presParOf" srcId="{F45ED8DD-3531-4A1F-9436-08C658CA1117}" destId="{9E14D255-D1A6-4CAE-BDB3-776B52D66989}" srcOrd="18" destOrd="0" presId="urn:microsoft.com/office/officeart/2005/8/layout/cycle6"/>
    <dgm:cxn modelId="{7821D9DC-3FDB-4909-9AAA-EEF9BB916547}" type="presParOf" srcId="{F45ED8DD-3531-4A1F-9436-08C658CA1117}" destId="{97C5841A-67D3-4543-BEE2-77A4B1AFC987}" srcOrd="19" destOrd="0" presId="urn:microsoft.com/office/officeart/2005/8/layout/cycle6"/>
    <dgm:cxn modelId="{30D6625B-74CC-4E06-864E-4E7234C4EE74}" type="presParOf" srcId="{F45ED8DD-3531-4A1F-9436-08C658CA1117}" destId="{0433CCEE-AF3D-41C3-BC85-A32B2370E1C3}" srcOrd="20" destOrd="0" presId="urn:microsoft.com/office/officeart/2005/8/layout/cycle6"/>
  </dgm:cxnLst>
  <dgm:bg/>
  <dgm:whole/>
</dgm:dataModel>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64CF2E0-CCC4-4E1E-9902-C3C36AB3FDA4}" type="datetimeFigureOut">
              <a:rPr lang="en-US" smtClean="0"/>
              <a:pPr/>
              <a:t>26-Nov-21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kumimoji="0"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F42FDE4-A7DD-41A7-A0A6-9B649FB43336}" type="slidenum">
              <a:rPr kumimoji="0" lang="en-US" smtClean="0"/>
              <a:pPr/>
              <a:t>‹#›</a:t>
            </a:fld>
            <a:endParaRPr kumimoji="0" lang="en-US" sz="1400" dirty="0">
              <a:solidFill>
                <a:srgbClr val="FFFFFF"/>
              </a:solidFill>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26-Nov-21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26-Nov-21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26-Nov-21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26-Nov-21</a:t>
            </a:fld>
            <a:endParaRPr lang="en-US"/>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26-Nov-21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64CF2E0-CCC4-4E1E-9902-C3C36AB3FDA4}" type="datetimeFigureOut">
              <a:rPr lang="en-US" smtClean="0"/>
              <a:pPr/>
              <a:t>26-Nov-21</a:t>
            </a:fld>
            <a:endParaRPr lang="en-US"/>
          </a:p>
        </p:txBody>
      </p:sp>
      <p:sp>
        <p:nvSpPr>
          <p:cNvPr id="27" name="Slide Number Placeholder 26"/>
          <p:cNvSpPr>
            <a:spLocks noGrp="1"/>
          </p:cNvSpPr>
          <p:nvPr>
            <p:ph type="sldNum" sz="quarter" idx="11"/>
          </p:nvPr>
        </p:nvSpPr>
        <p:spPr/>
        <p:txBody>
          <a:bodyPr rtlCol="0"/>
          <a:lstStyle/>
          <a:p>
            <a:fld id="{6F42FDE4-A7DD-41A7-A0A6-9B649FB43336}" type="slidenum">
              <a:rPr kumimoji="0" lang="en-US" smtClean="0"/>
              <a:pPr/>
              <a:t>‹#›</a:t>
            </a:fld>
            <a:endParaRPr kumimoji="0" lang="en-US"/>
          </a:p>
        </p:txBody>
      </p:sp>
      <p:sp>
        <p:nvSpPr>
          <p:cNvPr id="28" name="Footer Placeholder 27"/>
          <p:cNvSpPr>
            <a:spLocks noGrp="1"/>
          </p:cNvSpPr>
          <p:nvPr>
            <p:ph type="ftr" sz="quarter" idx="12"/>
          </p:nvPr>
        </p:nvSpPr>
        <p:spPr/>
        <p:txBody>
          <a:bodyPr rtlCol="0"/>
          <a:lstStyle/>
          <a:p>
            <a:endParaRPr kumimoji="0"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64CF2E0-CCC4-4E1E-9902-C3C36AB3FDA4}" type="datetimeFigureOut">
              <a:rPr lang="en-US" smtClean="0"/>
              <a:pPr/>
              <a:t>26-Nov-21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kumimoji="0" lang="en-US"/>
          </a:p>
        </p:txBody>
      </p:sp>
      <p:sp>
        <p:nvSpPr>
          <p:cNvPr id="5" name="Slide Number Placeholder 4"/>
          <p:cNvSpPr>
            <a:spLocks noGrp="1"/>
          </p:cNvSpPr>
          <p:nvPr>
            <p:ph type="sldNum" sz="quarter" idx="12"/>
          </p:nvPr>
        </p:nvSpPr>
        <p:spPr>
          <a:xfrm>
            <a:off x="8174736" y="2272"/>
            <a:ext cx="762000" cy="365760"/>
          </a:xfrm>
        </p:spPr>
        <p:txBody>
          <a:bodyPr/>
          <a:lstStyle/>
          <a:p>
            <a:fld id="{6F42FDE4-A7DD-41A7-A0A6-9B649FB43336}" type="slidenum">
              <a:rPr kumimoji="0" lang="en-US" smtClean="0"/>
              <a:pPr/>
              <a:t>‹#›</a:t>
            </a:fld>
            <a:endParaRPr kumimoji="0"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26-Nov-21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26-Nov-21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26-Nov-21</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r" eaLnBrk="1" latinLnBrk="0" hangingPunct="1"/>
            <a:fld id="{564CF2E0-CCC4-4E1E-9902-C3C36AB3FDA4}" type="datetimeFigureOut">
              <a:rPr lang="en-US" smtClean="0"/>
              <a:pPr algn="r" eaLnBrk="1" latinLnBrk="0" hangingPunct="1"/>
              <a:t>26-Nov-21</a:t>
            </a:fld>
            <a:endParaRPr lang="en-US" sz="1400" dirty="0">
              <a:solidFill>
                <a:schemeClr val="tx2"/>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304800"/>
            <a:ext cx="7772400" cy="1975104"/>
          </a:xfrm>
        </p:spPr>
        <p:txBody>
          <a:bodyPr>
            <a:normAutofit/>
          </a:bodyPr>
          <a:lstStyle/>
          <a:p>
            <a:r>
              <a:rPr b="1" smtClean="0"/>
              <a:t>Micro-Credit Defaulter Model</a:t>
            </a:r>
            <a:br>
              <a:rPr b="1" smtClean="0"/>
            </a:br>
            <a:endParaRPr lang="en-US" dirty="0"/>
          </a:p>
        </p:txBody>
      </p:sp>
      <p:sp>
        <p:nvSpPr>
          <p:cNvPr id="2" name="Subtitle 1"/>
          <p:cNvSpPr>
            <a:spLocks noGrp="1"/>
          </p:cNvSpPr>
          <p:nvPr>
            <p:ph type="subTitle" idx="1"/>
          </p:nvPr>
        </p:nvSpPr>
        <p:spPr>
          <a:xfrm>
            <a:off x="4191000" y="1981200"/>
            <a:ext cx="4953000" cy="1752600"/>
          </a:xfrm>
        </p:spPr>
        <p:txBody>
          <a:bodyPr/>
          <a:lstStyle/>
          <a:p>
            <a:r>
              <a:rPr lang="en-US" b="1" u="sng" dirty="0" smtClean="0">
                <a:solidFill>
                  <a:srgbClr val="FF0000"/>
                </a:solidFill>
              </a:rPr>
              <a:t>Using Machine Learning Algorithms</a:t>
            </a:r>
            <a:endParaRPr lang="en-US" dirty="0">
              <a:solidFill>
                <a:srgbClr val="FF0000"/>
              </a:solidFill>
            </a:endParaRPr>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0" y="2895600"/>
            <a:ext cx="5562600" cy="3962400"/>
          </a:xfrm>
          <a:prstGeom prst="rect">
            <a:avLst/>
          </a:prstGeom>
          <a:noFill/>
          <a:ln>
            <a:noFill/>
          </a:ln>
        </p:spPr>
      </p:pic>
      <p:sp>
        <p:nvSpPr>
          <p:cNvPr id="5" name="TextBox 4"/>
          <p:cNvSpPr txBox="1"/>
          <p:nvPr/>
        </p:nvSpPr>
        <p:spPr>
          <a:xfrm>
            <a:off x="6324600" y="5029200"/>
            <a:ext cx="2667000" cy="1384995"/>
          </a:xfrm>
          <a:prstGeom prst="rect">
            <a:avLst/>
          </a:prstGeom>
          <a:noFill/>
        </p:spPr>
        <p:txBody>
          <a:bodyPr wrap="square" rtlCol="0">
            <a:spAutoFit/>
          </a:bodyPr>
          <a:lstStyle/>
          <a:p>
            <a:r>
              <a:rPr lang="en-US" sz="2800" dirty="0" smtClean="0"/>
              <a:t>Created by-</a:t>
            </a:r>
          </a:p>
          <a:p>
            <a:r>
              <a:rPr lang="en-US" sz="2800" dirty="0" smtClean="0"/>
              <a:t>Kunal Chand</a:t>
            </a:r>
          </a:p>
          <a:p>
            <a:r>
              <a:rPr lang="en-US" sz="2800" dirty="0" smtClean="0"/>
              <a:t>Internship 19</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88736"/>
          </a:xfrm>
        </p:spPr>
        <p:txBody>
          <a:bodyPr>
            <a:normAutofit/>
          </a:bodyPr>
          <a:lstStyle/>
          <a:p>
            <a:pPr lvl="0"/>
            <a:r>
              <a:rPr lang="en-IN" sz="2000" dirty="0" smtClean="0"/>
              <a:t>Data Cleaning: First we clean the data which have no use in prediction like the ID column, then we drop the data which has a high no of missing percentages.</a:t>
            </a:r>
            <a:endParaRPr lang="en-US" sz="2000" dirty="0" smtClean="0"/>
          </a:p>
          <a:p>
            <a:pPr lvl="0"/>
            <a:r>
              <a:rPr lang="en-IN" sz="2000" dirty="0" smtClean="0"/>
              <a:t>Data Integration: then we do some EDA process for finding out the meaning full insights of the data.</a:t>
            </a:r>
            <a:endParaRPr lang="en-US" sz="2000" dirty="0" smtClean="0"/>
          </a:p>
          <a:p>
            <a:pPr lvl="0"/>
            <a:r>
              <a:rPr lang="en-IN" sz="2000" dirty="0" smtClean="0"/>
              <a:t>Data transformation is the process of changing the format, structure, or values of data; we use a labelled encoder for coding the object data into integer data.</a:t>
            </a:r>
            <a:endParaRPr lang="en-US" sz="2000" dirty="0" smtClean="0"/>
          </a:p>
          <a:p>
            <a:pPr lvl="0"/>
            <a:r>
              <a:rPr lang="en-IN" sz="2000" dirty="0" smtClean="0"/>
              <a:t>Data Reduction: it is the process of finding the most correlated columns, and combining them because the machine does not understand which feature columns impact the most on accuracy.</a:t>
            </a:r>
            <a:endParaRPr lang="en-US" sz="2000" dirty="0" smtClean="0"/>
          </a:p>
          <a:p>
            <a:pPr lvl="0"/>
            <a:r>
              <a:rPr lang="en-IN" sz="2000" dirty="0" smtClean="0"/>
              <a:t>Data discretization converts a large number of data values into smaller once, so that data evaluation and data management becomes very easy, using box plots is makes a clear understanding of the data.</a:t>
            </a:r>
            <a:endParaRPr lang="en-US" sz="2000" dirty="0" smtClean="0"/>
          </a:p>
          <a:p>
            <a:endParaRPr lang="en-US" sz="2000" dirty="0"/>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EDA Concluding Remark.</a:t>
            </a:r>
            <a:endParaRPr lang="en-US" dirty="0"/>
          </a:p>
        </p:txBody>
      </p:sp>
      <p:sp>
        <p:nvSpPr>
          <p:cNvPr id="3" name="Content Placeholder 2"/>
          <p:cNvSpPr>
            <a:spLocks noGrp="1"/>
          </p:cNvSpPr>
          <p:nvPr>
            <p:ph idx="1"/>
          </p:nvPr>
        </p:nvSpPr>
        <p:spPr/>
        <p:txBody>
          <a:bodyPr>
            <a:normAutofit fontScale="62500" lnSpcReduction="20000"/>
          </a:bodyPr>
          <a:lstStyle/>
          <a:p>
            <a:r>
              <a:rPr lang="en-IN" dirty="0" smtClean="0"/>
              <a:t>As for any basic model building, we have to understand the type of target variable, the data of the target variable is continued or classified.</a:t>
            </a:r>
            <a:endParaRPr lang="en-US" dirty="0" smtClean="0"/>
          </a:p>
          <a:p>
            <a:endParaRPr lang="en-IN" dirty="0" smtClean="0"/>
          </a:p>
          <a:p>
            <a:r>
              <a:rPr lang="en-IN" dirty="0" smtClean="0"/>
              <a:t>Data </a:t>
            </a:r>
            <a:r>
              <a:rPr lang="en-IN" dirty="0" smtClean="0"/>
              <a:t>Analysis is always the difficult part, for better understanding different kinds of bar plots, distribution plots are created with the target Column for finding the insights of the dataset we have.</a:t>
            </a:r>
            <a:endParaRPr lang="en-US" dirty="0" smtClean="0"/>
          </a:p>
          <a:p>
            <a:pPr>
              <a:buNone/>
            </a:pPr>
            <a:endParaRPr lang="en-US" dirty="0" smtClean="0"/>
          </a:p>
          <a:p>
            <a:r>
              <a:rPr lang="en-IN" dirty="0" smtClean="0"/>
              <a:t>Analytical Modelling always starts with the target variable we have, and in that case, our target variable is Label, for that, we create some distribution plots with the target variable to understand which feature columns help to learn the model best and which feature columns reduce the accuracy of the model.</a:t>
            </a:r>
            <a:endParaRPr lang="en-US" dirty="0" smtClean="0"/>
          </a:p>
          <a:p>
            <a:pPr>
              <a:buNone/>
            </a:pPr>
            <a:r>
              <a:rPr lang="en-IN" dirty="0" smtClean="0"/>
              <a:t> </a:t>
            </a:r>
            <a:endParaRPr lang="en-US" dirty="0" smtClean="0"/>
          </a:p>
          <a:p>
            <a:r>
              <a:rPr lang="en-IN" dirty="0" smtClean="0"/>
              <a:t>And after finding the relation and correlation with the target variable we choose either Regression Model or Classification Model. Here in this problem, our target feature column is categorical so we build our Machine Learning model on Classification. </a:t>
            </a:r>
            <a:endParaRPr lang="en-US" dirty="0"/>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Cleaning</a:t>
            </a:r>
            <a:endParaRPr lang="en-US" b="1" dirty="0"/>
          </a:p>
        </p:txBody>
      </p:sp>
      <p:sp>
        <p:nvSpPr>
          <p:cNvPr id="45058" name="Rectangle 2"/>
          <p:cNvSpPr>
            <a:spLocks noChangeArrowheads="1"/>
          </p:cNvSpPr>
          <p:nvPr/>
        </p:nvSpPr>
        <p:spPr bwMode="auto">
          <a:xfrm>
            <a:off x="533400" y="2209801"/>
            <a:ext cx="7620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1" fontAlgn="base" latinLnBrk="0" hangingPunct="1">
              <a:lnSpc>
                <a:spcPct val="100000"/>
              </a:lnSpc>
              <a:spcBef>
                <a:spcPct val="0"/>
              </a:spcBef>
              <a:spcAft>
                <a:spcPct val="0"/>
              </a:spcAft>
              <a:buClrTx/>
              <a:buSzTx/>
              <a:buFont typeface="+mj-lt"/>
              <a:buAutoNum type="arabicPeriod"/>
              <a:tabLst/>
            </a:pPr>
            <a:r>
              <a:rPr kumimoji="0" lang="en-US" i="0" u="none" strike="noStrike" cap="none" normalizeH="0" baseline="0" dirty="0" smtClean="0">
                <a:ln>
                  <a:noFill/>
                </a:ln>
                <a:solidFill>
                  <a:schemeClr val="tx1"/>
                </a:solidFill>
                <a:effectLst/>
                <a:ea typeface="Calibri" pitchFamily="34" charset="0"/>
                <a:cs typeface="Mangal" pitchFamily="18" charset="0"/>
              </a:rPr>
              <a:t>First we clean the data which have no use in prediction like the ID column, then we drop the data which has a high no of missing percentages.</a:t>
            </a:r>
          </a:p>
          <a:p>
            <a:pPr marL="457200" marR="0" lvl="0" indent="-457200" algn="l" defTabSz="914400" rtl="0" eaLnBrk="1" fontAlgn="base" latinLnBrk="0" hangingPunct="1">
              <a:lnSpc>
                <a:spcPct val="100000"/>
              </a:lnSpc>
              <a:spcBef>
                <a:spcPct val="0"/>
              </a:spcBef>
              <a:spcAft>
                <a:spcPct val="0"/>
              </a:spcAft>
              <a:buClrTx/>
              <a:buSzTx/>
              <a:tabLst/>
            </a:pPr>
            <a:endParaRPr kumimoji="0" lang="en-US"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ea typeface="Calibri" pitchFamily="34" charset="0"/>
                <a:cs typeface="Mangal" pitchFamily="18" charset="0"/>
              </a:rPr>
              <a:t>2.</a:t>
            </a:r>
            <a:r>
              <a:rPr kumimoji="0" lang="en-US" i="0" u="none" strike="noStrike" cap="none" normalizeH="0" dirty="0" smtClean="0">
                <a:ln>
                  <a:noFill/>
                </a:ln>
                <a:solidFill>
                  <a:schemeClr val="tx1"/>
                </a:solidFill>
                <a:effectLst/>
                <a:ea typeface="Calibri" pitchFamily="34" charset="0"/>
                <a:cs typeface="Mangal" pitchFamily="18" charset="0"/>
              </a:rPr>
              <a:t>     </a:t>
            </a:r>
            <a:r>
              <a:rPr kumimoji="0" lang="en-US" i="0" u="none" strike="noStrike" cap="none" normalizeH="0" baseline="0" dirty="0" smtClean="0">
                <a:ln>
                  <a:noFill/>
                </a:ln>
                <a:solidFill>
                  <a:schemeClr val="tx1"/>
                </a:solidFill>
                <a:effectLst/>
                <a:ea typeface="Calibri" pitchFamily="34" charset="0"/>
                <a:cs typeface="Mangal" pitchFamily="18" charset="0"/>
              </a:rPr>
              <a:t>Like we drop unnamed :0, pdate,msidn,pcircle feature 	columns.</a:t>
            </a:r>
            <a:endParaRPr kumimoji="0" lang="en-US"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ea typeface="Calibri" pitchFamily="34" charset="0"/>
                <a:cs typeface="Mangal" pitchFamily="18" charset="0"/>
              </a:rPr>
              <a:t>	(df = df.drop(['Unnamed: 0','pdate','msisdn','pcircle'], axis=1)</a:t>
            </a:r>
            <a:endParaRPr kumimoji="0" lang="en-US"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ea typeface="Calibri" pitchFamily="34" charset="0"/>
                <a:cs typeface="Mangal" pitchFamily="18" charset="0"/>
              </a:rPr>
              <a:t>	#because there is no unique ness in feature column)</a:t>
            </a:r>
          </a:p>
          <a:p>
            <a:r>
              <a:rPr lang="en-US" dirty="0" smtClean="0"/>
              <a:t>	</a:t>
            </a:r>
          </a:p>
          <a:p>
            <a:r>
              <a:rPr lang="en-US" dirty="0" smtClean="0"/>
              <a:t>3.     Then </a:t>
            </a:r>
            <a:r>
              <a:rPr lang="en-US" dirty="0" smtClean="0"/>
              <a:t>after PCA we drop some more columns as they having </a:t>
            </a:r>
            <a:r>
              <a:rPr lang="en-US" dirty="0" smtClean="0"/>
              <a:t>	Multicollinearity.</a:t>
            </a:r>
            <a:endParaRPr lang="en-US" dirty="0" smtClean="0"/>
          </a:p>
          <a:p>
            <a:pPr>
              <a:buNone/>
            </a:pPr>
            <a:endParaRPr lang="en-US" dirty="0" smtClean="0"/>
          </a:p>
          <a:p>
            <a:r>
              <a:rPr lang="en-US" dirty="0" smtClean="0"/>
              <a:t>df = df.drop(['daily_decr30','rental90','last_rech_date_da','medianmarechprebal90','fr_da_rech30','fr_da_rech90','medianamnt_loans30','payback90'], axis=1)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6800"/>
          </a:xfrm>
        </p:spPr>
        <p:txBody>
          <a:bodyPr/>
          <a:lstStyle/>
          <a:p>
            <a:r>
              <a:rPr lang="en-IN" dirty="0" smtClean="0"/>
              <a:t>Visualization</a:t>
            </a:r>
            <a:endParaRPr lang="en-US" dirty="0"/>
          </a:p>
        </p:txBody>
      </p:sp>
      <p:sp>
        <p:nvSpPr>
          <p:cNvPr id="3" name="Content Placeholder 2"/>
          <p:cNvSpPr>
            <a:spLocks noGrp="1"/>
          </p:cNvSpPr>
          <p:nvPr>
            <p:ph idx="1"/>
          </p:nvPr>
        </p:nvSpPr>
        <p:spPr/>
        <p:txBody>
          <a:bodyPr>
            <a:normAutofit lnSpcReduction="10000"/>
          </a:bodyPr>
          <a:lstStyle/>
          <a:p>
            <a:r>
              <a:rPr lang="en-IN" dirty="0" smtClean="0"/>
              <a:t>Data visualization is the graphical representation of information and data. By using charts, plots, and graphs data visualization tools provide an accessible way to see and understand trends, outliers, and patterns in data.</a:t>
            </a:r>
            <a:endParaRPr lang="en-US" dirty="0" smtClean="0"/>
          </a:p>
          <a:p>
            <a:r>
              <a:rPr lang="en-US" dirty="0" smtClean="0"/>
              <a:t>In the world of Big Data, data visualization tools and technologies are essential to analyze massive amounts of information and make data-driven decisions.</a:t>
            </a:r>
          </a:p>
          <a:p>
            <a:endParaRPr lang="en-US" dirty="0"/>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Visualization.</a:t>
            </a:r>
            <a:endParaRPr lang="en-US" b="1" dirty="0"/>
          </a:p>
        </p:txBody>
      </p:sp>
      <p:sp>
        <p:nvSpPr>
          <p:cNvPr id="3" name="Content Placeholder 2"/>
          <p:cNvSpPr>
            <a:spLocks noGrp="1"/>
          </p:cNvSpPr>
          <p:nvPr>
            <p:ph idx="1"/>
          </p:nvPr>
        </p:nvSpPr>
        <p:spPr/>
        <p:txBody>
          <a:bodyPr/>
          <a:lstStyle/>
          <a:p>
            <a:r>
              <a:rPr lang="en-US" u="sng" dirty="0" smtClean="0"/>
              <a:t>Visualization of </a:t>
            </a:r>
            <a:r>
              <a:rPr lang="en-US" u="sng" dirty="0" smtClean="0"/>
              <a:t>the target </a:t>
            </a:r>
            <a:r>
              <a:rPr lang="en-US" u="sng" dirty="0" err="1" smtClean="0"/>
              <a:t>varible</a:t>
            </a:r>
            <a:r>
              <a:rPr lang="en-US" u="sng" dirty="0" smtClean="0"/>
              <a:t>.</a:t>
            </a:r>
            <a:endParaRPr lang="en-US" u="sng" dirty="0" smtClean="0"/>
          </a:p>
          <a:p>
            <a:endParaRPr lang="en-US" dirty="0"/>
          </a:p>
        </p:txBody>
      </p:sp>
      <p:pic>
        <p:nvPicPr>
          <p:cNvPr id="5" name="Picture 4" descr="download (57).png"/>
          <p:cNvPicPr>
            <a:picLocks noChangeAspect="1"/>
          </p:cNvPicPr>
          <p:nvPr/>
        </p:nvPicPr>
        <p:blipFill>
          <a:blip r:embed="rId2"/>
          <a:stretch>
            <a:fillRect/>
          </a:stretch>
        </p:blipFill>
        <p:spPr>
          <a:xfrm>
            <a:off x="457200" y="2895600"/>
            <a:ext cx="4469842" cy="3784042"/>
          </a:xfrm>
          <a:prstGeom prst="rect">
            <a:avLst/>
          </a:prstGeom>
        </p:spPr>
      </p:pic>
      <p:sp>
        <p:nvSpPr>
          <p:cNvPr id="6" name="TextBox 5"/>
          <p:cNvSpPr txBox="1"/>
          <p:nvPr/>
        </p:nvSpPr>
        <p:spPr>
          <a:xfrm>
            <a:off x="5715000" y="2819400"/>
            <a:ext cx="2895600" cy="3539430"/>
          </a:xfrm>
          <a:prstGeom prst="rect">
            <a:avLst/>
          </a:prstGeom>
          <a:noFill/>
        </p:spPr>
        <p:txBody>
          <a:bodyPr wrap="square" rtlCol="0">
            <a:spAutoFit/>
          </a:bodyPr>
          <a:lstStyle/>
          <a:p>
            <a:r>
              <a:rPr lang="en-US" sz="1600" dirty="0" smtClean="0">
                <a:latin typeface="Arial Rounded MT Bold" pitchFamily="34" charset="0"/>
              </a:rPr>
              <a:t>Observations:</a:t>
            </a:r>
          </a:p>
          <a:p>
            <a:r>
              <a:rPr lang="en-US" sz="1600" dirty="0" smtClean="0">
                <a:latin typeface="Arial Rounded MT Bold" pitchFamily="34" charset="0"/>
              </a:rPr>
              <a:t>1.As seen from above distribution plot that classes are not equally </a:t>
            </a:r>
            <a:r>
              <a:rPr lang="en-US" sz="1600" dirty="0" smtClean="0">
                <a:latin typeface="Arial Rounded MT Bold" pitchFamily="34" charset="0"/>
              </a:rPr>
              <a:t>distributed, Hence </a:t>
            </a:r>
            <a:r>
              <a:rPr lang="en-US" sz="1600" dirty="0" smtClean="0">
                <a:latin typeface="Arial Rounded MT Bold" pitchFamily="34" charset="0"/>
              </a:rPr>
              <a:t>we have to use imbalance learn for data balancing</a:t>
            </a:r>
            <a:r>
              <a:rPr lang="en-US" sz="1600" dirty="0" smtClean="0">
                <a:latin typeface="Arial Rounded MT Bold" pitchFamily="34" charset="0"/>
              </a:rPr>
              <a:t>.</a:t>
            </a:r>
          </a:p>
          <a:p>
            <a:r>
              <a:rPr lang="en-US" sz="1600" dirty="0" smtClean="0">
                <a:latin typeface="Arial Rounded MT Bold" pitchFamily="34" charset="0"/>
              </a:rPr>
              <a:t>2</a:t>
            </a:r>
            <a:r>
              <a:rPr lang="en-US" sz="1600" dirty="0" smtClean="0">
                <a:latin typeface="Arial Rounded MT Bold" pitchFamily="34" charset="0"/>
              </a:rPr>
              <a:t>. </a:t>
            </a:r>
            <a:r>
              <a:rPr lang="en-IN" sz="1600" dirty="0" smtClean="0">
                <a:latin typeface="Arial Rounded MT Bold" pitchFamily="34" charset="0"/>
              </a:rPr>
              <a:t>The dataset is imbalanced. Label ‘1’ has approximately 	87.5% records, while, label ‘0’ has approximately 12.5% 	records.</a:t>
            </a:r>
            <a:endParaRPr lang="en-US" sz="1600" dirty="0" smtClean="0">
              <a:latin typeface="Arial Rounded MT Bold" pitchFamily="34" charset="0"/>
            </a:endParaRPr>
          </a:p>
          <a:p>
            <a:endParaRPr lang="en-US" sz="1600" dirty="0">
              <a:latin typeface="Arial Rounded MT Bold" pitchFamily="34"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066800"/>
          </a:xfrm>
        </p:spPr>
        <p:txBody>
          <a:bodyPr/>
          <a:lstStyle/>
          <a:p>
            <a:pPr algn="ctr"/>
            <a:r>
              <a:rPr lang="en-US" b="1" dirty="0" smtClean="0"/>
              <a:t>Visualization:</a:t>
            </a:r>
            <a:endParaRPr lang="en-US" b="1" dirty="0"/>
          </a:p>
        </p:txBody>
      </p:sp>
      <p:sp>
        <p:nvSpPr>
          <p:cNvPr id="3" name="Content Placeholder 2"/>
          <p:cNvSpPr>
            <a:spLocks noGrp="1"/>
          </p:cNvSpPr>
          <p:nvPr>
            <p:ph idx="1"/>
          </p:nvPr>
        </p:nvSpPr>
        <p:spPr>
          <a:xfrm>
            <a:off x="457200" y="1371600"/>
            <a:ext cx="8229600" cy="5202936"/>
          </a:xfrm>
        </p:spPr>
        <p:txBody>
          <a:bodyPr/>
          <a:lstStyle/>
          <a:p>
            <a:r>
              <a:rPr lang="en-US" b="1" u="sng" dirty="0" smtClean="0"/>
              <a:t>Heat Map Plotting for null values.</a:t>
            </a:r>
            <a:endParaRPr lang="en-US" dirty="0" smtClean="0"/>
          </a:p>
          <a:p>
            <a:endParaRPr lang="en-US" u="sng" dirty="0" smtClean="0"/>
          </a:p>
          <a:p>
            <a:endParaRPr lang="en-US" dirty="0"/>
          </a:p>
        </p:txBody>
      </p:sp>
      <p:pic>
        <p:nvPicPr>
          <p:cNvPr id="5" name="Picture 4" descr="download (58).png"/>
          <p:cNvPicPr/>
          <p:nvPr/>
        </p:nvPicPr>
        <p:blipFill>
          <a:blip r:embed="rId2"/>
          <a:stretch>
            <a:fillRect/>
          </a:stretch>
        </p:blipFill>
        <p:spPr>
          <a:xfrm>
            <a:off x="457200" y="2057400"/>
            <a:ext cx="5066667" cy="4190419"/>
          </a:xfrm>
          <a:prstGeom prst="rect">
            <a:avLst/>
          </a:prstGeom>
        </p:spPr>
      </p:pic>
      <p:sp>
        <p:nvSpPr>
          <p:cNvPr id="41986" name="Rectangle 2"/>
          <p:cNvSpPr>
            <a:spLocks noChangeArrowheads="1"/>
          </p:cNvSpPr>
          <p:nvPr/>
        </p:nvSpPr>
        <p:spPr bwMode="auto">
          <a:xfrm>
            <a:off x="5562600" y="2895600"/>
            <a:ext cx="32004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Observations:</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1. As observed from the above there is no null values count</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 we can easily visualize this heat map plotting.</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b="1" dirty="0" smtClean="0"/>
              <a:t>Visualization</a:t>
            </a:r>
            <a:endParaRPr lang="en-US" b="1" dirty="0"/>
          </a:p>
        </p:txBody>
      </p:sp>
      <p:sp>
        <p:nvSpPr>
          <p:cNvPr id="3" name="Content Placeholder 2"/>
          <p:cNvSpPr>
            <a:spLocks noGrp="1"/>
          </p:cNvSpPr>
          <p:nvPr>
            <p:ph idx="1"/>
          </p:nvPr>
        </p:nvSpPr>
        <p:spPr>
          <a:xfrm>
            <a:off x="457200" y="1143000"/>
            <a:ext cx="8229600" cy="5431536"/>
          </a:xfrm>
        </p:spPr>
        <p:txBody>
          <a:bodyPr/>
          <a:lstStyle/>
          <a:p>
            <a:r>
              <a:rPr lang="en-US" u="sng" dirty="0" smtClean="0"/>
              <a:t>Visualization of the Sales Price  with Sales Condition.</a:t>
            </a:r>
          </a:p>
          <a:p>
            <a:endParaRPr lang="en-US" dirty="0"/>
          </a:p>
        </p:txBody>
      </p:sp>
      <p:pic>
        <p:nvPicPr>
          <p:cNvPr id="5" name="Picture 4" descr="download (59).png"/>
          <p:cNvPicPr/>
          <p:nvPr/>
        </p:nvPicPr>
        <p:blipFill>
          <a:blip r:embed="rId2"/>
          <a:stretch>
            <a:fillRect/>
          </a:stretch>
        </p:blipFill>
        <p:spPr>
          <a:xfrm>
            <a:off x="609600" y="2209800"/>
            <a:ext cx="6241415" cy="4215130"/>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41136"/>
          </a:xfrm>
        </p:spPr>
        <p:txBody>
          <a:bodyPr>
            <a:normAutofit/>
          </a:bodyPr>
          <a:lstStyle/>
          <a:p>
            <a:endParaRPr lang="en-US" dirty="0" smtClean="0"/>
          </a:p>
          <a:p>
            <a:endParaRPr lang="en-US" dirty="0" smtClean="0"/>
          </a:p>
          <a:p>
            <a:r>
              <a:rPr lang="en-US" dirty="0" smtClean="0"/>
              <a:t> </a:t>
            </a:r>
            <a:r>
              <a:rPr lang="en-US" b="1" u="sng" dirty="0" smtClean="0"/>
              <a:t>Observations:</a:t>
            </a:r>
            <a:endParaRPr lang="en-US" dirty="0" smtClean="0"/>
          </a:p>
          <a:p>
            <a:pPr>
              <a:buNone/>
            </a:pPr>
            <a:r>
              <a:rPr lang="en-US" b="1" dirty="0" smtClean="0"/>
              <a:t> </a:t>
            </a:r>
            <a:endParaRPr lang="en-US" dirty="0" smtClean="0"/>
          </a:p>
          <a:p>
            <a:r>
              <a:rPr lang="en-US" dirty="0" smtClean="0"/>
              <a:t>1. From the above plotting of distribution plot we see that some features columns are not normally distributed.</a:t>
            </a:r>
          </a:p>
          <a:p>
            <a:pPr>
              <a:buNone/>
            </a:pPr>
            <a:r>
              <a:rPr lang="en-US" dirty="0" smtClean="0"/>
              <a:t> </a:t>
            </a:r>
          </a:p>
          <a:p>
            <a:r>
              <a:rPr lang="en-US" dirty="0" smtClean="0"/>
              <a:t>2. some columns are skewed towards the right.</a:t>
            </a:r>
          </a:p>
          <a:p>
            <a:pPr>
              <a:buNone/>
            </a:pPr>
            <a:r>
              <a:rPr lang="en-US" dirty="0" smtClean="0"/>
              <a:t> </a:t>
            </a:r>
          </a:p>
          <a:p>
            <a:r>
              <a:rPr lang="en-US" dirty="0" smtClean="0"/>
              <a:t>3. Building blocks are out of the normal curve hence outliers are present.</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CORRELATION BETWEEN THE COLUMNS</a:t>
            </a:r>
            <a:endParaRPr lang="en-US" b="1" dirty="0"/>
          </a:p>
        </p:txBody>
      </p:sp>
      <p:pic>
        <p:nvPicPr>
          <p:cNvPr id="6" name="Content Placeholder 5" descr="download (60).png"/>
          <p:cNvPicPr>
            <a:picLocks noGrp="1"/>
          </p:cNvPicPr>
          <p:nvPr>
            <p:ph idx="1"/>
          </p:nvPr>
        </p:nvPicPr>
        <p:blipFill>
          <a:blip r:embed="rId2"/>
          <a:stretch>
            <a:fillRect/>
          </a:stretch>
        </p:blipFill>
        <p:spPr>
          <a:xfrm>
            <a:off x="2143205" y="2249488"/>
            <a:ext cx="4857589" cy="4324350"/>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325112"/>
          </a:xfrm>
        </p:spPr>
        <p:style>
          <a:lnRef idx="2">
            <a:schemeClr val="accent2">
              <a:shade val="50000"/>
            </a:schemeClr>
          </a:lnRef>
          <a:fillRef idx="1">
            <a:schemeClr val="accent2"/>
          </a:fillRef>
          <a:effectRef idx="0">
            <a:schemeClr val="accent2"/>
          </a:effectRef>
          <a:fontRef idx="minor">
            <a:schemeClr val="lt1"/>
          </a:fontRef>
        </p:style>
        <p:txBody>
          <a:bodyPr/>
          <a:lstStyle/>
          <a:p>
            <a:r>
              <a:rPr lang="en-IN" dirty="0" smtClean="0"/>
              <a:t>Observations</a:t>
            </a:r>
            <a:r>
              <a:rPr lang="en-IN" dirty="0" smtClean="0"/>
              <a:t>:</a:t>
            </a:r>
            <a:endParaRPr lang="en-US" dirty="0" smtClean="0"/>
          </a:p>
          <a:p>
            <a:pPr>
              <a:buNone/>
            </a:pPr>
            <a:endParaRPr lang="en-US" dirty="0" smtClean="0"/>
          </a:p>
          <a:p>
            <a:r>
              <a:rPr lang="en-IN" dirty="0" smtClean="0"/>
              <a:t>    1. As from the above coding </a:t>
            </a:r>
            <a:r>
              <a:rPr lang="en-US" dirty="0" smtClean="0"/>
              <a:t>Multicollinearity </a:t>
            </a:r>
            <a:r>
              <a:rPr lang="en-IN" dirty="0" smtClean="0"/>
              <a:t>is </a:t>
            </a:r>
            <a:r>
              <a:rPr lang="en-IN" dirty="0" smtClean="0"/>
              <a:t>present in the dataset.</a:t>
            </a:r>
            <a:endParaRPr lang="en-US" dirty="0" smtClean="0"/>
          </a:p>
          <a:p>
            <a:pPr>
              <a:buNone/>
            </a:pPr>
            <a:endParaRPr lang="en-US" dirty="0" smtClean="0"/>
          </a:p>
          <a:p>
            <a:r>
              <a:rPr lang="en-IN" dirty="0" smtClean="0"/>
              <a:t>    2. </a:t>
            </a:r>
            <a:r>
              <a:rPr lang="en-IN" dirty="0" smtClean="0"/>
              <a:t>Colour </a:t>
            </a:r>
            <a:r>
              <a:rPr lang="en-IN" dirty="0" smtClean="0"/>
              <a:t>blocks are having similar </a:t>
            </a:r>
            <a:r>
              <a:rPr lang="en-IN" dirty="0" smtClean="0"/>
              <a:t>colours.</a:t>
            </a:r>
            <a:endParaRPr lang="en-US" dirty="0" smtClean="0"/>
          </a:p>
          <a:p>
            <a:endParaRPr lang="en-US" dirty="0"/>
          </a:p>
        </p:txBody>
      </p:sp>
    </p:spTree>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INTRODUCTION</a:t>
            </a:r>
            <a:r>
              <a:rPr lang="en-US" b="1" dirty="0" smtClean="0"/>
              <a:t/>
            </a:r>
            <a:br>
              <a:rPr lang="en-US" b="1" dirty="0" smtClean="0"/>
            </a:br>
            <a:endParaRPr lang="en-US" b="1" dirty="0"/>
          </a:p>
        </p:txBody>
      </p:sp>
      <p:sp>
        <p:nvSpPr>
          <p:cNvPr id="3" name="Content Placeholder 2"/>
          <p:cNvSpPr>
            <a:spLocks noGrp="1"/>
          </p:cNvSpPr>
          <p:nvPr>
            <p:ph idx="1"/>
          </p:nvPr>
        </p:nvSpPr>
        <p:spPr>
          <a:xfrm>
            <a:off x="457200" y="2249424"/>
            <a:ext cx="8229600" cy="1408176"/>
          </a:xfrm>
        </p:spPr>
        <p:txBody>
          <a:bodyPr/>
          <a:lstStyle/>
          <a:p>
            <a:pPr algn="ctr"/>
            <a:r>
              <a:rPr lang="en-IN" dirty="0" smtClean="0"/>
              <a:t>    </a:t>
            </a:r>
            <a:r>
              <a:rPr lang="en-IN" sz="1800" dirty="0" smtClean="0"/>
              <a:t>Build a model which can be used to predict in terms of a probability for each loan transaction, whether the customer will be paying back the loaned amount within 5 days of insurance of loan. In this case, Label ‘1’ indicates that the loan has been paid and Label ‘0’ means he is a defaulter.</a:t>
            </a:r>
            <a:endParaRPr lang="en-US" sz="1800" dirty="0" smtClean="0"/>
          </a:p>
          <a:p>
            <a:pPr algn="ctr">
              <a:buNone/>
            </a:pPr>
            <a:endParaRPr lang="en-US" dirty="0"/>
          </a:p>
        </p:txBody>
      </p:sp>
      <p:pic>
        <p:nvPicPr>
          <p:cNvPr id="5" name="Picture 4" descr="1_QbBJYVtOU2_vRz1bJjyVOg.png"/>
          <p:cNvPicPr>
            <a:picLocks noChangeAspect="1"/>
          </p:cNvPicPr>
          <p:nvPr/>
        </p:nvPicPr>
        <p:blipFill>
          <a:blip r:embed="rId2"/>
          <a:stretch>
            <a:fillRect/>
          </a:stretch>
        </p:blipFill>
        <p:spPr>
          <a:xfrm>
            <a:off x="1295400" y="3962400"/>
            <a:ext cx="6553201" cy="250031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066800"/>
          </a:xfrm>
        </p:spPr>
        <p:txBody>
          <a:bodyPr/>
          <a:lstStyle/>
          <a:p>
            <a:r>
              <a:rPr lang="en-US" b="1" dirty="0" smtClean="0"/>
              <a:t>Heat Maps Plotting</a:t>
            </a:r>
            <a:endParaRPr lang="en-US" b="1" dirty="0"/>
          </a:p>
        </p:txBody>
      </p:sp>
      <p:pic>
        <p:nvPicPr>
          <p:cNvPr id="8" name="Content Placeholder 7" descr="download (61).png"/>
          <p:cNvPicPr>
            <a:picLocks noGrp="1"/>
          </p:cNvPicPr>
          <p:nvPr>
            <p:ph idx="1"/>
          </p:nvPr>
        </p:nvPicPr>
        <p:blipFill>
          <a:blip r:embed="rId2"/>
          <a:stretch>
            <a:fillRect/>
          </a:stretch>
        </p:blipFill>
        <p:spPr>
          <a:xfrm>
            <a:off x="304800" y="1524000"/>
            <a:ext cx="4876800" cy="5029200"/>
          </a:xfrm>
          <a:prstGeom prst="rect">
            <a:avLst/>
          </a:prstGeom>
        </p:spPr>
      </p:pic>
      <p:sp>
        <p:nvSpPr>
          <p:cNvPr id="36865" name="Rectangle 1"/>
          <p:cNvSpPr>
            <a:spLocks noChangeArrowheads="1"/>
          </p:cNvSpPr>
          <p:nvPr/>
        </p:nvSpPr>
        <p:spPr bwMode="auto">
          <a:xfrm>
            <a:off x="5334000" y="610136"/>
            <a:ext cx="3581400" cy="600164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Observations:</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1. From the above result it is clear that some columns make a positive correlation and some make a negative correlation.</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2. The positively correlated columns have a great impact on the target column while the negatively correlated have less or zero impact on the target column.</a:t>
            </a:r>
          </a:p>
          <a:p>
            <a:pPr latinLnBrk="1"/>
            <a:r>
              <a:rPr lang="en-US" sz="1600" b="1" dirty="0" smtClean="0"/>
              <a:t>3</a:t>
            </a:r>
            <a:r>
              <a:rPr lang="en-US" sz="1600" b="1" dirty="0" smtClean="0"/>
              <a:t>. when we plot the heat map with notations is true. we can easily observe Multicollinearity </a:t>
            </a:r>
            <a:r>
              <a:rPr lang="en-US" sz="1600" b="1" dirty="0" smtClean="0"/>
              <a:t>between </a:t>
            </a:r>
            <a:r>
              <a:rPr lang="en-US" sz="1600" b="1" dirty="0" smtClean="0"/>
              <a:t>the columns.</a:t>
            </a:r>
          </a:p>
          <a:p>
            <a:pPr latinLnBrk="1"/>
            <a:r>
              <a:rPr lang="en-US" sz="1600" b="1" dirty="0" smtClean="0"/>
              <a:t> </a:t>
            </a:r>
          </a:p>
          <a:p>
            <a:pPr latinLnBrk="1"/>
            <a:r>
              <a:rPr lang="en-US" sz="1600" b="1" dirty="0" smtClean="0"/>
              <a:t>4. Some feature columns with the same names but </a:t>
            </a:r>
            <a:r>
              <a:rPr lang="en-US" sz="1600" b="1" dirty="0" smtClean="0"/>
              <a:t>with</a:t>
            </a:r>
          </a:p>
          <a:p>
            <a:pPr latinLnBrk="1"/>
            <a:r>
              <a:rPr lang="en-US" sz="1600" b="1" dirty="0" smtClean="0"/>
              <a:t> </a:t>
            </a:r>
            <a:r>
              <a:rPr lang="en-US" sz="1600" b="1" dirty="0" smtClean="0"/>
              <a:t>different periods have </a:t>
            </a:r>
            <a:endParaRPr lang="en-US" sz="1600" b="1" dirty="0" smtClean="0"/>
          </a:p>
          <a:p>
            <a:pPr latinLnBrk="1"/>
            <a:r>
              <a:rPr lang="en-US" sz="1600" b="1" dirty="0" smtClean="0"/>
              <a:t>Co-linearity.</a:t>
            </a:r>
            <a:endParaRPr lang="en-US" sz="1600" b="1" dirty="0" smtClean="0"/>
          </a:p>
          <a:p>
            <a:pPr latinLnBrk="1"/>
            <a:r>
              <a:rPr lang="en-US" sz="1600" b="1" dirty="0" smtClean="0"/>
              <a:t> </a:t>
            </a:r>
          </a:p>
          <a:p>
            <a:pPr latinLnBrk="1"/>
            <a:r>
              <a:rPr lang="en-US" sz="1600" b="1" dirty="0" smtClean="0"/>
              <a:t>5. Some feature columns are negative which impacts on accuracy and learning of the M.L model.</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066800"/>
          </a:xfrm>
        </p:spPr>
        <p:txBody>
          <a:bodyPr>
            <a:normAutofit/>
          </a:bodyPr>
          <a:lstStyle/>
          <a:p>
            <a:r>
              <a:rPr lang="en-US" b="1" dirty="0" smtClean="0"/>
              <a:t>Top Correlated feature columns</a:t>
            </a:r>
            <a:endParaRPr lang="en-US" b="1" dirty="0"/>
          </a:p>
        </p:txBody>
      </p:sp>
      <p:pic>
        <p:nvPicPr>
          <p:cNvPr id="4" name="Content Placeholder 3" descr="download (37).png"/>
          <p:cNvPicPr>
            <a:picLocks noGrp="1"/>
          </p:cNvPicPr>
          <p:nvPr>
            <p:ph idx="1"/>
          </p:nvPr>
        </p:nvPicPr>
        <p:blipFill>
          <a:blip r:embed="rId2"/>
          <a:stretch>
            <a:fillRect/>
          </a:stretch>
        </p:blipFill>
        <p:spPr>
          <a:xfrm>
            <a:off x="228600" y="1752600"/>
            <a:ext cx="5486400" cy="4419600"/>
          </a:xfrm>
          <a:prstGeom prst="rect">
            <a:avLst/>
          </a:prstGeom>
        </p:spPr>
      </p:pic>
      <p:sp>
        <p:nvSpPr>
          <p:cNvPr id="35841" name="Rectangle 1"/>
          <p:cNvSpPr>
            <a:spLocks noChangeArrowheads="1"/>
          </p:cNvSpPr>
          <p:nvPr/>
        </p:nvSpPr>
        <p:spPr bwMode="auto">
          <a:xfrm>
            <a:off x="6019800" y="2209800"/>
            <a:ext cx="28956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Correlation: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1. These are positive feature columns with target variables.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2. These columns make the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Mangal" pitchFamily="18" charset="0"/>
              </a:rPr>
              <a:t>M.l</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Mangal" pitchFamily="18" charset="0"/>
              </a:rPr>
              <a:t> model more accurate.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1066800"/>
          </a:xfrm>
        </p:spPr>
        <p:txBody>
          <a:bodyPr/>
          <a:lstStyle/>
          <a:p>
            <a:pPr algn="ctr"/>
            <a:r>
              <a:rPr lang="en-US" b="1" dirty="0" smtClean="0"/>
              <a:t>Visualization</a:t>
            </a:r>
            <a:endParaRPr lang="en-US" b="1" dirty="0"/>
          </a:p>
        </p:txBody>
      </p:sp>
      <p:sp>
        <p:nvSpPr>
          <p:cNvPr id="5" name="Content Placeholder 4"/>
          <p:cNvSpPr>
            <a:spLocks noGrp="1"/>
          </p:cNvSpPr>
          <p:nvPr>
            <p:ph idx="1"/>
          </p:nvPr>
        </p:nvSpPr>
        <p:spPr>
          <a:xfrm>
            <a:off x="457200" y="1219200"/>
            <a:ext cx="8229600" cy="5355336"/>
          </a:xfrm>
        </p:spPr>
        <p:txBody>
          <a:bodyPr/>
          <a:lstStyle/>
          <a:p>
            <a:r>
              <a:rPr lang="en-US" b="1" dirty="0" smtClean="0"/>
              <a:t>Checking the Correlation Matrix after removing the collinear feature column.</a:t>
            </a:r>
            <a:endParaRPr lang="en-US" dirty="0"/>
          </a:p>
        </p:txBody>
      </p:sp>
      <p:pic>
        <p:nvPicPr>
          <p:cNvPr id="6" name="Picture 5" descr="download (64).png"/>
          <p:cNvPicPr/>
          <p:nvPr/>
        </p:nvPicPr>
        <p:blipFill>
          <a:blip r:embed="rId2"/>
          <a:stretch>
            <a:fillRect/>
          </a:stretch>
        </p:blipFill>
        <p:spPr>
          <a:xfrm>
            <a:off x="1752600" y="2514600"/>
            <a:ext cx="5731510" cy="4112260"/>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Correlation of features columns with target columns.</a:t>
            </a:r>
            <a:endParaRPr lang="en-US" b="1" dirty="0"/>
          </a:p>
        </p:txBody>
      </p:sp>
      <p:pic>
        <p:nvPicPr>
          <p:cNvPr id="6" name="Content Placeholder 5" descr="download (66).png"/>
          <p:cNvPicPr>
            <a:picLocks noGrp="1"/>
          </p:cNvPicPr>
          <p:nvPr>
            <p:ph idx="1"/>
          </p:nvPr>
        </p:nvPicPr>
        <p:blipFill>
          <a:blip r:embed="rId2"/>
          <a:stretch>
            <a:fillRect/>
          </a:stretch>
        </p:blipFill>
        <p:spPr>
          <a:xfrm>
            <a:off x="609600" y="2249488"/>
            <a:ext cx="7924800" cy="4324350"/>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Observations:</a:t>
            </a:r>
            <a:endParaRPr lang="en-US" b="1" dirty="0"/>
          </a:p>
        </p:txBody>
      </p:sp>
      <p:sp>
        <p:nvSpPr>
          <p:cNvPr id="3" name="Content Placeholder 2"/>
          <p:cNvSpPr>
            <a:spLocks noGrp="1"/>
          </p:cNvSpPr>
          <p:nvPr>
            <p:ph idx="1"/>
          </p:nvPr>
        </p:nvSpPr>
        <p:spPr/>
        <p:style>
          <a:lnRef idx="0">
            <a:schemeClr val="accent4"/>
          </a:lnRef>
          <a:fillRef idx="3">
            <a:schemeClr val="accent4"/>
          </a:fillRef>
          <a:effectRef idx="3">
            <a:schemeClr val="accent4"/>
          </a:effectRef>
          <a:fontRef idx="minor">
            <a:schemeClr val="lt1"/>
          </a:fontRef>
        </p:style>
        <p:txBody>
          <a:bodyPr>
            <a:normAutofit/>
          </a:bodyPr>
          <a:lstStyle/>
          <a:p>
            <a:endParaRPr lang="en-US" dirty="0" smtClean="0"/>
          </a:p>
          <a:p>
            <a:pPr latinLnBrk="1">
              <a:buNone/>
            </a:pPr>
            <a:r>
              <a:rPr lang="en-US" dirty="0" smtClean="0"/>
              <a:t>    </a:t>
            </a:r>
            <a:endParaRPr lang="en-US" dirty="0" smtClean="0"/>
          </a:p>
          <a:p>
            <a:pPr latinLnBrk="1"/>
            <a:r>
              <a:rPr lang="en-US" dirty="0" smtClean="0"/>
              <a:t>    1. There is a negative feature column with </a:t>
            </a:r>
            <a:r>
              <a:rPr lang="en-US" dirty="0" smtClean="0"/>
              <a:t>the</a:t>
            </a:r>
          </a:p>
          <a:p>
            <a:pPr latinLnBrk="1">
              <a:buNone/>
            </a:pPr>
            <a:r>
              <a:rPr lang="en-US" dirty="0" smtClean="0"/>
              <a:t> </a:t>
            </a:r>
            <a:r>
              <a:rPr lang="en-US" dirty="0" smtClean="0"/>
              <a:t>target variable.</a:t>
            </a:r>
          </a:p>
          <a:p>
            <a:pPr latinLnBrk="1">
              <a:buNone/>
            </a:pPr>
            <a:r>
              <a:rPr lang="en-US" dirty="0" smtClean="0"/>
              <a:t>    </a:t>
            </a:r>
          </a:p>
          <a:p>
            <a:pPr latinLnBrk="1"/>
            <a:r>
              <a:rPr lang="en-US" dirty="0" smtClean="0"/>
              <a:t>    2. </a:t>
            </a:r>
            <a:r>
              <a:rPr lang="en-US" dirty="0" err="1" smtClean="0"/>
              <a:t>aon</a:t>
            </a:r>
            <a:r>
              <a:rPr lang="en-US" dirty="0" smtClean="0"/>
              <a:t> and medianmarechprebal30 are negative feature columns with target columns.</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
                                            <p:bg/>
                                          </p:spTgt>
                                        </p:tgtEl>
                                        <p:attrNameLst>
                                          <p:attrName>style.visibility</p:attrName>
                                        </p:attrNameLst>
                                      </p:cBhvr>
                                      <p:to>
                                        <p:strVal val="visible"/>
                                      </p:to>
                                    </p:set>
                                    <p:anim calcmode="lin" valueType="num">
                                      <p:cBhvr additive="base">
                                        <p:cTn id="10" dur="1000" fill="hold"/>
                                        <p:tgtEl>
                                          <p:spTgt spid="3">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3">
                                            <p:bg/>
                                          </p:spTgt>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10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Building Machine Learning Models</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r>
              <a:rPr lang="en-US" dirty="0" smtClean="0"/>
              <a:t>After analyzing the dataset, I observe that many of the feature columns are </a:t>
            </a:r>
            <a:r>
              <a:rPr lang="en-US" dirty="0" smtClean="0"/>
              <a:t>float </a:t>
            </a:r>
            <a:r>
              <a:rPr lang="en-US" dirty="0" smtClean="0"/>
              <a:t>type </a:t>
            </a:r>
            <a:r>
              <a:rPr lang="en-US" dirty="0" smtClean="0"/>
              <a:t>so we don’t need to label encode them, the  </a:t>
            </a:r>
            <a:r>
              <a:rPr lang="en-US" dirty="0" smtClean="0"/>
              <a:t>machine interpret the </a:t>
            </a:r>
            <a:r>
              <a:rPr lang="en-US" dirty="0" smtClean="0"/>
              <a:t>float data </a:t>
            </a:r>
            <a:r>
              <a:rPr lang="en-US" dirty="0" smtClean="0"/>
              <a:t>and </a:t>
            </a:r>
            <a:r>
              <a:rPr lang="en-US" dirty="0" smtClean="0"/>
              <a:t>integer data easily.</a:t>
            </a:r>
            <a:r>
              <a:rPr lang="en-US" dirty="0" smtClean="0"/>
              <a:t> .</a:t>
            </a:r>
            <a:endParaRPr lang="en-US" dirty="0" smtClean="0"/>
          </a:p>
          <a:p>
            <a:r>
              <a:rPr lang="en-US" dirty="0" smtClean="0"/>
              <a:t>After  printing information of dataset, </a:t>
            </a:r>
            <a:r>
              <a:rPr lang="en-US" dirty="0" smtClean="0"/>
              <a:t>we find </a:t>
            </a:r>
            <a:r>
              <a:rPr lang="en-US" dirty="0" smtClean="0"/>
              <a:t>there is no Nan values present in the dataset so we proceed forward.</a:t>
            </a:r>
            <a:endParaRPr lang="en-US" dirty="0" smtClean="0"/>
          </a:p>
          <a:p>
            <a:r>
              <a:rPr lang="en-US" dirty="0" smtClean="0"/>
              <a:t>Then find the correlation between the columns with target columns and delete the non-related feature columns.</a:t>
            </a:r>
          </a:p>
          <a:p>
            <a:r>
              <a:rPr lang="en-US" dirty="0" smtClean="0"/>
              <a:t>We observe that the target column is skewed so we remove the skewness </a:t>
            </a:r>
            <a:r>
              <a:rPr lang="en-US" dirty="0" smtClean="0"/>
              <a:t> </a:t>
            </a:r>
            <a:r>
              <a:rPr lang="en-US" dirty="0" smtClean="0"/>
              <a:t>by using power transform method </a:t>
            </a:r>
            <a:r>
              <a:rPr lang="en-US" dirty="0" smtClean="0"/>
              <a:t>of </a:t>
            </a:r>
            <a:r>
              <a:rPr lang="en-US" dirty="0" smtClean="0"/>
              <a:t>the target column because normal data gives better results when we make the M.L model.</a:t>
            </a:r>
          </a:p>
          <a:p>
            <a:r>
              <a:rPr lang="en-US" dirty="0" smtClean="0"/>
              <a:t>The target column is </a:t>
            </a:r>
            <a:r>
              <a:rPr lang="en-US" dirty="0" smtClean="0"/>
              <a:t>categorical </a:t>
            </a:r>
            <a:r>
              <a:rPr lang="en-US" dirty="0" smtClean="0"/>
              <a:t>type so we start work </a:t>
            </a:r>
            <a:r>
              <a:rPr lang="en-US" dirty="0" smtClean="0"/>
              <a:t>on Logistic Regression and after we do  </a:t>
            </a:r>
            <a:r>
              <a:rPr lang="en-US" dirty="0" smtClean="0"/>
              <a:t>Classification</a:t>
            </a:r>
            <a:r>
              <a:rPr lang="en-US" dirty="0" smtClean="0"/>
              <a:t> model </a:t>
            </a:r>
            <a:r>
              <a:rPr lang="en-US" dirty="0" smtClean="0"/>
              <a:t>building.</a:t>
            </a:r>
            <a:endParaRPr lang="en-US" dirty="0"/>
          </a:p>
        </p:txBody>
      </p:sp>
    </p:spTree>
  </p:cSld>
  <p:clrMapOvr>
    <a:masterClrMapping/>
  </p:clrMapOvr>
  <p:transition spd="slow">
    <p:cut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10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10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1000"/>
                                        <p:tgtEl>
                                          <p:spTgt spid="3">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1000"/>
                                        <p:tgtEl>
                                          <p:spTgt spid="3">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1000"/>
                                        <p:tgtEl>
                                          <p:spTgt spid="3">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Testing of Identified Approaches (Algorithms)</a:t>
            </a:r>
            <a:endParaRPr lang="en-US" b="1" dirty="0"/>
          </a:p>
        </p:txBody>
      </p:sp>
      <p:sp>
        <p:nvSpPr>
          <p:cNvPr id="3" name="Content Placeholder 2"/>
          <p:cNvSpPr>
            <a:spLocks noGrp="1"/>
          </p:cNvSpPr>
          <p:nvPr>
            <p:ph idx="1"/>
          </p:nvPr>
        </p:nvSpPr>
        <p:spPr>
          <a:xfrm>
            <a:off x="457200" y="2819400"/>
            <a:ext cx="8229600" cy="3276600"/>
          </a:xfrm>
        </p:spPr>
        <p:txBody>
          <a:bodyPr>
            <a:normAutofit/>
          </a:bodyPr>
          <a:lstStyle/>
          <a:p>
            <a:pPr lvl="0"/>
            <a:r>
              <a:rPr lang="en-IN" dirty="0" smtClean="0"/>
              <a:t>Logistic Regression</a:t>
            </a:r>
            <a:endParaRPr lang="en-US" dirty="0" smtClean="0"/>
          </a:p>
          <a:p>
            <a:pPr lvl="0"/>
            <a:r>
              <a:rPr lang="en-IN" dirty="0" smtClean="0"/>
              <a:t>Regurgitation:</a:t>
            </a:r>
            <a:endParaRPr lang="en-US" dirty="0" smtClean="0"/>
          </a:p>
          <a:p>
            <a:r>
              <a:rPr lang="en-IN" dirty="0" smtClean="0"/>
              <a:t> 	Ridge Classifier</a:t>
            </a:r>
            <a:endParaRPr lang="en-US" dirty="0" smtClean="0"/>
          </a:p>
          <a:p>
            <a:pPr lvl="0"/>
            <a:r>
              <a:rPr lang="en-IN" dirty="0" smtClean="0"/>
              <a:t>Ensemble techniques</a:t>
            </a:r>
            <a:endParaRPr lang="en-US" dirty="0" smtClean="0"/>
          </a:p>
          <a:p>
            <a:r>
              <a:rPr lang="en-IN" dirty="0" smtClean="0"/>
              <a:t>	Decision Tree Classifier</a:t>
            </a:r>
            <a:endParaRPr lang="en-US" dirty="0" smtClean="0"/>
          </a:p>
          <a:p>
            <a:pPr>
              <a:buNone/>
            </a:pPr>
            <a:endParaRPr lang="en-US" dirty="0"/>
          </a:p>
        </p:txBody>
      </p:sp>
    </p:spTree>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Logistic </a:t>
            </a:r>
            <a:r>
              <a:rPr lang="en-US" b="1" dirty="0" smtClean="0"/>
              <a:t>Regression Model</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IN" dirty="0" smtClean="0"/>
              <a:t>Logistic Regression is a machine learning algorithm based on supervised learning</a:t>
            </a:r>
            <a:r>
              <a:rPr lang="en-IN" dirty="0" smtClean="0"/>
              <a:t>.</a:t>
            </a:r>
          </a:p>
          <a:p>
            <a:endParaRPr lang="en-US" dirty="0" smtClean="0"/>
          </a:p>
          <a:p>
            <a:pPr>
              <a:buNone/>
            </a:pPr>
            <a:r>
              <a:rPr lang="en-IN" dirty="0" smtClean="0"/>
              <a:t>• It performs a regression task. Regression models a target prediction value based on independent variables</a:t>
            </a:r>
            <a:r>
              <a:rPr lang="en-IN" dirty="0" smtClean="0"/>
              <a:t>.</a:t>
            </a:r>
          </a:p>
          <a:p>
            <a:pPr>
              <a:buNone/>
            </a:pPr>
            <a:endParaRPr lang="en-US" dirty="0" smtClean="0"/>
          </a:p>
          <a:p>
            <a:pPr>
              <a:buNone/>
            </a:pPr>
            <a:r>
              <a:rPr lang="en-IN" dirty="0" smtClean="0"/>
              <a:t>• </a:t>
            </a:r>
            <a:r>
              <a:rPr lang="en-IN" dirty="0" smtClean="0"/>
              <a:t>It is mostly used for finding out the relationship between variables and forecasting</a:t>
            </a:r>
            <a:endParaRPr lang="en-US" dirty="0"/>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wnload (55).png"/>
          <p:cNvPicPr/>
          <p:nvPr/>
        </p:nvPicPr>
        <p:blipFill>
          <a:blip r:embed="rId2"/>
          <a:stretch>
            <a:fillRect/>
          </a:stretch>
        </p:blipFill>
        <p:spPr>
          <a:xfrm>
            <a:off x="914400" y="990600"/>
            <a:ext cx="7315200" cy="556260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64936"/>
          </a:xfrm>
        </p:spPr>
        <p:txBody>
          <a:bodyPr>
            <a:normAutofit fontScale="55000" lnSpcReduction="20000"/>
          </a:bodyPr>
          <a:lstStyle/>
          <a:p>
            <a:r>
              <a:rPr lang="en-US" b="1" dirty="0" smtClean="0"/>
              <a:t>Observations</a:t>
            </a:r>
            <a:r>
              <a:rPr lang="en-US" b="1" dirty="0" smtClean="0"/>
              <a:t>:</a:t>
            </a:r>
          </a:p>
          <a:p>
            <a:endParaRPr lang="en-US" dirty="0" smtClean="0"/>
          </a:p>
          <a:p>
            <a:pPr lvl="0"/>
            <a:r>
              <a:rPr lang="en-US" dirty="0" smtClean="0"/>
              <a:t>This Logistic Regression Performs with 88% accuracy for predicting labels.</a:t>
            </a:r>
          </a:p>
          <a:p>
            <a:pPr lvl="0"/>
            <a:r>
              <a:rPr lang="en-US" dirty="0" smtClean="0"/>
              <a:t>We use the best-fit line.</a:t>
            </a:r>
          </a:p>
          <a:p>
            <a:pPr lvl="0"/>
            <a:r>
              <a:rPr lang="en-US" dirty="0" smtClean="0"/>
              <a:t>from sklearn.metrics import </a:t>
            </a:r>
            <a:r>
              <a:rPr lang="en-US" dirty="0" smtClean="0"/>
              <a:t>accuracy_score,confusion_matrix,classification_report</a:t>
            </a:r>
          </a:p>
          <a:p>
            <a:pPr lvl="0"/>
            <a:endParaRPr lang="en-US" dirty="0" smtClean="0"/>
          </a:p>
          <a:p>
            <a:pPr lvl="0" fontAlgn="base" latinLnBrk="1"/>
            <a:r>
              <a:rPr lang="en-US" dirty="0" smtClean="0"/>
              <a:t>[[  617  4256]</a:t>
            </a:r>
          </a:p>
          <a:p>
            <a:pPr lvl="0" fontAlgn="base" latinLnBrk="1"/>
            <a:r>
              <a:rPr lang="en-US" dirty="0" smtClean="0"/>
              <a:t> [  315 32418]]</a:t>
            </a:r>
          </a:p>
          <a:p>
            <a:pPr lvl="0" fontAlgn="base" latinLnBrk="1"/>
            <a:r>
              <a:rPr lang="en-US" dirty="0" smtClean="0"/>
              <a:t>0.8784502473009627</a:t>
            </a:r>
          </a:p>
          <a:p>
            <a:pPr lvl="0" fontAlgn="base" latinLnBrk="1"/>
            <a:r>
              <a:rPr lang="en-US" dirty="0" smtClean="0"/>
              <a:t>             </a:t>
            </a:r>
            <a:r>
              <a:rPr lang="en-US" dirty="0" smtClean="0"/>
              <a:t> </a:t>
            </a:r>
            <a:r>
              <a:rPr lang="en-US" dirty="0" smtClean="0"/>
              <a:t>precision    recall  f1-score   support</a:t>
            </a:r>
          </a:p>
          <a:p>
            <a:pPr lvl="0" fontAlgn="base" latinLnBrk="1"/>
            <a:r>
              <a:rPr lang="en-US" dirty="0" smtClean="0"/>
              <a:t> </a:t>
            </a:r>
          </a:p>
          <a:p>
            <a:pPr lvl="0" fontAlgn="base" latinLnBrk="1"/>
            <a:r>
              <a:rPr lang="en-US" dirty="0" smtClean="0"/>
              <a:t>           </a:t>
            </a:r>
            <a:r>
              <a:rPr lang="en-US" dirty="0" smtClean="0"/>
              <a:t> </a:t>
            </a:r>
            <a:r>
              <a:rPr lang="en-US" dirty="0" smtClean="0"/>
              <a:t>0       0.66      0.13      0.21      4873</a:t>
            </a:r>
          </a:p>
          <a:p>
            <a:pPr lvl="0" fontAlgn="base" latinLnBrk="1"/>
            <a:r>
              <a:rPr lang="en-US" dirty="0" smtClean="0"/>
              <a:t>           1       0.88      0.99      0.93     32733</a:t>
            </a:r>
          </a:p>
          <a:p>
            <a:pPr lvl="0" fontAlgn="base" latinLnBrk="1"/>
            <a:r>
              <a:rPr lang="en-US" dirty="0" smtClean="0"/>
              <a:t> </a:t>
            </a:r>
          </a:p>
          <a:p>
            <a:pPr lvl="0" fontAlgn="base" latinLnBrk="1"/>
            <a:r>
              <a:rPr lang="en-US" dirty="0" smtClean="0"/>
              <a:t>    accuracy                           0.88     37606</a:t>
            </a:r>
          </a:p>
          <a:p>
            <a:pPr lvl="0" fontAlgn="base" latinLnBrk="1"/>
            <a:r>
              <a:rPr lang="en-US" dirty="0" smtClean="0"/>
              <a:t>   macro avg       0.77      0.56      0.57     37606</a:t>
            </a:r>
          </a:p>
          <a:p>
            <a:pPr lvl="0" fontAlgn="base" latinLnBrk="1"/>
            <a:r>
              <a:rPr lang="en-US" dirty="0" smtClean="0"/>
              <a:t>weighted avg       0.86      0.88      0.84     37606</a:t>
            </a:r>
          </a:p>
          <a:p>
            <a:r>
              <a:rPr lang="en-US" dirty="0" smtClean="0"/>
              <a:t> </a:t>
            </a:r>
          </a:p>
          <a:p>
            <a:r>
              <a:rPr lang="en-US" dirty="0" smtClean="0"/>
              <a:t>from above we easily find out that </a:t>
            </a:r>
          </a:p>
          <a:p>
            <a:r>
              <a:rPr lang="en-IN" dirty="0" smtClean="0"/>
              <a:t>	Precision, recall,fl-score from the above plotting.</a:t>
            </a:r>
            <a:endParaRPr lang="en-US" b="1" dirty="0" smtClean="0"/>
          </a:p>
          <a:p>
            <a:r>
              <a:rPr lang="en-IN" dirty="0" smtClean="0"/>
              <a:t> </a:t>
            </a:r>
            <a:endParaRPr lang="en-US" b="1" dirty="0" smtClean="0"/>
          </a:p>
          <a:p>
            <a:r>
              <a:rPr lang="en-IN" dirty="0" smtClean="0"/>
              <a:t>Our model performs well on the initial level,</a:t>
            </a:r>
            <a:endParaRPr lang="en-US" b="1" dirty="0" smtClean="0"/>
          </a:p>
          <a:p>
            <a:r>
              <a:rPr lang="en-IN" dirty="0" smtClean="0"/>
              <a:t>Also, the cross-validation score at 3 is 87.88 which is almost the same as the accuracy of the model.</a:t>
            </a:r>
            <a:endParaRPr lang="en-US" b="1" dirty="0" smtClean="0"/>
          </a:p>
          <a:p>
            <a:endParaRPr lang="en-US" dirty="0"/>
          </a:p>
        </p:txBody>
      </p:sp>
    </p:spTree>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b="1" dirty="0" smtClean="0"/>
              <a:t>The 7 Key Steps To Build Your Machine Learning Model</a:t>
            </a:r>
            <a:endParaRPr lang="en-US" b="1" dirty="0"/>
          </a:p>
        </p:txBody>
      </p:sp>
      <p:graphicFrame>
        <p:nvGraphicFramePr>
          <p:cNvPr id="4" name="Content Placeholder 3"/>
          <p:cNvGraphicFramePr>
            <a:graphicFrameLocks noGrp="1"/>
          </p:cNvGraphicFramePr>
          <p:nvPr>
            <p:ph idx="1"/>
          </p:nvPr>
        </p:nvGraphicFramePr>
        <p:xfrm>
          <a:off x="457200" y="2249424"/>
          <a:ext cx="8229600" cy="4325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graphicEl>
                                              <a:dgm id="{02E85326-B6E3-4138-B39F-3637AEF140DF}"/>
                                            </p:graphicEl>
                                          </p:spTgt>
                                        </p:tgtEl>
                                        <p:attrNameLst>
                                          <p:attrName>style.visibility</p:attrName>
                                        </p:attrNameLst>
                                      </p:cBhvr>
                                      <p:to>
                                        <p:strVal val="visible"/>
                                      </p:to>
                                    </p:set>
                                    <p:animEffect transition="in" filter="wipe(down)">
                                      <p:cBhvr>
                                        <p:cTn id="7" dur="1000"/>
                                        <p:tgtEl>
                                          <p:spTgt spid="4">
                                            <p:graphicEl>
                                              <a:dgm id="{02E85326-B6E3-4138-B39F-3637AEF140DF}"/>
                                            </p:graphicEl>
                                          </p:spTgt>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4">
                                            <p:graphicEl>
                                              <a:dgm id="{469C193A-EC48-4DA2-A4BF-86EB92AA9239}"/>
                                            </p:graphicEl>
                                          </p:spTgt>
                                        </p:tgtEl>
                                        <p:attrNameLst>
                                          <p:attrName>style.visibility</p:attrName>
                                        </p:attrNameLst>
                                      </p:cBhvr>
                                      <p:to>
                                        <p:strVal val="visible"/>
                                      </p:to>
                                    </p:set>
                                    <p:animEffect transition="in" filter="wipe(down)">
                                      <p:cBhvr>
                                        <p:cTn id="11" dur="1000"/>
                                        <p:tgtEl>
                                          <p:spTgt spid="4">
                                            <p:graphicEl>
                                              <a:dgm id="{469C193A-EC48-4DA2-A4BF-86EB92AA9239}"/>
                                            </p:graphicEl>
                                          </p:spTgt>
                                        </p:tgtEl>
                                      </p:cBhvr>
                                    </p:animEffect>
                                  </p:childTnLst>
                                </p:cTn>
                              </p:par>
                            </p:childTnLst>
                          </p:cTn>
                        </p:par>
                        <p:par>
                          <p:cTn id="12" fill="hold">
                            <p:stCondLst>
                              <p:cond delay="2000"/>
                            </p:stCondLst>
                            <p:childTnLst>
                              <p:par>
                                <p:cTn id="13" presetID="22" presetClass="entr" presetSubtype="4" fill="hold" grpId="0" nodeType="afterEffect">
                                  <p:stCondLst>
                                    <p:cond delay="0"/>
                                  </p:stCondLst>
                                  <p:childTnLst>
                                    <p:set>
                                      <p:cBhvr>
                                        <p:cTn id="14" dur="1" fill="hold">
                                          <p:stCondLst>
                                            <p:cond delay="0"/>
                                          </p:stCondLst>
                                        </p:cTn>
                                        <p:tgtEl>
                                          <p:spTgt spid="4">
                                            <p:graphicEl>
                                              <a:dgm id="{D9EA30EC-1ADA-4A9C-B738-64590A42C3AD}"/>
                                            </p:graphicEl>
                                          </p:spTgt>
                                        </p:tgtEl>
                                        <p:attrNameLst>
                                          <p:attrName>style.visibility</p:attrName>
                                        </p:attrNameLst>
                                      </p:cBhvr>
                                      <p:to>
                                        <p:strVal val="visible"/>
                                      </p:to>
                                    </p:set>
                                    <p:animEffect transition="in" filter="wipe(down)">
                                      <p:cBhvr>
                                        <p:cTn id="15" dur="1000"/>
                                        <p:tgtEl>
                                          <p:spTgt spid="4">
                                            <p:graphicEl>
                                              <a:dgm id="{D9EA30EC-1ADA-4A9C-B738-64590A42C3AD}"/>
                                            </p:graphicEl>
                                          </p:spTgt>
                                        </p:tgtEl>
                                      </p:cBhvr>
                                    </p:animEffect>
                                  </p:childTnLst>
                                </p:cTn>
                              </p:par>
                            </p:childTnLst>
                          </p:cTn>
                        </p:par>
                        <p:par>
                          <p:cTn id="16" fill="hold">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4">
                                            <p:graphicEl>
                                              <a:dgm id="{47C4063B-2B6C-4D14-9DC6-639462B5A402}"/>
                                            </p:graphicEl>
                                          </p:spTgt>
                                        </p:tgtEl>
                                        <p:attrNameLst>
                                          <p:attrName>style.visibility</p:attrName>
                                        </p:attrNameLst>
                                      </p:cBhvr>
                                      <p:to>
                                        <p:strVal val="visible"/>
                                      </p:to>
                                    </p:set>
                                    <p:animEffect transition="in" filter="wipe(down)">
                                      <p:cBhvr>
                                        <p:cTn id="19" dur="1000"/>
                                        <p:tgtEl>
                                          <p:spTgt spid="4">
                                            <p:graphicEl>
                                              <a:dgm id="{47C4063B-2B6C-4D14-9DC6-639462B5A402}"/>
                                            </p:graphicEl>
                                          </p:spTgt>
                                        </p:tgtEl>
                                      </p:cBhvr>
                                    </p:animEffect>
                                  </p:childTnLst>
                                </p:cTn>
                              </p:par>
                            </p:childTnLst>
                          </p:cTn>
                        </p:par>
                        <p:par>
                          <p:cTn id="20" fill="hold">
                            <p:stCondLst>
                              <p:cond delay="4000"/>
                            </p:stCondLst>
                            <p:childTnLst>
                              <p:par>
                                <p:cTn id="21" presetID="22" presetClass="entr" presetSubtype="4" fill="hold" grpId="0" nodeType="afterEffect">
                                  <p:stCondLst>
                                    <p:cond delay="0"/>
                                  </p:stCondLst>
                                  <p:childTnLst>
                                    <p:set>
                                      <p:cBhvr>
                                        <p:cTn id="22" dur="1" fill="hold">
                                          <p:stCondLst>
                                            <p:cond delay="0"/>
                                          </p:stCondLst>
                                        </p:cTn>
                                        <p:tgtEl>
                                          <p:spTgt spid="4">
                                            <p:graphicEl>
                                              <a:dgm id="{6DB69B70-D745-448B-9222-837443C06672}"/>
                                            </p:graphicEl>
                                          </p:spTgt>
                                        </p:tgtEl>
                                        <p:attrNameLst>
                                          <p:attrName>style.visibility</p:attrName>
                                        </p:attrNameLst>
                                      </p:cBhvr>
                                      <p:to>
                                        <p:strVal val="visible"/>
                                      </p:to>
                                    </p:set>
                                    <p:animEffect transition="in" filter="wipe(down)">
                                      <p:cBhvr>
                                        <p:cTn id="23" dur="1000"/>
                                        <p:tgtEl>
                                          <p:spTgt spid="4">
                                            <p:graphicEl>
                                              <a:dgm id="{6DB69B70-D745-448B-9222-837443C06672}"/>
                                            </p:graphicEl>
                                          </p:spTgt>
                                        </p:tgtEl>
                                      </p:cBhvr>
                                    </p:animEffect>
                                  </p:childTnLst>
                                </p:cTn>
                              </p:par>
                            </p:childTnLst>
                          </p:cTn>
                        </p:par>
                        <p:par>
                          <p:cTn id="24" fill="hold">
                            <p:stCondLst>
                              <p:cond delay="5000"/>
                            </p:stCondLst>
                            <p:childTnLst>
                              <p:par>
                                <p:cTn id="25" presetID="22" presetClass="entr" presetSubtype="4" fill="hold" grpId="0" nodeType="afterEffect">
                                  <p:stCondLst>
                                    <p:cond delay="0"/>
                                  </p:stCondLst>
                                  <p:childTnLst>
                                    <p:set>
                                      <p:cBhvr>
                                        <p:cTn id="26" dur="1" fill="hold">
                                          <p:stCondLst>
                                            <p:cond delay="0"/>
                                          </p:stCondLst>
                                        </p:cTn>
                                        <p:tgtEl>
                                          <p:spTgt spid="4">
                                            <p:graphicEl>
                                              <a:dgm id="{917764DF-E6D7-4808-A0BE-A14392FFA628}"/>
                                            </p:graphicEl>
                                          </p:spTgt>
                                        </p:tgtEl>
                                        <p:attrNameLst>
                                          <p:attrName>style.visibility</p:attrName>
                                        </p:attrNameLst>
                                      </p:cBhvr>
                                      <p:to>
                                        <p:strVal val="visible"/>
                                      </p:to>
                                    </p:set>
                                    <p:animEffect transition="in" filter="wipe(down)">
                                      <p:cBhvr>
                                        <p:cTn id="27" dur="1000"/>
                                        <p:tgtEl>
                                          <p:spTgt spid="4">
                                            <p:graphicEl>
                                              <a:dgm id="{917764DF-E6D7-4808-A0BE-A14392FFA628}"/>
                                            </p:graphicEl>
                                          </p:spTgt>
                                        </p:tgtEl>
                                      </p:cBhvr>
                                    </p:animEffect>
                                  </p:childTnLst>
                                </p:cTn>
                              </p:par>
                            </p:childTnLst>
                          </p:cTn>
                        </p:par>
                        <p:par>
                          <p:cTn id="28" fill="hold">
                            <p:stCondLst>
                              <p:cond delay="6000"/>
                            </p:stCondLst>
                            <p:childTnLst>
                              <p:par>
                                <p:cTn id="29" presetID="22" presetClass="entr" presetSubtype="4" fill="hold" grpId="0" nodeType="afterEffect">
                                  <p:stCondLst>
                                    <p:cond delay="0"/>
                                  </p:stCondLst>
                                  <p:childTnLst>
                                    <p:set>
                                      <p:cBhvr>
                                        <p:cTn id="30" dur="1" fill="hold">
                                          <p:stCondLst>
                                            <p:cond delay="0"/>
                                          </p:stCondLst>
                                        </p:cTn>
                                        <p:tgtEl>
                                          <p:spTgt spid="4">
                                            <p:graphicEl>
                                              <a:dgm id="{EEC6B8AC-D3E3-4DC0-9859-2F685102069A}"/>
                                            </p:graphicEl>
                                          </p:spTgt>
                                        </p:tgtEl>
                                        <p:attrNameLst>
                                          <p:attrName>style.visibility</p:attrName>
                                        </p:attrNameLst>
                                      </p:cBhvr>
                                      <p:to>
                                        <p:strVal val="visible"/>
                                      </p:to>
                                    </p:set>
                                    <p:animEffect transition="in" filter="wipe(down)">
                                      <p:cBhvr>
                                        <p:cTn id="31" dur="1000"/>
                                        <p:tgtEl>
                                          <p:spTgt spid="4">
                                            <p:graphicEl>
                                              <a:dgm id="{EEC6B8AC-D3E3-4DC0-9859-2F685102069A}"/>
                                            </p:graphicEl>
                                          </p:spTgt>
                                        </p:tgtEl>
                                      </p:cBhvr>
                                    </p:animEffect>
                                  </p:childTnLst>
                                </p:cTn>
                              </p:par>
                            </p:childTnLst>
                          </p:cTn>
                        </p:par>
                        <p:par>
                          <p:cTn id="32" fill="hold">
                            <p:stCondLst>
                              <p:cond delay="7000"/>
                            </p:stCondLst>
                            <p:childTnLst>
                              <p:par>
                                <p:cTn id="33" presetID="22" presetClass="entr" presetSubtype="4" fill="hold" grpId="0" nodeType="afterEffect">
                                  <p:stCondLst>
                                    <p:cond delay="0"/>
                                  </p:stCondLst>
                                  <p:childTnLst>
                                    <p:set>
                                      <p:cBhvr>
                                        <p:cTn id="34" dur="1" fill="hold">
                                          <p:stCondLst>
                                            <p:cond delay="0"/>
                                          </p:stCondLst>
                                        </p:cTn>
                                        <p:tgtEl>
                                          <p:spTgt spid="4">
                                            <p:graphicEl>
                                              <a:dgm id="{2AB1624F-8F45-4560-89F0-7C67257270E2}"/>
                                            </p:graphicEl>
                                          </p:spTgt>
                                        </p:tgtEl>
                                        <p:attrNameLst>
                                          <p:attrName>style.visibility</p:attrName>
                                        </p:attrNameLst>
                                      </p:cBhvr>
                                      <p:to>
                                        <p:strVal val="visible"/>
                                      </p:to>
                                    </p:set>
                                    <p:animEffect transition="in" filter="wipe(down)">
                                      <p:cBhvr>
                                        <p:cTn id="35" dur="1000"/>
                                        <p:tgtEl>
                                          <p:spTgt spid="4">
                                            <p:graphicEl>
                                              <a:dgm id="{2AB1624F-8F45-4560-89F0-7C67257270E2}"/>
                                            </p:graphicEl>
                                          </p:spTgt>
                                        </p:tgtEl>
                                      </p:cBhvr>
                                    </p:animEffect>
                                  </p:childTnLst>
                                </p:cTn>
                              </p:par>
                            </p:childTnLst>
                          </p:cTn>
                        </p:par>
                        <p:par>
                          <p:cTn id="36" fill="hold">
                            <p:stCondLst>
                              <p:cond delay="8000"/>
                            </p:stCondLst>
                            <p:childTnLst>
                              <p:par>
                                <p:cTn id="37" presetID="22" presetClass="entr" presetSubtype="4" fill="hold" grpId="0" nodeType="afterEffect">
                                  <p:stCondLst>
                                    <p:cond delay="0"/>
                                  </p:stCondLst>
                                  <p:childTnLst>
                                    <p:set>
                                      <p:cBhvr>
                                        <p:cTn id="38" dur="1" fill="hold">
                                          <p:stCondLst>
                                            <p:cond delay="0"/>
                                          </p:stCondLst>
                                        </p:cTn>
                                        <p:tgtEl>
                                          <p:spTgt spid="4">
                                            <p:graphicEl>
                                              <a:dgm id="{5085312D-CA83-4083-9F5E-5D90EFA140CE}"/>
                                            </p:graphicEl>
                                          </p:spTgt>
                                        </p:tgtEl>
                                        <p:attrNameLst>
                                          <p:attrName>style.visibility</p:attrName>
                                        </p:attrNameLst>
                                      </p:cBhvr>
                                      <p:to>
                                        <p:strVal val="visible"/>
                                      </p:to>
                                    </p:set>
                                    <p:animEffect transition="in" filter="wipe(down)">
                                      <p:cBhvr>
                                        <p:cTn id="39" dur="1000"/>
                                        <p:tgtEl>
                                          <p:spTgt spid="4">
                                            <p:graphicEl>
                                              <a:dgm id="{5085312D-CA83-4083-9F5E-5D90EFA140CE}"/>
                                            </p:graphicEl>
                                          </p:spTgt>
                                        </p:tgtEl>
                                      </p:cBhvr>
                                    </p:animEffect>
                                  </p:childTnLst>
                                </p:cTn>
                              </p:par>
                            </p:childTnLst>
                          </p:cTn>
                        </p:par>
                        <p:par>
                          <p:cTn id="40" fill="hold">
                            <p:stCondLst>
                              <p:cond delay="9000"/>
                            </p:stCondLst>
                            <p:childTnLst>
                              <p:par>
                                <p:cTn id="41" presetID="22" presetClass="entr" presetSubtype="4" fill="hold" grpId="0" nodeType="afterEffect">
                                  <p:stCondLst>
                                    <p:cond delay="0"/>
                                  </p:stCondLst>
                                  <p:childTnLst>
                                    <p:set>
                                      <p:cBhvr>
                                        <p:cTn id="42" dur="1" fill="hold">
                                          <p:stCondLst>
                                            <p:cond delay="0"/>
                                          </p:stCondLst>
                                        </p:cTn>
                                        <p:tgtEl>
                                          <p:spTgt spid="4">
                                            <p:graphicEl>
                                              <a:dgm id="{A35B5E7A-C614-4D64-903F-D79C2B88FE79}"/>
                                            </p:graphicEl>
                                          </p:spTgt>
                                        </p:tgtEl>
                                        <p:attrNameLst>
                                          <p:attrName>style.visibility</p:attrName>
                                        </p:attrNameLst>
                                      </p:cBhvr>
                                      <p:to>
                                        <p:strVal val="visible"/>
                                      </p:to>
                                    </p:set>
                                    <p:animEffect transition="in" filter="wipe(down)">
                                      <p:cBhvr>
                                        <p:cTn id="43" dur="1000"/>
                                        <p:tgtEl>
                                          <p:spTgt spid="4">
                                            <p:graphicEl>
                                              <a:dgm id="{A35B5E7A-C614-4D64-903F-D79C2B88FE79}"/>
                                            </p:graphicEl>
                                          </p:spTgt>
                                        </p:tgtEl>
                                      </p:cBhvr>
                                    </p:animEffect>
                                  </p:childTnLst>
                                </p:cTn>
                              </p:par>
                            </p:childTnLst>
                          </p:cTn>
                        </p:par>
                        <p:par>
                          <p:cTn id="44" fill="hold">
                            <p:stCondLst>
                              <p:cond delay="10000"/>
                            </p:stCondLst>
                            <p:childTnLst>
                              <p:par>
                                <p:cTn id="45" presetID="22" presetClass="entr" presetSubtype="4" fill="hold" grpId="0" nodeType="afterEffect">
                                  <p:stCondLst>
                                    <p:cond delay="0"/>
                                  </p:stCondLst>
                                  <p:childTnLst>
                                    <p:set>
                                      <p:cBhvr>
                                        <p:cTn id="46" dur="1" fill="hold">
                                          <p:stCondLst>
                                            <p:cond delay="0"/>
                                          </p:stCondLst>
                                        </p:cTn>
                                        <p:tgtEl>
                                          <p:spTgt spid="4">
                                            <p:graphicEl>
                                              <a:dgm id="{318315B2-2A5C-4CD1-831E-377A78BB5428}"/>
                                            </p:graphicEl>
                                          </p:spTgt>
                                        </p:tgtEl>
                                        <p:attrNameLst>
                                          <p:attrName>style.visibility</p:attrName>
                                        </p:attrNameLst>
                                      </p:cBhvr>
                                      <p:to>
                                        <p:strVal val="visible"/>
                                      </p:to>
                                    </p:set>
                                    <p:animEffect transition="in" filter="wipe(down)">
                                      <p:cBhvr>
                                        <p:cTn id="47" dur="1000"/>
                                        <p:tgtEl>
                                          <p:spTgt spid="4">
                                            <p:graphicEl>
                                              <a:dgm id="{318315B2-2A5C-4CD1-831E-377A78BB5428}"/>
                                            </p:graphicEl>
                                          </p:spTgt>
                                        </p:tgtEl>
                                      </p:cBhvr>
                                    </p:animEffect>
                                  </p:childTnLst>
                                </p:cTn>
                              </p:par>
                            </p:childTnLst>
                          </p:cTn>
                        </p:par>
                        <p:par>
                          <p:cTn id="48" fill="hold">
                            <p:stCondLst>
                              <p:cond delay="11000"/>
                            </p:stCondLst>
                            <p:childTnLst>
                              <p:par>
                                <p:cTn id="49" presetID="22" presetClass="entr" presetSubtype="4" fill="hold" grpId="0" nodeType="afterEffect">
                                  <p:stCondLst>
                                    <p:cond delay="0"/>
                                  </p:stCondLst>
                                  <p:childTnLst>
                                    <p:set>
                                      <p:cBhvr>
                                        <p:cTn id="50" dur="1" fill="hold">
                                          <p:stCondLst>
                                            <p:cond delay="0"/>
                                          </p:stCondLst>
                                        </p:cTn>
                                        <p:tgtEl>
                                          <p:spTgt spid="4">
                                            <p:graphicEl>
                                              <a:dgm id="{339CE345-463D-40F2-8575-556B4E93DC2F}"/>
                                            </p:graphicEl>
                                          </p:spTgt>
                                        </p:tgtEl>
                                        <p:attrNameLst>
                                          <p:attrName>style.visibility</p:attrName>
                                        </p:attrNameLst>
                                      </p:cBhvr>
                                      <p:to>
                                        <p:strVal val="visible"/>
                                      </p:to>
                                    </p:set>
                                    <p:animEffect transition="in" filter="wipe(down)">
                                      <p:cBhvr>
                                        <p:cTn id="51" dur="1000"/>
                                        <p:tgtEl>
                                          <p:spTgt spid="4">
                                            <p:graphicEl>
                                              <a:dgm id="{339CE345-463D-40F2-8575-556B4E93DC2F}"/>
                                            </p:graphicEl>
                                          </p:spTgt>
                                        </p:tgtEl>
                                      </p:cBhvr>
                                    </p:animEffect>
                                  </p:childTnLst>
                                </p:cTn>
                              </p:par>
                            </p:childTnLst>
                          </p:cTn>
                        </p:par>
                        <p:par>
                          <p:cTn id="52" fill="hold">
                            <p:stCondLst>
                              <p:cond delay="12000"/>
                            </p:stCondLst>
                            <p:childTnLst>
                              <p:par>
                                <p:cTn id="53" presetID="22" presetClass="entr" presetSubtype="4" fill="hold" grpId="0" nodeType="afterEffect">
                                  <p:stCondLst>
                                    <p:cond delay="0"/>
                                  </p:stCondLst>
                                  <p:childTnLst>
                                    <p:set>
                                      <p:cBhvr>
                                        <p:cTn id="54" dur="1" fill="hold">
                                          <p:stCondLst>
                                            <p:cond delay="0"/>
                                          </p:stCondLst>
                                        </p:cTn>
                                        <p:tgtEl>
                                          <p:spTgt spid="4">
                                            <p:graphicEl>
                                              <a:dgm id="{9E14D255-D1A6-4CAE-BDB3-776B52D66989}"/>
                                            </p:graphicEl>
                                          </p:spTgt>
                                        </p:tgtEl>
                                        <p:attrNameLst>
                                          <p:attrName>style.visibility</p:attrName>
                                        </p:attrNameLst>
                                      </p:cBhvr>
                                      <p:to>
                                        <p:strVal val="visible"/>
                                      </p:to>
                                    </p:set>
                                    <p:animEffect transition="in" filter="wipe(down)">
                                      <p:cBhvr>
                                        <p:cTn id="55" dur="1000"/>
                                        <p:tgtEl>
                                          <p:spTgt spid="4">
                                            <p:graphicEl>
                                              <a:dgm id="{9E14D255-D1A6-4CAE-BDB3-776B52D66989}"/>
                                            </p:graphicEl>
                                          </p:spTgt>
                                        </p:tgtEl>
                                      </p:cBhvr>
                                    </p:animEffect>
                                  </p:childTnLst>
                                </p:cTn>
                              </p:par>
                            </p:childTnLst>
                          </p:cTn>
                        </p:par>
                        <p:par>
                          <p:cTn id="56" fill="hold">
                            <p:stCondLst>
                              <p:cond delay="13000"/>
                            </p:stCondLst>
                            <p:childTnLst>
                              <p:par>
                                <p:cTn id="57" presetID="22" presetClass="entr" presetSubtype="4" fill="hold" grpId="0" nodeType="afterEffect">
                                  <p:stCondLst>
                                    <p:cond delay="0"/>
                                  </p:stCondLst>
                                  <p:childTnLst>
                                    <p:set>
                                      <p:cBhvr>
                                        <p:cTn id="58" dur="1" fill="hold">
                                          <p:stCondLst>
                                            <p:cond delay="0"/>
                                          </p:stCondLst>
                                        </p:cTn>
                                        <p:tgtEl>
                                          <p:spTgt spid="4">
                                            <p:graphicEl>
                                              <a:dgm id="{0433CCEE-AF3D-41C3-BC85-A32B2370E1C3}"/>
                                            </p:graphicEl>
                                          </p:spTgt>
                                        </p:tgtEl>
                                        <p:attrNameLst>
                                          <p:attrName>style.visibility</p:attrName>
                                        </p:attrNameLst>
                                      </p:cBhvr>
                                      <p:to>
                                        <p:strVal val="visible"/>
                                      </p:to>
                                    </p:set>
                                    <p:animEffect transition="in" filter="wipe(down)">
                                      <p:cBhvr>
                                        <p:cTn id="59" dur="1000"/>
                                        <p:tgtEl>
                                          <p:spTgt spid="4">
                                            <p:graphicEl>
                                              <a:dgm id="{0433CCEE-AF3D-41C3-BC85-A32B2370E1C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fontScale="90000"/>
          </a:bodyPr>
          <a:lstStyle/>
          <a:p>
            <a:r>
              <a:rPr lang="en-IN" b="1" u="sng" dirty="0" smtClean="0"/>
              <a:t>Regularization</a:t>
            </a:r>
            <a:r>
              <a:rPr lang="en-US" b="1" dirty="0" smtClean="0"/>
              <a:t/>
            </a:r>
            <a:br>
              <a:rPr lang="en-US" b="1" dirty="0" smtClean="0"/>
            </a:br>
            <a:r>
              <a:rPr lang="en-US" b="1" dirty="0" smtClean="0"/>
              <a:t>Ridge Classifier</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t>	To </a:t>
            </a:r>
            <a:r>
              <a:rPr lang="en-US" sz="2000" b="1" dirty="0" smtClean="0"/>
              <a:t>correctly fit in our model let's do some regulation.</a:t>
            </a:r>
          </a:p>
          <a:p>
            <a:pPr>
              <a:buNone/>
            </a:pPr>
            <a:r>
              <a:rPr lang="en-US" sz="2000" b="1" dirty="0" smtClean="0"/>
              <a:t>	</a:t>
            </a:r>
          </a:p>
          <a:p>
            <a:pPr>
              <a:buNone/>
            </a:pPr>
            <a:r>
              <a:rPr lang="en-US" sz="2000" b="1" dirty="0" smtClean="0"/>
              <a:t>	The</a:t>
            </a:r>
            <a:r>
              <a:rPr lang="en-US" sz="2000" b="1" dirty="0" smtClean="0"/>
              <a:t> </a:t>
            </a:r>
            <a:r>
              <a:rPr lang="en-US" sz="2000" dirty="0" smtClean="0"/>
              <a:t>Ridge</a:t>
            </a:r>
            <a:r>
              <a:rPr lang="en-US" sz="2000" b="1" dirty="0" smtClean="0"/>
              <a:t> regressor has a classifier variant: </a:t>
            </a:r>
            <a:r>
              <a:rPr lang="en-US" sz="2000" dirty="0" smtClean="0"/>
              <a:t>Ridge Classifier</a:t>
            </a:r>
            <a:r>
              <a:rPr lang="en-US" sz="2000" b="1" dirty="0" smtClean="0"/>
              <a:t>. </a:t>
            </a:r>
            <a:r>
              <a:rPr lang="en-US" sz="2000" b="1" dirty="0" smtClean="0"/>
              <a:t>This classifier first converts binary targets to {-1, 1} and then treats the problem as a regression task, optimizing the same objective as above. The predicted class corresponds to the sign of the </a:t>
            </a:r>
            <a:r>
              <a:rPr lang="en-US" sz="2000" b="1" dirty="0" smtClean="0"/>
              <a:t>regress or's </a:t>
            </a:r>
            <a:r>
              <a:rPr lang="en-US" sz="2000" b="1" dirty="0" smtClean="0"/>
              <a:t>prediction. For multiclass classification, the problem is treated as multi-output regression, and the predicted class corresponds to the output with the highest value.</a:t>
            </a:r>
          </a:p>
          <a:p>
            <a:endParaRPr lang="en-US" sz="2000" dirty="0"/>
          </a:p>
        </p:txBody>
      </p:sp>
    </p:spTree>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ownload (72).png"/>
          <p:cNvPicPr>
            <a:picLocks noGrp="1" noChangeAspect="1"/>
          </p:cNvPicPr>
          <p:nvPr>
            <p:ph idx="1"/>
          </p:nvPr>
        </p:nvPicPr>
        <p:blipFill>
          <a:blip r:embed="rId2"/>
          <a:stretch>
            <a:fillRect/>
          </a:stretch>
        </p:blipFill>
        <p:spPr>
          <a:xfrm>
            <a:off x="609601" y="914400"/>
            <a:ext cx="8001000" cy="5659438"/>
          </a:xfr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64936"/>
          </a:xfrm>
        </p:spPr>
        <p:txBody>
          <a:bodyPr>
            <a:normAutofit fontScale="40000" lnSpcReduction="20000"/>
          </a:bodyPr>
          <a:lstStyle/>
          <a:p>
            <a:r>
              <a:rPr lang="en-US" sz="5900" b="1" dirty="0" smtClean="0"/>
              <a:t>Observations</a:t>
            </a:r>
            <a:r>
              <a:rPr lang="en-US" sz="5900" b="1" dirty="0" smtClean="0"/>
              <a:t>:</a:t>
            </a:r>
          </a:p>
          <a:p>
            <a:endParaRPr lang="en-US" b="1" dirty="0" smtClean="0"/>
          </a:p>
          <a:p>
            <a:endParaRPr lang="en-US" b="1" dirty="0" smtClean="0"/>
          </a:p>
          <a:p>
            <a:r>
              <a:rPr lang="en-US" sz="3000" b="1" dirty="0" smtClean="0">
                <a:latin typeface="Arial" pitchFamily="34" charset="0"/>
                <a:cs typeface="Arial" pitchFamily="34" charset="0"/>
              </a:rPr>
              <a:t>1. This model is non-performing well.</a:t>
            </a:r>
          </a:p>
          <a:p>
            <a:r>
              <a:rPr lang="en-US" sz="3000" b="1" dirty="0" smtClean="0">
                <a:latin typeface="Arial" pitchFamily="34" charset="0"/>
                <a:cs typeface="Arial" pitchFamily="34" charset="0"/>
              </a:rPr>
              <a:t>2. There is a major difference between cross-validation and accuracy matrices.</a:t>
            </a:r>
          </a:p>
          <a:p>
            <a:r>
              <a:rPr lang="en-US" sz="3000" b="1" dirty="0" smtClean="0">
                <a:latin typeface="Arial" pitchFamily="34" charset="0"/>
                <a:cs typeface="Arial" pitchFamily="34" charset="0"/>
              </a:rPr>
              <a:t> </a:t>
            </a:r>
          </a:p>
          <a:p>
            <a:r>
              <a:rPr lang="en-US" sz="3000" b="1" dirty="0" smtClean="0">
                <a:latin typeface="Arial" pitchFamily="34" charset="0"/>
                <a:cs typeface="Arial" pitchFamily="34" charset="0"/>
              </a:rPr>
              <a:t>Cross-Validation.</a:t>
            </a:r>
          </a:p>
          <a:p>
            <a:r>
              <a:rPr lang="en-US" sz="3000" b="1" dirty="0" smtClean="0">
                <a:latin typeface="Arial" pitchFamily="34" charset="0"/>
                <a:cs typeface="Arial" pitchFamily="34" charset="0"/>
              </a:rPr>
              <a:t> </a:t>
            </a:r>
          </a:p>
          <a:p>
            <a:pPr fontAlgn="base" latinLnBrk="1"/>
            <a:r>
              <a:rPr lang="en-US" sz="3000" b="1" dirty="0" smtClean="0">
                <a:latin typeface="Arial" pitchFamily="34" charset="0"/>
                <a:cs typeface="Arial" pitchFamily="34" charset="0"/>
              </a:rPr>
              <a:t>At cv:- 2</a:t>
            </a:r>
          </a:p>
          <a:p>
            <a:pPr fontAlgn="base" latinLnBrk="1"/>
            <a:r>
              <a:rPr lang="en-US" sz="3000" b="1" dirty="0" smtClean="0">
                <a:latin typeface="Arial" pitchFamily="34" charset="0"/>
                <a:cs typeface="Arial" pitchFamily="34" charset="0"/>
              </a:rPr>
              <a:t>R2 Score: -14.462744289375662</a:t>
            </a:r>
          </a:p>
          <a:p>
            <a:pPr fontAlgn="base" latinLnBrk="1"/>
            <a:r>
              <a:rPr lang="en-US" sz="3000" b="1" dirty="0" smtClean="0">
                <a:latin typeface="Arial" pitchFamily="34" charset="0"/>
                <a:cs typeface="Arial" pitchFamily="34" charset="0"/>
              </a:rPr>
              <a:t>Cross Val Score: 86.8590118598096</a:t>
            </a:r>
          </a:p>
          <a:p>
            <a:pPr fontAlgn="base" latinLnBrk="1"/>
            <a:r>
              <a:rPr lang="en-US" sz="3000" b="1" dirty="0" smtClean="0">
                <a:latin typeface="Arial" pitchFamily="34" charset="0"/>
                <a:cs typeface="Arial" pitchFamily="34" charset="0"/>
              </a:rPr>
              <a:t>0.8708982609158114</a:t>
            </a:r>
          </a:p>
          <a:p>
            <a:r>
              <a:rPr lang="en-US" sz="3000" b="1" dirty="0" smtClean="0">
                <a:latin typeface="Arial" pitchFamily="34" charset="0"/>
                <a:cs typeface="Arial" pitchFamily="34" charset="0"/>
              </a:rPr>
              <a:t> </a:t>
            </a:r>
          </a:p>
          <a:p>
            <a:r>
              <a:rPr lang="en-US" sz="3000" b="1" dirty="0" smtClean="0">
                <a:latin typeface="Arial" pitchFamily="34" charset="0"/>
                <a:cs typeface="Arial" pitchFamily="34" charset="0"/>
              </a:rPr>
              <a:t>print(</a:t>
            </a:r>
            <a:r>
              <a:rPr lang="en-US" sz="3000" b="1" dirty="0" err="1" smtClean="0">
                <a:latin typeface="Arial" pitchFamily="34" charset="0"/>
                <a:cs typeface="Arial" pitchFamily="34" charset="0"/>
              </a:rPr>
              <a:t>accuracy_score</a:t>
            </a:r>
            <a:r>
              <a:rPr lang="en-US" sz="3000" b="1" dirty="0" smtClean="0">
                <a:latin typeface="Arial" pitchFamily="34" charset="0"/>
                <a:cs typeface="Arial" pitchFamily="34" charset="0"/>
              </a:rPr>
              <a:t>(</a:t>
            </a:r>
            <a:r>
              <a:rPr lang="en-US" sz="3000" b="1" dirty="0" err="1" smtClean="0">
                <a:latin typeface="Arial" pitchFamily="34" charset="0"/>
                <a:cs typeface="Arial" pitchFamily="34" charset="0"/>
              </a:rPr>
              <a:t>y_test,pred_decision</a:t>
            </a:r>
            <a:r>
              <a:rPr lang="en-US" sz="3000" b="1" dirty="0" smtClean="0">
                <a:latin typeface="Arial" pitchFamily="34" charset="0"/>
                <a:cs typeface="Arial" pitchFamily="34" charset="0"/>
              </a:rPr>
              <a:t>))</a:t>
            </a:r>
          </a:p>
          <a:p>
            <a:r>
              <a:rPr lang="en-US" sz="3000" b="1" dirty="0" smtClean="0">
                <a:latin typeface="Arial" pitchFamily="34" charset="0"/>
                <a:cs typeface="Arial" pitchFamily="34" charset="0"/>
              </a:rPr>
              <a:t>print(</a:t>
            </a:r>
            <a:r>
              <a:rPr lang="en-US" sz="3000" b="1" dirty="0" err="1" smtClean="0">
                <a:latin typeface="Arial" pitchFamily="34" charset="0"/>
                <a:cs typeface="Arial" pitchFamily="34" charset="0"/>
              </a:rPr>
              <a:t>confusion_matrix</a:t>
            </a:r>
            <a:r>
              <a:rPr lang="en-US" sz="3000" b="1" dirty="0" smtClean="0">
                <a:latin typeface="Arial" pitchFamily="34" charset="0"/>
                <a:cs typeface="Arial" pitchFamily="34" charset="0"/>
              </a:rPr>
              <a:t>(</a:t>
            </a:r>
            <a:r>
              <a:rPr lang="en-US" sz="3000" b="1" dirty="0" err="1" smtClean="0">
                <a:latin typeface="Arial" pitchFamily="34" charset="0"/>
                <a:cs typeface="Arial" pitchFamily="34" charset="0"/>
              </a:rPr>
              <a:t>y_test,pred_decision</a:t>
            </a:r>
            <a:r>
              <a:rPr lang="en-US" sz="3000" b="1" dirty="0" smtClean="0">
                <a:latin typeface="Arial" pitchFamily="34" charset="0"/>
                <a:cs typeface="Arial" pitchFamily="34" charset="0"/>
              </a:rPr>
              <a:t>))</a:t>
            </a:r>
          </a:p>
          <a:p>
            <a:r>
              <a:rPr lang="en-US" sz="3000" b="1" dirty="0" smtClean="0">
                <a:latin typeface="Arial" pitchFamily="34" charset="0"/>
                <a:cs typeface="Arial" pitchFamily="34" charset="0"/>
              </a:rPr>
              <a:t>print(</a:t>
            </a:r>
            <a:r>
              <a:rPr lang="en-US" sz="3000" b="1" dirty="0" err="1" smtClean="0">
                <a:latin typeface="Arial" pitchFamily="34" charset="0"/>
                <a:cs typeface="Arial" pitchFamily="34" charset="0"/>
              </a:rPr>
              <a:t>classification_report</a:t>
            </a:r>
            <a:r>
              <a:rPr lang="en-US" sz="3000" b="1" dirty="0" smtClean="0">
                <a:latin typeface="Arial" pitchFamily="34" charset="0"/>
                <a:cs typeface="Arial" pitchFamily="34" charset="0"/>
              </a:rPr>
              <a:t>(</a:t>
            </a:r>
            <a:r>
              <a:rPr lang="en-US" sz="3000" b="1" dirty="0" err="1" smtClean="0">
                <a:latin typeface="Arial" pitchFamily="34" charset="0"/>
                <a:cs typeface="Arial" pitchFamily="34" charset="0"/>
              </a:rPr>
              <a:t>y_test,pred_decision</a:t>
            </a:r>
            <a:r>
              <a:rPr lang="en-US" sz="3000" b="1" dirty="0" smtClean="0">
                <a:latin typeface="Arial" pitchFamily="34" charset="0"/>
                <a:cs typeface="Arial" pitchFamily="34" charset="0"/>
              </a:rPr>
              <a:t>))</a:t>
            </a:r>
          </a:p>
          <a:p>
            <a:r>
              <a:rPr lang="en-US" sz="3000" b="1" dirty="0" smtClean="0">
                <a:latin typeface="Arial" pitchFamily="34" charset="0"/>
                <a:cs typeface="Arial" pitchFamily="34" charset="0"/>
              </a:rPr>
              <a:t> </a:t>
            </a:r>
          </a:p>
          <a:p>
            <a:pPr fontAlgn="base" latinLnBrk="1"/>
            <a:r>
              <a:rPr lang="en-US" sz="3000" b="1" dirty="0" smtClean="0">
                <a:latin typeface="Arial" pitchFamily="34" charset="0"/>
                <a:cs typeface="Arial" pitchFamily="34" charset="0"/>
              </a:rPr>
              <a:t>0.8708982609158114</a:t>
            </a:r>
          </a:p>
          <a:p>
            <a:pPr fontAlgn="base" latinLnBrk="1"/>
            <a:r>
              <a:rPr lang="en-US" sz="3000" b="1" dirty="0" smtClean="0">
                <a:latin typeface="Arial" pitchFamily="34" charset="0"/>
                <a:cs typeface="Arial" pitchFamily="34" charset="0"/>
              </a:rPr>
              <a:t>[[ 2514  2359]</a:t>
            </a:r>
          </a:p>
          <a:p>
            <a:pPr fontAlgn="base" latinLnBrk="1"/>
            <a:r>
              <a:rPr lang="en-US" sz="3000" b="1" dirty="0" smtClean="0">
                <a:latin typeface="Arial" pitchFamily="34" charset="0"/>
                <a:cs typeface="Arial" pitchFamily="34" charset="0"/>
              </a:rPr>
              <a:t> [ 2496 30237]]</a:t>
            </a:r>
          </a:p>
          <a:p>
            <a:pPr fontAlgn="base" latinLnBrk="1"/>
            <a:r>
              <a:rPr lang="en-US" sz="3000" b="1" dirty="0" smtClean="0">
                <a:latin typeface="Arial" pitchFamily="34" charset="0"/>
                <a:cs typeface="Arial" pitchFamily="34" charset="0"/>
              </a:rPr>
              <a:t>              precision    recall  f1-score   support</a:t>
            </a:r>
          </a:p>
          <a:p>
            <a:pPr fontAlgn="base" latinLnBrk="1"/>
            <a:r>
              <a:rPr lang="en-US" sz="3000" b="1" dirty="0" smtClean="0">
                <a:latin typeface="Arial" pitchFamily="34" charset="0"/>
                <a:cs typeface="Arial" pitchFamily="34" charset="0"/>
              </a:rPr>
              <a:t> </a:t>
            </a:r>
          </a:p>
          <a:p>
            <a:pPr fontAlgn="base" latinLnBrk="1"/>
            <a:r>
              <a:rPr lang="en-US" sz="3000" b="1" dirty="0" smtClean="0">
                <a:latin typeface="Arial" pitchFamily="34" charset="0"/>
                <a:cs typeface="Arial" pitchFamily="34" charset="0"/>
              </a:rPr>
              <a:t>           0       0.50      0.52      0.51      4873</a:t>
            </a:r>
          </a:p>
          <a:p>
            <a:pPr fontAlgn="base" latinLnBrk="1"/>
            <a:r>
              <a:rPr lang="en-US" sz="3000" b="1" dirty="0" smtClean="0">
                <a:latin typeface="Arial" pitchFamily="34" charset="0"/>
                <a:cs typeface="Arial" pitchFamily="34" charset="0"/>
              </a:rPr>
              <a:t>           1       0.93      0.92      0.93     32733</a:t>
            </a:r>
          </a:p>
          <a:p>
            <a:pPr fontAlgn="base" latinLnBrk="1"/>
            <a:r>
              <a:rPr lang="en-US" sz="3000" b="1" dirty="0" smtClean="0">
                <a:latin typeface="Arial" pitchFamily="34" charset="0"/>
                <a:cs typeface="Arial" pitchFamily="34" charset="0"/>
              </a:rPr>
              <a:t> </a:t>
            </a:r>
          </a:p>
          <a:p>
            <a:pPr fontAlgn="base" latinLnBrk="1"/>
            <a:r>
              <a:rPr lang="en-US" sz="3000" b="1" dirty="0" smtClean="0">
                <a:latin typeface="Arial" pitchFamily="34" charset="0"/>
                <a:cs typeface="Arial" pitchFamily="34" charset="0"/>
              </a:rPr>
              <a:t>    accuracy                           0.87     37606</a:t>
            </a:r>
          </a:p>
          <a:p>
            <a:pPr fontAlgn="base" latinLnBrk="1"/>
            <a:r>
              <a:rPr lang="en-US" sz="3000" b="1" dirty="0" smtClean="0">
                <a:latin typeface="Arial" pitchFamily="34" charset="0"/>
                <a:cs typeface="Arial" pitchFamily="34" charset="0"/>
              </a:rPr>
              <a:t>   macro avg       0.71      0.72      0.72     37606</a:t>
            </a:r>
          </a:p>
          <a:p>
            <a:pPr fontAlgn="base" latinLnBrk="1"/>
            <a:r>
              <a:rPr lang="en-US" sz="3000" b="1" dirty="0" smtClean="0">
                <a:latin typeface="Arial" pitchFamily="34" charset="0"/>
                <a:cs typeface="Arial" pitchFamily="34" charset="0"/>
              </a:rPr>
              <a:t>weighted avg       0.87      0.87      0.87     37606</a:t>
            </a:r>
          </a:p>
          <a:p>
            <a:r>
              <a:rPr lang="en-US" sz="3000" b="1" dirty="0" smtClean="0">
                <a:latin typeface="Arial" pitchFamily="34" charset="0"/>
                <a:cs typeface="Arial" pitchFamily="34" charset="0"/>
              </a:rPr>
              <a:t> </a:t>
            </a:r>
          </a:p>
          <a:p>
            <a:r>
              <a:rPr lang="en-US" sz="3000" b="1" dirty="0" smtClean="0">
                <a:latin typeface="Arial" pitchFamily="34" charset="0"/>
                <a:cs typeface="Arial" pitchFamily="34" charset="0"/>
              </a:rPr>
              <a:t>Accuracy is almost the same but cross-validation is not well for this model.</a:t>
            </a:r>
          </a:p>
          <a:p>
            <a:endParaRPr lang="en-US" b="1" dirty="0">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Ensemble Techniques:</a:t>
            </a:r>
            <a:endParaRPr lang="en-US" b="1" dirty="0"/>
          </a:p>
        </p:txBody>
      </p:sp>
      <p:sp>
        <p:nvSpPr>
          <p:cNvPr id="3" name="Content Placeholder 2"/>
          <p:cNvSpPr>
            <a:spLocks noGrp="1"/>
          </p:cNvSpPr>
          <p:nvPr>
            <p:ph idx="1"/>
          </p:nvPr>
        </p:nvSpPr>
        <p:spPr/>
        <p:txBody>
          <a:bodyPr>
            <a:normAutofit fontScale="92500"/>
          </a:bodyPr>
          <a:lstStyle/>
          <a:p>
            <a:r>
              <a:rPr lang="en-US" sz="3900" b="1" u="sng" dirty="0" smtClean="0"/>
              <a:t>Decision Tree Classifier</a:t>
            </a:r>
            <a:endParaRPr lang="en-US" sz="3900" b="1" dirty="0" smtClean="0"/>
          </a:p>
          <a:p>
            <a:r>
              <a:rPr lang="en-US" dirty="0" smtClean="0"/>
              <a:t>DecisionTreeClassifier is a class capable of performing multi-class classification on a dataset.</a:t>
            </a:r>
          </a:p>
          <a:p>
            <a:r>
              <a:rPr lang="en-IN" dirty="0" smtClean="0"/>
              <a:t>As with other classifiers, DecisionTreeClassifier takes as input two arrays: an array X, sparse or dense, of shape (n_samples, n_features) holding the training samples, and an array Y of integer values, shape (n_samples,), holding the class labels for the training samples:</a:t>
            </a:r>
            <a:endParaRPr lang="en-US" dirty="0"/>
          </a:p>
        </p:txBody>
      </p:sp>
    </p:spTree>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7772400" cy="5638800"/>
          </a:xfrm>
        </p:spPr>
        <p:txBody>
          <a:bodyPr>
            <a:normAutofit/>
          </a:bodyPr>
          <a:lstStyle/>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p:txBody>
      </p:sp>
      <p:pic>
        <p:nvPicPr>
          <p:cNvPr id="5" name="Picture 4" descr="download (56).png"/>
          <p:cNvPicPr/>
          <p:nvPr/>
        </p:nvPicPr>
        <p:blipFill>
          <a:blip r:embed="rId2"/>
          <a:stretch>
            <a:fillRect/>
          </a:stretch>
        </p:blipFill>
        <p:spPr>
          <a:xfrm>
            <a:off x="990600" y="1066800"/>
            <a:ext cx="7239000" cy="4748530"/>
          </a:xfrm>
          <a:prstGeom prst="rect">
            <a:avLst/>
          </a:prstGeom>
        </p:spPr>
      </p:pic>
    </p:spTree>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88736"/>
          </a:xfrm>
        </p:spPr>
        <p:txBody>
          <a:bodyPr>
            <a:normAutofit fontScale="40000" lnSpcReduction="20000"/>
          </a:bodyPr>
          <a:lstStyle/>
          <a:p>
            <a:r>
              <a:rPr lang="en-US" sz="4200" b="1" dirty="0" smtClean="0"/>
              <a:t>Observations</a:t>
            </a:r>
            <a:r>
              <a:rPr lang="en-US" sz="4200" b="1" dirty="0" smtClean="0"/>
              <a:t>:</a:t>
            </a:r>
          </a:p>
          <a:p>
            <a:endParaRPr lang="en-US" sz="4200" dirty="0" smtClean="0"/>
          </a:p>
          <a:p>
            <a:pPr lvl="0"/>
            <a:r>
              <a:rPr lang="en-US" sz="3000" dirty="0" smtClean="0"/>
              <a:t>This Decision Tree classifier  Performs with 87% accuracy for predicting frauds.</a:t>
            </a:r>
          </a:p>
          <a:p>
            <a:pPr lvl="0"/>
            <a:r>
              <a:rPr lang="en-US" sz="3000" dirty="0" smtClean="0"/>
              <a:t>After predicting and plotting the predicted data on the best fit line we observe that DT-C is not so accurate.</a:t>
            </a:r>
          </a:p>
          <a:p>
            <a:pPr lvl="0"/>
            <a:r>
              <a:rPr lang="en-US" sz="3000" dirty="0" smtClean="0"/>
              <a:t>CV is not well. And does not give accurate results.</a:t>
            </a:r>
          </a:p>
          <a:p>
            <a:r>
              <a:rPr lang="en-US" sz="3000" b="1" dirty="0" smtClean="0"/>
              <a:t>Cross-Validation.</a:t>
            </a:r>
          </a:p>
          <a:p>
            <a:r>
              <a:rPr lang="en-US" sz="3000" b="1" dirty="0" smtClean="0"/>
              <a:t> </a:t>
            </a:r>
          </a:p>
          <a:p>
            <a:pPr fontAlgn="base" latinLnBrk="1"/>
            <a:r>
              <a:rPr lang="en-US" sz="3000" dirty="0" smtClean="0"/>
              <a:t>At cv:- 2</a:t>
            </a:r>
          </a:p>
          <a:p>
            <a:pPr fontAlgn="base" latinLnBrk="1"/>
            <a:r>
              <a:rPr lang="en-US" sz="3000" dirty="0" smtClean="0"/>
              <a:t>R2 Score: -14.462744289375662</a:t>
            </a:r>
          </a:p>
          <a:p>
            <a:pPr fontAlgn="base" latinLnBrk="1"/>
            <a:r>
              <a:rPr lang="en-US" sz="3000" dirty="0" smtClean="0"/>
              <a:t>Cross Val Score: 86.8590118598096</a:t>
            </a:r>
          </a:p>
          <a:p>
            <a:pPr fontAlgn="base" latinLnBrk="1"/>
            <a:r>
              <a:rPr lang="en-US" sz="3000" dirty="0" smtClean="0"/>
              <a:t>0.8708982609158114</a:t>
            </a:r>
          </a:p>
          <a:p>
            <a:r>
              <a:rPr lang="en-US" sz="3000" b="1" dirty="0" smtClean="0"/>
              <a:t> </a:t>
            </a:r>
          </a:p>
          <a:p>
            <a:r>
              <a:rPr lang="en-US" sz="3000" b="1" dirty="0" smtClean="0"/>
              <a:t>print(</a:t>
            </a:r>
            <a:r>
              <a:rPr lang="en-US" sz="3000" b="1" dirty="0" err="1" smtClean="0"/>
              <a:t>accuracy_score</a:t>
            </a:r>
            <a:r>
              <a:rPr lang="en-US" sz="3000" b="1" dirty="0" smtClean="0"/>
              <a:t>(</a:t>
            </a:r>
            <a:r>
              <a:rPr lang="en-US" sz="3000" b="1" dirty="0" err="1" smtClean="0"/>
              <a:t>y_test,pred_decision</a:t>
            </a:r>
            <a:r>
              <a:rPr lang="en-US" sz="3000" b="1" dirty="0" smtClean="0"/>
              <a:t>))</a:t>
            </a:r>
          </a:p>
          <a:p>
            <a:r>
              <a:rPr lang="en-US" sz="3000" b="1" dirty="0" smtClean="0"/>
              <a:t>print(</a:t>
            </a:r>
            <a:r>
              <a:rPr lang="en-US" sz="3000" b="1" dirty="0" err="1" smtClean="0"/>
              <a:t>confusion_matrix</a:t>
            </a:r>
            <a:r>
              <a:rPr lang="en-US" sz="3000" b="1" dirty="0" smtClean="0"/>
              <a:t>(</a:t>
            </a:r>
            <a:r>
              <a:rPr lang="en-US" sz="3000" b="1" dirty="0" err="1" smtClean="0"/>
              <a:t>y_test,pred_decision</a:t>
            </a:r>
            <a:r>
              <a:rPr lang="en-US" sz="3000" b="1" dirty="0" smtClean="0"/>
              <a:t>))</a:t>
            </a:r>
          </a:p>
          <a:p>
            <a:r>
              <a:rPr lang="en-US" sz="3000" b="1" dirty="0" smtClean="0"/>
              <a:t>print(</a:t>
            </a:r>
            <a:r>
              <a:rPr lang="en-US" sz="3000" b="1" dirty="0" err="1" smtClean="0"/>
              <a:t>classification_report</a:t>
            </a:r>
            <a:r>
              <a:rPr lang="en-US" sz="3000" b="1" dirty="0" smtClean="0"/>
              <a:t>(</a:t>
            </a:r>
            <a:r>
              <a:rPr lang="en-US" sz="3000" b="1" dirty="0" err="1" smtClean="0"/>
              <a:t>y_test,pred_decision</a:t>
            </a:r>
            <a:r>
              <a:rPr lang="en-US" sz="3000" b="1" dirty="0" smtClean="0"/>
              <a:t>))</a:t>
            </a:r>
          </a:p>
          <a:p>
            <a:r>
              <a:rPr lang="en-US" sz="3000" b="1" dirty="0" smtClean="0"/>
              <a:t> </a:t>
            </a:r>
          </a:p>
          <a:p>
            <a:pPr fontAlgn="base" latinLnBrk="1"/>
            <a:r>
              <a:rPr lang="en-US" sz="3000" dirty="0" smtClean="0"/>
              <a:t>0.8708982609158114</a:t>
            </a:r>
          </a:p>
          <a:p>
            <a:pPr fontAlgn="base" latinLnBrk="1"/>
            <a:r>
              <a:rPr lang="en-US" sz="3000" dirty="0" smtClean="0"/>
              <a:t>[[ 2514  2359]</a:t>
            </a:r>
          </a:p>
          <a:p>
            <a:pPr fontAlgn="base" latinLnBrk="1"/>
            <a:r>
              <a:rPr lang="en-US" sz="3000" dirty="0" smtClean="0"/>
              <a:t> [ 2496 30237]]</a:t>
            </a:r>
          </a:p>
          <a:p>
            <a:pPr fontAlgn="base" latinLnBrk="1"/>
            <a:r>
              <a:rPr lang="en-US" sz="3000" dirty="0" smtClean="0"/>
              <a:t>              precision    recall  f1-score   support</a:t>
            </a:r>
          </a:p>
          <a:p>
            <a:pPr fontAlgn="base" latinLnBrk="1"/>
            <a:r>
              <a:rPr lang="en-US" sz="3000" dirty="0" smtClean="0"/>
              <a:t> </a:t>
            </a:r>
          </a:p>
          <a:p>
            <a:pPr fontAlgn="base" latinLnBrk="1"/>
            <a:r>
              <a:rPr lang="en-US" sz="3000" dirty="0" smtClean="0"/>
              <a:t>           0       0.50      0.52      0.51      4873</a:t>
            </a:r>
          </a:p>
          <a:p>
            <a:pPr fontAlgn="base" latinLnBrk="1"/>
            <a:r>
              <a:rPr lang="en-US" sz="3000" dirty="0" smtClean="0"/>
              <a:t>           1       0.93      0.92      0.93     32733</a:t>
            </a:r>
          </a:p>
          <a:p>
            <a:pPr fontAlgn="base" latinLnBrk="1"/>
            <a:r>
              <a:rPr lang="en-US" sz="3000" dirty="0" smtClean="0"/>
              <a:t> </a:t>
            </a:r>
          </a:p>
          <a:p>
            <a:pPr fontAlgn="base" latinLnBrk="1"/>
            <a:r>
              <a:rPr lang="en-US" sz="3000" dirty="0" smtClean="0"/>
              <a:t>    accuracy                           0.87     37606</a:t>
            </a:r>
          </a:p>
          <a:p>
            <a:pPr fontAlgn="base" latinLnBrk="1"/>
            <a:r>
              <a:rPr lang="en-US" sz="3000" dirty="0" smtClean="0"/>
              <a:t>   macro avg       0.71      0.72      0.72     37606</a:t>
            </a:r>
          </a:p>
          <a:p>
            <a:pPr fontAlgn="base" latinLnBrk="1"/>
            <a:r>
              <a:rPr lang="en-US" sz="3000" dirty="0" smtClean="0"/>
              <a:t>weighted avg       0.87      0.87      0.87     37606</a:t>
            </a:r>
          </a:p>
          <a:p>
            <a:r>
              <a:rPr lang="en-US" sz="3000" b="1" dirty="0" smtClean="0"/>
              <a:t> </a:t>
            </a:r>
          </a:p>
          <a:p>
            <a:r>
              <a:rPr lang="en-US" sz="3000" b="1" dirty="0" smtClean="0"/>
              <a:t>Accuracy is almost the same but cross-validation is not well for this model.</a:t>
            </a:r>
          </a:p>
          <a:p>
            <a:endParaRPr lang="en-US" dirty="0"/>
          </a:p>
        </p:txBody>
      </p:sp>
    </p:spTree>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IN" dirty="0" smtClean="0"/>
              <a:t>Key Metrics</a:t>
            </a:r>
            <a:endParaRPr lang="en-US" dirty="0"/>
          </a:p>
        </p:txBody>
      </p:sp>
      <p:sp>
        <p:nvSpPr>
          <p:cNvPr id="3" name="Content Placeholder 2"/>
          <p:cNvSpPr>
            <a:spLocks noGrp="1"/>
          </p:cNvSpPr>
          <p:nvPr>
            <p:ph idx="1"/>
          </p:nvPr>
        </p:nvSpPr>
        <p:spPr>
          <a:xfrm>
            <a:off x="457200" y="3048000"/>
            <a:ext cx="8229600" cy="2170176"/>
          </a:xfrm>
        </p:spPr>
        <p:style>
          <a:lnRef idx="1">
            <a:schemeClr val="accent5"/>
          </a:lnRef>
          <a:fillRef idx="2">
            <a:schemeClr val="accent5"/>
          </a:fillRef>
          <a:effectRef idx="1">
            <a:schemeClr val="accent5"/>
          </a:effectRef>
          <a:fontRef idx="minor">
            <a:schemeClr val="dk1"/>
          </a:fontRef>
        </p:style>
        <p:txBody>
          <a:bodyPr/>
          <a:lstStyle/>
          <a:p>
            <a:r>
              <a:rPr lang="en-IN" dirty="0" smtClean="0"/>
              <a:t>Confusion matrix, </a:t>
            </a:r>
            <a:r>
              <a:rPr lang="en-US" dirty="0" smtClean="0"/>
              <a:t>Mean Absolute Error, Mean Squared Error, Root Mean Square Error   </a:t>
            </a:r>
            <a:r>
              <a:rPr lang="en-IN" dirty="0" smtClean="0"/>
              <a:t>This matrix helps to understand the model more deeply.</a:t>
            </a:r>
            <a:endParaRPr lang="en-US" dirty="0" smtClean="0"/>
          </a:p>
          <a:p>
            <a:endParaRPr lang="en-US" dirty="0"/>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style>
          <a:lnRef idx="3">
            <a:schemeClr val="lt1"/>
          </a:lnRef>
          <a:fillRef idx="1">
            <a:schemeClr val="accent3"/>
          </a:fillRef>
          <a:effectRef idx="1">
            <a:schemeClr val="accent3"/>
          </a:effectRef>
          <a:fontRef idx="minor">
            <a:schemeClr val="lt1"/>
          </a:fontRef>
        </p:style>
        <p:txBody>
          <a:bodyPr/>
          <a:lstStyle/>
          <a:p>
            <a:r>
              <a:rPr lang="en-US" dirty="0" smtClean="0"/>
              <a:t>AUC-ROC curve</a:t>
            </a:r>
            <a:endParaRPr lang="en-US" dirty="0"/>
          </a:p>
        </p:txBody>
      </p:sp>
      <p:pic>
        <p:nvPicPr>
          <p:cNvPr id="4" name="Content Placeholder 3" descr="download (71).png"/>
          <p:cNvPicPr>
            <a:picLocks noGrp="1"/>
          </p:cNvPicPr>
          <p:nvPr>
            <p:ph idx="1"/>
          </p:nvPr>
        </p:nvPicPr>
        <p:blipFill>
          <a:blip r:embed="rId2"/>
          <a:stretch>
            <a:fillRect/>
          </a:stretch>
        </p:blipFill>
        <p:spPr>
          <a:xfrm>
            <a:off x="609600" y="1752599"/>
            <a:ext cx="7924800" cy="4551127"/>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lstStyle/>
          <a:p>
            <a:pPr latinLnBrk="1"/>
            <a:r>
              <a:rPr lang="en-US" dirty="0" smtClean="0"/>
              <a:t>1. Roc curve area is 0.8 which means that our model is distinguished between defaulter label and not defaulter label is 80%.</a:t>
            </a:r>
          </a:p>
          <a:p>
            <a:pPr latinLnBrk="1"/>
            <a:r>
              <a:rPr lang="en-US" dirty="0" smtClean="0"/>
              <a:t>2. our model understands that label 1 is 80% different than label 0, which is good.</a:t>
            </a:r>
          </a:p>
          <a:p>
            <a:pPr latinLnBrk="1"/>
            <a:r>
              <a:rPr lang="en-US" dirty="0" smtClean="0"/>
              <a:t>3.  It means there is an 80% chance that the model will be able to distinguish between positive class and negative class.</a:t>
            </a:r>
          </a:p>
          <a:p>
            <a:endParaRPr lang="en-US" dirty="0"/>
          </a:p>
        </p:txBody>
      </p:sp>
    </p:spTree>
  </p:cSld>
  <p:clrMapOvr>
    <a:masterClrMapping/>
  </p:clrMapOvr>
  <p:transition spd="slow">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Concluding Remarks.</a:t>
            </a:r>
            <a:endParaRPr lang="en-US" dirty="0"/>
          </a:p>
        </p:txBody>
      </p:sp>
      <p:sp>
        <p:nvSpPr>
          <p:cNvPr id="3" name="Content Placeholder 2"/>
          <p:cNvSpPr>
            <a:spLocks noGrp="1"/>
          </p:cNvSpPr>
          <p:nvPr>
            <p:ph idx="1"/>
          </p:nvPr>
        </p:nvSpPr>
        <p:spPr/>
        <p:txBody>
          <a:bodyPr>
            <a:normAutofit/>
          </a:bodyPr>
          <a:lstStyle/>
          <a:p>
            <a:r>
              <a:rPr lang="en-IN" dirty="0" smtClean="0"/>
              <a:t>So, our Aim is achieved as we have successfully ticked all our parameters as mentioned in our Aim Column. It is seen         </a:t>
            </a:r>
            <a:r>
              <a:rPr lang="en-US" dirty="0" smtClean="0"/>
              <a:t>cnt_ma_rech30  </a:t>
            </a:r>
            <a:r>
              <a:rPr lang="en-IN" dirty="0" smtClean="0"/>
              <a:t>is the most effective attribute in predicting the label column and that the logistic regression is the most effective model for our Dataset with cv and accuracy is 88</a:t>
            </a:r>
            <a:r>
              <a:rPr lang="en-IN" dirty="0" smtClean="0"/>
              <a:t>%.</a:t>
            </a:r>
            <a:endParaRPr lang="en-US" dirty="0" smtClean="0"/>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Exploration</a:t>
            </a:r>
            <a:endParaRPr lang="en-US" b="1" dirty="0"/>
          </a:p>
        </p:txBody>
      </p:sp>
      <p:sp>
        <p:nvSpPr>
          <p:cNvPr id="3" name="Content Placeholder 2"/>
          <p:cNvSpPr>
            <a:spLocks noGrp="1"/>
          </p:cNvSpPr>
          <p:nvPr>
            <p:ph idx="1"/>
          </p:nvPr>
        </p:nvSpPr>
        <p:spPr/>
        <p:txBody>
          <a:bodyPr>
            <a:normAutofit fontScale="92500" lnSpcReduction="10000"/>
          </a:bodyPr>
          <a:lstStyle/>
          <a:p>
            <a:r>
              <a:rPr lang="en-IN" dirty="0" smtClean="0"/>
              <a:t>Data exploration is the first step in data analysis and typically involves summarizing the main characteristics of a data set, including its size, accuracy, initial patterns in the data, and other attributes</a:t>
            </a:r>
          </a:p>
          <a:p>
            <a:r>
              <a:rPr lang="en-IN" dirty="0" smtClean="0"/>
              <a:t>It is commonly conducted by data analysts using visual analytics tools, but it can also be done in more advanced statistical software, Python.</a:t>
            </a:r>
          </a:p>
          <a:p>
            <a:r>
              <a:rPr lang="en-IN" dirty="0" smtClean="0"/>
              <a:t>An initial exploration of the data set can help answer these questions by familiarizing analysts with the data with which they are working.</a:t>
            </a:r>
          </a:p>
        </p:txBody>
      </p:sp>
    </p:spTree>
  </p:cSld>
  <p:clrMapOvr>
    <a:masterClrMapping/>
  </p:clrMapOvr>
  <p:transition spd="slow">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0"/>
            <a:ext cx="7772400" cy="5105400"/>
          </a:xfrm>
        </p:spPr>
        <p:txBody>
          <a:bodyPr>
            <a:normAutofit fontScale="92500" lnSpcReduction="10000"/>
          </a:bodyPr>
          <a:lstStyle/>
          <a:p>
            <a:pPr lvl="0"/>
            <a:r>
              <a:rPr lang="en-IN" dirty="0" smtClean="0"/>
              <a:t>Interpretation of the Results</a:t>
            </a:r>
            <a:endParaRPr lang="en-US" dirty="0" smtClean="0"/>
          </a:p>
          <a:p>
            <a:pPr lvl="0"/>
            <a:r>
              <a:rPr lang="en-US" b="1" dirty="0" smtClean="0"/>
              <a:t>The best model is Logistic Regression as the CV score is best from the above-tested models.</a:t>
            </a:r>
            <a:endParaRPr lang="en-US" dirty="0" smtClean="0"/>
          </a:p>
          <a:p>
            <a:r>
              <a:rPr lang="en-IN" dirty="0" smtClean="0"/>
              <a:t> </a:t>
            </a:r>
            <a:endParaRPr lang="en-US" dirty="0" smtClean="0"/>
          </a:p>
          <a:p>
            <a:r>
              <a:rPr lang="en-IN" dirty="0" smtClean="0"/>
              <a:t>At CV: - 7</a:t>
            </a:r>
            <a:endParaRPr lang="en-US" dirty="0" smtClean="0"/>
          </a:p>
          <a:p>
            <a:pPr fontAlgn="base" latinLnBrk="1"/>
            <a:r>
              <a:rPr lang="en-IN" dirty="0" smtClean="0"/>
              <a:t> </a:t>
            </a:r>
            <a:r>
              <a:rPr lang="en-US" dirty="0" smtClean="0"/>
              <a:t>Cross-validation score is :- 87.84502473009627   Accuracy Score:- 87.84502473009627</a:t>
            </a:r>
          </a:p>
          <a:p>
            <a:pPr>
              <a:buNone/>
            </a:pPr>
            <a:endParaRPr lang="en-US" dirty="0" smtClean="0"/>
          </a:p>
          <a:p>
            <a:pPr>
              <a:buNone/>
            </a:pPr>
            <a:endParaRPr lang="en-US" dirty="0" smtClean="0"/>
          </a:p>
          <a:p>
            <a:endParaRPr lang="en-US" dirty="0" smtClean="0"/>
          </a:p>
          <a:p>
            <a:pPr algn="ctr">
              <a:buNone/>
            </a:pPr>
            <a:r>
              <a:rPr lang="en-US" b="1" dirty="0" smtClean="0"/>
              <a:t>.</a:t>
            </a:r>
            <a:endParaRPr lang="en-US" dirty="0"/>
          </a:p>
        </p:txBody>
      </p:sp>
    </p:spTree>
  </p:cSld>
  <p:clrMapOvr>
    <a:masterClrMapping/>
  </p:clrMapOvr>
  <p:transition spd="slow">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shot (1257).png"/>
          <p:cNvPicPr>
            <a:picLocks noGrp="1" noChangeAspect="1"/>
          </p:cNvPicPr>
          <p:nvPr>
            <p:ph idx="1"/>
          </p:nvPr>
        </p:nvPicPr>
        <p:blipFill>
          <a:blip r:embed="rId2"/>
          <a:stretch>
            <a:fillRect/>
          </a:stretch>
        </p:blipFill>
        <p:spPr>
          <a:xfrm>
            <a:off x="381000" y="838200"/>
            <a:ext cx="8458200" cy="563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258).png"/>
          <p:cNvPicPr>
            <a:picLocks noGrp="1" noChangeAspect="1"/>
          </p:cNvPicPr>
          <p:nvPr>
            <p:ph idx="1"/>
          </p:nvPr>
        </p:nvPicPr>
        <p:blipFill>
          <a:blip r:embed="rId2"/>
          <a:stretch>
            <a:fillRect/>
          </a:stretch>
        </p:blipFill>
        <p:spPr>
          <a:xfrm>
            <a:off x="726256" y="609600"/>
            <a:ext cx="7691487" cy="5964238"/>
          </a:xfrm>
          <a:prstGeom prst="roundRect">
            <a:avLst>
              <a:gd name="adj" fmla="val 19867"/>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pull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229600" cy="4325112"/>
          </a:xfrm>
        </p:spPr>
        <p:style>
          <a:lnRef idx="1">
            <a:schemeClr val="dk1"/>
          </a:lnRef>
          <a:fillRef idx="3">
            <a:schemeClr val="dk1"/>
          </a:fillRef>
          <a:effectRef idx="2">
            <a:schemeClr val="dk1"/>
          </a:effectRef>
          <a:fontRef idx="minor">
            <a:schemeClr val="lt1"/>
          </a:fontRef>
        </p:style>
        <p:txBody>
          <a:bodyPr>
            <a:normAutofit fontScale="92500"/>
          </a:bodyPr>
          <a:lstStyle/>
          <a:p>
            <a:pPr algn="ctr">
              <a:buNone/>
            </a:pPr>
            <a:r>
              <a:rPr lang="en-US" dirty="0" smtClean="0"/>
              <a:t>That's it! We reached the end of our presentation.</a:t>
            </a:r>
          </a:p>
          <a:p>
            <a:pPr algn="ctr">
              <a:buNone/>
            </a:pPr>
            <a:r>
              <a:rPr lang="en-US" dirty="0" smtClean="0"/>
              <a:t>Throughout this kernel, we put in practice many of the strategies for predicting the prices of the house. We philosophized about the variables, we analyzed 'Sale Price' alone and with the most correlated variables, we dealt with missing data and outliers, we tested some of the fundamental statistical assumptions and we even transformed categorical variables into dummy variables. That's a lot of work that Python helped us make easier</a:t>
            </a:r>
            <a:endParaRPr lang="en-US" dirty="0"/>
          </a:p>
        </p:txBody>
      </p:sp>
    </p:spTree>
  </p:cSld>
  <p:clrMapOvr>
    <a:masterClrMapping/>
  </p:clrMapOvr>
  <p:transition spd="slow">
    <p:push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14800"/>
            <a:ext cx="8229600" cy="15240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buNone/>
            </a:pPr>
            <a:r>
              <a:rPr lang="en-US" sz="7200" dirty="0" smtClean="0"/>
              <a:t>Thank </a:t>
            </a:r>
            <a:r>
              <a:rPr lang="en-US" sz="7200" dirty="0" smtClean="0"/>
              <a:t>you</a:t>
            </a:r>
            <a:endParaRPr lang="en-US" sz="7200" dirty="0"/>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1000"/>
                                        <p:tgtEl>
                                          <p:spTgt spid="3">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smtClean="0"/>
              <a:t>Data Sources and their formats</a:t>
            </a:r>
            <a:r>
              <a:rPr lang="en-US" b="1" dirty="0" smtClean="0"/>
              <a:t/>
            </a:r>
            <a:br>
              <a:rPr lang="en-US" b="1" dirty="0" smtClean="0"/>
            </a:br>
            <a:endParaRPr lang="en-US" b="1" dirty="0"/>
          </a:p>
        </p:txBody>
      </p:sp>
      <p:sp>
        <p:nvSpPr>
          <p:cNvPr id="3" name="Content Placeholder 2"/>
          <p:cNvSpPr>
            <a:spLocks noGrp="1"/>
          </p:cNvSpPr>
          <p:nvPr>
            <p:ph idx="1"/>
          </p:nvPr>
        </p:nvSpPr>
        <p:spPr/>
        <p:txBody>
          <a:bodyPr/>
          <a:lstStyle/>
          <a:p>
            <a:r>
              <a:rPr lang="en-US" sz="1500" dirty="0" smtClean="0"/>
              <a:t>Most of the time data is in CSV file.</a:t>
            </a:r>
          </a:p>
          <a:p>
            <a:r>
              <a:rPr lang="en-US" sz="1500" dirty="0" smtClean="0"/>
              <a:t>Then we load it in the system using python notebook and frame the data in data frame using pandas.</a:t>
            </a:r>
          </a:p>
          <a:p>
            <a:pPr algn="ctr">
              <a:buNone/>
            </a:pPr>
            <a:r>
              <a:rPr lang="en-IN" sz="1500" b="1" dirty="0" smtClean="0"/>
              <a:t>Dataset looks as follows-</a:t>
            </a:r>
          </a:p>
          <a:p>
            <a:pPr algn="ctr">
              <a:buNone/>
            </a:pPr>
            <a:endParaRPr lang="en-US" dirty="0" smtClean="0"/>
          </a:p>
        </p:txBody>
      </p:sp>
      <p:pic>
        <p:nvPicPr>
          <p:cNvPr id="5" name="Picture 4" descr="Screenshot (1211).png"/>
          <p:cNvPicPr/>
          <p:nvPr/>
        </p:nvPicPr>
        <p:blipFill>
          <a:blip r:embed="rId2"/>
          <a:stretch>
            <a:fillRect/>
          </a:stretch>
        </p:blipFill>
        <p:spPr>
          <a:xfrm>
            <a:off x="1066800" y="3581400"/>
            <a:ext cx="6858000" cy="292290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Dataset Information looks as follows-</a:t>
            </a:r>
            <a:r>
              <a:rPr lang="en-US" dirty="0" smtClean="0"/>
              <a:t/>
            </a:r>
            <a:br>
              <a:rPr lang="en-US" dirty="0" smtClean="0"/>
            </a:br>
            <a:endParaRPr lang="en-US" dirty="0"/>
          </a:p>
        </p:txBody>
      </p:sp>
      <p:pic>
        <p:nvPicPr>
          <p:cNvPr id="6" name="Content Placeholder 5" descr="Screenshot (1214).png"/>
          <p:cNvPicPr>
            <a:picLocks noGrp="1"/>
          </p:cNvPicPr>
          <p:nvPr>
            <p:ph idx="1"/>
          </p:nvPr>
        </p:nvPicPr>
        <p:blipFill>
          <a:blip r:embed="rId2"/>
          <a:stretch>
            <a:fillRect/>
          </a:stretch>
        </p:blipFill>
        <p:spPr>
          <a:xfrm>
            <a:off x="685800" y="1752600"/>
            <a:ext cx="7693420" cy="3962400"/>
          </a:xfrm>
          <a:prstGeom prst="rect">
            <a:avLst/>
          </a:prstGeom>
        </p:spPr>
      </p:pic>
      <p:sp>
        <p:nvSpPr>
          <p:cNvPr id="7" name="Rectangle 6"/>
          <p:cNvSpPr/>
          <p:nvPr/>
        </p:nvSpPr>
        <p:spPr>
          <a:xfrm>
            <a:off x="2209800" y="5943600"/>
            <a:ext cx="4572000" cy="646331"/>
          </a:xfrm>
          <a:prstGeom prst="rect">
            <a:avLst/>
          </a:prstGeom>
        </p:spPr>
        <p:txBody>
          <a:bodyPr>
            <a:spAutoFit/>
          </a:bodyPr>
          <a:lstStyle/>
          <a:p>
            <a:r>
              <a:rPr lang="en-IN" dirty="0" smtClean="0"/>
              <a:t>Major data is float data type no null values in the data set.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shot (1260).png"/>
          <p:cNvPicPr>
            <a:picLocks noGrp="1" noChangeAspect="1"/>
          </p:cNvPicPr>
          <p:nvPr>
            <p:ph idx="1"/>
          </p:nvPr>
        </p:nvPicPr>
        <p:blipFill>
          <a:blip r:embed="rId2"/>
          <a:stretch>
            <a:fillRect/>
          </a:stretch>
        </p:blipFill>
        <p:spPr>
          <a:xfrm>
            <a:off x="726256" y="685800"/>
            <a:ext cx="7691487" cy="5888038"/>
          </a:xfr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259).png"/>
          <p:cNvPicPr>
            <a:picLocks noGrp="1" noChangeAspect="1"/>
          </p:cNvPicPr>
          <p:nvPr>
            <p:ph idx="1"/>
          </p:nvPr>
        </p:nvPicPr>
        <p:blipFill>
          <a:blip r:embed="rId2"/>
          <a:stretch>
            <a:fillRect/>
          </a:stretch>
        </p:blipFill>
        <p:spPr>
          <a:xfrm>
            <a:off x="726257" y="1066800"/>
            <a:ext cx="6207944" cy="5507038"/>
          </a:xfrm>
        </p:spPr>
      </p:pic>
      <p:sp>
        <p:nvSpPr>
          <p:cNvPr id="5" name="TextBox 4"/>
          <p:cNvSpPr txBox="1"/>
          <p:nvPr/>
        </p:nvSpPr>
        <p:spPr>
          <a:xfrm>
            <a:off x="7391400" y="2362200"/>
            <a:ext cx="1143000" cy="3416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2400" dirty="0" smtClean="0"/>
              <a:t>No null values are present in our dataset.</a:t>
            </a:r>
            <a:endParaRPr lang="en-US" sz="2400"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1000" fill="hold"/>
                                        <p:tgtEl>
                                          <p:spTgt spid="5">
                                            <p:bg/>
                                          </p:spTgt>
                                        </p:tgtEl>
                                        <p:attrNameLst>
                                          <p:attrName>ppt_x</p:attrName>
                                        </p:attrNameLst>
                                      </p:cBhvr>
                                      <p:tavLst>
                                        <p:tav tm="0">
                                          <p:val>
                                            <p:strVal val="#ppt_x"/>
                                          </p:val>
                                        </p:tav>
                                        <p:tav tm="100000">
                                          <p:val>
                                            <p:strVal val="#ppt_x"/>
                                          </p:val>
                                        </p:tav>
                                      </p:tavLst>
                                    </p:anim>
                                    <p:anim calcmode="lin" valueType="num">
                                      <p:cBhvr additive="base">
                                        <p:cTn id="8" dur="1000" fill="hold"/>
                                        <p:tgtEl>
                                          <p:spTgt spid="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Pre-processing Done</a:t>
            </a:r>
            <a:endParaRPr lang="en-US" b="1" dirty="0"/>
          </a:p>
        </p:txBody>
      </p:sp>
      <p:sp>
        <p:nvSpPr>
          <p:cNvPr id="3" name="Content Placeholder 2"/>
          <p:cNvSpPr>
            <a:spLocks noGrp="1"/>
          </p:cNvSpPr>
          <p:nvPr>
            <p:ph idx="1"/>
          </p:nvPr>
        </p:nvSpPr>
        <p:spPr/>
        <p:txBody>
          <a:bodyPr/>
          <a:lstStyle/>
          <a:p>
            <a:r>
              <a:rPr lang="en-IN" sz="2000" dirty="0" smtClean="0"/>
              <a:t>Data pre-processing can refer to the manipulation or dropping of data before it is used to ensure or enhance performance, and is an important step in the data mining process.</a:t>
            </a:r>
            <a:endParaRPr lang="en-US" sz="2000" dirty="0" smtClean="0"/>
          </a:p>
          <a:p>
            <a:endParaRPr lang="en-US" dirty="0"/>
          </a:p>
        </p:txBody>
      </p:sp>
      <p:pic>
        <p:nvPicPr>
          <p:cNvPr id="4" name="Picture 3" descr="Data-Preprocessing-Steps.png"/>
          <p:cNvPicPr/>
          <p:nvPr/>
        </p:nvPicPr>
        <p:blipFill>
          <a:blip r:embed="rId2"/>
          <a:stretch>
            <a:fillRect/>
          </a:stretch>
        </p:blipFill>
        <p:spPr>
          <a:xfrm>
            <a:off x="2057400" y="3352800"/>
            <a:ext cx="4924425" cy="2847975"/>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285</TotalTime>
  <Words>1481</Words>
  <Application>Microsoft Office PowerPoint</Application>
  <PresentationFormat>On-screen Show (4:3)</PresentationFormat>
  <Paragraphs>247</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Urban</vt:lpstr>
      <vt:lpstr>Micro-Credit Defaulter Model </vt:lpstr>
      <vt:lpstr>INTRODUCTION </vt:lpstr>
      <vt:lpstr>The 7 Key Steps To Build Your Machine Learning Model</vt:lpstr>
      <vt:lpstr>Data Exploration</vt:lpstr>
      <vt:lpstr>Data Sources and their formats </vt:lpstr>
      <vt:lpstr>Dataset Information looks as follows- </vt:lpstr>
      <vt:lpstr>Slide 7</vt:lpstr>
      <vt:lpstr>Slide 8</vt:lpstr>
      <vt:lpstr>Data Pre-processing Done</vt:lpstr>
      <vt:lpstr>Slide 10</vt:lpstr>
      <vt:lpstr>EDA Concluding Remark.</vt:lpstr>
      <vt:lpstr>Data Cleaning</vt:lpstr>
      <vt:lpstr>Visualization</vt:lpstr>
      <vt:lpstr>Visualization.</vt:lpstr>
      <vt:lpstr>Visualization:</vt:lpstr>
      <vt:lpstr>Visualization</vt:lpstr>
      <vt:lpstr>Slide 17</vt:lpstr>
      <vt:lpstr>CORRELATION BETWEEN THE COLUMNS</vt:lpstr>
      <vt:lpstr>Slide 19</vt:lpstr>
      <vt:lpstr>Heat Maps Plotting</vt:lpstr>
      <vt:lpstr>Top Correlated feature columns</vt:lpstr>
      <vt:lpstr>Visualization</vt:lpstr>
      <vt:lpstr>Correlation of features columns with target columns.</vt:lpstr>
      <vt:lpstr>Observations:</vt:lpstr>
      <vt:lpstr>Building Machine Learning Models</vt:lpstr>
      <vt:lpstr>Testing of Identified Approaches (Algorithms)</vt:lpstr>
      <vt:lpstr>Logistic Regression Model</vt:lpstr>
      <vt:lpstr>Slide 28</vt:lpstr>
      <vt:lpstr>Slide 29</vt:lpstr>
      <vt:lpstr>Regularization Ridge Classifier</vt:lpstr>
      <vt:lpstr>Slide 31</vt:lpstr>
      <vt:lpstr>Slide 32</vt:lpstr>
      <vt:lpstr>Ensemble Techniques:</vt:lpstr>
      <vt:lpstr>Slide 34</vt:lpstr>
      <vt:lpstr>Slide 35</vt:lpstr>
      <vt:lpstr>Key Metrics</vt:lpstr>
      <vt:lpstr>AUC-ROC curve</vt:lpstr>
      <vt:lpstr>Observations:</vt:lpstr>
      <vt:lpstr>Concluding Remarks.</vt:lpstr>
      <vt:lpstr>Slide 40</vt:lpstr>
      <vt:lpstr>Slide 41</vt:lpstr>
      <vt:lpstr>Slide 42</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Windows User</dc:creator>
  <cp:lastModifiedBy>Windows User</cp:lastModifiedBy>
  <cp:revision>30</cp:revision>
  <dcterms:created xsi:type="dcterms:W3CDTF">2021-10-28T13:06:49Z</dcterms:created>
  <dcterms:modified xsi:type="dcterms:W3CDTF">2021-11-26T20:50:12Z</dcterms:modified>
</cp:coreProperties>
</file>