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5" r:id="rId50"/>
    <p:sldId id="306" r:id="rId51"/>
    <p:sldId id="30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snapToGrid="0">
      <p:cViewPr varScale="1">
        <p:scale>
          <a:sx n="74" d="100"/>
          <a:sy n="74" d="100"/>
        </p:scale>
        <p:origin x="5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921B4-46E6-493E-9428-C347BBE9EAC7}" type="datetimeFigureOut">
              <a:rPr lang="en-IN" smtClean="0"/>
              <a:t>09-01-2022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1B698-7518-4AAA-8A68-9B757FDB7368}" type="slidenum">
              <a:rPr lang="en-IN" smtClean="0"/>
              <a:t>‹#›</a:t>
            </a:fld>
            <a:endParaRPr lang="en-IN"/>
          </a:p>
        </p:txBody>
      </p:sp>
    </p:spTree>
    <p:extLst>
      <p:ext uri="{BB962C8B-B14F-4D97-AF65-F5344CB8AC3E}">
        <p14:creationId xmlns:p14="http://schemas.microsoft.com/office/powerpoint/2010/main" val="246088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1B698-7518-4AAA-8A68-9B757FDB7368}" type="slidenum">
              <a:rPr lang="en-IN" smtClean="0"/>
              <a:t>27</a:t>
            </a:fld>
            <a:endParaRPr lang="en-IN"/>
          </a:p>
        </p:txBody>
      </p:sp>
    </p:spTree>
    <p:extLst>
      <p:ext uri="{BB962C8B-B14F-4D97-AF65-F5344CB8AC3E}">
        <p14:creationId xmlns:p14="http://schemas.microsoft.com/office/powerpoint/2010/main" val="92392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69B340-6663-44DD-B720-EC2C21FEA83F}" type="datetimeFigureOut">
              <a:rPr lang="en-IN" smtClean="0"/>
              <a:t>09-01-2022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B57FF82-C4D1-490A-8CB1-C3DCA728241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377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9B340-6663-44DD-B720-EC2C21FEA83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7FF82-C4D1-490A-8CB1-C3DCA728241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45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9B340-6663-44DD-B720-EC2C21FEA83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7FF82-C4D1-490A-8CB1-C3DCA728241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987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9B340-6663-44DD-B720-EC2C21FEA83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7FF82-C4D1-490A-8CB1-C3DCA728241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32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9B340-6663-44DD-B720-EC2C21FEA83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7FF82-C4D1-490A-8CB1-C3DCA728241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807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9B340-6663-44DD-B720-EC2C21FEA83F}"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7FF82-C4D1-490A-8CB1-C3DCA728241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24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9B340-6663-44DD-B720-EC2C21FEA83F}" type="datetimeFigureOut">
              <a:rPr lang="en-IN" smtClean="0"/>
              <a:t>09-01-2022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7FF82-C4D1-490A-8CB1-C3DCA728241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34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9B340-6663-44DD-B720-EC2C21FEA83F}" type="datetimeFigureOut">
              <a:rPr lang="en-IN" smtClean="0"/>
              <a:t>09-01-2022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7FF82-C4D1-490A-8CB1-C3DCA728241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66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9B340-6663-44DD-B720-EC2C21FEA83F}" type="datetimeFigureOut">
              <a:rPr lang="en-IN" smtClean="0"/>
              <a:t>09-01-2022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57FF82-C4D1-490A-8CB1-C3DCA7282415}" type="slidenum">
              <a:rPr lang="en-IN" smtClean="0"/>
              <a:t>‹#›</a:t>
            </a:fld>
            <a:endParaRPr lang="en-IN"/>
          </a:p>
        </p:txBody>
      </p:sp>
    </p:spTree>
    <p:extLst>
      <p:ext uri="{BB962C8B-B14F-4D97-AF65-F5344CB8AC3E}">
        <p14:creationId xmlns:p14="http://schemas.microsoft.com/office/powerpoint/2010/main" val="189090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9B340-6663-44DD-B720-EC2C21FEA83F}"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7FF82-C4D1-490A-8CB1-C3DCA728241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84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69B340-6663-44DD-B720-EC2C21FEA83F}" type="datetimeFigureOut">
              <a:rPr lang="en-IN" smtClean="0"/>
              <a:t>09-01-2022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B57FF82-C4D1-490A-8CB1-C3DCA728241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490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69B340-6663-44DD-B720-EC2C21FEA83F}" type="datetimeFigureOut">
              <a:rPr lang="en-IN" smtClean="0"/>
              <a:t>09-01-2022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57FF82-C4D1-490A-8CB1-C3DCA728241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357897"/>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EDBC-3DA9-4C0F-B0EA-6BB4B910C8EF}"/>
              </a:ext>
            </a:extLst>
          </p:cNvPr>
          <p:cNvSpPr>
            <a:spLocks noGrp="1"/>
          </p:cNvSpPr>
          <p:nvPr>
            <p:ph type="ctrTitle"/>
          </p:nvPr>
        </p:nvSpPr>
        <p:spPr>
          <a:xfrm>
            <a:off x="2208727" y="2516452"/>
            <a:ext cx="9448800" cy="1825096"/>
          </a:xfrm>
        </p:spPr>
        <p:txBody>
          <a:bodyPr/>
          <a:lstStyle/>
          <a:p>
            <a:r>
              <a:rPr lang="en-IN" sz="4400" b="1" kern="1800" dirty="0">
                <a:ln w="6731" cap="flat" cmpd="sng" algn="ctr">
                  <a:solidFill>
                    <a:srgbClr val="FFFFFF"/>
                  </a:solidFill>
                  <a:prstDash val="solid"/>
                  <a:round/>
                </a:ln>
                <a:solidFill>
                  <a:srgbClr val="262626"/>
                </a:solidFill>
                <a:effectLst>
                  <a:outerShdw dist="38100" dir="2700000" algn="bl">
                    <a:schemeClr val="accent5"/>
                  </a:outerShdw>
                </a:effectLst>
                <a:latin typeface="Arial Rounded MT Bold" panose="020F0704030504030204" pitchFamily="34" charset="0"/>
                <a:ea typeface="Times New Roman" panose="02020603050405020304" pitchFamily="18" charset="0"/>
                <a:cs typeface="Times New Roman" panose="02020603050405020304" pitchFamily="18" charset="0"/>
              </a:rPr>
              <a:t>RATING PREDICTION PROJECT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0F17FF8E-F45A-4DB0-A662-57F327BAE717}"/>
              </a:ext>
            </a:extLst>
          </p:cNvPr>
          <p:cNvSpPr txBox="1"/>
          <p:nvPr/>
        </p:nvSpPr>
        <p:spPr>
          <a:xfrm>
            <a:off x="10028349" y="5082689"/>
            <a:ext cx="2163651" cy="923330"/>
          </a:xfrm>
          <a:prstGeom prst="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IN" sz="1800" b="1" dirty="0"/>
              <a:t>Submitted by:</a:t>
            </a:r>
            <a:endParaRPr lang="en-US" sz="1800" b="1" dirty="0"/>
          </a:p>
          <a:p>
            <a:r>
              <a:rPr lang="en-IN" sz="1800" b="1" dirty="0"/>
              <a:t>Kunal chand</a:t>
            </a:r>
            <a:endParaRPr lang="en-US" sz="1800" b="1" dirty="0"/>
          </a:p>
          <a:p>
            <a:r>
              <a:rPr lang="en-IN" sz="1800" b="1" dirty="0"/>
              <a:t>Internship-19</a:t>
            </a:r>
            <a:endParaRPr lang="en-US" sz="1800" b="1" dirty="0"/>
          </a:p>
        </p:txBody>
      </p:sp>
      <p:pic>
        <p:nvPicPr>
          <p:cNvPr id="7" name="Picture 6">
            <a:extLst>
              <a:ext uri="{FF2B5EF4-FFF2-40B4-BE49-F238E27FC236}">
                <a16:creationId xmlns:a16="http://schemas.microsoft.com/office/drawing/2014/main" id="{A7862622-98A1-4FB1-85F5-6F471843EC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4419"/>
            <a:ext cx="4953000" cy="2971800"/>
          </a:xfrm>
          <a:prstGeom prst="rect">
            <a:avLst/>
          </a:prstGeom>
          <a:noFill/>
          <a:ln>
            <a:noFill/>
          </a:ln>
        </p:spPr>
      </p:pic>
    </p:spTree>
    <p:extLst>
      <p:ext uri="{BB962C8B-B14F-4D97-AF65-F5344CB8AC3E}">
        <p14:creationId xmlns:p14="http://schemas.microsoft.com/office/powerpoint/2010/main" val="15578264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5329-6A4D-40F7-827D-82321BDFE46E}"/>
              </a:ext>
            </a:extLst>
          </p:cNvPr>
          <p:cNvSpPr>
            <a:spLocks noGrp="1"/>
          </p:cNvSpPr>
          <p:nvPr>
            <p:ph type="title"/>
          </p:nvPr>
        </p:nvSpPr>
        <p:spPr>
          <a:xfrm>
            <a:off x="1716622" y="1391655"/>
            <a:ext cx="9603275" cy="1049235"/>
          </a:xfrm>
        </p:spPr>
        <p:txBody>
          <a:bodyPr/>
          <a:lstStyle/>
          <a:p>
            <a:r>
              <a:rPr lang="en-IN" dirty="0"/>
              <a:t>Dataset Information looks as follows</a:t>
            </a:r>
          </a:p>
        </p:txBody>
      </p:sp>
      <p:pic>
        <p:nvPicPr>
          <p:cNvPr id="5" name="Content Placeholder 4">
            <a:extLst>
              <a:ext uri="{FF2B5EF4-FFF2-40B4-BE49-F238E27FC236}">
                <a16:creationId xmlns:a16="http://schemas.microsoft.com/office/drawing/2014/main" id="{890D3C19-1F05-4E51-82AB-8F853A0EE3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320" y="2016125"/>
            <a:ext cx="5812906" cy="3449638"/>
          </a:xfrm>
        </p:spPr>
      </p:pic>
    </p:spTree>
    <p:extLst>
      <p:ext uri="{BB962C8B-B14F-4D97-AF65-F5344CB8AC3E}">
        <p14:creationId xmlns:p14="http://schemas.microsoft.com/office/powerpoint/2010/main" val="66372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02x0FHt9JV085sA_uOaVdw.png">
            <a:extLst>
              <a:ext uri="{FF2B5EF4-FFF2-40B4-BE49-F238E27FC236}">
                <a16:creationId xmlns:a16="http://schemas.microsoft.com/office/drawing/2014/main" id="{B6DBD7F7-3B84-449A-AAF2-2538FBDBCF43}"/>
              </a:ext>
            </a:extLst>
          </p:cNvPr>
          <p:cNvPicPr>
            <a:picLocks noGrp="1"/>
          </p:cNvPicPr>
          <p:nvPr>
            <p:ph idx="1"/>
          </p:nvPr>
        </p:nvPicPr>
        <p:blipFill>
          <a:blip r:embed="rId2"/>
          <a:stretch>
            <a:fillRect/>
          </a:stretch>
        </p:blipFill>
        <p:spPr>
          <a:xfrm>
            <a:off x="1457739" y="2218445"/>
            <a:ext cx="9607826" cy="2605346"/>
          </a:xfrm>
          <a:prstGeom prst="rect">
            <a:avLst/>
          </a:prstGeom>
          <a:solidFill>
            <a:schemeClr val="tx2">
              <a:lumMod val="60000"/>
              <a:lumOff val="40000"/>
            </a:schemeClr>
          </a:solidFill>
          <a:effectLst>
            <a:glow rad="228600">
              <a:schemeClr val="accent2">
                <a:satMod val="175000"/>
                <a:alpha val="40000"/>
              </a:schemeClr>
            </a:glow>
          </a:effectLst>
        </p:spPr>
      </p:pic>
      <p:sp>
        <p:nvSpPr>
          <p:cNvPr id="2" name="Title 1">
            <a:extLst>
              <a:ext uri="{FF2B5EF4-FFF2-40B4-BE49-F238E27FC236}">
                <a16:creationId xmlns:a16="http://schemas.microsoft.com/office/drawing/2014/main" id="{CDD3CF1F-4C5F-4C7F-8817-CEEBC6F85B56}"/>
              </a:ext>
            </a:extLst>
          </p:cNvPr>
          <p:cNvSpPr>
            <a:spLocks noGrp="1"/>
          </p:cNvSpPr>
          <p:nvPr>
            <p:ph type="title"/>
          </p:nvPr>
        </p:nvSpPr>
        <p:spPr>
          <a:xfrm>
            <a:off x="1364975" y="1391655"/>
            <a:ext cx="9700590" cy="1049235"/>
          </a:xfrm>
        </p:spPr>
        <p:txBody>
          <a:bodyPr>
            <a:normAutofit/>
          </a:bodyPr>
          <a:lstStyle/>
          <a:p>
            <a:r>
              <a:rPr lang="en-IN" sz="2400" b="1" dirty="0"/>
              <a:t>Data Pre-processing Done in following steps.</a:t>
            </a:r>
          </a:p>
        </p:txBody>
      </p:sp>
      <p:sp>
        <p:nvSpPr>
          <p:cNvPr id="6" name="TextBox 5">
            <a:extLst>
              <a:ext uri="{FF2B5EF4-FFF2-40B4-BE49-F238E27FC236}">
                <a16:creationId xmlns:a16="http://schemas.microsoft.com/office/drawing/2014/main" id="{D4124336-0CD8-46AD-A8CA-5D379106A2B5}"/>
              </a:ext>
            </a:extLst>
          </p:cNvPr>
          <p:cNvSpPr txBox="1"/>
          <p:nvPr/>
        </p:nvSpPr>
        <p:spPr>
          <a:xfrm>
            <a:off x="1364975" y="5188916"/>
            <a:ext cx="970059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FF00"/>
                </a:solidFill>
                <a:effectLst/>
                <a:latin typeface="Calibri" pitchFamily="34" charset="0"/>
                <a:ea typeface="Calibri" pitchFamily="34" charset="0"/>
                <a:cs typeface="Mangal" pitchFamily="18" charset="0"/>
              </a:rPr>
              <a:t>This project is based on NLP and we have comments or string data for that we have to first convert comments into words then filter and cleaning of data using several libraries and finally convert them into int data type.</a:t>
            </a:r>
            <a:endParaRPr kumimoji="0" lang="en-US" sz="1800" b="0" i="0" u="none" strike="noStrike" cap="none" normalizeH="0" baseline="0" dirty="0">
              <a:ln>
                <a:noFill/>
              </a:ln>
              <a:solidFill>
                <a:srgbClr val="FFFF00"/>
              </a:solidFill>
              <a:effectLst/>
              <a:latin typeface="Arial" pitchFamily="34" charset="0"/>
              <a:cs typeface="Arial" pitchFamily="34" charset="0"/>
            </a:endParaRPr>
          </a:p>
        </p:txBody>
      </p:sp>
    </p:spTree>
    <p:extLst>
      <p:ext uri="{BB962C8B-B14F-4D97-AF65-F5344CB8AC3E}">
        <p14:creationId xmlns:p14="http://schemas.microsoft.com/office/powerpoint/2010/main" val="126639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C1E-D554-4D13-9413-4A208FF15D14}"/>
              </a:ext>
            </a:extLst>
          </p:cNvPr>
          <p:cNvSpPr>
            <a:spLocks noGrp="1"/>
          </p:cNvSpPr>
          <p:nvPr>
            <p:ph type="title"/>
          </p:nvPr>
        </p:nvSpPr>
        <p:spPr>
          <a:xfrm>
            <a:off x="1451579" y="1391655"/>
            <a:ext cx="9603275" cy="1049235"/>
          </a:xfrm>
        </p:spPr>
        <p:txBody>
          <a:bodyPr/>
          <a:lstStyle/>
          <a:p>
            <a:r>
              <a:rPr lang="en-IN" b="1" dirty="0"/>
              <a:t>Pre-processing steps explanation</a:t>
            </a:r>
          </a:p>
        </p:txBody>
      </p:sp>
      <p:sp>
        <p:nvSpPr>
          <p:cNvPr id="3" name="Content Placeholder 2">
            <a:extLst>
              <a:ext uri="{FF2B5EF4-FFF2-40B4-BE49-F238E27FC236}">
                <a16:creationId xmlns:a16="http://schemas.microsoft.com/office/drawing/2014/main" id="{CDDAB86B-A26F-4CAA-929E-CA90B45190B2}"/>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pPr marL="0" lvl="0" indent="0">
              <a:buNone/>
            </a:pPr>
            <a:r>
              <a:rPr lang="en-IN" sz="2000" dirty="0">
                <a:solidFill>
                  <a:srgbClr val="FFFF00"/>
                </a:solidFill>
              </a:rPr>
              <a:t>1. Data Extraction: It is the first step of any model. most data is in CSV or excel format and for </a:t>
            </a:r>
            <a:r>
              <a:rPr lang="en-IN" sz="2000" dirty="0" err="1">
                <a:solidFill>
                  <a:srgbClr val="FFFF00"/>
                </a:solidFill>
              </a:rPr>
              <a:t>analyzing</a:t>
            </a:r>
            <a:r>
              <a:rPr lang="en-IN" sz="2000" dirty="0">
                <a:solidFill>
                  <a:srgbClr val="FFFF00"/>
                </a:solidFill>
              </a:rPr>
              <a:t> the data we use data manipulation tool pandas and NumPy after that data is converted into a data frame for analysing the data.</a:t>
            </a:r>
            <a:endParaRPr lang="en-US" sz="2000" dirty="0">
              <a:solidFill>
                <a:srgbClr val="FFFF00"/>
              </a:solidFill>
            </a:endParaRPr>
          </a:p>
          <a:p>
            <a:pPr marL="0" lvl="0" indent="0">
              <a:buNone/>
            </a:pPr>
            <a:r>
              <a:rPr lang="en-IN" sz="2000" dirty="0">
                <a:solidFill>
                  <a:srgbClr val="FFFF00"/>
                </a:solidFill>
              </a:rPr>
              <a:t>2. Data Cleaning: First we clean the data which have no use in prediction like the index column and Id, then we drop the data which has a high no of missing percentages.</a:t>
            </a:r>
            <a:endParaRPr lang="en-US" sz="2000" dirty="0">
              <a:solidFill>
                <a:srgbClr val="FFFF00"/>
              </a:solidFill>
            </a:endParaRPr>
          </a:p>
          <a:p>
            <a:pPr marL="0" indent="0">
              <a:buNone/>
            </a:pPr>
            <a:r>
              <a:rPr lang="en-IN" sz="2000" dirty="0">
                <a:solidFill>
                  <a:srgbClr val="FFFF00"/>
                </a:solidFill>
              </a:rPr>
              <a:t> 3. Stemming And Lemmatisation: The next step is to tag the words via Text Part Of Speech Tagging. Additionally, we are ready to perform Stemming And Lemmatisation In The NLP Data Science Project.</a:t>
            </a:r>
          </a:p>
          <a:p>
            <a:pPr marL="0" indent="0">
              <a:buNone/>
            </a:pPr>
            <a:endParaRPr lang="en-IN" dirty="0"/>
          </a:p>
        </p:txBody>
      </p:sp>
    </p:spTree>
    <p:extLst>
      <p:ext uri="{BB962C8B-B14F-4D97-AF65-F5344CB8AC3E}">
        <p14:creationId xmlns:p14="http://schemas.microsoft.com/office/powerpoint/2010/main" val="190177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6D8B5D-FC5E-4E17-A1EF-D5F296A334A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pPr marL="0" lvl="0" indent="0">
              <a:buNone/>
            </a:pPr>
            <a:r>
              <a:rPr lang="en-IN" dirty="0">
                <a:solidFill>
                  <a:srgbClr val="FFFF00"/>
                </a:solidFill>
              </a:rPr>
              <a:t>4.Text Mining Algorithms: The text needs to be converted to numbers. Multiple algorithms compute and use the frequency of the words or group them to help us understand their hidden meanings.</a:t>
            </a:r>
            <a:endParaRPr lang="en-US" dirty="0">
              <a:solidFill>
                <a:srgbClr val="FFFF00"/>
              </a:solidFill>
            </a:endParaRPr>
          </a:p>
          <a:p>
            <a:pPr marL="0" lvl="0" indent="0">
              <a:buNone/>
            </a:pPr>
            <a:r>
              <a:rPr lang="en-US" dirty="0">
                <a:solidFill>
                  <a:srgbClr val="FFFF00"/>
                </a:solidFill>
              </a:rPr>
              <a:t>5.Word2Vec Algorithm: Now the numerical data needs to be fed into a model so that we can start forecasting it. We can feed our data to a model. Word2Vec algorithm is gaining popularity. Let’s understand how to Predict Text Using </a:t>
            </a:r>
          </a:p>
          <a:p>
            <a:pPr marL="0" lvl="0" indent="0">
              <a:buNone/>
            </a:pPr>
            <a:r>
              <a:rPr lang="en-IN" dirty="0">
                <a:solidFill>
                  <a:srgbClr val="FFFF00"/>
                </a:solidFill>
              </a:rPr>
              <a:t>6. Data transformation is the process of changing the format, structure, or values of data; we use a labelled encoder for coding the object data into integer data.</a:t>
            </a:r>
            <a:endParaRPr lang="en-US" dirty="0">
              <a:solidFill>
                <a:srgbClr val="FFFF00"/>
              </a:solidFill>
            </a:endParaRPr>
          </a:p>
          <a:p>
            <a:pPr lvl="0"/>
            <a:endParaRPr lang="en-IN" dirty="0">
              <a:solidFill>
                <a:srgbClr val="FFFF00"/>
              </a:solidFill>
            </a:endParaRPr>
          </a:p>
          <a:p>
            <a:endParaRPr lang="en-IN" dirty="0"/>
          </a:p>
        </p:txBody>
      </p:sp>
      <p:sp>
        <p:nvSpPr>
          <p:cNvPr id="4" name="Title 1">
            <a:extLst>
              <a:ext uri="{FF2B5EF4-FFF2-40B4-BE49-F238E27FC236}">
                <a16:creationId xmlns:a16="http://schemas.microsoft.com/office/drawing/2014/main" id="{9ACB7E4E-9158-4288-85E3-FF448BEA6007}"/>
              </a:ext>
            </a:extLst>
          </p:cNvPr>
          <p:cNvSpPr>
            <a:spLocks noGrp="1"/>
          </p:cNvSpPr>
          <p:nvPr>
            <p:ph type="title"/>
          </p:nvPr>
        </p:nvSpPr>
        <p:spPr>
          <a:xfrm>
            <a:off x="1451579" y="1391655"/>
            <a:ext cx="9603275" cy="1049337"/>
          </a:xfrm>
        </p:spPr>
        <p:txBody>
          <a:bodyPr/>
          <a:lstStyle/>
          <a:p>
            <a:r>
              <a:rPr lang="en-IN" b="1" dirty="0"/>
              <a:t>Pre-processing steps explanation</a:t>
            </a:r>
          </a:p>
        </p:txBody>
      </p:sp>
    </p:spTree>
    <p:extLst>
      <p:ext uri="{BB962C8B-B14F-4D97-AF65-F5344CB8AC3E}">
        <p14:creationId xmlns:p14="http://schemas.microsoft.com/office/powerpoint/2010/main" val="309805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A9569-1003-4034-9B9E-A0E1FF67E8A4}"/>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lvl="0" indent="0">
              <a:buNone/>
            </a:pPr>
            <a:r>
              <a:rPr lang="en-IN" dirty="0">
                <a:solidFill>
                  <a:srgbClr val="FFFF00"/>
                </a:solidFill>
              </a:rPr>
              <a:t>7. Data Reduction: it is the process of finding the most correlated columns, and combining them because the machine does not understand which feature columns impact the most on accuracy.</a:t>
            </a:r>
          </a:p>
          <a:p>
            <a:pPr marL="0" lvl="0" indent="0">
              <a:buNone/>
            </a:pPr>
            <a:r>
              <a:rPr lang="en-IN" dirty="0">
                <a:solidFill>
                  <a:srgbClr val="FFFF00"/>
                </a:solidFill>
              </a:rPr>
              <a:t>8. Data discretization converts a large number of data values into smaller once, so that data evaluation and data management becomes very easy, using box plots is makes a clear understanding of the data.</a:t>
            </a:r>
            <a:endParaRPr lang="en-US" dirty="0">
              <a:solidFill>
                <a:srgbClr val="FFFF00"/>
              </a:solidFill>
            </a:endParaRPr>
          </a:p>
          <a:p>
            <a:pPr marL="0" lvl="0" indent="0">
              <a:buNone/>
            </a:pPr>
            <a:r>
              <a:rPr lang="en-US" dirty="0">
                <a:solidFill>
                  <a:srgbClr val="FFFF00"/>
                </a:solidFill>
              </a:rPr>
              <a:t>9.Evaluate NLP Model: Now that the NLP algorithm has started to forecast text, the last step is about assessing the accuracy of the model. Learn How To Evaluate The Model Performance</a:t>
            </a:r>
          </a:p>
          <a:p>
            <a:endParaRPr lang="en-IN" dirty="0"/>
          </a:p>
        </p:txBody>
      </p:sp>
      <p:sp>
        <p:nvSpPr>
          <p:cNvPr id="4" name="Title 1">
            <a:extLst>
              <a:ext uri="{FF2B5EF4-FFF2-40B4-BE49-F238E27FC236}">
                <a16:creationId xmlns:a16="http://schemas.microsoft.com/office/drawing/2014/main" id="{8666010D-EA57-4DD7-BC48-E5424A009847}"/>
              </a:ext>
            </a:extLst>
          </p:cNvPr>
          <p:cNvSpPr>
            <a:spLocks noGrp="1"/>
          </p:cNvSpPr>
          <p:nvPr>
            <p:ph type="title"/>
          </p:nvPr>
        </p:nvSpPr>
        <p:spPr>
          <a:xfrm>
            <a:off x="1451578" y="1391655"/>
            <a:ext cx="9603275" cy="1049337"/>
          </a:xfrm>
        </p:spPr>
        <p:txBody>
          <a:bodyPr/>
          <a:lstStyle/>
          <a:p>
            <a:r>
              <a:rPr lang="en-IN" b="1" dirty="0"/>
              <a:t>Pre-processing steps explanation</a:t>
            </a:r>
          </a:p>
        </p:txBody>
      </p:sp>
    </p:spTree>
    <p:extLst>
      <p:ext uri="{BB962C8B-B14F-4D97-AF65-F5344CB8AC3E}">
        <p14:creationId xmlns:p14="http://schemas.microsoft.com/office/powerpoint/2010/main" val="27887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526E-D86E-4292-ABFE-E39743A49195}"/>
              </a:ext>
            </a:extLst>
          </p:cNvPr>
          <p:cNvSpPr>
            <a:spLocks noGrp="1"/>
          </p:cNvSpPr>
          <p:nvPr>
            <p:ph type="title"/>
          </p:nvPr>
        </p:nvSpPr>
        <p:spPr>
          <a:xfrm>
            <a:off x="3276833" y="1391655"/>
            <a:ext cx="5638334" cy="1049235"/>
          </a:xfrm>
        </p:spPr>
        <p:txBody>
          <a:bodyPr/>
          <a:lstStyle/>
          <a:p>
            <a:r>
              <a:rPr lang="en-US" u="sng" dirty="0"/>
              <a:t>EDA Concluding Remark</a:t>
            </a:r>
            <a:endParaRPr lang="en-IN" dirty="0"/>
          </a:p>
        </p:txBody>
      </p:sp>
      <p:sp>
        <p:nvSpPr>
          <p:cNvPr id="3" name="Content Placeholder 2">
            <a:extLst>
              <a:ext uri="{FF2B5EF4-FFF2-40B4-BE49-F238E27FC236}">
                <a16:creationId xmlns:a16="http://schemas.microsoft.com/office/drawing/2014/main" id="{E3634CFB-629B-4CDB-8E19-B439491E18AE}"/>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As for any basic model building, we have to understand the type of target variable, the data of the target variable is continued or classified.</a:t>
            </a: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Data Analysis is always the difficult part, for better understanding different kinds of bar plots, distribution plots are created with the target Column for finding the insights of the dataset we have. </a:t>
            </a: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Analytical Modelling always starts with the target variable we have, and in that case, our target variables are text comments first we have to filter them and make data clean then using different analysis tools select the list of toxic words which makes comments malignant, for that, we create some distribution plots with the target variable to understand which feature columns help to learn the model best and which feature columns reduce the accuracy of the model.</a:t>
            </a: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And after finding the relation and correlation with the target variable we choose either Regression Model or Classification Model. Here in this problem, our target feature column is classified so we build our Machine Learning model on classification.</a:t>
            </a:r>
            <a:endParaRPr lang="en-IN" dirty="0">
              <a:solidFill>
                <a:srgbClr val="FFFF00"/>
              </a:solidFill>
            </a:endParaRPr>
          </a:p>
        </p:txBody>
      </p:sp>
    </p:spTree>
    <p:extLst>
      <p:ext uri="{BB962C8B-B14F-4D97-AF65-F5344CB8AC3E}">
        <p14:creationId xmlns:p14="http://schemas.microsoft.com/office/powerpoint/2010/main" val="2944543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EF16-4159-417A-8A81-96C92C7C2523}"/>
              </a:ext>
            </a:extLst>
          </p:cNvPr>
          <p:cNvSpPr>
            <a:spLocks noGrp="1"/>
          </p:cNvSpPr>
          <p:nvPr>
            <p:ph type="title"/>
          </p:nvPr>
        </p:nvSpPr>
        <p:spPr/>
        <p:txBody>
          <a:bodyPr/>
          <a:lstStyle/>
          <a:p>
            <a:r>
              <a:rPr lang="en-IN" dirty="0"/>
              <a:t>Hardware and Software Requirements and Tools Used</a:t>
            </a:r>
          </a:p>
        </p:txBody>
      </p:sp>
      <p:sp>
        <p:nvSpPr>
          <p:cNvPr id="4" name="Rectangle 1">
            <a:extLst>
              <a:ext uri="{FF2B5EF4-FFF2-40B4-BE49-F238E27FC236}">
                <a16:creationId xmlns:a16="http://schemas.microsoft.com/office/drawing/2014/main" id="{C871E4EF-4991-4199-9767-C969006E6320}"/>
              </a:ext>
            </a:extLst>
          </p:cNvPr>
          <p:cNvSpPr>
            <a:spLocks noGrp="1" noChangeArrowheads="1"/>
          </p:cNvSpPr>
          <p:nvPr>
            <p:ph idx="1"/>
          </p:nvPr>
        </p:nvSpPr>
        <p:spPr bwMode="auto">
          <a:xfrm>
            <a:off x="1451579" y="1853754"/>
            <a:ext cx="9604375" cy="2554545"/>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1. Python is widely used in scientific and numeric computing: </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2. </a:t>
            </a:r>
            <a:r>
              <a:rPr kumimoji="0" lang="en-US" b="0" i="0" u="none" strike="noStrike" cap="none" normalizeH="0" baseline="0" dirty="0" err="1">
                <a:ln>
                  <a:noFill/>
                </a:ln>
                <a:solidFill>
                  <a:srgbClr val="FFFF00"/>
                </a:solidFill>
                <a:effectLst/>
                <a:latin typeface="Calibri" pitchFamily="34" charset="0"/>
                <a:ea typeface="Calibri" pitchFamily="34" charset="0"/>
                <a:cs typeface="Mangal" pitchFamily="18" charset="0"/>
              </a:rPr>
              <a:t>SciPy</a:t>
            </a: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 is a collection of packages for mathematics, science, and engineering.</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3. Pandas are data analysis and modeling libraries.</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FFFF00"/>
                </a:solidFill>
                <a:latin typeface="Calibri" pitchFamily="34" charset="0"/>
                <a:ea typeface="Calibri" pitchFamily="34" charset="0"/>
                <a:cs typeface="Mangal" pitchFamily="18" charset="0"/>
              </a:rPr>
              <a:t>4. </a:t>
            </a:r>
            <a:r>
              <a:rPr kumimoji="0" lang="en-US" b="0" i="0" u="none" strike="noStrike" cap="none" normalizeH="0" baseline="0" dirty="0">
                <a:ln>
                  <a:noFill/>
                </a:ln>
                <a:solidFill>
                  <a:srgbClr val="FFFF00"/>
                </a:solidFill>
                <a:effectLst/>
                <a:latin typeface="Calibri" pitchFamily="34" charset="0"/>
                <a:ea typeface="Calibri" pitchFamily="34" charset="0"/>
                <a:cs typeface="Calibri" pitchFamily="34" charset="0"/>
              </a:rPr>
              <a:t>Natural Language Toolkit:</a:t>
            </a: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 </a:t>
            </a:r>
            <a:r>
              <a:rPr kumimoji="0" lang="en-US" b="0" i="0" u="none" strike="noStrike" cap="none" normalizeH="0" baseline="0" dirty="0">
                <a:ln>
                  <a:noFill/>
                </a:ln>
                <a:solidFill>
                  <a:srgbClr val="FFFF00"/>
                </a:solidFill>
                <a:effectLst/>
                <a:latin typeface="Calibri" pitchFamily="34" charset="0"/>
                <a:ea typeface="Calibri" pitchFamily="34" charset="0"/>
                <a:cs typeface="Calibri" pitchFamily="34" charset="0"/>
              </a:rPr>
              <a:t>NLTK is a leading platform for building Python programs to work with human language data. It provides easy-to-use interfaces to over 50 corpora and lexical resources such as WorldNet, along with a suite of text processing libraries for classification, tokenization, stemming, tagging, parsing, and semantic reasoning, wrappers for industrial-strength NLP libraries.</a:t>
            </a:r>
            <a:endParaRPr kumimoji="0" lang="en-US" b="0" i="0" u="none" strike="noStrike" cap="none" normalizeH="0" baseline="0" dirty="0">
              <a:ln>
                <a:noFill/>
              </a:ln>
              <a:solidFill>
                <a:srgbClr val="FFFF00"/>
              </a:solidFill>
              <a:effectLst/>
              <a:latin typeface="Arial" pitchFamily="34" charset="0"/>
              <a:cs typeface="Arial" pitchFamily="34" charset="0"/>
            </a:endParaRPr>
          </a:p>
        </p:txBody>
      </p:sp>
      <p:sp>
        <p:nvSpPr>
          <p:cNvPr id="5" name="Rectangle 2">
            <a:extLst>
              <a:ext uri="{FF2B5EF4-FFF2-40B4-BE49-F238E27FC236}">
                <a16:creationId xmlns:a16="http://schemas.microsoft.com/office/drawing/2014/main" id="{4D4CADE9-D5D2-4CFA-AE15-173F08F36E79}"/>
              </a:ext>
            </a:extLst>
          </p:cNvPr>
          <p:cNvSpPr>
            <a:spLocks noChangeArrowheads="1"/>
          </p:cNvSpPr>
          <p:nvPr/>
        </p:nvSpPr>
        <p:spPr bwMode="auto">
          <a:xfrm>
            <a:off x="4297250" y="4408299"/>
            <a:ext cx="3597499" cy="2169825"/>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Libraries Used for this Project include –  </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1. Pandas</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2.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NumPy</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3.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Matplotlib</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4.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Seaborn</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5.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Scikit</a:t>
            </a: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Learn</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6.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Nltk</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7.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WordNetLemmatizer</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8. TF-IDF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vactorrization</a:t>
            </a:r>
            <a:endParaRPr kumimoji="0" lang="en-US" sz="1800" b="1" i="0" u="none" strike="noStrike" cap="none" normalizeH="0" baseline="0" dirty="0">
              <a:ln>
                <a:noFill/>
              </a:ln>
              <a:solidFill>
                <a:srgbClr val="FFFF00"/>
              </a:solidFill>
              <a:effectLst/>
              <a:latin typeface="Arial" pitchFamily="34" charset="0"/>
              <a:cs typeface="Arial" pitchFamily="34" charset="0"/>
            </a:endParaRPr>
          </a:p>
        </p:txBody>
      </p:sp>
    </p:spTree>
    <p:extLst>
      <p:ext uri="{BB962C8B-B14F-4D97-AF65-F5344CB8AC3E}">
        <p14:creationId xmlns:p14="http://schemas.microsoft.com/office/powerpoint/2010/main" val="24603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929D-6E37-4BB5-9883-CB131AD9DF4E}"/>
              </a:ext>
            </a:extLst>
          </p:cNvPr>
          <p:cNvSpPr>
            <a:spLocks noGrp="1"/>
          </p:cNvSpPr>
          <p:nvPr>
            <p:ph type="title"/>
          </p:nvPr>
        </p:nvSpPr>
        <p:spPr>
          <a:xfrm>
            <a:off x="4436398" y="1391655"/>
            <a:ext cx="3978732" cy="1049235"/>
          </a:xfrm>
        </p:spPr>
        <p:txBody>
          <a:bodyPr/>
          <a:lstStyle/>
          <a:p>
            <a:r>
              <a:rPr lang="en-IN" b="1" dirty="0"/>
              <a:t>Visualizations</a:t>
            </a:r>
          </a:p>
        </p:txBody>
      </p:sp>
      <p:sp>
        <p:nvSpPr>
          <p:cNvPr id="3" name="Content Placeholder 2">
            <a:extLst>
              <a:ext uri="{FF2B5EF4-FFF2-40B4-BE49-F238E27FC236}">
                <a16:creationId xmlns:a16="http://schemas.microsoft.com/office/drawing/2014/main" id="{88084324-ACBD-406B-B301-A661C49D5FAD}"/>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Data visualization is the graphical representation of information and data. By using charts, plots, and graphs data visualization tools provide an accessible way to see and understand trends, outliers, and patterns in data.</a:t>
            </a:r>
          </a:p>
          <a:p>
            <a:r>
              <a:rPr lang="en-US" dirty="0">
                <a:solidFill>
                  <a:srgbClr val="FFFF00"/>
                </a:solidFill>
              </a:rPr>
              <a:t>In the world of Big Data, data visualization tools and technologies are essential to analyze massive amounts of information and make data-driven decisions.</a:t>
            </a:r>
          </a:p>
          <a:p>
            <a:endParaRPr lang="en-IN" dirty="0"/>
          </a:p>
        </p:txBody>
      </p:sp>
    </p:spTree>
    <p:extLst>
      <p:ext uri="{BB962C8B-B14F-4D97-AF65-F5344CB8AC3E}">
        <p14:creationId xmlns:p14="http://schemas.microsoft.com/office/powerpoint/2010/main" val="208388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13145A-82BF-45EE-B233-0527A8770E6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85320" y="2016125"/>
            <a:ext cx="6135684" cy="3449638"/>
          </a:xfrm>
          <a:prstGeom prst="rect">
            <a:avLst/>
          </a:prstGeom>
        </p:spPr>
      </p:pic>
      <p:sp>
        <p:nvSpPr>
          <p:cNvPr id="5" name="Title 1">
            <a:extLst>
              <a:ext uri="{FF2B5EF4-FFF2-40B4-BE49-F238E27FC236}">
                <a16:creationId xmlns:a16="http://schemas.microsoft.com/office/drawing/2014/main" id="{27B73D42-CB2E-47CE-9330-CA09857F50FF}"/>
              </a:ext>
            </a:extLst>
          </p:cNvPr>
          <p:cNvSpPr>
            <a:spLocks noGrp="1"/>
          </p:cNvSpPr>
          <p:nvPr>
            <p:ph type="title"/>
          </p:nvPr>
        </p:nvSpPr>
        <p:spPr>
          <a:xfrm>
            <a:off x="4098166" y="1392237"/>
            <a:ext cx="3995668" cy="1049337"/>
          </a:xfrm>
        </p:spPr>
        <p:txBody>
          <a:bodyPr/>
          <a:lstStyle/>
          <a:p>
            <a:r>
              <a:rPr lang="en-IN" b="1" dirty="0"/>
              <a:t>Visualizations</a:t>
            </a:r>
          </a:p>
        </p:txBody>
      </p:sp>
    </p:spTree>
    <p:extLst>
      <p:ext uri="{BB962C8B-B14F-4D97-AF65-F5344CB8AC3E}">
        <p14:creationId xmlns:p14="http://schemas.microsoft.com/office/powerpoint/2010/main" val="349341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3E30C-03C1-47DA-ACD0-ACE53E4B54EA}"/>
              </a:ext>
            </a:extLst>
          </p:cNvPr>
          <p:cNvSpPr>
            <a:spLocks noGrp="1"/>
          </p:cNvSpPr>
          <p:nvPr>
            <p:ph type="title"/>
          </p:nvPr>
        </p:nvSpPr>
        <p:spPr>
          <a:xfrm>
            <a:off x="1530517" y="784695"/>
            <a:ext cx="9468787" cy="1049337"/>
          </a:xfrm>
        </p:spPr>
        <p:txBody>
          <a:bodyPr>
            <a:normAutofit/>
          </a:bodyPr>
          <a:lstStyle/>
          <a:p>
            <a:r>
              <a:rPr lang="en-IN" sz="2800" b="1" dirty="0"/>
              <a:t>Plotting of heat map using seaborn library</a:t>
            </a:r>
          </a:p>
        </p:txBody>
      </p:sp>
      <p:pic>
        <p:nvPicPr>
          <p:cNvPr id="5" name="Content Placeholder 4" descr="download (34).png">
            <a:extLst>
              <a:ext uri="{FF2B5EF4-FFF2-40B4-BE49-F238E27FC236}">
                <a16:creationId xmlns:a16="http://schemas.microsoft.com/office/drawing/2014/main" id="{D8202A23-FC09-4CE4-92D1-5C6C5474177C}"/>
              </a:ext>
            </a:extLst>
          </p:cNvPr>
          <p:cNvPicPr>
            <a:picLocks noGrp="1"/>
          </p:cNvPicPr>
          <p:nvPr>
            <p:ph idx="1"/>
          </p:nvPr>
        </p:nvPicPr>
        <p:blipFill>
          <a:blip r:embed="rId2"/>
          <a:stretch>
            <a:fillRect/>
          </a:stretch>
        </p:blipFill>
        <p:spPr>
          <a:xfrm>
            <a:off x="1530517" y="2016706"/>
            <a:ext cx="5042561" cy="3893763"/>
          </a:xfrm>
          <a:prstGeom prst="rect">
            <a:avLst/>
          </a:prstGeom>
        </p:spPr>
        <p:style>
          <a:lnRef idx="1">
            <a:schemeClr val="dk1"/>
          </a:lnRef>
          <a:fillRef idx="2">
            <a:schemeClr val="dk1"/>
          </a:fillRef>
          <a:effectRef idx="1">
            <a:schemeClr val="dk1"/>
          </a:effectRef>
          <a:fontRef idx="minor">
            <a:schemeClr val="dk1"/>
          </a:fontRef>
        </p:style>
      </p:pic>
      <p:sp>
        <p:nvSpPr>
          <p:cNvPr id="6" name="Rectangle 1">
            <a:extLst>
              <a:ext uri="{FF2B5EF4-FFF2-40B4-BE49-F238E27FC236}">
                <a16:creationId xmlns:a16="http://schemas.microsoft.com/office/drawing/2014/main" id="{6A27B59C-0D03-48C5-89B6-1110F000B74E}"/>
              </a:ext>
            </a:extLst>
          </p:cNvPr>
          <p:cNvSpPr>
            <a:spLocks noChangeArrowheads="1"/>
          </p:cNvSpPr>
          <p:nvPr/>
        </p:nvSpPr>
        <p:spPr bwMode="auto">
          <a:xfrm>
            <a:off x="7076661" y="2378537"/>
            <a:ext cx="2743200" cy="3170099"/>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As clearly we analyze that no-null values are present.</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9767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8F7A-EC12-4A19-B5AC-D110303F0DAF}"/>
              </a:ext>
            </a:extLst>
          </p:cNvPr>
          <p:cNvSpPr>
            <a:spLocks noGrp="1"/>
          </p:cNvSpPr>
          <p:nvPr>
            <p:ph type="title"/>
          </p:nvPr>
        </p:nvSpPr>
        <p:spPr>
          <a:xfrm>
            <a:off x="4119614" y="1292971"/>
            <a:ext cx="4267200" cy="1049235"/>
          </a:xfrm>
        </p:spPr>
        <p:txBody>
          <a:bodyPr/>
          <a:lstStyle/>
          <a:p>
            <a:r>
              <a:rPr lang="en-IN" sz="3200" b="1" dirty="0"/>
              <a:t>Introduction</a:t>
            </a:r>
            <a:endParaRPr lang="en-IN" b="1" dirty="0"/>
          </a:p>
        </p:txBody>
      </p:sp>
      <p:pic>
        <p:nvPicPr>
          <p:cNvPr id="11" name="Content Placeholder 10">
            <a:extLst>
              <a:ext uri="{FF2B5EF4-FFF2-40B4-BE49-F238E27FC236}">
                <a16:creationId xmlns:a16="http://schemas.microsoft.com/office/drawing/2014/main" id="{391AEFA6-F893-41E9-B80E-68F77F9A4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027" y="1952445"/>
            <a:ext cx="9604375" cy="2464666"/>
          </a:xfrm>
        </p:spPr>
      </p:pic>
      <p:sp>
        <p:nvSpPr>
          <p:cNvPr id="13" name="TextBox 12">
            <a:extLst>
              <a:ext uri="{FF2B5EF4-FFF2-40B4-BE49-F238E27FC236}">
                <a16:creationId xmlns:a16="http://schemas.microsoft.com/office/drawing/2014/main" id="{1EB55A6D-385D-4C5B-BF28-D111CCDB73CA}"/>
              </a:ext>
            </a:extLst>
          </p:cNvPr>
          <p:cNvSpPr txBox="1"/>
          <p:nvPr/>
        </p:nvSpPr>
        <p:spPr>
          <a:xfrm>
            <a:off x="861392" y="5004680"/>
            <a:ext cx="10694504"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IN" sz="2000" dirty="0">
                <a:effectLst/>
                <a:latin typeface="Calibri" panose="020F0502020204030204" pitchFamily="34" charset="0"/>
                <a:ea typeface="Times New Roman" panose="02020603050405020304" pitchFamily="18" charset="0"/>
                <a:cs typeface="Times New Roman" panose="02020603050405020304" pitchFamily="18" charset="0"/>
              </a:rPr>
              <a:t>In this time of  Internet era, more and more online shopping websites are coming in the frame, for more business growth they need review and ratings for there product. Our project is based on the introduction of this columns on previous reviews.</a:t>
            </a:r>
            <a:endParaRPr lang="en-IN" sz="2000" dirty="0"/>
          </a:p>
        </p:txBody>
      </p:sp>
    </p:spTree>
    <p:extLst>
      <p:ext uri="{BB962C8B-B14F-4D97-AF65-F5344CB8AC3E}">
        <p14:creationId xmlns:p14="http://schemas.microsoft.com/office/powerpoint/2010/main" val="22052218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4F4B-6F08-4866-9C40-8A8A991944A6}"/>
              </a:ext>
            </a:extLst>
          </p:cNvPr>
          <p:cNvSpPr>
            <a:spLocks noGrp="1"/>
          </p:cNvSpPr>
          <p:nvPr>
            <p:ph type="title"/>
          </p:nvPr>
        </p:nvSpPr>
        <p:spPr/>
        <p:txBody>
          <a:bodyPr/>
          <a:lstStyle/>
          <a:p>
            <a:r>
              <a:rPr lang="en-IN" dirty="0"/>
              <a:t>Distribution plot – plotting of different ratings</a:t>
            </a:r>
          </a:p>
        </p:txBody>
      </p:sp>
      <p:pic>
        <p:nvPicPr>
          <p:cNvPr id="4" name="Content Placeholder 3">
            <a:extLst>
              <a:ext uri="{FF2B5EF4-FFF2-40B4-BE49-F238E27FC236}">
                <a16:creationId xmlns:a16="http://schemas.microsoft.com/office/drawing/2014/main" id="{E55DB1F8-66C7-4A9B-BA79-DB0CEDE31AC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1579" y="2223226"/>
            <a:ext cx="5104762" cy="3326984"/>
          </a:xfrm>
          <a:prstGeom prst="rect">
            <a:avLst/>
          </a:prstGeom>
        </p:spPr>
        <p:style>
          <a:lnRef idx="1">
            <a:schemeClr val="dk1"/>
          </a:lnRef>
          <a:fillRef idx="2">
            <a:schemeClr val="dk1"/>
          </a:fillRef>
          <a:effectRef idx="1">
            <a:schemeClr val="dk1"/>
          </a:effectRef>
          <a:fontRef idx="minor">
            <a:schemeClr val="dk1"/>
          </a:fontRef>
        </p:style>
      </p:pic>
      <p:sp>
        <p:nvSpPr>
          <p:cNvPr id="6" name="TextBox 5">
            <a:extLst>
              <a:ext uri="{FF2B5EF4-FFF2-40B4-BE49-F238E27FC236}">
                <a16:creationId xmlns:a16="http://schemas.microsoft.com/office/drawing/2014/main" id="{0B87F26A-CE5A-4067-B938-4EE4B3206FC5}"/>
              </a:ext>
            </a:extLst>
          </p:cNvPr>
          <p:cNvSpPr txBox="1"/>
          <p:nvPr/>
        </p:nvSpPr>
        <p:spPr>
          <a:xfrm>
            <a:off x="6934201" y="2855666"/>
            <a:ext cx="3621156" cy="206210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457200"/>
            <a:r>
              <a:rPr lang="en-US" sz="3200" b="1" dirty="0">
                <a:solidFill>
                  <a:srgbClr val="FFFF00"/>
                </a:solidFill>
                <a:effectLst/>
                <a:latin typeface="Calibri" panose="020F0502020204030204" pitchFamily="34" charset="0"/>
                <a:ea typeface="Times New Roman" panose="02020603050405020304" pitchFamily="18" charset="0"/>
              </a:rPr>
              <a:t>Classes are not equal.</a:t>
            </a:r>
            <a:endParaRPr lang="en-IN" sz="3200" b="1" dirty="0">
              <a:solidFill>
                <a:srgbClr val="FFFF00"/>
              </a:solidFill>
              <a:effectLst/>
              <a:latin typeface="Times New Roman" panose="02020603050405020304" pitchFamily="18" charset="0"/>
              <a:ea typeface="Times New Roman" panose="02020603050405020304" pitchFamily="18" charset="0"/>
            </a:endParaRPr>
          </a:p>
          <a:p>
            <a:pPr marL="457200"/>
            <a:r>
              <a:rPr lang="en-US" sz="3200" b="1" dirty="0">
                <a:solidFill>
                  <a:srgbClr val="FFFF00"/>
                </a:solidFill>
                <a:effectLst/>
                <a:latin typeface="Calibri" panose="020F0502020204030204" pitchFamily="34" charset="0"/>
                <a:ea typeface="Times New Roman" panose="02020603050405020304" pitchFamily="18" charset="0"/>
              </a:rPr>
              <a:t>5* rating having maximum count.</a:t>
            </a:r>
            <a:endParaRPr lang="en-IN" sz="3200" b="1" dirty="0">
              <a:solidFill>
                <a:srgbClr val="FFFF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228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F7FA-F73A-4CC1-AE94-250495DF8DA1}"/>
              </a:ext>
            </a:extLst>
          </p:cNvPr>
          <p:cNvSpPr>
            <a:spLocks noGrp="1"/>
          </p:cNvSpPr>
          <p:nvPr>
            <p:ph type="title"/>
          </p:nvPr>
        </p:nvSpPr>
        <p:spPr>
          <a:xfrm>
            <a:off x="2022692" y="1391655"/>
            <a:ext cx="8461047" cy="1049235"/>
          </a:xfrm>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D4B55429-4F25-4F62-86B2-44DBAD78A77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dirty="0"/>
              <a:t>	</a:t>
            </a:r>
            <a:r>
              <a:rPr lang="en-US" b="1" u="sng" dirty="0">
                <a:solidFill>
                  <a:srgbClr val="FFFF00"/>
                </a:solidFill>
              </a:rPr>
              <a:t>Identification of possible problem-solving approaches (methods)</a:t>
            </a: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After analysing the dataset, I observe that many of the feature columns are int type and Reviews is string type. so first, we have to convert them into an integer so that the machine interprets the data and for that, we use the NLP toolkit for all the features columns. </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Then find the correlation between the columns with target columns and delete the non-related feature columns.</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After converting text into int datatype and classes are defined.</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The target column is classified so we start work on Classification models building</a:t>
            </a:r>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457200">
              <a:lnSpc>
                <a:spcPct val="110000"/>
              </a:lnSpc>
              <a:spcAft>
                <a:spcPts val="600"/>
              </a:spcAft>
            </a:pPr>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Testing of Identified Approaches (Algorithms)</a:t>
            </a:r>
          </a:p>
          <a:p>
            <a:pPr marL="0" indent="0">
              <a:buNone/>
            </a:pPr>
            <a:endParaRPr lang="en-US" b="1" u="sng" dirty="0"/>
          </a:p>
        </p:txBody>
      </p:sp>
    </p:spTree>
    <p:extLst>
      <p:ext uri="{BB962C8B-B14F-4D97-AF65-F5344CB8AC3E}">
        <p14:creationId xmlns:p14="http://schemas.microsoft.com/office/powerpoint/2010/main" val="197507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9E92-B50F-480B-A1DB-60F744F45FB3}"/>
              </a:ext>
            </a:extLst>
          </p:cNvPr>
          <p:cNvSpPr>
            <a:spLocks noGrp="1"/>
          </p:cNvSpPr>
          <p:nvPr>
            <p:ph type="title"/>
          </p:nvPr>
        </p:nvSpPr>
        <p:spPr/>
        <p:txBody>
          <a:bodyPr/>
          <a:lstStyle/>
          <a:p>
            <a:r>
              <a:rPr lang="en-US" dirty="0"/>
              <a:t>List down all the algorithms used for the training and testing. </a:t>
            </a:r>
            <a:endParaRPr lang="en-IN" dirty="0"/>
          </a:p>
        </p:txBody>
      </p:sp>
      <p:sp>
        <p:nvSpPr>
          <p:cNvPr id="3" name="Content Placeholder 2">
            <a:extLst>
              <a:ext uri="{FF2B5EF4-FFF2-40B4-BE49-F238E27FC236}">
                <a16:creationId xmlns:a16="http://schemas.microsoft.com/office/drawing/2014/main" id="{0C8DE0C6-AB16-427C-B270-3DCED4CCE624}"/>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pPr marL="342900" lvl="0" indent="-342900">
              <a:lnSpc>
                <a:spcPct val="110000"/>
              </a:lnSpc>
              <a:buFont typeface="+mj-lt"/>
              <a:buAutoNum type="arabicPeriod"/>
            </a:pPr>
            <a:r>
              <a:rPr lang="en-IN"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Logistic Regression</a:t>
            </a:r>
            <a:endParaRPr lang="en-IN"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buFont typeface="+mj-lt"/>
              <a:buAutoNum type="arabicPeriod"/>
            </a:pPr>
            <a:r>
              <a:rPr lang="en-IN"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Ridge Classifier</a:t>
            </a:r>
            <a:endParaRPr lang="en-IN"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buFont typeface="+mj-lt"/>
              <a:buAutoNum type="arabicPeriod"/>
            </a:pPr>
            <a:r>
              <a:rPr lang="en-IN" b="1" dirty="0" err="1">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DecisionTreeClassifier</a:t>
            </a:r>
            <a:endParaRPr lang="en-IN"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buFont typeface="+mj-lt"/>
              <a:buAutoNum type="arabicPeriod"/>
            </a:pPr>
            <a:r>
              <a:rPr lang="en-IN"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Random forest Regression.</a:t>
            </a:r>
            <a:endParaRPr lang="en-IN"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buFont typeface="+mj-lt"/>
              <a:buAutoNum type="arabicPeriod"/>
            </a:pPr>
            <a:r>
              <a:rPr lang="en-IN" b="1" dirty="0" err="1">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Xgboost</a:t>
            </a:r>
            <a:endParaRPr lang="en-IN"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buFont typeface="+mj-lt"/>
              <a:buAutoNum type="arabicPeriod"/>
            </a:pPr>
            <a:r>
              <a:rPr lang="en-IN" b="1" dirty="0" err="1">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AdaBoostClassifier</a:t>
            </a:r>
            <a:endParaRPr lang="en-IN"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600"/>
              </a:spcAft>
              <a:buFont typeface="+mj-lt"/>
              <a:buAutoNum type="arabicPeriod"/>
            </a:pPr>
            <a:r>
              <a:rPr lang="en-IN" b="1" dirty="0" err="1">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KNeighborsClassifier</a:t>
            </a:r>
            <a:endParaRPr lang="en-IN"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179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4E83-798F-4120-B59D-B44D33323701}"/>
              </a:ext>
            </a:extLst>
          </p:cNvPr>
          <p:cNvSpPr>
            <a:spLocks noGrp="1"/>
          </p:cNvSpPr>
          <p:nvPr>
            <p:ph type="title"/>
          </p:nvPr>
        </p:nvSpPr>
        <p:spPr>
          <a:xfrm>
            <a:off x="1294362" y="1391655"/>
            <a:ext cx="9603275" cy="1049235"/>
          </a:xfrm>
        </p:spPr>
        <p:txBody>
          <a:bodyPr/>
          <a:lstStyle/>
          <a:p>
            <a:r>
              <a:rPr lang="en-US" dirty="0"/>
              <a:t>	Run and Evaluate selected models</a:t>
            </a:r>
            <a:endParaRPr lang="en-IN" dirty="0"/>
          </a:p>
        </p:txBody>
      </p:sp>
      <p:sp>
        <p:nvSpPr>
          <p:cNvPr id="3" name="Content Placeholder 2">
            <a:extLst>
              <a:ext uri="{FF2B5EF4-FFF2-40B4-BE49-F238E27FC236}">
                <a16:creationId xmlns:a16="http://schemas.microsoft.com/office/drawing/2014/main" id="{FCACADCD-992B-4639-B670-FFA8066A1633}"/>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IN" sz="3600" dirty="0">
                <a:solidFill>
                  <a:srgbClr val="FFFF00"/>
                </a:solidFill>
              </a:rPr>
              <a:t>1.  Logistic Regression</a:t>
            </a:r>
          </a:p>
          <a:p>
            <a:r>
              <a:rPr lang="en-IN" sz="3600" dirty="0">
                <a:solidFill>
                  <a:srgbClr val="FFFF00"/>
                </a:solidFill>
              </a:rPr>
              <a:t>2.  Decision Tree Classifier</a:t>
            </a:r>
          </a:p>
          <a:p>
            <a:r>
              <a:rPr lang="en-IN" sz="3600" dirty="0">
                <a:solidFill>
                  <a:srgbClr val="FFFF00"/>
                </a:solidFill>
              </a:rPr>
              <a:t>3.  </a:t>
            </a:r>
            <a:r>
              <a:rPr lang="en-IN" sz="3600" dirty="0" err="1">
                <a:solidFill>
                  <a:srgbClr val="FFFF00"/>
                </a:solidFill>
              </a:rPr>
              <a:t>Xgboost</a:t>
            </a:r>
            <a:endParaRPr lang="en-IN" sz="3600" dirty="0">
              <a:solidFill>
                <a:srgbClr val="FFFF00"/>
              </a:solidFill>
            </a:endParaRPr>
          </a:p>
        </p:txBody>
      </p:sp>
    </p:spTree>
    <p:extLst>
      <p:ext uri="{BB962C8B-B14F-4D97-AF65-F5344CB8AC3E}">
        <p14:creationId xmlns:p14="http://schemas.microsoft.com/office/powerpoint/2010/main" val="275136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5EE2-A005-4793-92A0-A38642A6F2DD}"/>
              </a:ext>
            </a:extLst>
          </p:cNvPr>
          <p:cNvSpPr>
            <a:spLocks noGrp="1"/>
          </p:cNvSpPr>
          <p:nvPr>
            <p:ph type="title"/>
          </p:nvPr>
        </p:nvSpPr>
        <p:spPr>
          <a:xfrm>
            <a:off x="4030397" y="1391655"/>
            <a:ext cx="4445638" cy="1049235"/>
          </a:xfrm>
        </p:spPr>
        <p:txBody>
          <a:bodyPr/>
          <a:lstStyle/>
          <a:p>
            <a:r>
              <a:rPr lang="en-IN" dirty="0"/>
              <a:t>Logistic Regression</a:t>
            </a:r>
          </a:p>
        </p:txBody>
      </p:sp>
      <p:sp>
        <p:nvSpPr>
          <p:cNvPr id="3" name="Content Placeholder 2">
            <a:extLst>
              <a:ext uri="{FF2B5EF4-FFF2-40B4-BE49-F238E27FC236}">
                <a16:creationId xmlns:a16="http://schemas.microsoft.com/office/drawing/2014/main" id="{71C98DC1-284E-482F-9E5F-436EF40D0DA7}"/>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pPr marL="504825">
              <a:lnSpc>
                <a:spcPct val="110000"/>
              </a:lnSpc>
            </a:pPr>
            <a:r>
              <a:rPr lang="en-IN"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Logistic Regression is a machine learning algorithm based on supervised learning.</a:t>
            </a:r>
          </a:p>
          <a:p>
            <a:pPr marL="504825">
              <a:lnSpc>
                <a:spcPct val="110000"/>
              </a:lnSpc>
              <a:spcAft>
                <a:spcPts val="600"/>
              </a:spcAft>
            </a:pPr>
            <a:r>
              <a:rPr lang="en-IN"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It performs a regression task. Regression models a target prediction value based on independent variables.</a:t>
            </a:r>
          </a:p>
          <a:p>
            <a:pPr marL="504825">
              <a:lnSpc>
                <a:spcPct val="110000"/>
              </a:lnSpc>
              <a:spcAft>
                <a:spcPts val="600"/>
              </a:spcAft>
            </a:pPr>
            <a:r>
              <a:rPr lang="en-IN" sz="24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 It is mostly used for finding out the relationship between variables and forecasting.</a:t>
            </a:r>
            <a:endParaRPr lang="en-IN" sz="2400" dirty="0">
              <a:solidFill>
                <a:srgbClr val="FFFF00"/>
              </a:solidFill>
            </a:endParaRPr>
          </a:p>
        </p:txBody>
      </p:sp>
    </p:spTree>
    <p:extLst>
      <p:ext uri="{BB962C8B-B14F-4D97-AF65-F5344CB8AC3E}">
        <p14:creationId xmlns:p14="http://schemas.microsoft.com/office/powerpoint/2010/main" val="37330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08AE-B3A8-4C3B-88B7-B20F8C696E2A}"/>
              </a:ext>
            </a:extLst>
          </p:cNvPr>
          <p:cNvSpPr>
            <a:spLocks noGrp="1"/>
          </p:cNvSpPr>
          <p:nvPr>
            <p:ph type="title"/>
          </p:nvPr>
        </p:nvSpPr>
        <p:spPr>
          <a:xfrm>
            <a:off x="3575007" y="1391655"/>
            <a:ext cx="5041986" cy="1049235"/>
          </a:xfrm>
        </p:spPr>
        <p:txBody>
          <a:bodyPr/>
          <a:lstStyle/>
          <a:p>
            <a:r>
              <a:rPr lang="en-IN" dirty="0"/>
              <a:t>Screenshots of codes</a:t>
            </a:r>
          </a:p>
        </p:txBody>
      </p:sp>
      <p:pic>
        <p:nvPicPr>
          <p:cNvPr id="4" name="Content Placeholder 3">
            <a:extLst>
              <a:ext uri="{FF2B5EF4-FFF2-40B4-BE49-F238E27FC236}">
                <a16:creationId xmlns:a16="http://schemas.microsoft.com/office/drawing/2014/main" id="{FC1A1701-B878-45C7-B105-59EEDBBDBBB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7564" y="2546212"/>
            <a:ext cx="6135684" cy="3449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4A97C0E2-1E3A-4026-93A7-FA06225B27C9}"/>
              </a:ext>
            </a:extLst>
          </p:cNvPr>
          <p:cNvPicPr/>
          <p:nvPr/>
        </p:nvPicPr>
        <p:blipFill>
          <a:blip r:embed="rId3">
            <a:extLst>
              <a:ext uri="{28A0092B-C50C-407E-A947-70E740481C1C}">
                <a14:useLocalDpi xmlns:a14="http://schemas.microsoft.com/office/drawing/2010/main" val="0"/>
              </a:ext>
            </a:extLst>
          </a:blip>
          <a:stretch>
            <a:fillRect/>
          </a:stretch>
        </p:blipFill>
        <p:spPr>
          <a:xfrm>
            <a:off x="6460490" y="2546212"/>
            <a:ext cx="5731510" cy="3449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6963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494DE7-E9DC-4520-A65F-38D1AEE792E2}"/>
              </a:ext>
            </a:extLst>
          </p:cNvPr>
          <p:cNvPicPr>
            <a:picLocks noGrp="1" noChangeAspect="1"/>
          </p:cNvPicPr>
          <p:nvPr>
            <p:ph idx="1"/>
          </p:nvPr>
        </p:nvPicPr>
        <p:blipFill>
          <a:blip r:embed="rId2"/>
          <a:stretch>
            <a:fillRect/>
          </a:stretch>
        </p:blipFill>
        <p:spPr>
          <a:xfrm>
            <a:off x="0" y="2016707"/>
            <a:ext cx="5950168" cy="3449638"/>
          </a:xfrm>
          <a:prstGeom prst="rect">
            <a:avLst/>
          </a:prstGeom>
        </p:spPr>
      </p:pic>
      <p:sp>
        <p:nvSpPr>
          <p:cNvPr id="4" name="Title 1">
            <a:extLst>
              <a:ext uri="{FF2B5EF4-FFF2-40B4-BE49-F238E27FC236}">
                <a16:creationId xmlns:a16="http://schemas.microsoft.com/office/drawing/2014/main" id="{CBD4E2C7-84AF-4F5B-BD26-1A2E6D964428}"/>
              </a:ext>
            </a:extLst>
          </p:cNvPr>
          <p:cNvSpPr>
            <a:spLocks noGrp="1"/>
          </p:cNvSpPr>
          <p:nvPr>
            <p:ph type="title"/>
          </p:nvPr>
        </p:nvSpPr>
        <p:spPr>
          <a:xfrm>
            <a:off x="3625903" y="1391655"/>
            <a:ext cx="5254625" cy="1049337"/>
          </a:xfrm>
        </p:spPr>
        <p:txBody>
          <a:bodyPr/>
          <a:lstStyle/>
          <a:p>
            <a:r>
              <a:rPr lang="en-IN" dirty="0"/>
              <a:t>Screenshots of codes</a:t>
            </a:r>
          </a:p>
        </p:txBody>
      </p:sp>
      <p:pic>
        <p:nvPicPr>
          <p:cNvPr id="6" name="Picture 5">
            <a:extLst>
              <a:ext uri="{FF2B5EF4-FFF2-40B4-BE49-F238E27FC236}">
                <a16:creationId xmlns:a16="http://schemas.microsoft.com/office/drawing/2014/main" id="{93655ED0-211F-40DE-8826-5D0E281A20FA}"/>
              </a:ext>
            </a:extLst>
          </p:cNvPr>
          <p:cNvPicPr>
            <a:picLocks noChangeAspect="1"/>
          </p:cNvPicPr>
          <p:nvPr/>
        </p:nvPicPr>
        <p:blipFill>
          <a:blip r:embed="rId3"/>
          <a:stretch>
            <a:fillRect/>
          </a:stretch>
        </p:blipFill>
        <p:spPr>
          <a:xfrm>
            <a:off x="5950168" y="2016707"/>
            <a:ext cx="5962405" cy="3456732"/>
          </a:xfrm>
          <a:prstGeom prst="rect">
            <a:avLst/>
          </a:prstGeom>
        </p:spPr>
      </p:pic>
    </p:spTree>
    <p:extLst>
      <p:ext uri="{BB962C8B-B14F-4D97-AF65-F5344CB8AC3E}">
        <p14:creationId xmlns:p14="http://schemas.microsoft.com/office/powerpoint/2010/main" val="944740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0BAC4E-1AF2-4269-BD8E-6D99181B68E7}"/>
              </a:ext>
            </a:extLst>
          </p:cNvPr>
          <p:cNvPicPr>
            <a:picLocks noGrp="1" noChangeAspect="1"/>
          </p:cNvPicPr>
          <p:nvPr>
            <p:ph idx="1"/>
          </p:nvPr>
        </p:nvPicPr>
        <p:blipFill>
          <a:blip r:embed="rId3"/>
          <a:stretch>
            <a:fillRect/>
          </a:stretch>
        </p:blipFill>
        <p:spPr>
          <a:xfrm>
            <a:off x="336095" y="2440992"/>
            <a:ext cx="5950168" cy="3449638"/>
          </a:xfrm>
          <a:prstGeom prst="rect">
            <a:avLst/>
          </a:prstGeom>
        </p:spPr>
      </p:pic>
      <p:sp>
        <p:nvSpPr>
          <p:cNvPr id="4" name="Title 1">
            <a:extLst>
              <a:ext uri="{FF2B5EF4-FFF2-40B4-BE49-F238E27FC236}">
                <a16:creationId xmlns:a16="http://schemas.microsoft.com/office/drawing/2014/main" id="{EA477571-5984-42D4-8AA3-B5D83278EA58}"/>
              </a:ext>
            </a:extLst>
          </p:cNvPr>
          <p:cNvSpPr>
            <a:spLocks noGrp="1"/>
          </p:cNvSpPr>
          <p:nvPr>
            <p:ph type="title"/>
          </p:nvPr>
        </p:nvSpPr>
        <p:spPr>
          <a:xfrm>
            <a:off x="3216897" y="1391655"/>
            <a:ext cx="5758206" cy="1049337"/>
          </a:xfrm>
        </p:spPr>
        <p:txBody>
          <a:bodyPr/>
          <a:lstStyle/>
          <a:p>
            <a:r>
              <a:rPr lang="en-IN" dirty="0"/>
              <a:t>Screenshots of codes</a:t>
            </a:r>
          </a:p>
        </p:txBody>
      </p:sp>
      <p:pic>
        <p:nvPicPr>
          <p:cNvPr id="6" name="Picture 5">
            <a:extLst>
              <a:ext uri="{FF2B5EF4-FFF2-40B4-BE49-F238E27FC236}">
                <a16:creationId xmlns:a16="http://schemas.microsoft.com/office/drawing/2014/main" id="{6A4F0978-5562-4DC7-A039-D2F84FBDCBAB}"/>
              </a:ext>
            </a:extLst>
          </p:cNvPr>
          <p:cNvPicPr>
            <a:picLocks noChangeAspect="1"/>
          </p:cNvPicPr>
          <p:nvPr/>
        </p:nvPicPr>
        <p:blipFill>
          <a:blip r:embed="rId4"/>
          <a:stretch>
            <a:fillRect/>
          </a:stretch>
        </p:blipFill>
        <p:spPr>
          <a:xfrm>
            <a:off x="6286263" y="2437445"/>
            <a:ext cx="5962405" cy="3456732"/>
          </a:xfrm>
          <a:prstGeom prst="rect">
            <a:avLst/>
          </a:prstGeom>
        </p:spPr>
      </p:pic>
    </p:spTree>
    <p:extLst>
      <p:ext uri="{BB962C8B-B14F-4D97-AF65-F5344CB8AC3E}">
        <p14:creationId xmlns:p14="http://schemas.microsoft.com/office/powerpoint/2010/main" val="66215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282A-CEEE-448E-A541-01F0AA024BC1}"/>
              </a:ext>
            </a:extLst>
          </p:cNvPr>
          <p:cNvSpPr>
            <a:spLocks noGrp="1"/>
          </p:cNvSpPr>
          <p:nvPr>
            <p:ph type="title"/>
          </p:nvPr>
        </p:nvSpPr>
        <p:spPr>
          <a:xfrm>
            <a:off x="1451579" y="1391655"/>
            <a:ext cx="9603275" cy="1049235"/>
          </a:xfrm>
        </p:spPr>
        <p:txBody>
          <a:bodyPr/>
          <a:lstStyle/>
          <a:p>
            <a:r>
              <a:rPr lang="en-IN" dirty="0"/>
              <a:t>Plotting of predicted data on best fit line</a:t>
            </a:r>
          </a:p>
        </p:txBody>
      </p:sp>
      <p:pic>
        <p:nvPicPr>
          <p:cNvPr id="4" name="Content Placeholder 3">
            <a:extLst>
              <a:ext uri="{FF2B5EF4-FFF2-40B4-BE49-F238E27FC236}">
                <a16:creationId xmlns:a16="http://schemas.microsoft.com/office/drawing/2014/main" id="{57027525-6ABF-4BDB-BDF6-3918B5514F3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7532" y="2546212"/>
            <a:ext cx="5978468" cy="3449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007EE77-966F-4947-AC10-B49F079D25A2}"/>
              </a:ext>
            </a:extLst>
          </p:cNvPr>
          <p:cNvPicPr>
            <a:picLocks noChangeAspect="1"/>
          </p:cNvPicPr>
          <p:nvPr/>
        </p:nvPicPr>
        <p:blipFill>
          <a:blip r:embed="rId3"/>
          <a:stretch>
            <a:fillRect/>
          </a:stretch>
        </p:blipFill>
        <p:spPr>
          <a:xfrm>
            <a:off x="6229595" y="2440889"/>
            <a:ext cx="5962405" cy="3655111"/>
          </a:xfrm>
          <a:prstGeom prst="rect">
            <a:avLst/>
          </a:prstGeom>
        </p:spPr>
      </p:pic>
    </p:spTree>
    <p:extLst>
      <p:ext uri="{BB962C8B-B14F-4D97-AF65-F5344CB8AC3E}">
        <p14:creationId xmlns:p14="http://schemas.microsoft.com/office/powerpoint/2010/main" val="439001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5D94-C3C8-43AF-9A8C-F21E40873C66}"/>
              </a:ext>
            </a:extLst>
          </p:cNvPr>
          <p:cNvSpPr>
            <a:spLocks noGrp="1"/>
          </p:cNvSpPr>
          <p:nvPr>
            <p:ph type="title"/>
          </p:nvPr>
        </p:nvSpPr>
        <p:spPr>
          <a:xfrm>
            <a:off x="2074431" y="1391655"/>
            <a:ext cx="9603275" cy="1049235"/>
          </a:xfrm>
        </p:spPr>
        <p:txBody>
          <a:bodyPr/>
          <a:lstStyle/>
          <a:p>
            <a:r>
              <a:rPr lang="en-US" dirty="0"/>
              <a:t>Conclusion of the Logistic Regression</a:t>
            </a:r>
            <a:endParaRPr lang="en-IN" dirty="0"/>
          </a:p>
        </p:txBody>
      </p:sp>
      <p:sp>
        <p:nvSpPr>
          <p:cNvPr id="3" name="Content Placeholder 2">
            <a:extLst>
              <a:ext uri="{FF2B5EF4-FFF2-40B4-BE49-F238E27FC236}">
                <a16:creationId xmlns:a16="http://schemas.microsoft.com/office/drawing/2014/main" id="{12C94EA2-60EB-4B33-A775-D00AD2449DCA}"/>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Observations:</a:t>
            </a:r>
          </a:p>
          <a:p>
            <a:r>
              <a:rPr lang="en-US" dirty="0">
                <a:solidFill>
                  <a:srgbClr val="FFFF00"/>
                </a:solidFill>
              </a:rPr>
              <a:t>1.	This Logistic Regression Performs with 92.55% accuracy for predicting labels.</a:t>
            </a:r>
          </a:p>
          <a:p>
            <a:r>
              <a:rPr lang="en-US" dirty="0">
                <a:solidFill>
                  <a:srgbClr val="FFFF00"/>
                </a:solidFill>
              </a:rPr>
              <a:t>2.	We use the best-fit line.</a:t>
            </a:r>
          </a:p>
          <a:p>
            <a:r>
              <a:rPr lang="en-US" dirty="0">
                <a:solidFill>
                  <a:srgbClr val="FFFF00"/>
                </a:solidFill>
              </a:rPr>
              <a:t>3.	from </a:t>
            </a:r>
            <a:r>
              <a:rPr lang="en-US" dirty="0" err="1">
                <a:solidFill>
                  <a:srgbClr val="FFFF00"/>
                </a:solidFill>
              </a:rPr>
              <a:t>sklearn.metrics</a:t>
            </a:r>
            <a:r>
              <a:rPr lang="en-US" dirty="0">
                <a:solidFill>
                  <a:srgbClr val="FFFF00"/>
                </a:solidFill>
              </a:rPr>
              <a:t> import </a:t>
            </a:r>
            <a:r>
              <a:rPr lang="en-US" dirty="0" err="1">
                <a:solidFill>
                  <a:srgbClr val="FFFF00"/>
                </a:solidFill>
              </a:rPr>
              <a:t>accuracy_score,confusion_matrix,classification_report</a:t>
            </a:r>
            <a:r>
              <a:rPr lang="en-US" dirty="0">
                <a:solidFill>
                  <a:srgbClr val="FFFF00"/>
                </a:solidFill>
              </a:rPr>
              <a:t>.</a:t>
            </a:r>
          </a:p>
          <a:p>
            <a:endParaRPr lang="en-IN" dirty="0"/>
          </a:p>
        </p:txBody>
      </p:sp>
    </p:spTree>
    <p:extLst>
      <p:ext uri="{BB962C8B-B14F-4D97-AF65-F5344CB8AC3E}">
        <p14:creationId xmlns:p14="http://schemas.microsoft.com/office/powerpoint/2010/main" val="370361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E191-FCB9-48C8-AE69-8B6E215D3AFA}"/>
              </a:ext>
            </a:extLst>
          </p:cNvPr>
          <p:cNvSpPr>
            <a:spLocks noGrp="1"/>
          </p:cNvSpPr>
          <p:nvPr>
            <p:ph type="title"/>
          </p:nvPr>
        </p:nvSpPr>
        <p:spPr/>
        <p:txBody>
          <a:bodyPr>
            <a:normAutofit/>
          </a:bodyPr>
          <a:lstStyle/>
          <a:p>
            <a:r>
              <a:rPr lang="en-IN" sz="5400" b="1" dirty="0">
                <a:effectLst/>
                <a:latin typeface="Calibri" panose="020F0502020204030204" pitchFamily="34" charset="0"/>
                <a:ea typeface="Times New Roman" panose="02020603050405020304" pitchFamily="18" charset="0"/>
                <a:cs typeface="Times New Roman" panose="02020603050405020304" pitchFamily="18" charset="0"/>
              </a:rPr>
              <a:t>Business Problem Framing</a:t>
            </a:r>
            <a:endParaRPr lang="en-IN" sz="5400" dirty="0"/>
          </a:p>
        </p:txBody>
      </p:sp>
      <p:sp>
        <p:nvSpPr>
          <p:cNvPr id="3" name="Content Placeholder 2">
            <a:extLst>
              <a:ext uri="{FF2B5EF4-FFF2-40B4-BE49-F238E27FC236}">
                <a16:creationId xmlns:a16="http://schemas.microsoft.com/office/drawing/2014/main" id="{5D1F35FC-23A4-4AE7-B9FC-684AF22D56F3}"/>
              </a:ext>
            </a:extLst>
          </p:cNvPr>
          <p:cNvSpPr>
            <a:spLocks noGrp="1"/>
          </p:cNvSpPr>
          <p:nvPr>
            <p:ph idx="1"/>
          </p:nvPr>
        </p:nvSpPr>
        <p:spPr/>
        <p:txBody>
          <a:bodyPr>
            <a:normAutofit/>
          </a:bodyPr>
          <a:lstStyle/>
          <a:p>
            <a:endParaRPr lang="en-IN" dirty="0"/>
          </a:p>
        </p:txBody>
      </p:sp>
      <p:sp>
        <p:nvSpPr>
          <p:cNvPr id="4" name="Content Placeholder 2">
            <a:extLst>
              <a:ext uri="{FF2B5EF4-FFF2-40B4-BE49-F238E27FC236}">
                <a16:creationId xmlns:a16="http://schemas.microsoft.com/office/drawing/2014/main" id="{29334B9C-FADD-4C84-9086-68E3BF5874A6}"/>
              </a:ext>
            </a:extLst>
          </p:cNvPr>
          <p:cNvSpPr txBox="1">
            <a:spLocks/>
          </p:cNvSpPr>
          <p:nvPr/>
        </p:nvSpPr>
        <p:spPr>
          <a:xfrm>
            <a:off x="1451579" y="2015732"/>
            <a:ext cx="9604375" cy="344963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lt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lt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lt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lt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9pPr>
          </a:lstStyle>
          <a:p>
            <a:pPr marL="0" indent="0">
              <a:buFont typeface="Arial" panose="020B0604020202020204" pitchFamily="34" charset="0"/>
              <a:buNone/>
            </a:pPr>
            <a:endParaRPr lang="en-US" dirty="0">
              <a:solidFill>
                <a:srgbClr val="FFFF00"/>
              </a:solidFill>
            </a:endParaRPr>
          </a:p>
          <a:p>
            <a:r>
              <a:rPr lang="en-IN"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In this time of in Internet era, more and more online shopping websites are coming in the frame, for more business growth they need review and ratings for there product as we see advertisement through the mouth is very impactful same in the online world more no of reviews means more no of customers buy the product. same with our </a:t>
            </a:r>
            <a:r>
              <a:rPr lang="en-IN"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that can predict the rating by seeing the review.</a:t>
            </a:r>
            <a:endParaRPr lang="en-IN"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solidFill>
                <a:srgbClr val="FFFF00"/>
              </a:solidFill>
            </a:endParaRPr>
          </a:p>
        </p:txBody>
      </p:sp>
    </p:spTree>
    <p:extLst>
      <p:ext uri="{BB962C8B-B14F-4D97-AF65-F5344CB8AC3E}">
        <p14:creationId xmlns:p14="http://schemas.microsoft.com/office/powerpoint/2010/main" val="2384054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B18-A0C2-4512-A390-210B8C7828D6}"/>
              </a:ext>
            </a:extLst>
          </p:cNvPr>
          <p:cNvSpPr>
            <a:spLocks noGrp="1"/>
          </p:cNvSpPr>
          <p:nvPr>
            <p:ph type="title"/>
          </p:nvPr>
        </p:nvSpPr>
        <p:spPr/>
        <p:txBody>
          <a:bodyPr/>
          <a:lstStyle/>
          <a:p>
            <a:r>
              <a:rPr lang="fr-FR" dirty="0" err="1"/>
              <a:t>Accuracy_score,confusion_matrix,classification_report</a:t>
            </a:r>
            <a:r>
              <a:rPr lang="fr-FR" dirty="0"/>
              <a:t>.</a:t>
            </a:r>
            <a:endParaRPr lang="en-IN" dirty="0"/>
          </a:p>
        </p:txBody>
      </p:sp>
      <p:sp>
        <p:nvSpPr>
          <p:cNvPr id="3" name="Content Placeholder 2">
            <a:extLst>
              <a:ext uri="{FF2B5EF4-FFF2-40B4-BE49-F238E27FC236}">
                <a16:creationId xmlns:a16="http://schemas.microsoft.com/office/drawing/2014/main" id="{EFDE07AE-2B18-4F77-BDBD-ED94D4EF9529}"/>
              </a:ext>
            </a:extLst>
          </p:cNvPr>
          <p:cNvSpPr>
            <a:spLocks noGrp="1"/>
          </p:cNvSpPr>
          <p:nvPr>
            <p:ph idx="1"/>
          </p:nvPr>
        </p:nvSpPr>
        <p:spPr>
          <a:xfrm>
            <a:off x="1451579" y="2015731"/>
            <a:ext cx="9603275" cy="4037750"/>
          </a:xfrm>
        </p:spPr>
        <p:style>
          <a:lnRef idx="2">
            <a:schemeClr val="dk1">
              <a:shade val="50000"/>
            </a:schemeClr>
          </a:lnRef>
          <a:fillRef idx="1">
            <a:schemeClr val="dk1"/>
          </a:fillRef>
          <a:effectRef idx="0">
            <a:schemeClr val="dk1"/>
          </a:effectRef>
          <a:fontRef idx="minor">
            <a:schemeClr val="lt1"/>
          </a:fontRef>
        </p:style>
        <p:txBody>
          <a:bodyPr>
            <a:normAutofit fontScale="62500" lnSpcReduction="20000"/>
          </a:bodyPr>
          <a:lstStyle/>
          <a:p>
            <a:pPr fontAlgn="base" latinLnBrk="1">
              <a:lnSpc>
                <a:spcPct val="110000"/>
              </a:lnSpc>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0.9283269148480958</a:t>
            </a:r>
            <a:b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[[ 199  281]</a:t>
            </a:r>
            <a:b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54 4140]]</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fontAlgn="base" latinLnBrk="1">
              <a:lnSpc>
                <a:spcPct val="110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precision    recall  f1-score   support</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fontAlgn="base" latinLnBrk="1">
              <a:lnSpc>
                <a:spcPct val="110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0       0.79      0.41      0.54       480</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fontAlgn="base" latinLnBrk="1">
              <a:lnSpc>
                <a:spcPct val="110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1       0.94      0.99      0.96      4194</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fontAlgn="base" latinLnBrk="1">
              <a:lnSpc>
                <a:spcPct val="110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accuracy                           0.93      4674</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fontAlgn="base" latinLnBrk="1">
              <a:lnSpc>
                <a:spcPct val="110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macro </a:t>
            </a:r>
            <a:r>
              <a:rPr lang="en-IN" sz="1800" b="1" dirty="0" err="1">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avg</a:t>
            </a: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0.86      0.70      0.75      4674</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fontAlgn="base" latinLnBrk="1">
              <a:lnSpc>
                <a:spcPct val="110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weighted </a:t>
            </a:r>
            <a:r>
              <a:rPr lang="en-IN" sz="1800" b="1" dirty="0" err="1">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avg</a:t>
            </a:r>
            <a:r>
              <a:rPr lang="en-IN" sz="1800" b="1" dirty="0">
                <a:solidFill>
                  <a:srgbClr val="FFFF00"/>
                </a:solidFill>
                <a:effectLst/>
                <a:latin typeface="Courier New" panose="02070309020205020404" pitchFamily="49" charset="0"/>
                <a:ea typeface="Times New Roman" panose="02020603050405020304" pitchFamily="18" charset="0"/>
                <a:cs typeface="Times New Roman" panose="02020603050405020304" pitchFamily="18" charset="0"/>
              </a:rPr>
              <a:t>       0.92      0.93      0.92      4674</a:t>
            </a:r>
          </a:p>
          <a:p>
            <a:pPr marL="457200" algn="ctr">
              <a:lnSpc>
                <a:spcPct val="110000"/>
              </a:lnSpc>
              <a:spcAft>
                <a:spcPts val="600"/>
              </a:spcAft>
            </a:pPr>
            <a:r>
              <a:rPr lang="en-US" sz="2900" dirty="0">
                <a:effectLst/>
                <a:latin typeface="Calibri" panose="020F0502020204030204" pitchFamily="34" charset="0"/>
                <a:ea typeface="Times New Roman" panose="02020603050405020304" pitchFamily="18" charset="0"/>
                <a:cs typeface="Times New Roman" panose="02020603050405020304" pitchFamily="18" charset="0"/>
              </a:rPr>
              <a:t>from above we easily find out that</a:t>
            </a:r>
            <a:endParaRPr lang="en-IN" sz="29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spcBef>
                <a:spcPts val="645"/>
              </a:spcBef>
            </a:pPr>
            <a:r>
              <a:rPr lang="en-IN" sz="2900" b="1"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Precision, recall, Fl-score from the above plotting.</a:t>
            </a:r>
            <a:endParaRPr lang="en-IN" sz="29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a:spcBef>
                <a:spcPts val="645"/>
              </a:spcBef>
            </a:pPr>
            <a:r>
              <a:rPr lang="en-IN" sz="2900" b="1" kern="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Our model performs well on the initial level,</a:t>
            </a:r>
            <a:endParaRPr lang="en-IN" sz="29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fontAlgn="base" latinLnBrk="1">
              <a:lnSpc>
                <a:spcPct val="110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9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900" dirty="0">
              <a:solidFill>
                <a:srgbClr val="FFFF00"/>
              </a:solidFill>
            </a:endParaRPr>
          </a:p>
          <a:p>
            <a:endParaRPr lang="en-IN" dirty="0">
              <a:solidFill>
                <a:srgbClr val="FFFF00"/>
              </a:solidFill>
            </a:endParaRPr>
          </a:p>
        </p:txBody>
      </p:sp>
    </p:spTree>
    <p:extLst>
      <p:ext uri="{BB962C8B-B14F-4D97-AF65-F5344CB8AC3E}">
        <p14:creationId xmlns:p14="http://schemas.microsoft.com/office/powerpoint/2010/main" val="3868644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2329-795F-4B08-82F2-9BEFF9F216FD}"/>
              </a:ext>
            </a:extLst>
          </p:cNvPr>
          <p:cNvSpPr>
            <a:spLocks noGrp="1"/>
          </p:cNvSpPr>
          <p:nvPr>
            <p:ph type="title"/>
          </p:nvPr>
        </p:nvSpPr>
        <p:spPr>
          <a:xfrm>
            <a:off x="4482781" y="1391655"/>
            <a:ext cx="3226438" cy="1049235"/>
          </a:xfrm>
        </p:spPr>
        <p:txBody>
          <a:bodyPr/>
          <a:lstStyle/>
          <a:p>
            <a:r>
              <a:rPr lang="en-IN" dirty="0"/>
              <a:t>Error Report</a:t>
            </a:r>
          </a:p>
        </p:txBody>
      </p:sp>
      <p:sp>
        <p:nvSpPr>
          <p:cNvPr id="3" name="Content Placeholder 2">
            <a:extLst>
              <a:ext uri="{FF2B5EF4-FFF2-40B4-BE49-F238E27FC236}">
                <a16:creationId xmlns:a16="http://schemas.microsoft.com/office/drawing/2014/main" id="{3FE7B29D-1265-4140-A00B-1A0AE6E0E19C}"/>
              </a:ext>
            </a:extLst>
          </p:cNvPr>
          <p:cNvSpPr>
            <a:spLocks noGrp="1"/>
          </p:cNvSpPr>
          <p:nvPr>
            <p:ph idx="1"/>
          </p:nvPr>
        </p:nvSpPr>
        <p:spPr>
          <a:xfrm>
            <a:off x="1451579" y="2015732"/>
            <a:ext cx="9603275" cy="3854981"/>
          </a:xfrm>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Mean Absolute Error: 0.07167308515190415</a:t>
            </a:r>
          </a:p>
          <a:p>
            <a:r>
              <a:rPr lang="en-US" dirty="0">
                <a:solidFill>
                  <a:srgbClr val="FFFF00"/>
                </a:solidFill>
              </a:rPr>
              <a:t>Mean Squared Error: 0.07167308515190415</a:t>
            </a:r>
          </a:p>
          <a:p>
            <a:r>
              <a:rPr lang="en-US" dirty="0">
                <a:solidFill>
                  <a:srgbClr val="FFFF00"/>
                </a:solidFill>
              </a:rPr>
              <a:t>Root Mean Square Error: 0.26771829439151923</a:t>
            </a:r>
          </a:p>
          <a:p>
            <a:endParaRPr lang="en-US" dirty="0">
              <a:solidFill>
                <a:srgbClr val="FFFF00"/>
              </a:solidFill>
            </a:endParaRPr>
          </a:p>
          <a:p>
            <a:r>
              <a:rPr lang="en-US" dirty="0">
                <a:solidFill>
                  <a:srgbClr val="FFFF00"/>
                </a:solidFill>
              </a:rPr>
              <a:t>We observe very less error data while prediction.</a:t>
            </a:r>
          </a:p>
          <a:p>
            <a:endParaRPr lang="en-IN" dirty="0">
              <a:solidFill>
                <a:srgbClr val="FFFF00"/>
              </a:solidFill>
            </a:endParaRPr>
          </a:p>
        </p:txBody>
      </p:sp>
    </p:spTree>
    <p:extLst>
      <p:ext uri="{BB962C8B-B14F-4D97-AF65-F5344CB8AC3E}">
        <p14:creationId xmlns:p14="http://schemas.microsoft.com/office/powerpoint/2010/main" val="333619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C837-7457-4235-9F12-F4FFFE08B487}"/>
              </a:ext>
            </a:extLst>
          </p:cNvPr>
          <p:cNvSpPr>
            <a:spLocks noGrp="1"/>
          </p:cNvSpPr>
          <p:nvPr>
            <p:ph type="title"/>
          </p:nvPr>
        </p:nvSpPr>
        <p:spPr>
          <a:xfrm>
            <a:off x="3296711" y="1391655"/>
            <a:ext cx="5598578" cy="1049235"/>
          </a:xfrm>
        </p:spPr>
        <p:txBody>
          <a:bodyPr/>
          <a:lstStyle/>
          <a:p>
            <a:r>
              <a:rPr lang="en-IN" dirty="0" err="1"/>
              <a:t>DecisionTreeClassifier</a:t>
            </a:r>
            <a:endParaRPr lang="en-IN" dirty="0"/>
          </a:p>
        </p:txBody>
      </p:sp>
      <p:sp>
        <p:nvSpPr>
          <p:cNvPr id="3" name="Content Placeholder 2">
            <a:extLst>
              <a:ext uri="{FF2B5EF4-FFF2-40B4-BE49-F238E27FC236}">
                <a16:creationId xmlns:a16="http://schemas.microsoft.com/office/drawing/2014/main" id="{91192804-5684-405A-A230-CB4DC7138AF6}"/>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err="1">
                <a:solidFill>
                  <a:srgbClr val="FFFF00"/>
                </a:solidFill>
              </a:rPr>
              <a:t>Decisiontreeclassifier</a:t>
            </a:r>
            <a:r>
              <a:rPr lang="en-US" dirty="0">
                <a:solidFill>
                  <a:srgbClr val="FFFF00"/>
                </a:solidFill>
              </a:rPr>
              <a:t> is a class capable of performing multi-class classification on a 	dataset.</a:t>
            </a:r>
          </a:p>
          <a:p>
            <a:r>
              <a:rPr lang="en-US" dirty="0">
                <a:solidFill>
                  <a:srgbClr val="FFFF00"/>
                </a:solidFill>
              </a:rPr>
              <a:t>	As with other classifiers, </a:t>
            </a:r>
            <a:r>
              <a:rPr lang="en-US" dirty="0" err="1">
                <a:solidFill>
                  <a:srgbClr val="FFFF00"/>
                </a:solidFill>
              </a:rPr>
              <a:t>decisiontreeclassifier</a:t>
            </a:r>
            <a:r>
              <a:rPr lang="en-US" dirty="0">
                <a:solidFill>
                  <a:srgbClr val="FFFF00"/>
                </a:solidFill>
              </a:rPr>
              <a:t> takes as input two arrays: an array X, 	sparse or dense, of shape (</a:t>
            </a:r>
            <a:r>
              <a:rPr lang="en-US" dirty="0" err="1">
                <a:solidFill>
                  <a:srgbClr val="FFFF00"/>
                </a:solidFill>
              </a:rPr>
              <a:t>n_samples</a:t>
            </a:r>
            <a:r>
              <a:rPr lang="en-US" dirty="0">
                <a:solidFill>
                  <a:srgbClr val="FFFF00"/>
                </a:solidFill>
              </a:rPr>
              <a:t>, </a:t>
            </a:r>
            <a:r>
              <a:rPr lang="en-US" dirty="0" err="1">
                <a:solidFill>
                  <a:srgbClr val="FFFF00"/>
                </a:solidFill>
              </a:rPr>
              <a:t>n_features</a:t>
            </a:r>
            <a:r>
              <a:rPr lang="en-US" dirty="0">
                <a:solidFill>
                  <a:srgbClr val="FFFF00"/>
                </a:solidFill>
              </a:rPr>
              <a:t>) holding the training samples, 	and an array Y of integer values, shape (</a:t>
            </a:r>
            <a:r>
              <a:rPr lang="en-US" dirty="0" err="1">
                <a:solidFill>
                  <a:srgbClr val="FFFF00"/>
                </a:solidFill>
              </a:rPr>
              <a:t>n_samples</a:t>
            </a:r>
            <a:r>
              <a:rPr lang="en-US" dirty="0">
                <a:solidFill>
                  <a:srgbClr val="FFFF00"/>
                </a:solidFill>
              </a:rPr>
              <a:t>,), holding the class labels for the 	training samples:</a:t>
            </a:r>
          </a:p>
          <a:p>
            <a:endParaRPr lang="en-IN" dirty="0">
              <a:solidFill>
                <a:srgbClr val="FFFF00"/>
              </a:solidFill>
            </a:endParaRPr>
          </a:p>
        </p:txBody>
      </p:sp>
    </p:spTree>
    <p:extLst>
      <p:ext uri="{BB962C8B-B14F-4D97-AF65-F5344CB8AC3E}">
        <p14:creationId xmlns:p14="http://schemas.microsoft.com/office/powerpoint/2010/main" val="3278169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A20B-10BB-46F4-9AC4-5265803A701B}"/>
              </a:ext>
            </a:extLst>
          </p:cNvPr>
          <p:cNvSpPr>
            <a:spLocks noGrp="1"/>
          </p:cNvSpPr>
          <p:nvPr>
            <p:ph type="title"/>
          </p:nvPr>
        </p:nvSpPr>
        <p:spPr>
          <a:xfrm>
            <a:off x="3659336" y="1391655"/>
            <a:ext cx="5187760" cy="1049235"/>
          </a:xfrm>
        </p:spPr>
        <p:txBody>
          <a:bodyPr/>
          <a:lstStyle/>
          <a:p>
            <a:r>
              <a:rPr lang="en-IN" dirty="0"/>
              <a:t>Screenshots of codes</a:t>
            </a:r>
          </a:p>
        </p:txBody>
      </p:sp>
      <p:pic>
        <p:nvPicPr>
          <p:cNvPr id="4" name="Content Placeholder 3">
            <a:extLst>
              <a:ext uri="{FF2B5EF4-FFF2-40B4-BE49-F238E27FC236}">
                <a16:creationId xmlns:a16="http://schemas.microsoft.com/office/drawing/2014/main" id="{408F284A-8E62-41FE-8820-47E07A52EC5F}"/>
              </a:ext>
            </a:extLst>
          </p:cNvPr>
          <p:cNvPicPr>
            <a:picLocks noGrp="1" noChangeAspect="1"/>
          </p:cNvPicPr>
          <p:nvPr>
            <p:ph idx="1"/>
          </p:nvPr>
        </p:nvPicPr>
        <p:blipFill>
          <a:blip r:embed="rId2"/>
          <a:stretch>
            <a:fillRect/>
          </a:stretch>
        </p:blipFill>
        <p:spPr>
          <a:xfrm>
            <a:off x="6096000" y="2695839"/>
            <a:ext cx="5950168" cy="3449638"/>
          </a:xfrm>
          <a:prstGeom prst="rect">
            <a:avLst/>
          </a:prstGeom>
        </p:spPr>
      </p:pic>
      <p:pic>
        <p:nvPicPr>
          <p:cNvPr id="5" name="Picture 4">
            <a:extLst>
              <a:ext uri="{FF2B5EF4-FFF2-40B4-BE49-F238E27FC236}">
                <a16:creationId xmlns:a16="http://schemas.microsoft.com/office/drawing/2014/main" id="{19EF2A36-F6D4-4F18-B2D4-36AA7B1E4234}"/>
              </a:ext>
            </a:extLst>
          </p:cNvPr>
          <p:cNvPicPr>
            <a:picLocks noChangeAspect="1"/>
          </p:cNvPicPr>
          <p:nvPr/>
        </p:nvPicPr>
        <p:blipFill>
          <a:blip r:embed="rId3"/>
          <a:stretch>
            <a:fillRect/>
          </a:stretch>
        </p:blipFill>
        <p:spPr>
          <a:xfrm>
            <a:off x="-9573" y="2688745"/>
            <a:ext cx="5962405" cy="3456732"/>
          </a:xfrm>
          <a:prstGeom prst="rect">
            <a:avLst/>
          </a:prstGeom>
        </p:spPr>
      </p:pic>
    </p:spTree>
    <p:extLst>
      <p:ext uri="{BB962C8B-B14F-4D97-AF65-F5344CB8AC3E}">
        <p14:creationId xmlns:p14="http://schemas.microsoft.com/office/powerpoint/2010/main" val="1667094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D6B4-52E9-49F1-817E-443C65692B56}"/>
              </a:ext>
            </a:extLst>
          </p:cNvPr>
          <p:cNvSpPr>
            <a:spLocks noGrp="1"/>
          </p:cNvSpPr>
          <p:nvPr>
            <p:ph type="title"/>
          </p:nvPr>
        </p:nvSpPr>
        <p:spPr>
          <a:xfrm>
            <a:off x="3679214" y="1391655"/>
            <a:ext cx="5148004" cy="1049235"/>
          </a:xfrm>
        </p:spPr>
        <p:txBody>
          <a:bodyPr/>
          <a:lstStyle/>
          <a:p>
            <a:r>
              <a:rPr lang="en-IN" dirty="0"/>
              <a:t>Results on best fit line.</a:t>
            </a:r>
          </a:p>
        </p:txBody>
      </p:sp>
      <p:pic>
        <p:nvPicPr>
          <p:cNvPr id="4" name="Content Placeholder 3">
            <a:extLst>
              <a:ext uri="{FF2B5EF4-FFF2-40B4-BE49-F238E27FC236}">
                <a16:creationId xmlns:a16="http://schemas.microsoft.com/office/drawing/2014/main" id="{94DBFE6F-B4E7-4B86-8560-2427ED94E90B}"/>
              </a:ext>
            </a:extLst>
          </p:cNvPr>
          <p:cNvPicPr>
            <a:picLocks noGrp="1" noChangeAspect="1"/>
          </p:cNvPicPr>
          <p:nvPr>
            <p:ph idx="1"/>
          </p:nvPr>
        </p:nvPicPr>
        <p:blipFill>
          <a:blip r:embed="rId2"/>
          <a:stretch>
            <a:fillRect/>
          </a:stretch>
        </p:blipFill>
        <p:spPr>
          <a:xfrm>
            <a:off x="0" y="2440890"/>
            <a:ext cx="5950168" cy="3449638"/>
          </a:xfrm>
          <a:prstGeom prst="rect">
            <a:avLst/>
          </a:prstGeom>
        </p:spPr>
      </p:pic>
      <p:pic>
        <p:nvPicPr>
          <p:cNvPr id="5" name="Picture 4">
            <a:extLst>
              <a:ext uri="{FF2B5EF4-FFF2-40B4-BE49-F238E27FC236}">
                <a16:creationId xmlns:a16="http://schemas.microsoft.com/office/drawing/2014/main" id="{C8729258-62C6-48C2-B3CC-7D93F726C9D2}"/>
              </a:ext>
            </a:extLst>
          </p:cNvPr>
          <p:cNvPicPr>
            <a:picLocks noChangeAspect="1"/>
          </p:cNvPicPr>
          <p:nvPr/>
        </p:nvPicPr>
        <p:blipFill>
          <a:blip r:embed="rId3"/>
          <a:stretch>
            <a:fillRect/>
          </a:stretch>
        </p:blipFill>
        <p:spPr>
          <a:xfrm>
            <a:off x="6096000" y="2440889"/>
            <a:ext cx="5730737" cy="3350311"/>
          </a:xfrm>
          <a:prstGeom prst="rect">
            <a:avLst/>
          </a:prstGeom>
        </p:spPr>
      </p:pic>
    </p:spTree>
    <p:extLst>
      <p:ext uri="{BB962C8B-B14F-4D97-AF65-F5344CB8AC3E}">
        <p14:creationId xmlns:p14="http://schemas.microsoft.com/office/powerpoint/2010/main" val="2524709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5851-1FBC-4EE9-B9AF-99D65FD914EB}"/>
              </a:ext>
            </a:extLst>
          </p:cNvPr>
          <p:cNvSpPr>
            <a:spLocks noGrp="1"/>
          </p:cNvSpPr>
          <p:nvPr>
            <p:ph type="title"/>
          </p:nvPr>
        </p:nvSpPr>
        <p:spPr>
          <a:xfrm>
            <a:off x="1572658" y="1391655"/>
            <a:ext cx="9603275" cy="1049235"/>
          </a:xfrm>
        </p:spPr>
        <p:txBody>
          <a:bodyPr/>
          <a:lstStyle/>
          <a:p>
            <a:r>
              <a:rPr lang="en-US" dirty="0"/>
              <a:t>Conclusion of the Decision Tree Classifier.</a:t>
            </a:r>
            <a:endParaRPr lang="en-IN" dirty="0"/>
          </a:p>
        </p:txBody>
      </p:sp>
      <p:sp>
        <p:nvSpPr>
          <p:cNvPr id="3" name="Content Placeholder 2">
            <a:extLst>
              <a:ext uri="{FF2B5EF4-FFF2-40B4-BE49-F238E27FC236}">
                <a16:creationId xmlns:a16="http://schemas.microsoft.com/office/drawing/2014/main" id="{D072C70C-E81A-4B3F-9C51-9BFFB9CCE4BC}"/>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Observations:</a:t>
            </a:r>
          </a:p>
          <a:p>
            <a:r>
              <a:rPr lang="en-US" dirty="0">
                <a:solidFill>
                  <a:srgbClr val="FFFF00"/>
                </a:solidFill>
              </a:rPr>
              <a:t>1.	This Decision Tree Classifier Performs with 90.23% accuracy for predicting labels.</a:t>
            </a:r>
          </a:p>
          <a:p>
            <a:r>
              <a:rPr lang="en-US" dirty="0">
                <a:solidFill>
                  <a:srgbClr val="FFFF00"/>
                </a:solidFill>
              </a:rPr>
              <a:t>2.	We use the best-fit line.</a:t>
            </a:r>
          </a:p>
          <a:p>
            <a:r>
              <a:rPr lang="en-US" dirty="0">
                <a:solidFill>
                  <a:srgbClr val="FFFF00"/>
                </a:solidFill>
              </a:rPr>
              <a:t>3.	from </a:t>
            </a:r>
            <a:r>
              <a:rPr lang="en-US" dirty="0" err="1">
                <a:solidFill>
                  <a:srgbClr val="FFFF00"/>
                </a:solidFill>
              </a:rPr>
              <a:t>sklearn.metrics</a:t>
            </a:r>
            <a:r>
              <a:rPr lang="en-US" dirty="0">
                <a:solidFill>
                  <a:srgbClr val="FFFF00"/>
                </a:solidFill>
              </a:rPr>
              <a:t> import accuracy_score,confusion_matrix,classification_report.</a:t>
            </a:r>
          </a:p>
          <a:p>
            <a:endParaRPr lang="en-IN" dirty="0">
              <a:solidFill>
                <a:srgbClr val="FFFF00"/>
              </a:solidFill>
            </a:endParaRPr>
          </a:p>
        </p:txBody>
      </p:sp>
    </p:spTree>
    <p:extLst>
      <p:ext uri="{BB962C8B-B14F-4D97-AF65-F5344CB8AC3E}">
        <p14:creationId xmlns:p14="http://schemas.microsoft.com/office/powerpoint/2010/main" val="2851423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7ED3-14C1-4783-9F3A-E6CEE9098F47}"/>
              </a:ext>
            </a:extLst>
          </p:cNvPr>
          <p:cNvSpPr>
            <a:spLocks noGrp="1"/>
          </p:cNvSpPr>
          <p:nvPr>
            <p:ph type="title"/>
          </p:nvPr>
        </p:nvSpPr>
        <p:spPr>
          <a:xfrm>
            <a:off x="5044188" y="1391655"/>
            <a:ext cx="2418056" cy="1049235"/>
          </a:xfrm>
        </p:spPr>
        <p:txBody>
          <a:bodyPr/>
          <a:lstStyle/>
          <a:p>
            <a:r>
              <a:rPr lang="en-IN" dirty="0"/>
              <a:t>Error:</a:t>
            </a:r>
          </a:p>
        </p:txBody>
      </p:sp>
      <p:sp>
        <p:nvSpPr>
          <p:cNvPr id="3" name="Content Placeholder 2">
            <a:extLst>
              <a:ext uri="{FF2B5EF4-FFF2-40B4-BE49-F238E27FC236}">
                <a16:creationId xmlns:a16="http://schemas.microsoft.com/office/drawing/2014/main" id="{6F046A25-5F54-4AE2-BD74-91AE0E075C04}"/>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Mean Absolute Error: 0.09007274283269148</a:t>
            </a:r>
          </a:p>
          <a:p>
            <a:r>
              <a:rPr lang="en-US" dirty="0">
                <a:solidFill>
                  <a:srgbClr val="FFFF00"/>
                </a:solidFill>
              </a:rPr>
              <a:t>Mean Squared Error: 0.09007274283269148</a:t>
            </a:r>
          </a:p>
          <a:p>
            <a:r>
              <a:rPr lang="en-US" dirty="0">
                <a:solidFill>
                  <a:srgbClr val="FFFF00"/>
                </a:solidFill>
              </a:rPr>
              <a:t>Root Mean Square Error: 0.3001212135666046</a:t>
            </a:r>
          </a:p>
          <a:p>
            <a:endParaRPr lang="en-IN" dirty="0">
              <a:solidFill>
                <a:srgbClr val="FFFF00"/>
              </a:solidFill>
            </a:endParaRPr>
          </a:p>
        </p:txBody>
      </p:sp>
    </p:spTree>
    <p:extLst>
      <p:ext uri="{BB962C8B-B14F-4D97-AF65-F5344CB8AC3E}">
        <p14:creationId xmlns:p14="http://schemas.microsoft.com/office/powerpoint/2010/main" val="2385949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4EC7-213B-4A7F-B7A9-9E4D65D1F879}"/>
              </a:ext>
            </a:extLst>
          </p:cNvPr>
          <p:cNvSpPr>
            <a:spLocks noGrp="1"/>
          </p:cNvSpPr>
          <p:nvPr>
            <p:ph type="title"/>
          </p:nvPr>
        </p:nvSpPr>
        <p:spPr/>
        <p:txBody>
          <a:bodyPr/>
          <a:lstStyle/>
          <a:p>
            <a:r>
              <a:rPr lang="fr-FR" dirty="0" err="1"/>
              <a:t>Accuracy_score,confusion_matrix,classification_report</a:t>
            </a:r>
            <a:r>
              <a:rPr lang="fr-FR" dirty="0"/>
              <a:t>.</a:t>
            </a:r>
            <a:endParaRPr lang="en-IN" dirty="0"/>
          </a:p>
        </p:txBody>
      </p:sp>
      <p:sp>
        <p:nvSpPr>
          <p:cNvPr id="3" name="Content Placeholder 2">
            <a:extLst>
              <a:ext uri="{FF2B5EF4-FFF2-40B4-BE49-F238E27FC236}">
                <a16:creationId xmlns:a16="http://schemas.microsoft.com/office/drawing/2014/main" id="{D2EC974C-8DA0-4591-8AD7-5AF1B47A6274}"/>
              </a:ext>
            </a:extLst>
          </p:cNvPr>
          <p:cNvSpPr>
            <a:spLocks noGrp="1"/>
          </p:cNvSpPr>
          <p:nvPr>
            <p:ph idx="1"/>
          </p:nvPr>
        </p:nvSpPr>
        <p:spPr>
          <a:xfrm>
            <a:off x="1451579" y="2015732"/>
            <a:ext cx="9603275" cy="4037749"/>
          </a:xfrm>
        </p:spPr>
        <p:style>
          <a:lnRef idx="2">
            <a:schemeClr val="dk1">
              <a:shade val="50000"/>
            </a:schemeClr>
          </a:lnRef>
          <a:fillRef idx="1">
            <a:schemeClr val="dk1"/>
          </a:fillRef>
          <a:effectRef idx="0">
            <a:schemeClr val="dk1"/>
          </a:effectRef>
          <a:fontRef idx="minor">
            <a:schemeClr val="lt1"/>
          </a:fontRef>
        </p:style>
        <p:txBody>
          <a:bodyPr>
            <a:normAutofit fontScale="85000" lnSpcReduction="20000"/>
          </a:bodyPr>
          <a:lstStyle/>
          <a:p>
            <a:r>
              <a:rPr lang="en-US" b="1" dirty="0">
                <a:solidFill>
                  <a:srgbClr val="FFFF00"/>
                </a:solidFill>
              </a:rPr>
              <a:t>0.9099272571673085</a:t>
            </a:r>
            <a:br>
              <a:rPr lang="en-US" b="1" dirty="0">
                <a:solidFill>
                  <a:srgbClr val="FFFF00"/>
                </a:solidFill>
              </a:rPr>
            </a:br>
            <a:r>
              <a:rPr lang="en-US" b="1" dirty="0">
                <a:solidFill>
                  <a:srgbClr val="FFFF00"/>
                </a:solidFill>
              </a:rPr>
              <a:t>[[ 241  239]</a:t>
            </a:r>
            <a:br>
              <a:rPr lang="en-US" b="1" dirty="0">
                <a:solidFill>
                  <a:srgbClr val="FFFF00"/>
                </a:solidFill>
              </a:rPr>
            </a:br>
            <a:r>
              <a:rPr lang="en-US" b="1" dirty="0">
                <a:solidFill>
                  <a:srgbClr val="FFFF00"/>
                </a:solidFill>
              </a:rPr>
              <a:t> [ 182 4012]]</a:t>
            </a:r>
          </a:p>
          <a:p>
            <a:pPr marL="0" indent="0">
              <a:buNone/>
            </a:pPr>
            <a:r>
              <a:rPr lang="en-US" b="1" dirty="0">
                <a:solidFill>
                  <a:srgbClr val="FFFF00"/>
                </a:solidFill>
              </a:rPr>
              <a:t>             		 precision    recall  f1-score   support</a:t>
            </a:r>
          </a:p>
          <a:p>
            <a:endParaRPr lang="en-US" b="1" dirty="0">
              <a:solidFill>
                <a:srgbClr val="FFFF00"/>
              </a:solidFill>
            </a:endParaRPr>
          </a:p>
          <a:p>
            <a:pPr marL="0" indent="0">
              <a:buNone/>
            </a:pPr>
            <a:r>
              <a:rPr lang="en-US" b="1" dirty="0">
                <a:solidFill>
                  <a:srgbClr val="FFFF00"/>
                </a:solidFill>
              </a:rPr>
              <a:t>           0      	 0.57  	    0.50      0.53       480</a:t>
            </a:r>
          </a:p>
          <a:p>
            <a:pPr marL="0" indent="0">
              <a:buNone/>
            </a:pPr>
            <a:r>
              <a:rPr lang="en-US" b="1" dirty="0">
                <a:solidFill>
                  <a:srgbClr val="FFFF00"/>
                </a:solidFill>
              </a:rPr>
              <a:t>           1     	 0.94           0.96      0.95      4194</a:t>
            </a:r>
          </a:p>
          <a:p>
            <a:endParaRPr lang="en-US" b="1" dirty="0">
              <a:solidFill>
                <a:srgbClr val="FFFF00"/>
              </a:solidFill>
            </a:endParaRPr>
          </a:p>
          <a:p>
            <a:pPr marL="0" indent="0">
              <a:buNone/>
            </a:pPr>
            <a:r>
              <a:rPr lang="en-US" b="1" dirty="0">
                <a:solidFill>
                  <a:srgbClr val="FFFF00"/>
                </a:solidFill>
              </a:rPr>
              <a:t>    accuracy                           0.91      4674</a:t>
            </a:r>
          </a:p>
          <a:p>
            <a:pPr marL="0" indent="0">
              <a:buNone/>
            </a:pPr>
            <a:r>
              <a:rPr lang="en-US" b="1" dirty="0">
                <a:solidFill>
                  <a:srgbClr val="FFFF00"/>
                </a:solidFill>
              </a:rPr>
              <a:t>   macro avg       0.76      0.73      0.74      4674</a:t>
            </a:r>
          </a:p>
          <a:p>
            <a:pPr marL="0" indent="0">
              <a:buNone/>
            </a:pPr>
            <a:r>
              <a:rPr lang="en-US" b="1" dirty="0">
                <a:solidFill>
                  <a:srgbClr val="FFFF00"/>
                </a:solidFill>
              </a:rPr>
              <a:t>weighted avg       0.91      0.91      0.91      4674</a:t>
            </a:r>
          </a:p>
          <a:p>
            <a:endParaRPr lang="en-IN" b="1" dirty="0">
              <a:solidFill>
                <a:srgbClr val="FFFF00"/>
              </a:solidFill>
            </a:endParaRPr>
          </a:p>
        </p:txBody>
      </p:sp>
    </p:spTree>
    <p:extLst>
      <p:ext uri="{BB962C8B-B14F-4D97-AF65-F5344CB8AC3E}">
        <p14:creationId xmlns:p14="http://schemas.microsoft.com/office/powerpoint/2010/main" val="2492030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8C2F-6FF1-4AB6-BD2F-8A9ECB28F438}"/>
              </a:ext>
            </a:extLst>
          </p:cNvPr>
          <p:cNvSpPr>
            <a:spLocks noGrp="1"/>
          </p:cNvSpPr>
          <p:nvPr>
            <p:ph type="title"/>
          </p:nvPr>
        </p:nvSpPr>
        <p:spPr>
          <a:xfrm>
            <a:off x="4674937" y="1391655"/>
            <a:ext cx="2842125" cy="1049235"/>
          </a:xfrm>
        </p:spPr>
        <p:txBody>
          <a:bodyPr/>
          <a:lstStyle/>
          <a:p>
            <a:r>
              <a:rPr lang="en-IN" dirty="0"/>
              <a:t>XGBOOST</a:t>
            </a:r>
          </a:p>
        </p:txBody>
      </p:sp>
      <p:sp>
        <p:nvSpPr>
          <p:cNvPr id="3" name="Content Placeholder 2">
            <a:extLst>
              <a:ext uri="{FF2B5EF4-FFF2-40B4-BE49-F238E27FC236}">
                <a16:creationId xmlns:a16="http://schemas.microsoft.com/office/drawing/2014/main" id="{9330182C-0E0B-4092-ACB0-2D72F3832220}"/>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err="1">
                <a:solidFill>
                  <a:srgbClr val="FFFF00"/>
                </a:solidFill>
              </a:rPr>
              <a:t>XGBoost</a:t>
            </a:r>
            <a:r>
              <a:rPr lang="en-US" dirty="0">
                <a:solidFill>
                  <a:srgbClr val="FFFF00"/>
                </a:solidFill>
              </a:rPr>
              <a:t> provides a wrapper class to allow models to be treated like classifiers or regressor in the sci-kit-learn framework. This means we can use the full sci-kit-learn library with </a:t>
            </a:r>
            <a:r>
              <a:rPr lang="en-US" dirty="0" err="1">
                <a:solidFill>
                  <a:srgbClr val="FFFF00"/>
                </a:solidFill>
              </a:rPr>
              <a:t>XGBoost</a:t>
            </a:r>
            <a:r>
              <a:rPr lang="en-US" dirty="0">
                <a:solidFill>
                  <a:srgbClr val="FFFF00"/>
                </a:solidFill>
              </a:rPr>
              <a:t> models. The </a:t>
            </a:r>
            <a:r>
              <a:rPr lang="en-US" dirty="0" err="1">
                <a:solidFill>
                  <a:srgbClr val="FFFF00"/>
                </a:solidFill>
              </a:rPr>
              <a:t>XGBoost</a:t>
            </a:r>
            <a:r>
              <a:rPr lang="en-US" dirty="0">
                <a:solidFill>
                  <a:srgbClr val="FFFF00"/>
                </a:solidFill>
              </a:rPr>
              <a:t> 	model for classification is called </a:t>
            </a:r>
            <a:r>
              <a:rPr lang="en-US" dirty="0" err="1">
                <a:solidFill>
                  <a:srgbClr val="FFFF00"/>
                </a:solidFill>
              </a:rPr>
              <a:t>XGBClassifier.We</a:t>
            </a:r>
            <a:r>
              <a:rPr lang="en-US" dirty="0">
                <a:solidFill>
                  <a:srgbClr val="FFFF00"/>
                </a:solidFill>
              </a:rPr>
              <a:t> can create and fit it into our training dataset. Models are fit using the sci-kit-learn API and the model. fit() function. Parameters for training the model can be passed to the model in the constructor. </a:t>
            </a:r>
            <a:endParaRPr lang="en-IN" dirty="0">
              <a:solidFill>
                <a:srgbClr val="FFFF00"/>
              </a:solidFill>
            </a:endParaRPr>
          </a:p>
        </p:txBody>
      </p:sp>
    </p:spTree>
    <p:extLst>
      <p:ext uri="{BB962C8B-B14F-4D97-AF65-F5344CB8AC3E}">
        <p14:creationId xmlns:p14="http://schemas.microsoft.com/office/powerpoint/2010/main" val="1317670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216-36EF-4EAD-B9AB-6965D3A18C05}"/>
              </a:ext>
            </a:extLst>
          </p:cNvPr>
          <p:cNvSpPr>
            <a:spLocks noGrp="1"/>
          </p:cNvSpPr>
          <p:nvPr>
            <p:ph type="title"/>
          </p:nvPr>
        </p:nvSpPr>
        <p:spPr>
          <a:xfrm>
            <a:off x="3593075" y="1391655"/>
            <a:ext cx="5320282" cy="1049235"/>
          </a:xfrm>
        </p:spPr>
        <p:txBody>
          <a:bodyPr/>
          <a:lstStyle/>
          <a:p>
            <a:r>
              <a:rPr lang="en-IN" dirty="0"/>
              <a:t>Screenshots of codes</a:t>
            </a:r>
          </a:p>
        </p:txBody>
      </p:sp>
      <p:pic>
        <p:nvPicPr>
          <p:cNvPr id="4" name="Content Placeholder 3">
            <a:extLst>
              <a:ext uri="{FF2B5EF4-FFF2-40B4-BE49-F238E27FC236}">
                <a16:creationId xmlns:a16="http://schemas.microsoft.com/office/drawing/2014/main" id="{0CFD1A54-5018-4731-B993-5523C410CF1D}"/>
              </a:ext>
            </a:extLst>
          </p:cNvPr>
          <p:cNvPicPr>
            <a:picLocks noGrp="1" noChangeAspect="1"/>
          </p:cNvPicPr>
          <p:nvPr>
            <p:ph idx="1"/>
          </p:nvPr>
        </p:nvPicPr>
        <p:blipFill>
          <a:blip r:embed="rId2"/>
          <a:stretch>
            <a:fillRect/>
          </a:stretch>
        </p:blipFill>
        <p:spPr>
          <a:xfrm>
            <a:off x="0" y="2440890"/>
            <a:ext cx="5950168" cy="3449638"/>
          </a:xfrm>
          <a:prstGeom prst="rect">
            <a:avLst/>
          </a:prstGeom>
        </p:spPr>
      </p:pic>
      <p:pic>
        <p:nvPicPr>
          <p:cNvPr id="5" name="Picture 4">
            <a:extLst>
              <a:ext uri="{FF2B5EF4-FFF2-40B4-BE49-F238E27FC236}">
                <a16:creationId xmlns:a16="http://schemas.microsoft.com/office/drawing/2014/main" id="{05051F3E-1AC1-4FC0-9F10-8D5FA8CB5A6F}"/>
              </a:ext>
            </a:extLst>
          </p:cNvPr>
          <p:cNvPicPr>
            <a:picLocks noChangeAspect="1"/>
          </p:cNvPicPr>
          <p:nvPr/>
        </p:nvPicPr>
        <p:blipFill>
          <a:blip r:embed="rId3"/>
          <a:stretch>
            <a:fillRect/>
          </a:stretch>
        </p:blipFill>
        <p:spPr>
          <a:xfrm>
            <a:off x="5950168" y="2433796"/>
            <a:ext cx="5962405" cy="3456732"/>
          </a:xfrm>
          <a:prstGeom prst="rect">
            <a:avLst/>
          </a:prstGeom>
        </p:spPr>
      </p:pic>
    </p:spTree>
    <p:extLst>
      <p:ext uri="{BB962C8B-B14F-4D97-AF65-F5344CB8AC3E}">
        <p14:creationId xmlns:p14="http://schemas.microsoft.com/office/powerpoint/2010/main" val="69449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B8E3-CB73-4D96-8CCB-1267521AC0D5}"/>
              </a:ext>
            </a:extLst>
          </p:cNvPr>
          <p:cNvSpPr>
            <a:spLocks noGrp="1"/>
          </p:cNvSpPr>
          <p:nvPr>
            <p:ph type="title"/>
          </p:nvPr>
        </p:nvSpPr>
        <p:spPr/>
        <p:txBody>
          <a:bodyPr/>
          <a:lstStyle/>
          <a:p>
            <a:r>
              <a:rPr lang="en-US" b="1" dirty="0"/>
              <a:t>The 7 Key Steps To Build Your Machine Learning Model</a:t>
            </a:r>
            <a:endParaRPr lang="en-IN" b="1" dirty="0"/>
          </a:p>
        </p:txBody>
      </p:sp>
      <p:sp>
        <p:nvSpPr>
          <p:cNvPr id="4" name="Content Placeholder 2">
            <a:extLst>
              <a:ext uri="{FF2B5EF4-FFF2-40B4-BE49-F238E27FC236}">
                <a16:creationId xmlns:a16="http://schemas.microsoft.com/office/drawing/2014/main" id="{77A5D917-EC62-42EE-9CA9-77282E28AD86}"/>
              </a:ext>
            </a:extLst>
          </p:cNvPr>
          <p:cNvSpPr>
            <a:spLocks noGrp="1"/>
          </p:cNvSpPr>
          <p:nvPr>
            <p:ph idx="1"/>
          </p:nvPr>
        </p:nvSpPr>
        <p:spPr>
          <a:xfrm>
            <a:off x="1450975" y="2016125"/>
            <a:ext cx="9604375" cy="3449638"/>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0" indent="0">
              <a:buNone/>
            </a:pPr>
            <a:endParaRPr lang="en-US" dirty="0">
              <a:solidFill>
                <a:srgbClr val="FFFF00"/>
              </a:solidFill>
            </a:endParaRPr>
          </a:p>
          <a:p>
            <a:r>
              <a:rPr lang="en-US" dirty="0">
                <a:solidFill>
                  <a:srgbClr val="FFFF00"/>
                </a:solidFill>
              </a:rPr>
              <a:t>Step 1: Collect Data. </a:t>
            </a:r>
          </a:p>
          <a:p>
            <a:r>
              <a:rPr lang="en-US" dirty="0">
                <a:solidFill>
                  <a:srgbClr val="FFFF00"/>
                </a:solidFill>
              </a:rPr>
              <a:t>Step 2: Prepare the data. </a:t>
            </a:r>
          </a:p>
          <a:p>
            <a:r>
              <a:rPr lang="en-US" dirty="0">
                <a:solidFill>
                  <a:srgbClr val="FFFF00"/>
                </a:solidFill>
              </a:rPr>
              <a:t>Step 3: Choose the model. </a:t>
            </a:r>
          </a:p>
          <a:p>
            <a:r>
              <a:rPr lang="en-US" dirty="0">
                <a:solidFill>
                  <a:srgbClr val="FFFF00"/>
                </a:solidFill>
              </a:rPr>
              <a:t>Step 4 Train your machine model. </a:t>
            </a:r>
          </a:p>
          <a:p>
            <a:r>
              <a:rPr lang="en-US" dirty="0">
                <a:solidFill>
                  <a:srgbClr val="FFFF00"/>
                </a:solidFill>
              </a:rPr>
              <a:t>Step 5: Evaluation. </a:t>
            </a:r>
          </a:p>
          <a:p>
            <a:r>
              <a:rPr lang="en-US" dirty="0">
                <a:solidFill>
                  <a:srgbClr val="FFFF00"/>
                </a:solidFill>
              </a:rPr>
              <a:t>Step 6: Parameter Tuning. </a:t>
            </a:r>
          </a:p>
          <a:p>
            <a:r>
              <a:rPr lang="en-US" dirty="0">
                <a:solidFill>
                  <a:srgbClr val="FFFF00"/>
                </a:solidFill>
              </a:rPr>
              <a:t>Step 7: Prediction or Inference.</a:t>
            </a:r>
          </a:p>
          <a:p>
            <a:endParaRPr lang="en-US" dirty="0">
              <a:solidFill>
                <a:srgbClr val="FFFF00"/>
              </a:solidFill>
            </a:endParaRPr>
          </a:p>
        </p:txBody>
      </p:sp>
    </p:spTree>
    <p:extLst>
      <p:ext uri="{BB962C8B-B14F-4D97-AF65-F5344CB8AC3E}">
        <p14:creationId xmlns:p14="http://schemas.microsoft.com/office/powerpoint/2010/main" val="200640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41A9-69EA-4F63-8680-412C9E7F4BCD}"/>
              </a:ext>
            </a:extLst>
          </p:cNvPr>
          <p:cNvSpPr>
            <a:spLocks noGrp="1"/>
          </p:cNvSpPr>
          <p:nvPr>
            <p:ph type="title"/>
          </p:nvPr>
        </p:nvSpPr>
        <p:spPr>
          <a:xfrm>
            <a:off x="3362972" y="1391655"/>
            <a:ext cx="5466056" cy="1049235"/>
          </a:xfrm>
        </p:spPr>
        <p:txBody>
          <a:bodyPr/>
          <a:lstStyle/>
          <a:p>
            <a:r>
              <a:rPr lang="en-IN" dirty="0"/>
              <a:t>Results on best fit line</a:t>
            </a:r>
          </a:p>
        </p:txBody>
      </p:sp>
      <p:pic>
        <p:nvPicPr>
          <p:cNvPr id="4" name="Content Placeholder 3">
            <a:extLst>
              <a:ext uri="{FF2B5EF4-FFF2-40B4-BE49-F238E27FC236}">
                <a16:creationId xmlns:a16="http://schemas.microsoft.com/office/drawing/2014/main" id="{D4AB62F2-E1B0-4494-8B56-B68C5A09DB49}"/>
              </a:ext>
            </a:extLst>
          </p:cNvPr>
          <p:cNvPicPr>
            <a:picLocks noGrp="1" noChangeAspect="1"/>
          </p:cNvPicPr>
          <p:nvPr>
            <p:ph idx="1"/>
          </p:nvPr>
        </p:nvPicPr>
        <p:blipFill>
          <a:blip r:embed="rId2"/>
          <a:stretch>
            <a:fillRect/>
          </a:stretch>
        </p:blipFill>
        <p:spPr>
          <a:xfrm>
            <a:off x="0" y="2320925"/>
            <a:ext cx="5950168" cy="3449638"/>
          </a:xfrm>
          <a:prstGeom prst="rect">
            <a:avLst/>
          </a:prstGeom>
        </p:spPr>
      </p:pic>
      <p:pic>
        <p:nvPicPr>
          <p:cNvPr id="5" name="Picture 4">
            <a:extLst>
              <a:ext uri="{FF2B5EF4-FFF2-40B4-BE49-F238E27FC236}">
                <a16:creationId xmlns:a16="http://schemas.microsoft.com/office/drawing/2014/main" id="{89CADC05-B745-48BF-B0CA-ED61FF609D25}"/>
              </a:ext>
            </a:extLst>
          </p:cNvPr>
          <p:cNvPicPr>
            <a:picLocks noChangeAspect="1"/>
          </p:cNvPicPr>
          <p:nvPr/>
        </p:nvPicPr>
        <p:blipFill>
          <a:blip r:embed="rId3"/>
          <a:stretch>
            <a:fillRect/>
          </a:stretch>
        </p:blipFill>
        <p:spPr>
          <a:xfrm>
            <a:off x="6523294" y="2094855"/>
            <a:ext cx="5108891" cy="3901778"/>
          </a:xfrm>
          <a:prstGeom prst="rect">
            <a:avLst/>
          </a:prstGeom>
        </p:spPr>
      </p:pic>
    </p:spTree>
    <p:extLst>
      <p:ext uri="{BB962C8B-B14F-4D97-AF65-F5344CB8AC3E}">
        <p14:creationId xmlns:p14="http://schemas.microsoft.com/office/powerpoint/2010/main" val="1195208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72EE-5D9D-4E30-85E4-A5A6AB834C68}"/>
              </a:ext>
            </a:extLst>
          </p:cNvPr>
          <p:cNvSpPr>
            <a:spLocks noGrp="1"/>
          </p:cNvSpPr>
          <p:nvPr>
            <p:ph type="title"/>
          </p:nvPr>
        </p:nvSpPr>
        <p:spPr/>
        <p:txBody>
          <a:bodyPr/>
          <a:lstStyle/>
          <a:p>
            <a:r>
              <a:rPr lang="en-IN" dirty="0"/>
              <a:t>Conclusion of the XGBOOST.</a:t>
            </a:r>
          </a:p>
        </p:txBody>
      </p:sp>
      <p:sp>
        <p:nvSpPr>
          <p:cNvPr id="3" name="Content Placeholder 2">
            <a:extLst>
              <a:ext uri="{FF2B5EF4-FFF2-40B4-BE49-F238E27FC236}">
                <a16:creationId xmlns:a16="http://schemas.microsoft.com/office/drawing/2014/main" id="{F724C190-82EC-44D2-9493-9650DDE59839}"/>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Observations:</a:t>
            </a:r>
          </a:p>
          <a:p>
            <a:r>
              <a:rPr lang="en-US" dirty="0">
                <a:solidFill>
                  <a:srgbClr val="FFFF00"/>
                </a:solidFill>
              </a:rPr>
              <a:t>1.	This XGBOOST Performs with 93.38% accuracy for predicting labels.</a:t>
            </a:r>
          </a:p>
          <a:p>
            <a:r>
              <a:rPr lang="en-US" dirty="0">
                <a:solidFill>
                  <a:srgbClr val="FFFF00"/>
                </a:solidFill>
              </a:rPr>
              <a:t>2.	We use the best-fit line.</a:t>
            </a:r>
          </a:p>
          <a:p>
            <a:r>
              <a:rPr lang="en-US" dirty="0">
                <a:solidFill>
                  <a:srgbClr val="FFFF00"/>
                </a:solidFill>
              </a:rPr>
              <a:t>3.	from </a:t>
            </a:r>
            <a:r>
              <a:rPr lang="en-US" dirty="0" err="1">
                <a:solidFill>
                  <a:srgbClr val="FFFF00"/>
                </a:solidFill>
              </a:rPr>
              <a:t>sklearn.metrics</a:t>
            </a:r>
            <a:r>
              <a:rPr lang="en-US" dirty="0">
                <a:solidFill>
                  <a:srgbClr val="FFFF00"/>
                </a:solidFill>
              </a:rPr>
              <a:t> import accuracy_score,confusion_matrix,classification_report.</a:t>
            </a:r>
          </a:p>
          <a:p>
            <a:endParaRPr lang="en-IN" dirty="0">
              <a:solidFill>
                <a:srgbClr val="FFFF00"/>
              </a:solidFill>
            </a:endParaRPr>
          </a:p>
        </p:txBody>
      </p:sp>
    </p:spTree>
    <p:extLst>
      <p:ext uri="{BB962C8B-B14F-4D97-AF65-F5344CB8AC3E}">
        <p14:creationId xmlns:p14="http://schemas.microsoft.com/office/powerpoint/2010/main" val="3210312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FD96-1D04-4CE8-A138-B0A679790ECD}"/>
              </a:ext>
            </a:extLst>
          </p:cNvPr>
          <p:cNvSpPr>
            <a:spLocks noGrp="1"/>
          </p:cNvSpPr>
          <p:nvPr>
            <p:ph type="title"/>
          </p:nvPr>
        </p:nvSpPr>
        <p:spPr/>
        <p:txBody>
          <a:bodyPr/>
          <a:lstStyle/>
          <a:p>
            <a:r>
              <a:rPr lang="en-IN" dirty="0"/>
              <a:t>Error:</a:t>
            </a:r>
            <a:br>
              <a:rPr lang="en-IN" dirty="0"/>
            </a:br>
            <a:endParaRPr lang="en-IN" dirty="0"/>
          </a:p>
        </p:txBody>
      </p:sp>
      <p:sp>
        <p:nvSpPr>
          <p:cNvPr id="3" name="Content Placeholder 2">
            <a:extLst>
              <a:ext uri="{FF2B5EF4-FFF2-40B4-BE49-F238E27FC236}">
                <a16:creationId xmlns:a16="http://schemas.microsoft.com/office/drawing/2014/main" id="{05013923-22E1-49FD-A3A6-8F967E18348C}"/>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Mean Absolute Error: 0.06611039794608473</a:t>
            </a:r>
          </a:p>
          <a:p>
            <a:r>
              <a:rPr lang="en-US" dirty="0">
                <a:solidFill>
                  <a:srgbClr val="FFFF00"/>
                </a:solidFill>
              </a:rPr>
              <a:t>Mean Squared Error: 0.06611039794608473</a:t>
            </a:r>
          </a:p>
          <a:p>
            <a:r>
              <a:rPr lang="en-US" dirty="0">
                <a:solidFill>
                  <a:srgbClr val="FFFF00"/>
                </a:solidFill>
              </a:rPr>
              <a:t>Root Mean Square Error: 0.25711942350994166</a:t>
            </a:r>
          </a:p>
          <a:p>
            <a:endParaRPr lang="en-IN" dirty="0">
              <a:solidFill>
                <a:srgbClr val="FFFF00"/>
              </a:solidFill>
            </a:endParaRPr>
          </a:p>
        </p:txBody>
      </p:sp>
    </p:spTree>
    <p:extLst>
      <p:ext uri="{BB962C8B-B14F-4D97-AF65-F5344CB8AC3E}">
        <p14:creationId xmlns:p14="http://schemas.microsoft.com/office/powerpoint/2010/main" val="100995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3D99-EDFD-4F36-89BB-52F5AB162B63}"/>
              </a:ext>
            </a:extLst>
          </p:cNvPr>
          <p:cNvSpPr>
            <a:spLocks noGrp="1"/>
          </p:cNvSpPr>
          <p:nvPr>
            <p:ph type="title"/>
          </p:nvPr>
        </p:nvSpPr>
        <p:spPr/>
        <p:txBody>
          <a:bodyPr/>
          <a:lstStyle/>
          <a:p>
            <a:r>
              <a:rPr lang="fr-FR" dirty="0" err="1"/>
              <a:t>Accuracy_score,confusion_matrix,classification_report</a:t>
            </a:r>
            <a:r>
              <a:rPr lang="fr-FR" dirty="0"/>
              <a:t>.</a:t>
            </a:r>
            <a:endParaRPr lang="en-IN" dirty="0"/>
          </a:p>
        </p:txBody>
      </p:sp>
      <p:sp>
        <p:nvSpPr>
          <p:cNvPr id="7" name="Content Placeholder 6">
            <a:extLst>
              <a:ext uri="{FF2B5EF4-FFF2-40B4-BE49-F238E27FC236}">
                <a16:creationId xmlns:a16="http://schemas.microsoft.com/office/drawing/2014/main" id="{DA52A845-ACBC-49C5-BC3B-9401B60463C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r>
              <a:rPr lang="en-US" dirty="0">
                <a:solidFill>
                  <a:srgbClr val="FFFF00"/>
                </a:solidFill>
              </a:rPr>
              <a:t>0.9338896020539152</a:t>
            </a:r>
          </a:p>
          <a:p>
            <a:pPr marL="0" indent="0">
              <a:buNone/>
            </a:pPr>
            <a:r>
              <a:rPr lang="en-US" dirty="0">
                <a:solidFill>
                  <a:srgbClr val="FFFF00"/>
                </a:solidFill>
              </a:rPr>
              <a:t>[[ 230  250]</a:t>
            </a:r>
          </a:p>
          <a:p>
            <a:pPr marL="0" indent="0">
              <a:buNone/>
            </a:pPr>
            <a:r>
              <a:rPr lang="en-US" dirty="0">
                <a:solidFill>
                  <a:srgbClr val="FFFF00"/>
                </a:solidFill>
              </a:rPr>
              <a:t> [  59 4135]]</a:t>
            </a:r>
          </a:p>
          <a:p>
            <a:r>
              <a:rPr lang="en-US" dirty="0">
                <a:solidFill>
                  <a:srgbClr val="FFFF00"/>
                </a:solidFill>
              </a:rPr>
              <a:t>              precision    recall  f1-score   support</a:t>
            </a:r>
          </a:p>
          <a:p>
            <a:r>
              <a:rPr lang="en-US" dirty="0">
                <a:solidFill>
                  <a:srgbClr val="FFFF00"/>
                </a:solidFill>
              </a:rPr>
              <a:t>           0       0.80      0.48      0.60       480</a:t>
            </a:r>
          </a:p>
          <a:p>
            <a:r>
              <a:rPr lang="en-US" dirty="0">
                <a:solidFill>
                  <a:srgbClr val="FFFF00"/>
                </a:solidFill>
              </a:rPr>
              <a:t>           1       0.94      0.99      0.96      4194</a:t>
            </a:r>
          </a:p>
          <a:p>
            <a:endParaRPr lang="en-US" dirty="0">
              <a:solidFill>
                <a:srgbClr val="FFFF00"/>
              </a:solidFill>
            </a:endParaRPr>
          </a:p>
          <a:p>
            <a:r>
              <a:rPr lang="en-US" dirty="0">
                <a:solidFill>
                  <a:srgbClr val="FFFF00"/>
                </a:solidFill>
              </a:rPr>
              <a:t>    accuracy                           0.93      4674</a:t>
            </a:r>
          </a:p>
          <a:p>
            <a:r>
              <a:rPr lang="en-US" dirty="0">
                <a:solidFill>
                  <a:srgbClr val="FFFF00"/>
                </a:solidFill>
              </a:rPr>
              <a:t>   macro avg       0.87      0.73      0.78      4674</a:t>
            </a:r>
          </a:p>
          <a:p>
            <a:r>
              <a:rPr lang="en-US" dirty="0">
                <a:solidFill>
                  <a:srgbClr val="FFFF00"/>
                </a:solidFill>
              </a:rPr>
              <a:t>weighted avg       0.93      0.93      0.93      4674</a:t>
            </a:r>
          </a:p>
          <a:p>
            <a:endParaRPr lang="en-IN" dirty="0">
              <a:solidFill>
                <a:srgbClr val="FFFF00"/>
              </a:solidFill>
            </a:endParaRPr>
          </a:p>
        </p:txBody>
      </p:sp>
    </p:spTree>
    <p:extLst>
      <p:ext uri="{BB962C8B-B14F-4D97-AF65-F5344CB8AC3E}">
        <p14:creationId xmlns:p14="http://schemas.microsoft.com/office/powerpoint/2010/main" val="2021122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6C42-6DAF-4BDB-8DDC-83B139F4014D}"/>
              </a:ext>
            </a:extLst>
          </p:cNvPr>
          <p:cNvSpPr>
            <a:spLocks noGrp="1"/>
          </p:cNvSpPr>
          <p:nvPr>
            <p:ph type="title"/>
          </p:nvPr>
        </p:nvSpPr>
        <p:spPr/>
        <p:txBody>
          <a:bodyPr/>
          <a:lstStyle/>
          <a:p>
            <a:r>
              <a:rPr lang="en-US" dirty="0"/>
              <a:t>Key Metrics for success in solving the problem under consideration</a:t>
            </a:r>
            <a:endParaRPr lang="en-IN" dirty="0"/>
          </a:p>
        </p:txBody>
      </p:sp>
      <p:pic>
        <p:nvPicPr>
          <p:cNvPr id="4" name="Content Placeholder 3">
            <a:extLst>
              <a:ext uri="{FF2B5EF4-FFF2-40B4-BE49-F238E27FC236}">
                <a16:creationId xmlns:a16="http://schemas.microsoft.com/office/drawing/2014/main" id="{7E171A66-86F9-4463-8068-6213D7C5705A}"/>
              </a:ext>
            </a:extLst>
          </p:cNvPr>
          <p:cNvPicPr>
            <a:picLocks noGrp="1" noChangeAspect="1"/>
          </p:cNvPicPr>
          <p:nvPr>
            <p:ph idx="1"/>
          </p:nvPr>
        </p:nvPicPr>
        <p:blipFill>
          <a:blip r:embed="rId2"/>
          <a:stretch>
            <a:fillRect/>
          </a:stretch>
        </p:blipFill>
        <p:spPr>
          <a:xfrm>
            <a:off x="2278226" y="2140605"/>
            <a:ext cx="7949873" cy="3200677"/>
          </a:xfrm>
          <a:prstGeom prst="rect">
            <a:avLst/>
          </a:prstGeom>
        </p:spPr>
      </p:pic>
    </p:spTree>
    <p:extLst>
      <p:ext uri="{BB962C8B-B14F-4D97-AF65-F5344CB8AC3E}">
        <p14:creationId xmlns:p14="http://schemas.microsoft.com/office/powerpoint/2010/main" val="1363873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E2F4A-CE21-47CE-B45E-E291B96ED8A2}"/>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r>
              <a:rPr lang="en-IN" sz="2600" b="1" u="sng" dirty="0">
                <a:solidFill>
                  <a:srgbClr val="FFFF00"/>
                </a:solidFill>
              </a:rPr>
              <a:t>List of accuracy scores of different classification models.</a:t>
            </a:r>
          </a:p>
          <a:p>
            <a:r>
              <a:rPr lang="en-IN" dirty="0">
                <a:solidFill>
                  <a:srgbClr val="FFFF00"/>
                </a:solidFill>
              </a:rPr>
              <a:t>logistic Regression:- 0.9283269148480958</a:t>
            </a:r>
          </a:p>
          <a:p>
            <a:r>
              <a:rPr lang="en-IN" dirty="0">
                <a:solidFill>
                  <a:srgbClr val="FFFF00"/>
                </a:solidFill>
              </a:rPr>
              <a:t>Ridge classifier:- 0.9296106118955927</a:t>
            </a:r>
          </a:p>
          <a:p>
            <a:r>
              <a:rPr lang="en-IN" dirty="0" err="1">
                <a:solidFill>
                  <a:srgbClr val="FFFF00"/>
                </a:solidFill>
              </a:rPr>
              <a:t>Dicision</a:t>
            </a:r>
            <a:r>
              <a:rPr lang="en-IN" dirty="0">
                <a:solidFill>
                  <a:srgbClr val="FFFF00"/>
                </a:solidFill>
              </a:rPr>
              <a:t> Tree Classifier:- 0.9099272571673085</a:t>
            </a:r>
          </a:p>
          <a:p>
            <a:r>
              <a:rPr lang="en-IN" dirty="0">
                <a:solidFill>
                  <a:srgbClr val="FFFF00"/>
                </a:solidFill>
              </a:rPr>
              <a:t>Random Forest classifier:- 0.9313222079589217</a:t>
            </a:r>
          </a:p>
          <a:p>
            <a:r>
              <a:rPr lang="en-IN" dirty="0" err="1">
                <a:solidFill>
                  <a:srgbClr val="FFFF00"/>
                </a:solidFill>
              </a:rPr>
              <a:t>xgboost</a:t>
            </a:r>
            <a:r>
              <a:rPr lang="en-IN" dirty="0">
                <a:solidFill>
                  <a:srgbClr val="FFFF00"/>
                </a:solidFill>
              </a:rPr>
              <a:t>:- 0.9338896020539152</a:t>
            </a:r>
          </a:p>
          <a:p>
            <a:r>
              <a:rPr lang="en-IN" dirty="0" err="1">
                <a:solidFill>
                  <a:srgbClr val="FFFF00"/>
                </a:solidFill>
              </a:rPr>
              <a:t>AdaBoostClassifier</a:t>
            </a:r>
            <a:r>
              <a:rPr lang="en-IN" dirty="0">
                <a:solidFill>
                  <a:srgbClr val="FFFF00"/>
                </a:solidFill>
              </a:rPr>
              <a:t>:- 0.9238339751818571</a:t>
            </a:r>
          </a:p>
          <a:p>
            <a:r>
              <a:rPr lang="en-IN" dirty="0" err="1">
                <a:solidFill>
                  <a:srgbClr val="FFFF00"/>
                </a:solidFill>
              </a:rPr>
              <a:t>KNeighborsClassifier</a:t>
            </a:r>
            <a:r>
              <a:rPr lang="en-IN" dirty="0">
                <a:solidFill>
                  <a:srgbClr val="FFFF00"/>
                </a:solidFill>
              </a:rPr>
              <a:t>:- 0.9107830551989731</a:t>
            </a:r>
          </a:p>
          <a:p>
            <a:endParaRPr lang="en-IN" dirty="0">
              <a:solidFill>
                <a:srgbClr val="FFFF00"/>
              </a:solidFill>
            </a:endParaRPr>
          </a:p>
        </p:txBody>
      </p:sp>
      <p:sp>
        <p:nvSpPr>
          <p:cNvPr id="4" name="Title 1">
            <a:extLst>
              <a:ext uri="{FF2B5EF4-FFF2-40B4-BE49-F238E27FC236}">
                <a16:creationId xmlns:a16="http://schemas.microsoft.com/office/drawing/2014/main" id="{8B1C3E35-C951-4C0B-81B3-5EA41683C39A}"/>
              </a:ext>
            </a:extLst>
          </p:cNvPr>
          <p:cNvSpPr>
            <a:spLocks noGrp="1"/>
          </p:cNvSpPr>
          <p:nvPr>
            <p:ph type="title"/>
          </p:nvPr>
        </p:nvSpPr>
        <p:spPr>
          <a:xfrm>
            <a:off x="1450975" y="804863"/>
            <a:ext cx="9604375" cy="1049337"/>
          </a:xfrm>
        </p:spPr>
        <p:txBody>
          <a:bodyPr/>
          <a:lstStyle/>
          <a:p>
            <a:pPr lvl="0"/>
            <a:r>
              <a:rPr lang="en-IN" u="sng" dirty="0"/>
              <a:t>Interpretation of the Results</a:t>
            </a:r>
            <a:br>
              <a:rPr lang="en-US" dirty="0"/>
            </a:br>
            <a:endParaRPr lang="en-US" dirty="0"/>
          </a:p>
        </p:txBody>
      </p:sp>
    </p:spTree>
    <p:extLst>
      <p:ext uri="{BB962C8B-B14F-4D97-AF65-F5344CB8AC3E}">
        <p14:creationId xmlns:p14="http://schemas.microsoft.com/office/powerpoint/2010/main" val="2057172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E62E-B007-4251-8574-4EBE10245EF4}"/>
              </a:ext>
            </a:extLst>
          </p:cNvPr>
          <p:cNvSpPr>
            <a:spLocks noGrp="1"/>
          </p:cNvSpPr>
          <p:nvPr>
            <p:ph type="title"/>
          </p:nvPr>
        </p:nvSpPr>
        <p:spPr/>
        <p:txBody>
          <a:bodyPr/>
          <a:lstStyle/>
          <a:p>
            <a:r>
              <a:rPr lang="en-IN" dirty="0" err="1"/>
              <a:t>Auc</a:t>
            </a:r>
            <a:r>
              <a:rPr lang="en-IN" dirty="0"/>
              <a:t>-roc curve</a:t>
            </a:r>
          </a:p>
        </p:txBody>
      </p:sp>
      <p:pic>
        <p:nvPicPr>
          <p:cNvPr id="4" name="Content Placeholder 3">
            <a:extLst>
              <a:ext uri="{FF2B5EF4-FFF2-40B4-BE49-F238E27FC236}">
                <a16:creationId xmlns:a16="http://schemas.microsoft.com/office/drawing/2014/main" id="{D9A6CA0B-F719-4464-B027-E1DE3ED7721F}"/>
              </a:ext>
            </a:extLst>
          </p:cNvPr>
          <p:cNvPicPr>
            <a:picLocks noGrp="1" noChangeAspect="1"/>
          </p:cNvPicPr>
          <p:nvPr>
            <p:ph idx="1"/>
          </p:nvPr>
        </p:nvPicPr>
        <p:blipFill>
          <a:blip r:embed="rId2"/>
          <a:stretch>
            <a:fillRect/>
          </a:stretch>
        </p:blipFill>
        <p:spPr>
          <a:xfrm>
            <a:off x="1868557" y="2016125"/>
            <a:ext cx="8428381" cy="4037356"/>
          </a:xfrm>
          <a:prstGeom prst="rect">
            <a:avLst/>
          </a:prstGeom>
        </p:spPr>
      </p:pic>
    </p:spTree>
    <p:extLst>
      <p:ext uri="{BB962C8B-B14F-4D97-AF65-F5344CB8AC3E}">
        <p14:creationId xmlns:p14="http://schemas.microsoft.com/office/powerpoint/2010/main" val="1844460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0F67-71D6-4A6B-8D5E-3C259BE77E87}"/>
              </a:ext>
            </a:extLst>
          </p:cNvPr>
          <p:cNvSpPr>
            <a:spLocks noGrp="1"/>
          </p:cNvSpPr>
          <p:nvPr>
            <p:ph type="title"/>
          </p:nvPr>
        </p:nvSpPr>
        <p:spPr/>
        <p:txBody>
          <a:bodyPr/>
          <a:lstStyle/>
          <a:p>
            <a:r>
              <a:rPr lang="en-IN" dirty="0"/>
              <a:t>OBSERVATIONS of </a:t>
            </a:r>
            <a:r>
              <a:rPr lang="en-IN" dirty="0" err="1"/>
              <a:t>auc</a:t>
            </a:r>
            <a:r>
              <a:rPr lang="en-IN" dirty="0"/>
              <a:t>-roc curve</a:t>
            </a:r>
          </a:p>
        </p:txBody>
      </p:sp>
      <p:sp>
        <p:nvSpPr>
          <p:cNvPr id="3" name="Content Placeholder 2">
            <a:extLst>
              <a:ext uri="{FF2B5EF4-FFF2-40B4-BE49-F238E27FC236}">
                <a16:creationId xmlns:a16="http://schemas.microsoft.com/office/drawing/2014/main" id="{8EB24148-B3DE-4EE2-8FF8-C4681C1DD90A}"/>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1. Roc curve area is 0.9 which means that our model is distinguished between the good or bad review.</a:t>
            </a:r>
          </a:p>
          <a:p>
            <a:r>
              <a:rPr lang="en-US" dirty="0">
                <a:solidFill>
                  <a:srgbClr val="FFFF00"/>
                </a:solidFill>
              </a:rPr>
              <a:t>2. Our model understands that Rating 1 is 93.55% different</a:t>
            </a:r>
            <a:br>
              <a:rPr lang="en-US" dirty="0">
                <a:solidFill>
                  <a:srgbClr val="FFFF00"/>
                </a:solidFill>
              </a:rPr>
            </a:br>
            <a:r>
              <a:rPr lang="en-US" dirty="0">
                <a:solidFill>
                  <a:srgbClr val="FFFF00"/>
                </a:solidFill>
              </a:rPr>
              <a:t>then 0, which is good.</a:t>
            </a:r>
          </a:p>
          <a:p>
            <a:r>
              <a:rPr lang="en-US" dirty="0">
                <a:solidFill>
                  <a:srgbClr val="FFFF00"/>
                </a:solidFill>
              </a:rPr>
              <a:t>3.  It means there is a 93.55% chance that the model will be </a:t>
            </a:r>
            <a:br>
              <a:rPr lang="en-US" dirty="0">
                <a:solidFill>
                  <a:srgbClr val="FFFF00"/>
                </a:solidFill>
              </a:rPr>
            </a:br>
            <a:r>
              <a:rPr lang="en-US" dirty="0">
                <a:solidFill>
                  <a:srgbClr val="FFFF00"/>
                </a:solidFill>
              </a:rPr>
              <a:t>able to distinguish between positive class and negative class.</a:t>
            </a:r>
          </a:p>
          <a:p>
            <a:endParaRPr lang="en-IN" dirty="0">
              <a:solidFill>
                <a:srgbClr val="FFFF00"/>
              </a:solidFill>
            </a:endParaRPr>
          </a:p>
        </p:txBody>
      </p:sp>
    </p:spTree>
    <p:extLst>
      <p:ext uri="{BB962C8B-B14F-4D97-AF65-F5344CB8AC3E}">
        <p14:creationId xmlns:p14="http://schemas.microsoft.com/office/powerpoint/2010/main" val="2313193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14F1-2970-4449-A42A-F3F057EBA062}"/>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A70004E9-335E-47E7-A109-E712B483A62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That's it! We reached the end of our exercise. Throughout this kernel, we put into practice many of the strategies for predicting whether comments are malignant or not. We philosophized about the variables, we analyzed Review' alone and with the most correlated variables, we tested some of the fundamental statistical assumptions and we even transformed text data into numeric type using </a:t>
            </a:r>
            <a:r>
              <a:rPr lang="en-US" dirty="0" err="1">
                <a:solidFill>
                  <a:srgbClr val="FFFF00"/>
                </a:solidFill>
              </a:rPr>
              <a:t>tf-idf</a:t>
            </a:r>
            <a:r>
              <a:rPr lang="en-US" dirty="0">
                <a:solidFill>
                  <a:srgbClr val="FFFF00"/>
                </a:solidFill>
              </a:rPr>
              <a:t> vectorization. That's a lot of work that Python helped us make easier.</a:t>
            </a:r>
            <a:endParaRPr lang="en-IN" dirty="0">
              <a:solidFill>
                <a:srgbClr val="FFFF00"/>
              </a:solidFill>
            </a:endParaRPr>
          </a:p>
        </p:txBody>
      </p:sp>
    </p:spTree>
    <p:extLst>
      <p:ext uri="{BB962C8B-B14F-4D97-AF65-F5344CB8AC3E}">
        <p14:creationId xmlns:p14="http://schemas.microsoft.com/office/powerpoint/2010/main" val="1597291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8B91-5B9A-4447-830D-DB5CDCAB133F}"/>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64768D8-68A4-4BD9-B2D0-B634D62E72C7}"/>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As we do lots of research and our data set is quite big which helps us to find different toxic words from around the world which make this study successful still as generations are evolved and continuously discovering new slag words which make comments toxic. we don’t rely on this data for too long continuously adding more </a:t>
            </a:r>
            <a:r>
              <a:rPr lang="en-US" dirty="0" err="1">
                <a:solidFill>
                  <a:srgbClr val="FFFF00"/>
                </a:solidFill>
              </a:rPr>
              <a:t>stopwords</a:t>
            </a:r>
            <a:r>
              <a:rPr lang="en-US" dirty="0">
                <a:solidFill>
                  <a:srgbClr val="FFFF00"/>
                </a:solidFill>
              </a:rPr>
              <a:t> in the </a:t>
            </a:r>
            <a:r>
              <a:rPr lang="en-US" dirty="0" err="1">
                <a:solidFill>
                  <a:srgbClr val="FFFF00"/>
                </a:solidFill>
              </a:rPr>
              <a:t>nltk</a:t>
            </a:r>
            <a:r>
              <a:rPr lang="en-US" dirty="0">
                <a:solidFill>
                  <a:srgbClr val="FFFF00"/>
                </a:solidFill>
              </a:rPr>
              <a:t> library for helping us to make more powerful models and make us future-ready</a:t>
            </a:r>
            <a:endParaRPr lang="en-IN" dirty="0">
              <a:solidFill>
                <a:srgbClr val="FFFF00"/>
              </a:solidFill>
            </a:endParaRPr>
          </a:p>
        </p:txBody>
      </p:sp>
    </p:spTree>
    <p:extLst>
      <p:ext uri="{BB962C8B-B14F-4D97-AF65-F5344CB8AC3E}">
        <p14:creationId xmlns:p14="http://schemas.microsoft.com/office/powerpoint/2010/main" val="100588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3422-81DC-4FAC-8A34-4DEA480E509D}"/>
              </a:ext>
            </a:extLst>
          </p:cNvPr>
          <p:cNvSpPr>
            <a:spLocks noGrp="1"/>
          </p:cNvSpPr>
          <p:nvPr>
            <p:ph type="title"/>
          </p:nvPr>
        </p:nvSpPr>
        <p:spPr>
          <a:xfrm>
            <a:off x="1451579" y="1215337"/>
            <a:ext cx="9603275" cy="587136"/>
          </a:xfrm>
        </p:spPr>
        <p:txBody>
          <a:bodyPr>
            <a:normAutofit fontScale="90000"/>
          </a:bodyPr>
          <a:lstStyle/>
          <a:p>
            <a:r>
              <a:rPr lang="en-IN" sz="2800" b="1" dirty="0"/>
              <a:t>Conceptual Background of the Domain Problem</a:t>
            </a:r>
          </a:p>
        </p:txBody>
      </p:sp>
      <p:sp>
        <p:nvSpPr>
          <p:cNvPr id="3" name="Content Placeholder 2">
            <a:extLst>
              <a:ext uri="{FF2B5EF4-FFF2-40B4-BE49-F238E27FC236}">
                <a16:creationId xmlns:a16="http://schemas.microsoft.com/office/drawing/2014/main" id="{481628F2-0228-4C65-B86E-520B1D58EA86}"/>
              </a:ext>
            </a:extLst>
          </p:cNvPr>
          <p:cNvSpPr>
            <a:spLocks noGrp="1"/>
          </p:cNvSpPr>
          <p:nvPr>
            <p:ph idx="1"/>
          </p:nvPr>
        </p:nvSpPr>
        <p:spPr/>
        <p:txBody>
          <a:bodyPr/>
          <a:lstStyle/>
          <a:p>
            <a:endParaRPr lang="en-IN" dirty="0"/>
          </a:p>
        </p:txBody>
      </p:sp>
      <p:sp>
        <p:nvSpPr>
          <p:cNvPr id="4" name="Content Placeholder 2">
            <a:extLst>
              <a:ext uri="{FF2B5EF4-FFF2-40B4-BE49-F238E27FC236}">
                <a16:creationId xmlns:a16="http://schemas.microsoft.com/office/drawing/2014/main" id="{AEBCBD52-B09A-45DC-87C2-74B5D321B827}"/>
              </a:ext>
            </a:extLst>
          </p:cNvPr>
          <p:cNvSpPr txBox="1">
            <a:spLocks/>
          </p:cNvSpPr>
          <p:nvPr/>
        </p:nvSpPr>
        <p:spPr>
          <a:xfrm>
            <a:off x="1451579" y="2015732"/>
            <a:ext cx="9604375" cy="344963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lt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lt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lt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lt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9pPr>
          </a:lstStyle>
          <a:p>
            <a:pPr marL="0" indent="0">
              <a:buFont typeface="Arial" panose="020B0604020202020204" pitchFamily="34" charset="0"/>
              <a:buNone/>
            </a:pPr>
            <a:endParaRPr lang="en-US" dirty="0">
              <a:solidFill>
                <a:srgbClr val="FFFF00"/>
              </a:solidFill>
            </a:endParaRPr>
          </a:p>
          <a:p>
            <a:pPr marL="457200">
              <a:lnSpc>
                <a:spcPct val="110000"/>
              </a:lnSpc>
            </a:pPr>
            <a:r>
              <a:rPr lang="en-IN" sz="20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The conceptual background of the problem depends on the language and words which make any review good or bad, our main motto is to find those words which are highly</a:t>
            </a:r>
            <a:r>
              <a:rPr lang="en-IN" sz="20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kern="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malignant which predicts the review for 5* rating or 1* rating.</a:t>
            </a:r>
            <a:endParaRPr lang="en-IN" sz="11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0000"/>
              </a:lnSpc>
              <a:spcAft>
                <a:spcPts val="600"/>
              </a:spcAft>
            </a:pPr>
            <a:r>
              <a:rPr lang="en-US" sz="2000" kern="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Here 5*,4* &amp;3* rating is good and 2*,&amp;1* rating is bad all we have to find out by using scrapped data from different e-commerce websites.</a:t>
            </a:r>
            <a:endParaRPr lang="en-IN" sz="11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solidFill>
                <a:srgbClr val="FFFF00"/>
              </a:solidFill>
            </a:endParaRPr>
          </a:p>
        </p:txBody>
      </p:sp>
    </p:spTree>
    <p:extLst>
      <p:ext uri="{BB962C8B-B14F-4D97-AF65-F5344CB8AC3E}">
        <p14:creationId xmlns:p14="http://schemas.microsoft.com/office/powerpoint/2010/main" val="18473471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56F9-49E9-4A01-A65F-1B562AA2AE76}"/>
              </a:ext>
            </a:extLst>
          </p:cNvPr>
          <p:cNvSpPr>
            <a:spLocks noGrp="1"/>
          </p:cNvSpPr>
          <p:nvPr>
            <p:ph type="title"/>
          </p:nvPr>
        </p:nvSpPr>
        <p:spPr/>
        <p:txBody>
          <a:bodyPr/>
          <a:lstStyle/>
          <a:p>
            <a:r>
              <a:rPr lang="en-IN" dirty="0"/>
              <a:t>All the  work under one roof.</a:t>
            </a:r>
          </a:p>
        </p:txBody>
      </p:sp>
      <p:pic>
        <p:nvPicPr>
          <p:cNvPr id="4" name="Content Placeholder 3">
            <a:extLst>
              <a:ext uri="{FF2B5EF4-FFF2-40B4-BE49-F238E27FC236}">
                <a16:creationId xmlns:a16="http://schemas.microsoft.com/office/drawing/2014/main" id="{F05F984B-D1EF-43B8-8EAA-881E35D292B6}"/>
              </a:ext>
            </a:extLst>
          </p:cNvPr>
          <p:cNvPicPr>
            <a:picLocks noGrp="1" noChangeAspect="1"/>
          </p:cNvPicPr>
          <p:nvPr>
            <p:ph idx="1"/>
          </p:nvPr>
        </p:nvPicPr>
        <p:blipFill>
          <a:blip r:embed="rId2"/>
          <a:stretch>
            <a:fillRect/>
          </a:stretch>
        </p:blipFill>
        <p:spPr>
          <a:xfrm>
            <a:off x="1294362" y="1853754"/>
            <a:ext cx="9603275" cy="3739125"/>
          </a:xfrm>
          <a:prstGeom prst="rect">
            <a:avLst/>
          </a:prstGeom>
        </p:spPr>
      </p:pic>
      <p:sp>
        <p:nvSpPr>
          <p:cNvPr id="6" name="TextBox 5">
            <a:extLst>
              <a:ext uri="{FF2B5EF4-FFF2-40B4-BE49-F238E27FC236}">
                <a16:creationId xmlns:a16="http://schemas.microsoft.com/office/drawing/2014/main" id="{FA9A36E6-4CC0-4CF1-9FBA-94B1BBE1EA9C}"/>
              </a:ext>
            </a:extLst>
          </p:cNvPr>
          <p:cNvSpPr txBox="1"/>
          <p:nvPr/>
        </p:nvSpPr>
        <p:spPr>
          <a:xfrm>
            <a:off x="3044686" y="5592879"/>
            <a:ext cx="610262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solidFill>
                  <a:srgbClr val="FFFF00"/>
                </a:solidFill>
              </a:rPr>
              <a:t>As we observe that good reviews get predicted as 1 which means our model works.</a:t>
            </a:r>
            <a:endParaRPr lang="en-IN" dirty="0">
              <a:solidFill>
                <a:srgbClr val="FFFF00"/>
              </a:solidFill>
            </a:endParaRPr>
          </a:p>
        </p:txBody>
      </p:sp>
    </p:spTree>
    <p:extLst>
      <p:ext uri="{BB962C8B-B14F-4D97-AF65-F5344CB8AC3E}">
        <p14:creationId xmlns:p14="http://schemas.microsoft.com/office/powerpoint/2010/main" val="764099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1C00-65A2-4139-876D-3B4E492107F1}"/>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F02C9C9C-A12C-42B3-B72F-B555ACB0657E}"/>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So, our Aim is achieved as we have successfully </a:t>
            </a:r>
            <a:r>
              <a:rPr lang="en-US" dirty="0" err="1">
                <a:solidFill>
                  <a:srgbClr val="FFFF00"/>
                </a:solidFill>
              </a:rPr>
              <a:t>tickedall</a:t>
            </a:r>
            <a:r>
              <a:rPr lang="en-US" dirty="0">
                <a:solidFill>
                  <a:srgbClr val="FFFF00"/>
                </a:solidFill>
              </a:rPr>
              <a:t> our parameters as mentioned in our Aim Column. It is seen that </a:t>
            </a:r>
            <a:r>
              <a:rPr lang="en-US" dirty="0" err="1">
                <a:solidFill>
                  <a:srgbClr val="FFFF00"/>
                </a:solidFill>
              </a:rPr>
              <a:t>nltk</a:t>
            </a:r>
            <a:r>
              <a:rPr lang="en-US" dirty="0">
                <a:solidFill>
                  <a:srgbClr val="FFFF00"/>
                </a:solidFill>
              </a:rPr>
              <a:t> libraries help us to find the outcomes. All the feature columns are positively co-related.</a:t>
            </a:r>
          </a:p>
          <a:p>
            <a:r>
              <a:rPr lang="en-US" dirty="0">
                <a:solidFill>
                  <a:srgbClr val="FFFF00"/>
                </a:solidFill>
              </a:rPr>
              <a:t>As our model Accuracy is over 93.38% which is good in terms of initial model building. XGBOOST is the best from rest.</a:t>
            </a:r>
          </a:p>
          <a:p>
            <a:endParaRPr lang="en-IN" dirty="0">
              <a:solidFill>
                <a:srgbClr val="FFFF00"/>
              </a:solidFill>
            </a:endParaRPr>
          </a:p>
        </p:txBody>
      </p:sp>
    </p:spTree>
    <p:extLst>
      <p:ext uri="{BB962C8B-B14F-4D97-AF65-F5344CB8AC3E}">
        <p14:creationId xmlns:p14="http://schemas.microsoft.com/office/powerpoint/2010/main" val="62857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F9F3-1F2D-455A-A9F6-116B8058AED2}"/>
              </a:ext>
            </a:extLst>
          </p:cNvPr>
          <p:cNvSpPr>
            <a:spLocks noGrp="1"/>
          </p:cNvSpPr>
          <p:nvPr>
            <p:ph type="title"/>
          </p:nvPr>
        </p:nvSpPr>
        <p:spPr>
          <a:xfrm>
            <a:off x="3197320" y="1391655"/>
            <a:ext cx="5797360" cy="1049235"/>
          </a:xfrm>
        </p:spPr>
        <p:txBody>
          <a:bodyPr/>
          <a:lstStyle/>
          <a:p>
            <a:r>
              <a:rPr lang="en-IN" sz="3200" b="1" dirty="0"/>
              <a:t>Review of Literature</a:t>
            </a:r>
            <a:br>
              <a:rPr lang="en-US" sz="3200" dirty="0"/>
            </a:br>
            <a:endParaRPr lang="en-IN" dirty="0"/>
          </a:p>
        </p:txBody>
      </p:sp>
      <p:sp>
        <p:nvSpPr>
          <p:cNvPr id="3" name="Content Placeholder 2">
            <a:extLst>
              <a:ext uri="{FF2B5EF4-FFF2-40B4-BE49-F238E27FC236}">
                <a16:creationId xmlns:a16="http://schemas.microsoft.com/office/drawing/2014/main" id="{2C765CDA-2EBE-4A02-AFEA-F09FCCAAE66F}"/>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analyse data collected by multiple data sources and stored in data warehouses or any scrapped data from websites,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 We divided the data 7:3 for Training and Testing purposes respectively.</a:t>
            </a:r>
            <a:endParaRPr lang="en-IN" dirty="0">
              <a:solidFill>
                <a:srgbClr val="FFFF00"/>
              </a:solidFill>
            </a:endParaRPr>
          </a:p>
        </p:txBody>
      </p:sp>
    </p:spTree>
    <p:extLst>
      <p:ext uri="{BB962C8B-B14F-4D97-AF65-F5344CB8AC3E}">
        <p14:creationId xmlns:p14="http://schemas.microsoft.com/office/powerpoint/2010/main" val="116274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F3D7-689F-47D8-8041-C8B04AF3FFC4}"/>
              </a:ext>
            </a:extLst>
          </p:cNvPr>
          <p:cNvSpPr>
            <a:spLocks noGrp="1"/>
          </p:cNvSpPr>
          <p:nvPr>
            <p:ph type="title"/>
          </p:nvPr>
        </p:nvSpPr>
        <p:spPr>
          <a:xfrm>
            <a:off x="1751023" y="1391655"/>
            <a:ext cx="9004386" cy="1049235"/>
          </a:xfrm>
        </p:spPr>
        <p:txBody>
          <a:bodyPr>
            <a:normAutofit/>
          </a:bodyPr>
          <a:lstStyle/>
          <a:p>
            <a:r>
              <a:rPr lang="en-IN" sz="2800" b="1" dirty="0"/>
              <a:t>Motivation for the Problem Undertaken</a:t>
            </a:r>
          </a:p>
        </p:txBody>
      </p:sp>
      <p:sp>
        <p:nvSpPr>
          <p:cNvPr id="3" name="Content Placeholder 2">
            <a:extLst>
              <a:ext uri="{FF2B5EF4-FFF2-40B4-BE49-F238E27FC236}">
                <a16:creationId xmlns:a16="http://schemas.microsoft.com/office/drawing/2014/main" id="{0229F053-5387-42A2-91A6-261D986BFB33}"/>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85000" lnSpcReduction="10000"/>
          </a:bodyPr>
          <a:lstStyle/>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Every problem of Machine learning gives us chance to enhance and develop problem-solving skills. These Problems do’s the same.</a:t>
            </a: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When this real-life problem of predicting whether the reviews to any product increase or decrease its sales, whether to rely on old data or new data words are words they are accepted globally important and with help of A. I technology we make a completely new model of detection. As Data scientists it is our role to help and understand the market better with newer data, for constructing real-life helpful models for companies.     </a:t>
            </a:r>
          </a:p>
          <a:p>
            <a:pPr marL="457200">
              <a:lnSpc>
                <a:spcPct val="110000"/>
              </a:lnSpc>
            </a:pP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In this project, we have to scrape at least 20000 rows of data. You can scrape more data as well, it’s up to you. more the data better the model In this section you need to scrape the reviews of different laptops, Phones, Headphones, smartwatches, Professional Cameras, Printers, Monitors, Home </a:t>
            </a:r>
            <a:r>
              <a:rPr lang="en-IN" sz="1800" dirty="0" err="1">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theater</a:t>
            </a: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Routers from different e-commerce websites. We need these columns 1) reviews of the product. 2) rating of the product. </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0000"/>
              </a:lnSpc>
              <a:spcAft>
                <a:spcPts val="600"/>
              </a:spcAft>
            </a:pP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And we do the same we scrap 23000 rows of data for our model building phase.</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276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FFD3-8CB2-45F6-8048-B6A5AAD08D96}"/>
              </a:ext>
            </a:extLst>
          </p:cNvPr>
          <p:cNvSpPr>
            <a:spLocks noGrp="1"/>
          </p:cNvSpPr>
          <p:nvPr>
            <p:ph type="title"/>
          </p:nvPr>
        </p:nvSpPr>
        <p:spPr>
          <a:xfrm>
            <a:off x="2554589" y="1281598"/>
            <a:ext cx="7082821" cy="1049235"/>
          </a:xfrm>
        </p:spPr>
        <p:txBody>
          <a:bodyPr/>
          <a:lstStyle/>
          <a:p>
            <a:r>
              <a:rPr lang="en-IN" dirty="0"/>
              <a:t>Data Sources and their formats</a:t>
            </a:r>
          </a:p>
        </p:txBody>
      </p:sp>
      <p:sp>
        <p:nvSpPr>
          <p:cNvPr id="3" name="Content Placeholder 2">
            <a:extLst>
              <a:ext uri="{FF2B5EF4-FFF2-40B4-BE49-F238E27FC236}">
                <a16:creationId xmlns:a16="http://schemas.microsoft.com/office/drawing/2014/main" id="{19DA1128-4EED-4467-9680-17E6E6E3DFB8}"/>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92500"/>
          </a:bodyPr>
          <a:lstStyle/>
          <a:p>
            <a:pPr marL="457200">
              <a:spcBef>
                <a:spcPts val="1200"/>
              </a:spcBef>
            </a:pPr>
            <a:r>
              <a:rPr lang="en-US" sz="1800" dirty="0">
                <a:solidFill>
                  <a:srgbClr val="FFFF00"/>
                </a:solidFill>
                <a:effectLst/>
                <a:latin typeface="Calibri" panose="020F0502020204030204" pitchFamily="34" charset="0"/>
                <a:ea typeface="Times New Roman" panose="02020603050405020304" pitchFamily="18" charset="0"/>
              </a:rPr>
              <a:t>Data Set Description</a:t>
            </a:r>
            <a:endParaRPr lang="en-IN" sz="1800" dirty="0">
              <a:solidFill>
                <a:srgbClr val="FFFF00"/>
              </a:solidFill>
              <a:effectLst/>
              <a:latin typeface="Times New Roman" panose="02020603050405020304" pitchFamily="18" charset="0"/>
              <a:ea typeface="Times New Roman" panose="02020603050405020304" pitchFamily="18" charset="0"/>
            </a:endParaRPr>
          </a:p>
          <a:p>
            <a:pPr marL="457200">
              <a:spcBef>
                <a:spcPts val="1200"/>
              </a:spcBef>
            </a:pPr>
            <a:r>
              <a:rPr lang="en-US" sz="1800" dirty="0">
                <a:solidFill>
                  <a:srgbClr val="FFFF00"/>
                </a:solidFill>
                <a:effectLst/>
                <a:latin typeface="Calibri" panose="020F0502020204030204" pitchFamily="34" charset="0"/>
                <a:ea typeface="Times New Roman" panose="02020603050405020304" pitchFamily="18" charset="0"/>
              </a:rPr>
              <a:t>The data set contains the training set, which has approximately 23000 rows of data.</a:t>
            </a:r>
            <a:endParaRPr lang="en-IN" sz="1800" dirty="0">
              <a:solidFill>
                <a:srgbClr val="FFFF00"/>
              </a:solidFill>
              <a:effectLst/>
              <a:latin typeface="Times New Roman" panose="02020603050405020304" pitchFamily="18" charset="0"/>
              <a:ea typeface="Times New Roman" panose="02020603050405020304" pitchFamily="18" charset="0"/>
            </a:endParaRPr>
          </a:p>
          <a:p>
            <a:pPr marL="457200">
              <a:spcBef>
                <a:spcPts val="1200"/>
              </a:spcBef>
            </a:pPr>
            <a:r>
              <a:rPr lang="en-US" sz="1800" dirty="0">
                <a:solidFill>
                  <a:srgbClr val="FFFF00"/>
                </a:solidFill>
                <a:effectLst/>
                <a:latin typeface="Calibri" panose="020F0502020204030204" pitchFamily="34" charset="0"/>
                <a:ea typeface="Times New Roman" panose="02020603050405020304" pitchFamily="18" charset="0"/>
              </a:rPr>
              <a:t>The data set includes: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457200">
              <a:lnSpc>
                <a:spcPct val="110000"/>
              </a:lnSpc>
              <a:spcBef>
                <a:spcPts val="1200"/>
              </a:spcBef>
              <a:spcAft>
                <a:spcPts val="600"/>
              </a:spcAft>
            </a:pP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Review: Review columns show all the different product reviews over the product.</a:t>
            </a:r>
            <a:endParaRPr lang="en-IN"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0000"/>
              </a:lnSpc>
              <a:spcBef>
                <a:spcPts val="1200"/>
              </a:spcBef>
              <a:spcAft>
                <a:spcPts val="600"/>
              </a:spcAft>
            </a:pPr>
            <a:r>
              <a:rPr lang="en-IN" sz="1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Rating: These feature columns are rated out of 5, 5 is the highest, and 1 is the lowest.</a:t>
            </a:r>
            <a:r>
              <a:rPr lang="en-US" sz="1800" dirty="0">
                <a:solidFill>
                  <a:srgbClr val="FFFF00"/>
                </a:solidFill>
                <a:effectLst/>
                <a:latin typeface="Calibri" panose="020F0502020204030204" pitchFamily="34" charset="0"/>
                <a:ea typeface="Times New Roman" panose="02020603050405020304" pitchFamily="18" charset="0"/>
              </a:rPr>
              <a:t> </a:t>
            </a:r>
            <a:endParaRPr lang="en-IN" sz="1800" dirty="0">
              <a:solidFill>
                <a:srgbClr val="FFFF00"/>
              </a:solidFill>
              <a:effectLst/>
              <a:latin typeface="Times New Roman" panose="02020603050405020304" pitchFamily="18" charset="0"/>
              <a:ea typeface="Times New Roman" panose="02020603050405020304" pitchFamily="18" charset="0"/>
            </a:endParaRPr>
          </a:p>
          <a:p>
            <a:r>
              <a:rPr lang="en-IN" sz="1800" dirty="0">
                <a:solidFill>
                  <a:srgbClr val="FFFF00"/>
                </a:solidFill>
                <a:effectLst/>
                <a:latin typeface="Calibri" panose="020F0502020204030204" pitchFamily="34" charset="0"/>
                <a:ea typeface="Times New Roman" panose="02020603050405020304" pitchFamily="18" charset="0"/>
              </a:rPr>
              <a:t>  This project is more about exploration, feature engineering, and classification that can be done on this data. Since the data set is huge and includes many categories of comments, we can do a good amount of data exploration and derive some interesting features using the comments text column available.</a:t>
            </a:r>
            <a:endParaRPr lang="en-IN" dirty="0">
              <a:solidFill>
                <a:srgbClr val="FFFF00"/>
              </a:solidFill>
            </a:endParaRPr>
          </a:p>
        </p:txBody>
      </p:sp>
    </p:spTree>
    <p:extLst>
      <p:ext uri="{BB962C8B-B14F-4D97-AF65-F5344CB8AC3E}">
        <p14:creationId xmlns:p14="http://schemas.microsoft.com/office/powerpoint/2010/main" val="4646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8A97-A772-4F20-83B5-26910266BF8B}"/>
              </a:ext>
            </a:extLst>
          </p:cNvPr>
          <p:cNvSpPr>
            <a:spLocks noGrp="1"/>
          </p:cNvSpPr>
          <p:nvPr>
            <p:ph type="title"/>
          </p:nvPr>
        </p:nvSpPr>
        <p:spPr>
          <a:xfrm>
            <a:off x="3412900" y="1391655"/>
            <a:ext cx="5916631" cy="1049235"/>
          </a:xfrm>
        </p:spPr>
        <p:txBody>
          <a:bodyPr/>
          <a:lstStyle/>
          <a:p>
            <a:r>
              <a:rPr lang="en-IN" dirty="0"/>
              <a:t>Data set looks as follows</a:t>
            </a:r>
          </a:p>
        </p:txBody>
      </p:sp>
      <p:pic>
        <p:nvPicPr>
          <p:cNvPr id="5" name="Content Placeholder 4">
            <a:extLst>
              <a:ext uri="{FF2B5EF4-FFF2-40B4-BE49-F238E27FC236}">
                <a16:creationId xmlns:a16="http://schemas.microsoft.com/office/drawing/2014/main" id="{034CE383-1176-452C-A8E1-B6F63E697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495" y="2016125"/>
            <a:ext cx="9581321" cy="3449638"/>
          </a:xfrm>
        </p:spPr>
      </p:pic>
    </p:spTree>
    <p:extLst>
      <p:ext uri="{BB962C8B-B14F-4D97-AF65-F5344CB8AC3E}">
        <p14:creationId xmlns:p14="http://schemas.microsoft.com/office/powerpoint/2010/main" val="24043229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134</TotalTime>
  <Words>2961</Words>
  <Application>Microsoft Office PowerPoint</Application>
  <PresentationFormat>Widescreen</PresentationFormat>
  <Paragraphs>203</Paragraphs>
  <Slides>51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Rounded MT Bold</vt:lpstr>
      <vt:lpstr>Calibri</vt:lpstr>
      <vt:lpstr>Calibri Light</vt:lpstr>
      <vt:lpstr>Courier New</vt:lpstr>
      <vt:lpstr>Gill Sans MT</vt:lpstr>
      <vt:lpstr>Times New Roman</vt:lpstr>
      <vt:lpstr>Gallery</vt:lpstr>
      <vt:lpstr>RATING PREDICTION PROJECT </vt:lpstr>
      <vt:lpstr>Introduction</vt:lpstr>
      <vt:lpstr>Business Problem Framing</vt:lpstr>
      <vt:lpstr>The 7 Key Steps To Build Your Machine Learning Model</vt:lpstr>
      <vt:lpstr>Conceptual Background of the Domain Problem</vt:lpstr>
      <vt:lpstr>Review of Literature </vt:lpstr>
      <vt:lpstr>Motivation for the Problem Undertaken</vt:lpstr>
      <vt:lpstr>Data Sources and their formats</vt:lpstr>
      <vt:lpstr>Data set looks as follows</vt:lpstr>
      <vt:lpstr>Dataset Information looks as follows</vt:lpstr>
      <vt:lpstr>Data Pre-processing Done in following steps.</vt:lpstr>
      <vt:lpstr>Pre-processing steps explanation</vt:lpstr>
      <vt:lpstr>Pre-processing steps explanation</vt:lpstr>
      <vt:lpstr>Pre-processing steps explanation</vt:lpstr>
      <vt:lpstr>EDA Concluding Remark</vt:lpstr>
      <vt:lpstr>Hardware and Software Requirements and Tools Used</vt:lpstr>
      <vt:lpstr>Visualizations</vt:lpstr>
      <vt:lpstr>Visualizations</vt:lpstr>
      <vt:lpstr>Plotting of heat map using seaborn library</vt:lpstr>
      <vt:lpstr>Distribution plot – plotting of different ratings</vt:lpstr>
      <vt:lpstr>Model/s Development and Evaluation </vt:lpstr>
      <vt:lpstr>List down all the algorithms used for the training and testing. </vt:lpstr>
      <vt:lpstr> Run and Evaluate selected models</vt:lpstr>
      <vt:lpstr>Logistic Regression</vt:lpstr>
      <vt:lpstr>Screenshots of codes</vt:lpstr>
      <vt:lpstr>Screenshots of codes</vt:lpstr>
      <vt:lpstr>Screenshots of codes</vt:lpstr>
      <vt:lpstr>Plotting of predicted data on best fit line</vt:lpstr>
      <vt:lpstr>Conclusion of the Logistic Regression</vt:lpstr>
      <vt:lpstr>Accuracy_score,confusion_matrix,classification_report.</vt:lpstr>
      <vt:lpstr>Error Report</vt:lpstr>
      <vt:lpstr>DecisionTreeClassifier</vt:lpstr>
      <vt:lpstr>Screenshots of codes</vt:lpstr>
      <vt:lpstr>Results on best fit line.</vt:lpstr>
      <vt:lpstr>Conclusion of the Decision Tree Classifier.</vt:lpstr>
      <vt:lpstr>Error:</vt:lpstr>
      <vt:lpstr>Accuracy_score,confusion_matrix,classification_report.</vt:lpstr>
      <vt:lpstr>XGBOOST</vt:lpstr>
      <vt:lpstr>Screenshots of codes</vt:lpstr>
      <vt:lpstr>Results on best fit line</vt:lpstr>
      <vt:lpstr>Conclusion of the XGBOOST.</vt:lpstr>
      <vt:lpstr>Error: </vt:lpstr>
      <vt:lpstr>Accuracy_score,confusion_matrix,classification_report.</vt:lpstr>
      <vt:lpstr>Key Metrics for success in solving the problem under consideration</vt:lpstr>
      <vt:lpstr>Interpretation of the Results </vt:lpstr>
      <vt:lpstr>Auc-roc curve</vt:lpstr>
      <vt:lpstr>OBSERVATIONS of auc-roc curve</vt:lpstr>
      <vt:lpstr>Learning Outcomes of the Study in respect of Data Science</vt:lpstr>
      <vt:lpstr>Limitations of this work and Scope for Future Work</vt:lpstr>
      <vt:lpstr>All the  work under one roof.</vt:lpstr>
      <vt:lpstr>Key Findings and Conclusions of the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kunal chand</dc:creator>
  <cp:lastModifiedBy>kunal chand</cp:lastModifiedBy>
  <cp:revision>16</cp:revision>
  <dcterms:created xsi:type="dcterms:W3CDTF">2022-01-08T18:13:16Z</dcterms:created>
  <dcterms:modified xsi:type="dcterms:W3CDTF">2022-01-09T13:02:04Z</dcterms:modified>
</cp:coreProperties>
</file>