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9" r:id="rId1"/>
  </p:sldMasterIdLst>
  <p:notesMasterIdLst>
    <p:notesMasterId r:id="rId44"/>
  </p:notesMasterIdLst>
  <p:sldIdLst>
    <p:sldId id="256" r:id="rId2"/>
    <p:sldId id="257" r:id="rId3"/>
    <p:sldId id="258" r:id="rId4"/>
    <p:sldId id="259" r:id="rId5"/>
    <p:sldId id="261" r:id="rId6"/>
    <p:sldId id="262" r:id="rId7"/>
    <p:sldId id="263" r:id="rId8"/>
    <p:sldId id="264" r:id="rId9"/>
    <p:sldId id="265" r:id="rId10"/>
    <p:sldId id="266" r:id="rId11"/>
    <p:sldId id="267" r:id="rId12"/>
    <p:sldId id="270" r:id="rId13"/>
    <p:sldId id="271" r:id="rId14"/>
    <p:sldId id="272" r:id="rId15"/>
    <p:sldId id="273" r:id="rId16"/>
    <p:sldId id="274" r:id="rId17"/>
    <p:sldId id="307" r:id="rId18"/>
    <p:sldId id="275" r:id="rId19"/>
    <p:sldId id="308" r:id="rId20"/>
    <p:sldId id="309" r:id="rId21"/>
    <p:sldId id="310" r:id="rId22"/>
    <p:sldId id="313" r:id="rId23"/>
    <p:sldId id="311" r:id="rId24"/>
    <p:sldId id="312" r:id="rId25"/>
    <p:sldId id="276" r:id="rId26"/>
    <p:sldId id="277" r:id="rId27"/>
    <p:sldId id="278" r:id="rId28"/>
    <p:sldId id="279" r:id="rId29"/>
    <p:sldId id="280" r:id="rId30"/>
    <p:sldId id="283" r:id="rId31"/>
    <p:sldId id="287" r:id="rId32"/>
    <p:sldId id="288" r:id="rId33"/>
    <p:sldId id="290" r:id="rId34"/>
    <p:sldId id="293" r:id="rId35"/>
    <p:sldId id="294" r:id="rId36"/>
    <p:sldId id="295" r:id="rId37"/>
    <p:sldId id="299" r:id="rId38"/>
    <p:sldId id="300" r:id="rId39"/>
    <p:sldId id="301" r:id="rId40"/>
    <p:sldId id="304" r:id="rId41"/>
    <p:sldId id="305" r:id="rId42"/>
    <p:sldId id="30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74" d="100"/>
          <a:sy n="74" d="100"/>
        </p:scale>
        <p:origin x="5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65F72-73D0-4F92-80F5-D012D732FA6C}"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F509FEE-4145-4A11-9D23-8E6904FFCBB3}">
      <dgm:prSet/>
      <dgm:spPr/>
      <dgm:t>
        <a:bodyPr/>
        <a:lstStyle/>
        <a:p>
          <a:r>
            <a:rPr lang="en-IN"/>
            <a:t>Python is widely used in scientific and numeric computing: </a:t>
          </a:r>
          <a:endParaRPr lang="en-US"/>
        </a:p>
      </dgm:t>
    </dgm:pt>
    <dgm:pt modelId="{44AC2992-C93F-4D9F-892C-C4C89968CF55}" type="parTrans" cxnId="{7D623C79-7DD4-4768-9B43-D56EDFFAA4D4}">
      <dgm:prSet/>
      <dgm:spPr/>
      <dgm:t>
        <a:bodyPr/>
        <a:lstStyle/>
        <a:p>
          <a:endParaRPr lang="en-US"/>
        </a:p>
      </dgm:t>
    </dgm:pt>
    <dgm:pt modelId="{2B993E59-100B-4627-8C5D-B817F8373D1B}" type="sibTrans" cxnId="{7D623C79-7DD4-4768-9B43-D56EDFFAA4D4}">
      <dgm:prSet/>
      <dgm:spPr/>
      <dgm:t>
        <a:bodyPr/>
        <a:lstStyle/>
        <a:p>
          <a:endParaRPr lang="en-US"/>
        </a:p>
      </dgm:t>
    </dgm:pt>
    <dgm:pt modelId="{FE1580C9-F2A1-48BB-8097-A54EABCC6B3E}">
      <dgm:prSet/>
      <dgm:spPr/>
      <dgm:t>
        <a:bodyPr/>
        <a:lstStyle/>
        <a:p>
          <a:r>
            <a:rPr lang="en-IN"/>
            <a:t>SciPy is a collection of packages for mathematics, science, and engineering.</a:t>
          </a:r>
          <a:endParaRPr lang="en-US"/>
        </a:p>
      </dgm:t>
    </dgm:pt>
    <dgm:pt modelId="{6DF6A0F0-9A78-445E-B58E-3CA0F296C629}" type="parTrans" cxnId="{5C3884B6-3F4A-412B-8EAC-16C9AC33B365}">
      <dgm:prSet/>
      <dgm:spPr/>
      <dgm:t>
        <a:bodyPr/>
        <a:lstStyle/>
        <a:p>
          <a:endParaRPr lang="en-US"/>
        </a:p>
      </dgm:t>
    </dgm:pt>
    <dgm:pt modelId="{59FB3440-5C35-4C29-AF54-D5DD42CC7EDA}" type="sibTrans" cxnId="{5C3884B6-3F4A-412B-8EAC-16C9AC33B365}">
      <dgm:prSet/>
      <dgm:spPr/>
      <dgm:t>
        <a:bodyPr/>
        <a:lstStyle/>
        <a:p>
          <a:endParaRPr lang="en-US"/>
        </a:p>
      </dgm:t>
    </dgm:pt>
    <dgm:pt modelId="{AE3CFABD-F4A8-4755-9088-0946DFA88C02}">
      <dgm:prSet/>
      <dgm:spPr/>
      <dgm:t>
        <a:bodyPr/>
        <a:lstStyle/>
        <a:p>
          <a:r>
            <a:rPr lang="en-IN"/>
            <a:t>Pandas are data analysis and modelling libraries.</a:t>
          </a:r>
          <a:endParaRPr lang="en-US"/>
        </a:p>
      </dgm:t>
    </dgm:pt>
    <dgm:pt modelId="{618B56E7-4931-4952-86B7-E98AC0EFC774}" type="parTrans" cxnId="{2E8C4B91-968F-49CB-AC31-E85342DCE241}">
      <dgm:prSet/>
      <dgm:spPr/>
      <dgm:t>
        <a:bodyPr/>
        <a:lstStyle/>
        <a:p>
          <a:endParaRPr lang="en-US"/>
        </a:p>
      </dgm:t>
    </dgm:pt>
    <dgm:pt modelId="{3A76069C-7F03-4354-9ED8-7C5B0D406679}" type="sibTrans" cxnId="{2E8C4B91-968F-49CB-AC31-E85342DCE241}">
      <dgm:prSet/>
      <dgm:spPr/>
      <dgm:t>
        <a:bodyPr/>
        <a:lstStyle/>
        <a:p>
          <a:endParaRPr lang="en-US"/>
        </a:p>
      </dgm:t>
    </dgm:pt>
    <dgm:pt modelId="{7A23E8B4-C723-4646-B347-1037C1E1229C}">
      <dgm:prSet/>
      <dgm:spPr/>
      <dgm:t>
        <a:bodyPr/>
        <a:lstStyle/>
        <a:p>
          <a:r>
            <a:rPr lang="en-IN"/>
            <a:t>Matplotlib, Plotly are visualization libraries</a:t>
          </a:r>
          <a:endParaRPr lang="en-US"/>
        </a:p>
      </dgm:t>
    </dgm:pt>
    <dgm:pt modelId="{C14FBF1B-92B1-4BC0-BC8B-152676A001C0}" type="parTrans" cxnId="{3605FE34-4A44-4F83-8E2B-260553F5A6D2}">
      <dgm:prSet/>
      <dgm:spPr/>
      <dgm:t>
        <a:bodyPr/>
        <a:lstStyle/>
        <a:p>
          <a:endParaRPr lang="en-US"/>
        </a:p>
      </dgm:t>
    </dgm:pt>
    <dgm:pt modelId="{AD86D513-3AE6-4250-92D4-FAACF3001B01}" type="sibTrans" cxnId="{3605FE34-4A44-4F83-8E2B-260553F5A6D2}">
      <dgm:prSet/>
      <dgm:spPr/>
      <dgm:t>
        <a:bodyPr/>
        <a:lstStyle/>
        <a:p>
          <a:endParaRPr lang="en-US"/>
        </a:p>
      </dgm:t>
    </dgm:pt>
    <dgm:pt modelId="{969B442F-0D47-4DCD-9EDB-029B9478F6A9}" type="pres">
      <dgm:prSet presAssocID="{0C165F72-73D0-4F92-80F5-D012D732FA6C}" presName="outerComposite" presStyleCnt="0">
        <dgm:presLayoutVars>
          <dgm:chMax val="5"/>
          <dgm:dir/>
          <dgm:resizeHandles val="exact"/>
        </dgm:presLayoutVars>
      </dgm:prSet>
      <dgm:spPr/>
    </dgm:pt>
    <dgm:pt modelId="{B91F1DF6-0833-495E-834A-3C06E7027D12}" type="pres">
      <dgm:prSet presAssocID="{0C165F72-73D0-4F92-80F5-D012D732FA6C}" presName="dummyMaxCanvas" presStyleCnt="0">
        <dgm:presLayoutVars/>
      </dgm:prSet>
      <dgm:spPr/>
    </dgm:pt>
    <dgm:pt modelId="{221576B2-7828-49DE-BE39-1ED66DB32BC9}" type="pres">
      <dgm:prSet presAssocID="{0C165F72-73D0-4F92-80F5-D012D732FA6C}" presName="FourNodes_1" presStyleLbl="node1" presStyleIdx="0" presStyleCnt="4">
        <dgm:presLayoutVars>
          <dgm:bulletEnabled val="1"/>
        </dgm:presLayoutVars>
      </dgm:prSet>
      <dgm:spPr/>
    </dgm:pt>
    <dgm:pt modelId="{EFAEA203-7B5A-457D-91DE-2BDCC2D2ECDB}" type="pres">
      <dgm:prSet presAssocID="{0C165F72-73D0-4F92-80F5-D012D732FA6C}" presName="FourNodes_2" presStyleLbl="node1" presStyleIdx="1" presStyleCnt="4">
        <dgm:presLayoutVars>
          <dgm:bulletEnabled val="1"/>
        </dgm:presLayoutVars>
      </dgm:prSet>
      <dgm:spPr/>
    </dgm:pt>
    <dgm:pt modelId="{9EA916EF-BFC9-488F-B0A4-C0202EAA4576}" type="pres">
      <dgm:prSet presAssocID="{0C165F72-73D0-4F92-80F5-D012D732FA6C}" presName="FourNodes_3" presStyleLbl="node1" presStyleIdx="2" presStyleCnt="4">
        <dgm:presLayoutVars>
          <dgm:bulletEnabled val="1"/>
        </dgm:presLayoutVars>
      </dgm:prSet>
      <dgm:spPr/>
    </dgm:pt>
    <dgm:pt modelId="{5B3C16C5-579E-4EB0-AB67-F1300DD48ABF}" type="pres">
      <dgm:prSet presAssocID="{0C165F72-73D0-4F92-80F5-D012D732FA6C}" presName="FourNodes_4" presStyleLbl="node1" presStyleIdx="3" presStyleCnt="4">
        <dgm:presLayoutVars>
          <dgm:bulletEnabled val="1"/>
        </dgm:presLayoutVars>
      </dgm:prSet>
      <dgm:spPr/>
    </dgm:pt>
    <dgm:pt modelId="{65B95BCE-CE7A-40E4-92CA-8B96787D88F8}" type="pres">
      <dgm:prSet presAssocID="{0C165F72-73D0-4F92-80F5-D012D732FA6C}" presName="FourConn_1-2" presStyleLbl="fgAccFollowNode1" presStyleIdx="0" presStyleCnt="3">
        <dgm:presLayoutVars>
          <dgm:bulletEnabled val="1"/>
        </dgm:presLayoutVars>
      </dgm:prSet>
      <dgm:spPr/>
    </dgm:pt>
    <dgm:pt modelId="{D0CAE597-920F-48F3-B4B3-C4672EEA9FF5}" type="pres">
      <dgm:prSet presAssocID="{0C165F72-73D0-4F92-80F5-D012D732FA6C}" presName="FourConn_2-3" presStyleLbl="fgAccFollowNode1" presStyleIdx="1" presStyleCnt="3">
        <dgm:presLayoutVars>
          <dgm:bulletEnabled val="1"/>
        </dgm:presLayoutVars>
      </dgm:prSet>
      <dgm:spPr/>
    </dgm:pt>
    <dgm:pt modelId="{98FF47A0-1DC0-455E-83A8-E0C7F517E312}" type="pres">
      <dgm:prSet presAssocID="{0C165F72-73D0-4F92-80F5-D012D732FA6C}" presName="FourConn_3-4" presStyleLbl="fgAccFollowNode1" presStyleIdx="2" presStyleCnt="3">
        <dgm:presLayoutVars>
          <dgm:bulletEnabled val="1"/>
        </dgm:presLayoutVars>
      </dgm:prSet>
      <dgm:spPr/>
    </dgm:pt>
    <dgm:pt modelId="{E6F62F0D-C6B7-46A8-8780-359046AB4E8E}" type="pres">
      <dgm:prSet presAssocID="{0C165F72-73D0-4F92-80F5-D012D732FA6C}" presName="FourNodes_1_text" presStyleLbl="node1" presStyleIdx="3" presStyleCnt="4">
        <dgm:presLayoutVars>
          <dgm:bulletEnabled val="1"/>
        </dgm:presLayoutVars>
      </dgm:prSet>
      <dgm:spPr/>
    </dgm:pt>
    <dgm:pt modelId="{D0970C1B-ACF1-4A34-B328-FB63C8FDC591}" type="pres">
      <dgm:prSet presAssocID="{0C165F72-73D0-4F92-80F5-D012D732FA6C}" presName="FourNodes_2_text" presStyleLbl="node1" presStyleIdx="3" presStyleCnt="4">
        <dgm:presLayoutVars>
          <dgm:bulletEnabled val="1"/>
        </dgm:presLayoutVars>
      </dgm:prSet>
      <dgm:spPr/>
    </dgm:pt>
    <dgm:pt modelId="{56CC6BC0-D705-4953-BCC6-824F6689D349}" type="pres">
      <dgm:prSet presAssocID="{0C165F72-73D0-4F92-80F5-D012D732FA6C}" presName="FourNodes_3_text" presStyleLbl="node1" presStyleIdx="3" presStyleCnt="4">
        <dgm:presLayoutVars>
          <dgm:bulletEnabled val="1"/>
        </dgm:presLayoutVars>
      </dgm:prSet>
      <dgm:spPr/>
    </dgm:pt>
    <dgm:pt modelId="{7F5CD291-BCAE-4FE1-BFCB-BA1CA817C458}" type="pres">
      <dgm:prSet presAssocID="{0C165F72-73D0-4F92-80F5-D012D732FA6C}" presName="FourNodes_4_text" presStyleLbl="node1" presStyleIdx="3" presStyleCnt="4">
        <dgm:presLayoutVars>
          <dgm:bulletEnabled val="1"/>
        </dgm:presLayoutVars>
      </dgm:prSet>
      <dgm:spPr/>
    </dgm:pt>
  </dgm:ptLst>
  <dgm:cxnLst>
    <dgm:cxn modelId="{CE55E003-7519-4A75-8590-ED36F09C5484}" type="presOf" srcId="{3A76069C-7F03-4354-9ED8-7C5B0D406679}" destId="{98FF47A0-1DC0-455E-83A8-E0C7F517E312}" srcOrd="0" destOrd="0" presId="urn:microsoft.com/office/officeart/2005/8/layout/vProcess5"/>
    <dgm:cxn modelId="{3605FE34-4A44-4F83-8E2B-260553F5A6D2}" srcId="{0C165F72-73D0-4F92-80F5-D012D732FA6C}" destId="{7A23E8B4-C723-4646-B347-1037C1E1229C}" srcOrd="3" destOrd="0" parTransId="{C14FBF1B-92B1-4BC0-BC8B-152676A001C0}" sibTransId="{AD86D513-3AE6-4250-92D4-FAACF3001B01}"/>
    <dgm:cxn modelId="{19C6E235-7D19-435D-B468-59710BBE7164}" type="presOf" srcId="{FE1580C9-F2A1-48BB-8097-A54EABCC6B3E}" destId="{EFAEA203-7B5A-457D-91DE-2BDCC2D2ECDB}" srcOrd="0" destOrd="0" presId="urn:microsoft.com/office/officeart/2005/8/layout/vProcess5"/>
    <dgm:cxn modelId="{C1AB325C-7599-43A3-B20E-0E7895D2854B}" type="presOf" srcId="{FF509FEE-4145-4A11-9D23-8E6904FFCBB3}" destId="{221576B2-7828-49DE-BE39-1ED66DB32BC9}" srcOrd="0" destOrd="0" presId="urn:microsoft.com/office/officeart/2005/8/layout/vProcess5"/>
    <dgm:cxn modelId="{03B4AD61-21CD-4BDA-8789-81457A6FF881}" type="presOf" srcId="{FE1580C9-F2A1-48BB-8097-A54EABCC6B3E}" destId="{D0970C1B-ACF1-4A34-B328-FB63C8FDC591}" srcOrd="1" destOrd="0" presId="urn:microsoft.com/office/officeart/2005/8/layout/vProcess5"/>
    <dgm:cxn modelId="{6E4CDE6D-47BE-420C-B6C0-55BABDB986F4}" type="presOf" srcId="{7A23E8B4-C723-4646-B347-1037C1E1229C}" destId="{5B3C16C5-579E-4EB0-AB67-F1300DD48ABF}" srcOrd="0" destOrd="0" presId="urn:microsoft.com/office/officeart/2005/8/layout/vProcess5"/>
    <dgm:cxn modelId="{1C5E4253-4C76-40EA-95D0-DE96F0182A0F}" type="presOf" srcId="{59FB3440-5C35-4C29-AF54-D5DD42CC7EDA}" destId="{D0CAE597-920F-48F3-B4B3-C4672EEA9FF5}" srcOrd="0" destOrd="0" presId="urn:microsoft.com/office/officeart/2005/8/layout/vProcess5"/>
    <dgm:cxn modelId="{76C2FB57-5782-41EF-9D1E-FDDB8D3488DD}" type="presOf" srcId="{AE3CFABD-F4A8-4755-9088-0946DFA88C02}" destId="{9EA916EF-BFC9-488F-B0A4-C0202EAA4576}" srcOrd="0" destOrd="0" presId="urn:microsoft.com/office/officeart/2005/8/layout/vProcess5"/>
    <dgm:cxn modelId="{7D623C79-7DD4-4768-9B43-D56EDFFAA4D4}" srcId="{0C165F72-73D0-4F92-80F5-D012D732FA6C}" destId="{FF509FEE-4145-4A11-9D23-8E6904FFCBB3}" srcOrd="0" destOrd="0" parTransId="{44AC2992-C93F-4D9F-892C-C4C89968CF55}" sibTransId="{2B993E59-100B-4627-8C5D-B817F8373D1B}"/>
    <dgm:cxn modelId="{2E8C4B91-968F-49CB-AC31-E85342DCE241}" srcId="{0C165F72-73D0-4F92-80F5-D012D732FA6C}" destId="{AE3CFABD-F4A8-4755-9088-0946DFA88C02}" srcOrd="2" destOrd="0" parTransId="{618B56E7-4931-4952-86B7-E98AC0EFC774}" sibTransId="{3A76069C-7F03-4354-9ED8-7C5B0D406679}"/>
    <dgm:cxn modelId="{231EA594-887C-4576-B69B-3EDDE6B7C2DC}" type="presOf" srcId="{7A23E8B4-C723-4646-B347-1037C1E1229C}" destId="{7F5CD291-BCAE-4FE1-BFCB-BA1CA817C458}" srcOrd="1" destOrd="0" presId="urn:microsoft.com/office/officeart/2005/8/layout/vProcess5"/>
    <dgm:cxn modelId="{5C3884B6-3F4A-412B-8EAC-16C9AC33B365}" srcId="{0C165F72-73D0-4F92-80F5-D012D732FA6C}" destId="{FE1580C9-F2A1-48BB-8097-A54EABCC6B3E}" srcOrd="1" destOrd="0" parTransId="{6DF6A0F0-9A78-445E-B58E-3CA0F296C629}" sibTransId="{59FB3440-5C35-4C29-AF54-D5DD42CC7EDA}"/>
    <dgm:cxn modelId="{3B2BB5C2-CF52-438D-827A-52F8476CA235}" type="presOf" srcId="{FF509FEE-4145-4A11-9D23-8E6904FFCBB3}" destId="{E6F62F0D-C6B7-46A8-8780-359046AB4E8E}" srcOrd="1" destOrd="0" presId="urn:microsoft.com/office/officeart/2005/8/layout/vProcess5"/>
    <dgm:cxn modelId="{1BFF53C4-66EF-4C58-BA78-5EB626D4FE9E}" type="presOf" srcId="{2B993E59-100B-4627-8C5D-B817F8373D1B}" destId="{65B95BCE-CE7A-40E4-92CA-8B96787D88F8}" srcOrd="0" destOrd="0" presId="urn:microsoft.com/office/officeart/2005/8/layout/vProcess5"/>
    <dgm:cxn modelId="{4195E2D6-F1CA-4176-8A0A-44AA22264B8A}" type="presOf" srcId="{AE3CFABD-F4A8-4755-9088-0946DFA88C02}" destId="{56CC6BC0-D705-4953-BCC6-824F6689D349}" srcOrd="1" destOrd="0" presId="urn:microsoft.com/office/officeart/2005/8/layout/vProcess5"/>
    <dgm:cxn modelId="{3B0E41F9-0A33-4839-A921-FB77BB37176A}" type="presOf" srcId="{0C165F72-73D0-4F92-80F5-D012D732FA6C}" destId="{969B442F-0D47-4DCD-9EDB-029B9478F6A9}" srcOrd="0" destOrd="0" presId="urn:microsoft.com/office/officeart/2005/8/layout/vProcess5"/>
    <dgm:cxn modelId="{AD129D4D-4812-45D0-B657-3D0B511EA531}" type="presParOf" srcId="{969B442F-0D47-4DCD-9EDB-029B9478F6A9}" destId="{B91F1DF6-0833-495E-834A-3C06E7027D12}" srcOrd="0" destOrd="0" presId="urn:microsoft.com/office/officeart/2005/8/layout/vProcess5"/>
    <dgm:cxn modelId="{72F70CEA-12EC-474C-B874-9213E1F240DF}" type="presParOf" srcId="{969B442F-0D47-4DCD-9EDB-029B9478F6A9}" destId="{221576B2-7828-49DE-BE39-1ED66DB32BC9}" srcOrd="1" destOrd="0" presId="urn:microsoft.com/office/officeart/2005/8/layout/vProcess5"/>
    <dgm:cxn modelId="{541E6C87-FF97-444C-9632-C3D77D1396FA}" type="presParOf" srcId="{969B442F-0D47-4DCD-9EDB-029B9478F6A9}" destId="{EFAEA203-7B5A-457D-91DE-2BDCC2D2ECDB}" srcOrd="2" destOrd="0" presId="urn:microsoft.com/office/officeart/2005/8/layout/vProcess5"/>
    <dgm:cxn modelId="{B274E6F2-9BA8-41A0-B348-F37017B9D9FB}" type="presParOf" srcId="{969B442F-0D47-4DCD-9EDB-029B9478F6A9}" destId="{9EA916EF-BFC9-488F-B0A4-C0202EAA4576}" srcOrd="3" destOrd="0" presId="urn:microsoft.com/office/officeart/2005/8/layout/vProcess5"/>
    <dgm:cxn modelId="{879ED540-F5A2-4433-A873-A5D6A863A142}" type="presParOf" srcId="{969B442F-0D47-4DCD-9EDB-029B9478F6A9}" destId="{5B3C16C5-579E-4EB0-AB67-F1300DD48ABF}" srcOrd="4" destOrd="0" presId="urn:microsoft.com/office/officeart/2005/8/layout/vProcess5"/>
    <dgm:cxn modelId="{3F38ACF7-D8BA-4D3E-A519-98C24D9FA8F4}" type="presParOf" srcId="{969B442F-0D47-4DCD-9EDB-029B9478F6A9}" destId="{65B95BCE-CE7A-40E4-92CA-8B96787D88F8}" srcOrd="5" destOrd="0" presId="urn:microsoft.com/office/officeart/2005/8/layout/vProcess5"/>
    <dgm:cxn modelId="{15BF15B0-6BE8-4755-98C6-183078CBFE62}" type="presParOf" srcId="{969B442F-0D47-4DCD-9EDB-029B9478F6A9}" destId="{D0CAE597-920F-48F3-B4B3-C4672EEA9FF5}" srcOrd="6" destOrd="0" presId="urn:microsoft.com/office/officeart/2005/8/layout/vProcess5"/>
    <dgm:cxn modelId="{DB1905DE-471A-40AC-8A92-4314096E05C9}" type="presParOf" srcId="{969B442F-0D47-4DCD-9EDB-029B9478F6A9}" destId="{98FF47A0-1DC0-455E-83A8-E0C7F517E312}" srcOrd="7" destOrd="0" presId="urn:microsoft.com/office/officeart/2005/8/layout/vProcess5"/>
    <dgm:cxn modelId="{1DBFDFC7-8642-489F-93E4-E40E285A861D}" type="presParOf" srcId="{969B442F-0D47-4DCD-9EDB-029B9478F6A9}" destId="{E6F62F0D-C6B7-46A8-8780-359046AB4E8E}" srcOrd="8" destOrd="0" presId="urn:microsoft.com/office/officeart/2005/8/layout/vProcess5"/>
    <dgm:cxn modelId="{CB970302-A992-4C9D-9C2D-75ECA461AC09}" type="presParOf" srcId="{969B442F-0D47-4DCD-9EDB-029B9478F6A9}" destId="{D0970C1B-ACF1-4A34-B328-FB63C8FDC591}" srcOrd="9" destOrd="0" presId="urn:microsoft.com/office/officeart/2005/8/layout/vProcess5"/>
    <dgm:cxn modelId="{603464A5-94C4-49B6-8D1D-2E19CD41A68F}" type="presParOf" srcId="{969B442F-0D47-4DCD-9EDB-029B9478F6A9}" destId="{56CC6BC0-D705-4953-BCC6-824F6689D349}" srcOrd="10" destOrd="0" presId="urn:microsoft.com/office/officeart/2005/8/layout/vProcess5"/>
    <dgm:cxn modelId="{4EC887CC-10AC-4758-BCF0-82A8DA433174}" type="presParOf" srcId="{969B442F-0D47-4DCD-9EDB-029B9478F6A9}" destId="{7F5CD291-BCAE-4FE1-BFCB-BA1CA817C45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576B2-7828-49DE-BE39-1ED66DB32BC9}">
      <dsp:nvSpPr>
        <dsp:cNvPr id="0" name=""/>
        <dsp:cNvSpPr/>
      </dsp:nvSpPr>
      <dsp:spPr>
        <a:xfrm>
          <a:off x="0" y="0"/>
          <a:ext cx="7683500" cy="4231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Python is widely used in scientific and numeric computing: </a:t>
          </a:r>
          <a:endParaRPr lang="en-US" sz="1700" kern="1200"/>
        </a:p>
      </dsp:txBody>
      <dsp:txXfrm>
        <a:off x="12392" y="12392"/>
        <a:ext cx="7191181" cy="398324"/>
      </dsp:txXfrm>
    </dsp:sp>
    <dsp:sp modelId="{EFAEA203-7B5A-457D-91DE-2BDCC2D2ECDB}">
      <dsp:nvSpPr>
        <dsp:cNvPr id="0" name=""/>
        <dsp:cNvSpPr/>
      </dsp:nvSpPr>
      <dsp:spPr>
        <a:xfrm>
          <a:off x="643493" y="500036"/>
          <a:ext cx="7683500" cy="4231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SciPy is a collection of packages for mathematics, science, and engineering.</a:t>
          </a:r>
          <a:endParaRPr lang="en-US" sz="1700" kern="1200"/>
        </a:p>
      </dsp:txBody>
      <dsp:txXfrm>
        <a:off x="655885" y="512428"/>
        <a:ext cx="6740202" cy="398324"/>
      </dsp:txXfrm>
    </dsp:sp>
    <dsp:sp modelId="{9EA916EF-BFC9-488F-B0A4-C0202EAA4576}">
      <dsp:nvSpPr>
        <dsp:cNvPr id="0" name=""/>
        <dsp:cNvSpPr/>
      </dsp:nvSpPr>
      <dsp:spPr>
        <a:xfrm>
          <a:off x="1277381" y="1000073"/>
          <a:ext cx="7683500" cy="4231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Pandas are data analysis and modelling libraries.</a:t>
          </a:r>
          <a:endParaRPr lang="en-US" sz="1700" kern="1200"/>
        </a:p>
      </dsp:txBody>
      <dsp:txXfrm>
        <a:off x="1289773" y="1012465"/>
        <a:ext cx="6749806" cy="398324"/>
      </dsp:txXfrm>
    </dsp:sp>
    <dsp:sp modelId="{5B3C16C5-579E-4EB0-AB67-F1300DD48ABF}">
      <dsp:nvSpPr>
        <dsp:cNvPr id="0" name=""/>
        <dsp:cNvSpPr/>
      </dsp:nvSpPr>
      <dsp:spPr>
        <a:xfrm>
          <a:off x="1920875" y="1500110"/>
          <a:ext cx="7683500" cy="4231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Matplotlib, Plotly are visualization libraries</a:t>
          </a:r>
          <a:endParaRPr lang="en-US" sz="1700" kern="1200"/>
        </a:p>
      </dsp:txBody>
      <dsp:txXfrm>
        <a:off x="1933267" y="1512502"/>
        <a:ext cx="6740202" cy="398324"/>
      </dsp:txXfrm>
    </dsp:sp>
    <dsp:sp modelId="{65B95BCE-CE7A-40E4-92CA-8B96787D88F8}">
      <dsp:nvSpPr>
        <dsp:cNvPr id="0" name=""/>
        <dsp:cNvSpPr/>
      </dsp:nvSpPr>
      <dsp:spPr>
        <a:xfrm>
          <a:off x="7408479" y="324062"/>
          <a:ext cx="275020" cy="27502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470359" y="324062"/>
        <a:ext cx="151261" cy="206953"/>
      </dsp:txXfrm>
    </dsp:sp>
    <dsp:sp modelId="{D0CAE597-920F-48F3-B4B3-C4672EEA9FF5}">
      <dsp:nvSpPr>
        <dsp:cNvPr id="0" name=""/>
        <dsp:cNvSpPr/>
      </dsp:nvSpPr>
      <dsp:spPr>
        <a:xfrm>
          <a:off x="8051972" y="824099"/>
          <a:ext cx="275020" cy="27502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113852" y="824099"/>
        <a:ext cx="151261" cy="206953"/>
      </dsp:txXfrm>
    </dsp:sp>
    <dsp:sp modelId="{98FF47A0-1DC0-455E-83A8-E0C7F517E312}">
      <dsp:nvSpPr>
        <dsp:cNvPr id="0" name=""/>
        <dsp:cNvSpPr/>
      </dsp:nvSpPr>
      <dsp:spPr>
        <a:xfrm>
          <a:off x="8685861" y="1324136"/>
          <a:ext cx="275020" cy="27502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747741" y="1324136"/>
        <a:ext cx="151261" cy="20695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921B4-46E6-493E-9428-C347BBE9EAC7}" type="datetimeFigureOut">
              <a:rPr lang="en-IN" smtClean="0"/>
              <a:t>29-01-2022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1B698-7518-4AAA-8A68-9B757FDB7368}" type="slidenum">
              <a:rPr lang="en-IN" smtClean="0"/>
              <a:t>‹#›</a:t>
            </a:fld>
            <a:endParaRPr lang="en-IN"/>
          </a:p>
        </p:txBody>
      </p:sp>
    </p:spTree>
    <p:extLst>
      <p:ext uri="{BB962C8B-B14F-4D97-AF65-F5344CB8AC3E}">
        <p14:creationId xmlns:p14="http://schemas.microsoft.com/office/powerpoint/2010/main" val="246088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69B340-6663-44DD-B720-EC2C21FEA83F}" type="datetimeFigureOut">
              <a:rPr lang="en-IN" smtClean="0"/>
              <a:t>29-01-2022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B57FF82-C4D1-490A-8CB1-C3DCA728241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518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9B340-6663-44DD-B720-EC2C21FEA83F}"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7FF82-C4D1-490A-8CB1-C3DCA728241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581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9B340-6663-44DD-B720-EC2C21FEA83F}"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7FF82-C4D1-490A-8CB1-C3DCA728241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038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9B340-6663-44DD-B720-EC2C21FEA83F}"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7FF82-C4D1-490A-8CB1-C3DCA728241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90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69B340-6663-44DD-B720-EC2C21FEA83F}"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7FF82-C4D1-490A-8CB1-C3DCA728241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853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9B340-6663-44DD-B720-EC2C21FEA83F}"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7FF82-C4D1-490A-8CB1-C3DCA728241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355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9B340-6663-44DD-B720-EC2C21FEA83F}" type="datetimeFigureOut">
              <a:rPr lang="en-IN" smtClean="0"/>
              <a:t>29-01-2022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57FF82-C4D1-490A-8CB1-C3DCA728241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531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9B340-6663-44DD-B720-EC2C21FEA83F}" type="datetimeFigureOut">
              <a:rPr lang="en-IN" smtClean="0"/>
              <a:t>29-01-2022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57FF82-C4D1-490A-8CB1-C3DCA728241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826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9B340-6663-44DD-B720-EC2C21FEA83F}" type="datetimeFigureOut">
              <a:rPr lang="en-IN" smtClean="0"/>
              <a:t>29-01-2022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57FF82-C4D1-490A-8CB1-C3DCA7282415}" type="slidenum">
              <a:rPr lang="en-IN" smtClean="0"/>
              <a:t>‹#›</a:t>
            </a:fld>
            <a:endParaRPr lang="en-IN"/>
          </a:p>
        </p:txBody>
      </p:sp>
    </p:spTree>
    <p:extLst>
      <p:ext uri="{BB962C8B-B14F-4D97-AF65-F5344CB8AC3E}">
        <p14:creationId xmlns:p14="http://schemas.microsoft.com/office/powerpoint/2010/main" val="29865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69B340-6663-44DD-B720-EC2C21FEA83F}"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7FF82-C4D1-490A-8CB1-C3DCA728241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07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69B340-6663-44DD-B720-EC2C21FEA83F}" type="datetimeFigureOut">
              <a:rPr lang="en-IN" smtClean="0"/>
              <a:t>29-01-2022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B57FF82-C4D1-490A-8CB1-C3DCA728241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266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69B340-6663-44DD-B720-EC2C21FEA83F}" type="datetimeFigureOut">
              <a:rPr lang="en-IN" smtClean="0"/>
              <a:t>29-01-2022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57FF82-C4D1-490A-8CB1-C3DCA728241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318402"/>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EDBC-3DA9-4C0F-B0EA-6BB4B910C8EF}"/>
              </a:ext>
            </a:extLst>
          </p:cNvPr>
          <p:cNvSpPr>
            <a:spLocks noGrp="1"/>
          </p:cNvSpPr>
          <p:nvPr>
            <p:ph type="ctrTitle"/>
          </p:nvPr>
        </p:nvSpPr>
        <p:spPr>
          <a:xfrm>
            <a:off x="2208727" y="2516452"/>
            <a:ext cx="9448800" cy="1825096"/>
          </a:xfrm>
        </p:spPr>
        <p:txBody>
          <a:bodyPr/>
          <a:lstStyle/>
          <a:p>
            <a:pPr algn="ctr"/>
            <a:r>
              <a:rPr lang="en-IN" sz="4400" b="1" kern="1800" dirty="0">
                <a:ln w="6731" cap="flat" cmpd="sng" algn="ctr">
                  <a:solidFill>
                    <a:srgbClr val="FFFFFF"/>
                  </a:solidFill>
                  <a:prstDash val="solid"/>
                  <a:round/>
                </a:ln>
                <a:solidFill>
                  <a:srgbClr val="262626"/>
                </a:solidFill>
                <a:effectLst>
                  <a:outerShdw dist="38100" dir="2700000" algn="bl">
                    <a:schemeClr val="accent5"/>
                  </a:outerShdw>
                </a:effectLst>
                <a:latin typeface="Arial Rounded MT Bold" panose="020F0704030504030204" pitchFamily="34" charset="0"/>
                <a:ea typeface="Times New Roman" panose="02020603050405020304" pitchFamily="18" charset="0"/>
                <a:cs typeface="Times New Roman" panose="02020603050405020304" pitchFamily="18" charset="0"/>
              </a:rPr>
              <a:t>Flight price prediction</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0F17FF8E-F45A-4DB0-A662-57F327BAE717}"/>
              </a:ext>
            </a:extLst>
          </p:cNvPr>
          <p:cNvSpPr txBox="1"/>
          <p:nvPr/>
        </p:nvSpPr>
        <p:spPr>
          <a:xfrm>
            <a:off x="10028349" y="5082689"/>
            <a:ext cx="2163651" cy="923330"/>
          </a:xfrm>
          <a:prstGeom prst="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IN" sz="1800" b="1" dirty="0"/>
              <a:t>Submitted by:</a:t>
            </a:r>
            <a:endParaRPr lang="en-US" sz="1800" b="1" dirty="0"/>
          </a:p>
          <a:p>
            <a:r>
              <a:rPr lang="en-IN" sz="1800" b="1" dirty="0"/>
              <a:t>Kunal chand</a:t>
            </a:r>
            <a:endParaRPr lang="en-US" sz="1800" b="1" dirty="0"/>
          </a:p>
          <a:p>
            <a:r>
              <a:rPr lang="en-IN" sz="1800" b="1" dirty="0"/>
              <a:t>Internship-19</a:t>
            </a:r>
            <a:endParaRPr lang="en-US" sz="1800" b="1" dirty="0"/>
          </a:p>
        </p:txBody>
      </p:sp>
      <p:pic>
        <p:nvPicPr>
          <p:cNvPr id="7" name="Picture 6">
            <a:extLst>
              <a:ext uri="{FF2B5EF4-FFF2-40B4-BE49-F238E27FC236}">
                <a16:creationId xmlns:a16="http://schemas.microsoft.com/office/drawing/2014/main" id="{A7862622-98A1-4FB1-85F5-6F471843EC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19500" y="254419"/>
            <a:ext cx="4953000" cy="2971800"/>
          </a:xfrm>
          <a:prstGeom prst="rect">
            <a:avLst/>
          </a:prstGeom>
          <a:noFill/>
          <a:ln>
            <a:noFill/>
          </a:ln>
        </p:spPr>
      </p:pic>
    </p:spTree>
    <p:extLst>
      <p:ext uri="{BB962C8B-B14F-4D97-AF65-F5344CB8AC3E}">
        <p14:creationId xmlns:p14="http://schemas.microsoft.com/office/powerpoint/2010/main" val="15578264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3">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DD3CF1F-4C5F-4C7F-8817-CEEBC6F85B56}"/>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2200"/>
              <a:t>Data Pre-processing Done in following steps.</a:t>
            </a:r>
          </a:p>
        </p:txBody>
      </p:sp>
      <p:sp>
        <p:nvSpPr>
          <p:cNvPr id="25" name="Rectangle 15">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D4124336-0CD8-46AD-A8CA-5D379106A2B5}"/>
              </a:ext>
            </a:extLst>
          </p:cNvPr>
          <p:cNvSpPr txBox="1"/>
          <p:nvPr/>
        </p:nvSpPr>
        <p:spPr>
          <a:xfrm>
            <a:off x="1451581" y="2015733"/>
            <a:ext cx="3526523" cy="2530510"/>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t">
            <a:normAutofit/>
          </a:bodyPr>
          <a:lstStyle/>
          <a:p>
            <a:pPr indent="-228600" defTabSz="914400" fontAlgn="base">
              <a:lnSpc>
                <a:spcPct val="120000"/>
              </a:lnSpc>
              <a:spcBef>
                <a:spcPct val="0"/>
              </a:spcBef>
              <a:spcAft>
                <a:spcPts val="600"/>
              </a:spcAft>
              <a:buClr>
                <a:schemeClr val="accent1"/>
              </a:buClr>
              <a:buSzPct val="100000"/>
              <a:buFont typeface="Arial" panose="020B0604020202020204" pitchFamily="34" charset="0"/>
              <a:buChar char="•"/>
            </a:pPr>
            <a:r>
              <a:rPr lang="en-IN" dirty="0">
                <a:solidFill>
                  <a:srgbClr val="FFFF00"/>
                </a:solidFill>
              </a:rPr>
              <a:t>Data pre-processing can refer to the manipulation or dropping of data before it is used to ensure or enhance performance and is an important step in the data mining process.</a:t>
            </a:r>
            <a:endParaRPr lang="en-US" dirty="0">
              <a:solidFill>
                <a:srgbClr val="FFFF00"/>
              </a:solidFill>
            </a:endParaRPr>
          </a:p>
          <a:p>
            <a:pPr marL="0" marR="0" lvl="0" indent="-228600" defTabSz="914400" fontAlgn="base">
              <a:lnSpc>
                <a:spcPct val="120000"/>
              </a:lnSpc>
              <a:spcBef>
                <a:spcPct val="0"/>
              </a:spcBef>
              <a:spcAft>
                <a:spcPts val="600"/>
              </a:spcAft>
              <a:buClr>
                <a:schemeClr val="accent1"/>
              </a:buClr>
              <a:buSzPct val="100000"/>
              <a:buFont typeface="Arial" panose="020B0604020202020204" pitchFamily="34" charset="0"/>
              <a:buChar char="•"/>
              <a:tabLst/>
            </a:pPr>
            <a:endParaRPr kumimoji="0" lang="en-US" b="0" i="0" u="none" strike="noStrike" cap="none" normalizeH="0" baseline="0" dirty="0">
              <a:ln>
                <a:noFill/>
              </a:ln>
              <a:solidFill>
                <a:srgbClr val="FFFF00"/>
              </a:solidFill>
            </a:endParaRPr>
          </a:p>
        </p:txBody>
      </p:sp>
      <p:grpSp>
        <p:nvGrpSpPr>
          <p:cNvPr id="26" name="Group 17">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9" name="Rectangle 18">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Content Placeholder 6" descr="Data-Preprocessing-Steps.png">
            <a:extLst>
              <a:ext uri="{FF2B5EF4-FFF2-40B4-BE49-F238E27FC236}">
                <a16:creationId xmlns:a16="http://schemas.microsoft.com/office/drawing/2014/main" id="{2920273D-417C-4658-9863-F40896BD018C}"/>
              </a:ext>
            </a:extLst>
          </p:cNvPr>
          <p:cNvPicPr>
            <a:picLocks noGrp="1"/>
          </p:cNvPicPr>
          <p:nvPr>
            <p:ph idx="1"/>
          </p:nvPr>
        </p:nvPicPr>
        <p:blipFill rotWithShape="1">
          <a:blip r:embed="rId2"/>
          <a:srcRect l="268" r="244" b="-2"/>
          <a:stretch/>
        </p:blipFill>
        <p:spPr>
          <a:xfrm>
            <a:off x="6093926" y="1116345"/>
            <a:ext cx="4821551" cy="3866172"/>
          </a:xfrm>
          <a:prstGeom prst="rect">
            <a:avLst/>
          </a:prstGeom>
        </p:spPr>
      </p:pic>
      <p:pic>
        <p:nvPicPr>
          <p:cNvPr id="22" name="Picture 21">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39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3C1E-D554-4D13-9413-4A208FF15D14}"/>
              </a:ext>
            </a:extLst>
          </p:cNvPr>
          <p:cNvSpPr>
            <a:spLocks noGrp="1"/>
          </p:cNvSpPr>
          <p:nvPr>
            <p:ph type="title"/>
          </p:nvPr>
        </p:nvSpPr>
        <p:spPr>
          <a:xfrm>
            <a:off x="1451579" y="1391655"/>
            <a:ext cx="9603275" cy="1049235"/>
          </a:xfrm>
        </p:spPr>
        <p:txBody>
          <a:bodyPr/>
          <a:lstStyle/>
          <a:p>
            <a:r>
              <a:rPr lang="en-IN" b="1" dirty="0"/>
              <a:t>Pre-processing steps explanation</a:t>
            </a:r>
          </a:p>
        </p:txBody>
      </p:sp>
      <p:sp>
        <p:nvSpPr>
          <p:cNvPr id="3" name="Content Placeholder 2">
            <a:extLst>
              <a:ext uri="{FF2B5EF4-FFF2-40B4-BE49-F238E27FC236}">
                <a16:creationId xmlns:a16="http://schemas.microsoft.com/office/drawing/2014/main" id="{CDDAB86B-A26F-4CAA-929E-CA90B45190B2}"/>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85000" lnSpcReduction="10000"/>
          </a:bodyPr>
          <a:lstStyle/>
          <a:p>
            <a:pPr lvl="0"/>
            <a:r>
              <a:rPr lang="en-IN" dirty="0">
                <a:solidFill>
                  <a:srgbClr val="FFFF00"/>
                </a:solidFill>
              </a:rPr>
              <a:t>Data Cleaning: First we clean the data which have no use in prediction like the ID column, and then we drop the data which has a high no of missing percentages.</a:t>
            </a:r>
            <a:endParaRPr lang="en-US" dirty="0">
              <a:solidFill>
                <a:srgbClr val="FFFF00"/>
              </a:solidFill>
            </a:endParaRPr>
          </a:p>
          <a:p>
            <a:pPr lvl="0"/>
            <a:r>
              <a:rPr lang="en-IN" dirty="0">
                <a:solidFill>
                  <a:srgbClr val="FFFF00"/>
                </a:solidFill>
              </a:rPr>
              <a:t>Data Integration: then we do some EDA process for finding out the meaning full insights of the data.</a:t>
            </a:r>
            <a:endParaRPr lang="en-US" dirty="0">
              <a:solidFill>
                <a:srgbClr val="FFFF00"/>
              </a:solidFill>
            </a:endParaRPr>
          </a:p>
          <a:p>
            <a:pPr lvl="0"/>
            <a:r>
              <a:rPr lang="en-IN" dirty="0">
                <a:solidFill>
                  <a:srgbClr val="FFFF00"/>
                </a:solidFill>
              </a:rPr>
              <a:t>Data transformation is the process of changing the format, structure, or values of data; we use a labelled encoder for coding the object data into integer data.</a:t>
            </a:r>
            <a:endParaRPr lang="en-US" dirty="0">
              <a:solidFill>
                <a:srgbClr val="FFFF00"/>
              </a:solidFill>
            </a:endParaRPr>
          </a:p>
          <a:p>
            <a:pPr lvl="0"/>
            <a:r>
              <a:rPr lang="en-IN" dirty="0">
                <a:solidFill>
                  <a:srgbClr val="FFFF00"/>
                </a:solidFill>
              </a:rPr>
              <a:t>Data Reduction: it is the process of finding the most correlated columns and combining them because the machine does not understand which feature columns impact the most on accuracy.</a:t>
            </a:r>
            <a:endParaRPr lang="en-US" dirty="0">
              <a:solidFill>
                <a:srgbClr val="FFFF00"/>
              </a:solidFill>
            </a:endParaRPr>
          </a:p>
          <a:p>
            <a:pPr lvl="0"/>
            <a:r>
              <a:rPr lang="en-IN" dirty="0">
                <a:solidFill>
                  <a:srgbClr val="FFFF00"/>
                </a:solidFill>
              </a:rPr>
              <a:t>Data discretization converts many data values into smaller once, so that data evaluation and data management become very easy, using box plots is makes a clear understanding of the data.</a:t>
            </a:r>
            <a:endParaRPr lang="en-US" dirty="0">
              <a:solidFill>
                <a:srgbClr val="FFFF00"/>
              </a:solidFill>
            </a:endParaRPr>
          </a:p>
          <a:p>
            <a:pPr marL="0" lvl="0" indent="0">
              <a:buNone/>
            </a:pPr>
            <a:endParaRPr lang="en-IN" dirty="0">
              <a:solidFill>
                <a:srgbClr val="FFFF00"/>
              </a:solidFill>
            </a:endParaRPr>
          </a:p>
        </p:txBody>
      </p:sp>
    </p:spTree>
    <p:extLst>
      <p:ext uri="{BB962C8B-B14F-4D97-AF65-F5344CB8AC3E}">
        <p14:creationId xmlns:p14="http://schemas.microsoft.com/office/powerpoint/2010/main" val="190177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373526E-D86E-4292-ABFE-E39743A49195}"/>
              </a:ext>
            </a:extLst>
          </p:cNvPr>
          <p:cNvSpPr>
            <a:spLocks noGrp="1"/>
          </p:cNvSpPr>
          <p:nvPr>
            <p:ph type="title"/>
          </p:nvPr>
        </p:nvSpPr>
        <p:spPr>
          <a:xfrm>
            <a:off x="812205" y="804519"/>
            <a:ext cx="3241820" cy="4431360"/>
          </a:xfrm>
        </p:spPr>
        <p:txBody>
          <a:bodyPr anchor="ctr">
            <a:normAutofit/>
          </a:bodyPr>
          <a:lstStyle/>
          <a:p>
            <a:r>
              <a:rPr lang="en-US" u="sng" dirty="0"/>
              <a:t>EDA Concluding Remark</a:t>
            </a:r>
            <a:endParaRPr lang="en-IN" dirty="0"/>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E3634CFB-629B-4CDB-8E19-B439491E18AE}"/>
              </a:ext>
            </a:extLst>
          </p:cNvPr>
          <p:cNvSpPr>
            <a:spLocks noGrp="1"/>
          </p:cNvSpPr>
          <p:nvPr>
            <p:ph idx="1"/>
          </p:nvPr>
        </p:nvSpPr>
        <p:spPr>
          <a:xfrm>
            <a:off x="4637863" y="804520"/>
            <a:ext cx="6102559" cy="4431359"/>
          </a:xfrm>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a:lnSpc>
                <a:spcPct val="110000"/>
              </a:lnSpc>
            </a:pPr>
            <a:r>
              <a:rPr lang="en-IN" sz="1400" dirty="0">
                <a:solidFill>
                  <a:srgbClr val="FFFF00"/>
                </a:solidFill>
              </a:rPr>
              <a:t>As for any basic model building, we must understand the type of target variable, the data of the target variable is continued or classified.</a:t>
            </a:r>
            <a:endParaRPr lang="en-US" sz="1400" dirty="0">
              <a:solidFill>
                <a:srgbClr val="FFFF00"/>
              </a:solidFill>
            </a:endParaRPr>
          </a:p>
          <a:p>
            <a:pPr>
              <a:lnSpc>
                <a:spcPct val="110000"/>
              </a:lnSpc>
            </a:pPr>
            <a:r>
              <a:rPr lang="en-IN" sz="1400" dirty="0">
                <a:solidFill>
                  <a:srgbClr val="FFFF00"/>
                </a:solidFill>
              </a:rPr>
              <a:t>Data Analysis is always the difficult part, for better understanding different kinds of bar plots, distribution plots are created with the target Column for finding the insights of the dataset we have.</a:t>
            </a:r>
            <a:endParaRPr lang="en-US" sz="1400" dirty="0">
              <a:solidFill>
                <a:srgbClr val="FFFF00"/>
              </a:solidFill>
            </a:endParaRPr>
          </a:p>
          <a:p>
            <a:pPr>
              <a:lnSpc>
                <a:spcPct val="110000"/>
              </a:lnSpc>
            </a:pPr>
            <a:r>
              <a:rPr lang="en-IN" sz="1400" dirty="0">
                <a:solidFill>
                  <a:srgbClr val="FFFF00"/>
                </a:solidFill>
              </a:rPr>
              <a:t>Analytical Modelling always starts with the target variable we have, and in that case, our target variables Price attribute. first, we must filter them and make data clean then using different analysis tools select the best features which makes our prediction more accurate, we create some distribution plots with the target variable to understand which feature columns help to learn the model best and which feature columns reduce the accuracy of the model.</a:t>
            </a:r>
            <a:endParaRPr lang="en-US" sz="1400" dirty="0">
              <a:solidFill>
                <a:srgbClr val="FFFF00"/>
              </a:solidFill>
            </a:endParaRPr>
          </a:p>
          <a:p>
            <a:pPr>
              <a:lnSpc>
                <a:spcPct val="110000"/>
              </a:lnSpc>
            </a:pPr>
            <a:r>
              <a:rPr lang="en-IN" sz="1400" dirty="0">
                <a:solidFill>
                  <a:srgbClr val="FFFF00"/>
                </a:solidFill>
              </a:rPr>
              <a:t>And after finding the relation and correlation with the target variable we choose either Regression Model or Classification Model. Here in this problem, our target feature column is continuing so we build our Machine Learning model on regression.</a:t>
            </a:r>
            <a:endParaRPr lang="en-US" sz="1400" dirty="0">
              <a:solidFill>
                <a:srgbClr val="FFFF00"/>
              </a:solidFill>
            </a:endParaRPr>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94454365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EF16-4159-417A-8A81-96C92C7C2523}"/>
              </a:ext>
            </a:extLst>
          </p:cNvPr>
          <p:cNvSpPr>
            <a:spLocks noGrp="1"/>
          </p:cNvSpPr>
          <p:nvPr>
            <p:ph type="title"/>
          </p:nvPr>
        </p:nvSpPr>
        <p:spPr/>
        <p:txBody>
          <a:bodyPr/>
          <a:lstStyle/>
          <a:p>
            <a:r>
              <a:rPr lang="en-IN" dirty="0"/>
              <a:t>Hardware and Software Requirements and Tools Used</a:t>
            </a:r>
          </a:p>
        </p:txBody>
      </p:sp>
      <p:graphicFrame>
        <p:nvGraphicFramePr>
          <p:cNvPr id="7" name="Rectangle 1">
            <a:extLst>
              <a:ext uri="{FF2B5EF4-FFF2-40B4-BE49-F238E27FC236}">
                <a16:creationId xmlns:a16="http://schemas.microsoft.com/office/drawing/2014/main" id="{2B2D54E8-163A-4E18-A115-ADD90D6BE5BF}"/>
              </a:ext>
            </a:extLst>
          </p:cNvPr>
          <p:cNvGraphicFramePr>
            <a:graphicFrameLocks noGrp="1"/>
          </p:cNvGraphicFramePr>
          <p:nvPr>
            <p:ph idx="1"/>
          </p:nvPr>
        </p:nvGraphicFramePr>
        <p:xfrm>
          <a:off x="1451579" y="2169417"/>
          <a:ext cx="9604375" cy="1923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2">
            <a:extLst>
              <a:ext uri="{FF2B5EF4-FFF2-40B4-BE49-F238E27FC236}">
                <a16:creationId xmlns:a16="http://schemas.microsoft.com/office/drawing/2014/main" id="{4D4CADE9-D5D2-4CFA-AE15-173F08F36E79}"/>
              </a:ext>
            </a:extLst>
          </p:cNvPr>
          <p:cNvSpPr>
            <a:spLocks noChangeArrowheads="1"/>
          </p:cNvSpPr>
          <p:nvPr/>
        </p:nvSpPr>
        <p:spPr bwMode="auto">
          <a:xfrm>
            <a:off x="4297250" y="4092636"/>
            <a:ext cx="3597499" cy="2308324"/>
          </a:xfrm>
          <a:prstGeom prst="rect">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r>
              <a:rPr lang="en-IN" dirty="0">
                <a:solidFill>
                  <a:srgbClr val="FFFF00"/>
                </a:solidFill>
              </a:rPr>
              <a:t>Libraries Used for this Project include –  </a:t>
            </a:r>
            <a:endParaRPr lang="en-US" dirty="0">
              <a:solidFill>
                <a:srgbClr val="FFFF00"/>
              </a:solidFill>
            </a:endParaRPr>
          </a:p>
          <a:p>
            <a:pPr lvl="0"/>
            <a:r>
              <a:rPr lang="en-IN" dirty="0">
                <a:solidFill>
                  <a:srgbClr val="FFFF00"/>
                </a:solidFill>
              </a:rPr>
              <a:t>	1. Pandas</a:t>
            </a:r>
            <a:endParaRPr lang="en-US" dirty="0">
              <a:solidFill>
                <a:srgbClr val="FFFF00"/>
              </a:solidFill>
            </a:endParaRPr>
          </a:p>
          <a:p>
            <a:pPr lvl="0"/>
            <a:r>
              <a:rPr lang="en-IN" dirty="0">
                <a:solidFill>
                  <a:srgbClr val="FFFF00"/>
                </a:solidFill>
              </a:rPr>
              <a:t>	2. NumPy</a:t>
            </a:r>
            <a:endParaRPr lang="en-US" dirty="0">
              <a:solidFill>
                <a:srgbClr val="FFFF00"/>
              </a:solidFill>
            </a:endParaRPr>
          </a:p>
          <a:p>
            <a:pPr lvl="0"/>
            <a:r>
              <a:rPr lang="en-IN" dirty="0">
                <a:solidFill>
                  <a:srgbClr val="FFFF00"/>
                </a:solidFill>
              </a:rPr>
              <a:t>	3. Matplotlib</a:t>
            </a:r>
            <a:endParaRPr lang="en-US" dirty="0">
              <a:solidFill>
                <a:srgbClr val="FFFF00"/>
              </a:solidFill>
            </a:endParaRPr>
          </a:p>
          <a:p>
            <a:pPr lvl="0"/>
            <a:r>
              <a:rPr lang="en-IN" dirty="0">
                <a:solidFill>
                  <a:srgbClr val="FFFF00"/>
                </a:solidFill>
              </a:rPr>
              <a:t>	4. Seaborn</a:t>
            </a:r>
            <a:endParaRPr lang="en-US" dirty="0">
              <a:solidFill>
                <a:srgbClr val="FFFF00"/>
              </a:solidFill>
            </a:endParaRPr>
          </a:p>
          <a:p>
            <a:pPr lvl="0"/>
            <a:r>
              <a:rPr lang="en-IN" dirty="0">
                <a:solidFill>
                  <a:srgbClr val="FFFF00"/>
                </a:solidFill>
              </a:rPr>
              <a:t>	5. Scikit Learn</a:t>
            </a:r>
            <a:endParaRPr lang="en-US" dirty="0">
              <a:solidFill>
                <a:srgbClr val="FFFF00"/>
              </a:solidFill>
            </a:endParaRPr>
          </a:p>
          <a:p>
            <a:pPr lvl="0"/>
            <a:r>
              <a:rPr lang="en-IN" dirty="0">
                <a:solidFill>
                  <a:srgbClr val="FFFF00"/>
                </a:solidFill>
              </a:rPr>
              <a:t>       6. Plotly</a:t>
            </a:r>
            <a:endParaRPr lang="en-US" dirty="0">
              <a:solidFill>
                <a:srgbClr val="FFFF00"/>
              </a:solidFill>
            </a:endParaRPr>
          </a:p>
        </p:txBody>
      </p:sp>
    </p:spTree>
    <p:extLst>
      <p:ext uri="{BB962C8B-B14F-4D97-AF65-F5344CB8AC3E}">
        <p14:creationId xmlns:p14="http://schemas.microsoft.com/office/powerpoint/2010/main" val="24603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929D-6E37-4BB5-9883-CB131AD9DF4E}"/>
              </a:ext>
            </a:extLst>
          </p:cNvPr>
          <p:cNvSpPr>
            <a:spLocks noGrp="1"/>
          </p:cNvSpPr>
          <p:nvPr>
            <p:ph type="title"/>
          </p:nvPr>
        </p:nvSpPr>
        <p:spPr>
          <a:xfrm>
            <a:off x="4436398" y="1391655"/>
            <a:ext cx="3978732" cy="1049235"/>
          </a:xfrm>
        </p:spPr>
        <p:txBody>
          <a:bodyPr/>
          <a:lstStyle/>
          <a:p>
            <a:r>
              <a:rPr lang="en-IN" b="1" dirty="0"/>
              <a:t>Visualizations</a:t>
            </a:r>
          </a:p>
        </p:txBody>
      </p:sp>
      <p:sp>
        <p:nvSpPr>
          <p:cNvPr id="3" name="Content Placeholder 2">
            <a:extLst>
              <a:ext uri="{FF2B5EF4-FFF2-40B4-BE49-F238E27FC236}">
                <a16:creationId xmlns:a16="http://schemas.microsoft.com/office/drawing/2014/main" id="{88084324-ACBD-406B-B301-A661C49D5FAD}"/>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IN" sz="2400" dirty="0">
                <a:solidFill>
                  <a:srgbClr val="FFFF00"/>
                </a:solidFill>
              </a:rPr>
              <a:t>Data visualization is the graphical representation of information and data. By using charts, plots, and graphs data visualization tools provide an accessible way to see and understand trends, outliers, and patterns in data.</a:t>
            </a:r>
            <a:endParaRPr lang="en-US" sz="2400" dirty="0">
              <a:solidFill>
                <a:srgbClr val="FFFF00"/>
              </a:solidFill>
            </a:endParaRPr>
          </a:p>
          <a:p>
            <a:r>
              <a:rPr lang="en-IN" sz="2400" dirty="0">
                <a:solidFill>
                  <a:srgbClr val="FFFF00"/>
                </a:solidFill>
              </a:rPr>
              <a:t>In the world of Big Data, data visualization tools and technologies are essential to analyse massive amounts of information and make data-driven decisions</a:t>
            </a:r>
            <a:endParaRPr lang="en-US" sz="2400" dirty="0">
              <a:solidFill>
                <a:srgbClr val="FFFF00"/>
              </a:solidFill>
            </a:endParaRPr>
          </a:p>
          <a:p>
            <a:endParaRPr lang="en-IN" sz="2400" dirty="0">
              <a:solidFill>
                <a:srgbClr val="FFFF00"/>
              </a:solidFill>
            </a:endParaRPr>
          </a:p>
        </p:txBody>
      </p:sp>
    </p:spTree>
    <p:extLst>
      <p:ext uri="{BB962C8B-B14F-4D97-AF65-F5344CB8AC3E}">
        <p14:creationId xmlns:p14="http://schemas.microsoft.com/office/powerpoint/2010/main" val="208388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1">
            <a:extLst>
              <a:ext uri="{FF2B5EF4-FFF2-40B4-BE49-F238E27FC236}">
                <a16:creationId xmlns:a16="http://schemas.microsoft.com/office/drawing/2014/main" id="{27B73D42-CB2E-47CE-9330-CA09857F50FF}"/>
              </a:ext>
            </a:extLst>
          </p:cNvPr>
          <p:cNvSpPr>
            <a:spLocks noGrp="1"/>
          </p:cNvSpPr>
          <p:nvPr>
            <p:ph type="title"/>
          </p:nvPr>
        </p:nvSpPr>
        <p:spPr>
          <a:xfrm>
            <a:off x="5196457" y="804519"/>
            <a:ext cx="5550357" cy="1049235"/>
          </a:xfrm>
        </p:spPr>
        <p:txBody>
          <a:bodyPr>
            <a:normAutofit/>
          </a:bodyPr>
          <a:lstStyle/>
          <a:p>
            <a:r>
              <a:rPr lang="en-IN" b="1"/>
              <a:t>Visualizations</a:t>
            </a:r>
          </a:p>
        </p:txBody>
      </p:sp>
      <p:sp>
        <p:nvSpPr>
          <p:cNvPr id="79" name="Rectangle 78">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8" name="Picture 7">
            <a:extLst>
              <a:ext uri="{FF2B5EF4-FFF2-40B4-BE49-F238E27FC236}">
                <a16:creationId xmlns:a16="http://schemas.microsoft.com/office/drawing/2014/main" id="{423E3300-363D-49D4-AA02-502F1D2E576D}"/>
              </a:ext>
            </a:extLst>
          </p:cNvPr>
          <p:cNvPicPr/>
          <p:nvPr/>
        </p:nvPicPr>
        <p:blipFill>
          <a:blip r:embed="rId2">
            <a:extLst>
              <a:ext uri="{28A0092B-C50C-407E-A947-70E740481C1C}">
                <a14:useLocalDpi xmlns:a14="http://schemas.microsoft.com/office/drawing/2010/main" val="0"/>
              </a:ext>
            </a:extLst>
          </a:blip>
          <a:stretch>
            <a:fillRect/>
          </a:stretch>
        </p:blipFill>
        <p:spPr>
          <a:xfrm>
            <a:off x="6511690" y="2690021"/>
            <a:ext cx="5361223" cy="3309404"/>
          </a:xfrm>
          <a:prstGeom prst="rect">
            <a:avLst/>
          </a:prstGeom>
        </p:spPr>
      </p:pic>
      <p:pic>
        <p:nvPicPr>
          <p:cNvPr id="7" name="Picture 6">
            <a:extLst>
              <a:ext uri="{FF2B5EF4-FFF2-40B4-BE49-F238E27FC236}">
                <a16:creationId xmlns:a16="http://schemas.microsoft.com/office/drawing/2014/main" id="{DFEFA494-132B-47AA-8538-EC216EC7BFE2}"/>
              </a:ext>
            </a:extLst>
          </p:cNvPr>
          <p:cNvPicPr/>
          <p:nvPr/>
        </p:nvPicPr>
        <p:blipFill>
          <a:blip r:embed="rId3">
            <a:extLst>
              <a:ext uri="{28A0092B-C50C-407E-A947-70E740481C1C}">
                <a14:useLocalDpi xmlns:a14="http://schemas.microsoft.com/office/drawing/2010/main" val="0"/>
              </a:ext>
            </a:extLst>
          </a:blip>
          <a:stretch>
            <a:fillRect/>
          </a:stretch>
        </p:blipFill>
        <p:spPr>
          <a:xfrm>
            <a:off x="365039" y="2690021"/>
            <a:ext cx="5361223" cy="3213530"/>
          </a:xfrm>
          <a:prstGeom prst="rect">
            <a:avLst/>
          </a:prstGeom>
        </p:spPr>
      </p:pic>
      <p:sp>
        <p:nvSpPr>
          <p:cNvPr id="6" name="Content Placeholder 5">
            <a:extLst>
              <a:ext uri="{FF2B5EF4-FFF2-40B4-BE49-F238E27FC236}">
                <a16:creationId xmlns:a16="http://schemas.microsoft.com/office/drawing/2014/main" id="{ED623B08-A85A-44F8-ADC9-46F6EE74C4DE}"/>
              </a:ext>
            </a:extLst>
          </p:cNvPr>
          <p:cNvSpPr>
            <a:spLocks noGrp="1"/>
          </p:cNvSpPr>
          <p:nvPr>
            <p:ph idx="1"/>
          </p:nvPr>
        </p:nvSpPr>
        <p:spPr>
          <a:xfrm>
            <a:off x="5196457" y="2015732"/>
            <a:ext cx="5550357" cy="3450613"/>
          </a:xfrm>
        </p:spPr>
        <p:txBody>
          <a:bodyPr>
            <a:normAutofit/>
          </a:bodyPr>
          <a:lstStyle/>
          <a:p>
            <a:r>
              <a:rPr lang="en-IN" b="1" u="sng"/>
              <a:t>Univariate analysis.</a:t>
            </a:r>
            <a:endParaRPr lang="en-US" dirty="0"/>
          </a:p>
          <a:p>
            <a:pPr marL="0" indent="0">
              <a:buNone/>
            </a:pPr>
            <a:endParaRPr lang="en-US" dirty="0"/>
          </a:p>
        </p:txBody>
      </p:sp>
      <p:pic>
        <p:nvPicPr>
          <p:cNvPr id="81" name="Picture 80">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3" name="Straight Connector 82">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41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F38CBB2-04B5-4ED2-92CA-ABA779049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99ECE436-E5C5-4600-9DAE-6A66A788E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1">
            <a:extLst>
              <a:ext uri="{FF2B5EF4-FFF2-40B4-BE49-F238E27FC236}">
                <a16:creationId xmlns:a16="http://schemas.microsoft.com/office/drawing/2014/main" id="{2EF3E30C-03C1-47DA-ACD0-ACE53E4B54EA}"/>
              </a:ext>
            </a:extLst>
          </p:cNvPr>
          <p:cNvSpPr>
            <a:spLocks noGrp="1"/>
          </p:cNvSpPr>
          <p:nvPr>
            <p:ph type="title"/>
          </p:nvPr>
        </p:nvSpPr>
        <p:spPr>
          <a:xfrm>
            <a:off x="1451579" y="804519"/>
            <a:ext cx="5550357" cy="1049235"/>
          </a:xfrm>
        </p:spPr>
        <p:txBody>
          <a:bodyPr vert="horz" lIns="91440" tIns="45720" rIns="91440" bIns="0" rtlCol="0">
            <a:normAutofit/>
          </a:bodyPr>
          <a:lstStyle/>
          <a:p>
            <a:r>
              <a:rPr lang="en-US"/>
              <a:t>visualization</a:t>
            </a:r>
          </a:p>
        </p:txBody>
      </p:sp>
      <p:sp>
        <p:nvSpPr>
          <p:cNvPr id="55" name="Rectangle 54">
            <a:extLst>
              <a:ext uri="{FF2B5EF4-FFF2-40B4-BE49-F238E27FC236}">
                <a16:creationId xmlns:a16="http://schemas.microsoft.com/office/drawing/2014/main" id="{A81BF76C-52E4-494B-86F2-4CBAC20E3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57" name="Group 56">
            <a:extLst>
              <a:ext uri="{FF2B5EF4-FFF2-40B4-BE49-F238E27FC236}">
                <a16:creationId xmlns:a16="http://schemas.microsoft.com/office/drawing/2014/main" id="{CD0703AE-95DE-4C43-8272-BB33A5AD4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58" name="Rectangle 57">
              <a:extLst>
                <a:ext uri="{FF2B5EF4-FFF2-40B4-BE49-F238E27FC236}">
                  <a16:creationId xmlns:a16="http://schemas.microsoft.com/office/drawing/2014/main" id="{2FF4B413-F360-4A9A-8F55-79C3961709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129C2B7-6BA1-4DC0-8ED1-044AFBE47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52B20C43-920F-4AD2-A4CA-12EB5DC17C57}"/>
              </a:ext>
            </a:extLst>
          </p:cNvPr>
          <p:cNvPicPr/>
          <p:nvPr/>
        </p:nvPicPr>
        <p:blipFill rotWithShape="1">
          <a:blip r:embed="rId2">
            <a:extLst>
              <a:ext uri="{28A0092B-C50C-407E-A947-70E740481C1C}">
                <a14:useLocalDpi xmlns:a14="http://schemas.microsoft.com/office/drawing/2010/main" val="0"/>
              </a:ext>
            </a:extLst>
          </a:blip>
          <a:srcRect r="1919" b="-1"/>
          <a:stretch/>
        </p:blipFill>
        <p:spPr>
          <a:xfrm>
            <a:off x="8116373" y="1116344"/>
            <a:ext cx="2799103" cy="1850789"/>
          </a:xfrm>
          <a:prstGeom prst="rect">
            <a:avLst/>
          </a:prstGeom>
        </p:spPr>
      </p:pic>
      <p:pic>
        <p:nvPicPr>
          <p:cNvPr id="9" name="Content Placeholder 8">
            <a:extLst>
              <a:ext uri="{FF2B5EF4-FFF2-40B4-BE49-F238E27FC236}">
                <a16:creationId xmlns:a16="http://schemas.microsoft.com/office/drawing/2014/main" id="{7DB9A312-2CA0-46C7-9BC9-4B8C9AFB1279}"/>
              </a:ext>
            </a:extLst>
          </p:cNvPr>
          <p:cNvPicPr>
            <a:picLocks/>
          </p:cNvPicPr>
          <p:nvPr/>
        </p:nvPicPr>
        <p:blipFill rotWithShape="1">
          <a:blip r:embed="rId3">
            <a:extLst>
              <a:ext uri="{28A0092B-C50C-407E-A947-70E740481C1C}">
                <a14:useLocalDpi xmlns:a14="http://schemas.microsoft.com/office/drawing/2010/main" val="0"/>
              </a:ext>
            </a:extLst>
          </a:blip>
          <a:srcRect l="305" r="1613" b="-1"/>
          <a:stretch/>
        </p:blipFill>
        <p:spPr>
          <a:xfrm>
            <a:off x="8116373" y="3131726"/>
            <a:ext cx="2799103" cy="1850790"/>
          </a:xfrm>
          <a:prstGeom prst="rect">
            <a:avLst/>
          </a:prstGeom>
        </p:spPr>
      </p:pic>
      <p:pic>
        <p:nvPicPr>
          <p:cNvPr id="61" name="Picture 60">
            <a:extLst>
              <a:ext uri="{FF2B5EF4-FFF2-40B4-BE49-F238E27FC236}">
                <a16:creationId xmlns:a16="http://schemas.microsoft.com/office/drawing/2014/main" id="{0C24E7C2-F39B-4280-9B81-F15BBD93C3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62">
            <a:extLst>
              <a:ext uri="{FF2B5EF4-FFF2-40B4-BE49-F238E27FC236}">
                <a16:creationId xmlns:a16="http://schemas.microsoft.com/office/drawing/2014/main" id="{F381DAA9-C4BA-4BB3-8F4B-3BC4B43EB3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1" name="Content Placeholder 40">
            <a:extLst>
              <a:ext uri="{FF2B5EF4-FFF2-40B4-BE49-F238E27FC236}">
                <a16:creationId xmlns:a16="http://schemas.microsoft.com/office/drawing/2014/main" id="{51BE8293-930C-4DE0-9990-8163F2106CF6}"/>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1110923" y="2115167"/>
            <a:ext cx="4939682" cy="3365079"/>
          </a:xfrm>
          <a:prstGeom prst="rect">
            <a:avLst/>
          </a:prstGeom>
        </p:spPr>
      </p:pic>
    </p:spTree>
    <p:extLst>
      <p:ext uri="{BB962C8B-B14F-4D97-AF65-F5344CB8AC3E}">
        <p14:creationId xmlns:p14="http://schemas.microsoft.com/office/powerpoint/2010/main" val="369767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F3E30C-03C1-47DA-ACD0-ACE53E4B54EA}"/>
              </a:ext>
            </a:extLst>
          </p:cNvPr>
          <p:cNvSpPr>
            <a:spLocks noGrp="1"/>
          </p:cNvSpPr>
          <p:nvPr>
            <p:ph type="title"/>
          </p:nvPr>
        </p:nvSpPr>
        <p:spPr>
          <a:xfrm>
            <a:off x="4429125" y="1157288"/>
            <a:ext cx="4029075" cy="745814"/>
          </a:xfrm>
        </p:spPr>
        <p:txBody>
          <a:bodyPr vert="horz" lIns="91440" tIns="45720" rIns="91440" bIns="0" rtlCol="0" anchor="b">
            <a:normAutofit/>
          </a:bodyPr>
          <a:lstStyle/>
          <a:p>
            <a:r>
              <a:rPr lang="en-US" sz="2800" b="1" dirty="0">
                <a:solidFill>
                  <a:srgbClr val="FF0000"/>
                </a:solidFill>
              </a:rPr>
              <a:t>OBSERVATIONS:</a:t>
            </a:r>
          </a:p>
        </p:txBody>
      </p:sp>
      <p:sp>
        <p:nvSpPr>
          <p:cNvPr id="3" name="Content Placeholder 2">
            <a:extLst>
              <a:ext uri="{FF2B5EF4-FFF2-40B4-BE49-F238E27FC236}">
                <a16:creationId xmlns:a16="http://schemas.microsoft.com/office/drawing/2014/main" id="{C88C85EC-E8CB-4DB6-9A46-2AEE2C71BB95}"/>
              </a:ext>
            </a:extLst>
          </p:cNvPr>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77500" lnSpcReduction="20000"/>
          </a:bodyPr>
          <a:lstStyle/>
          <a:p>
            <a:r>
              <a:rPr lang="en-US" b="1" dirty="0">
                <a:solidFill>
                  <a:srgbClr val="FFFF00"/>
                </a:solidFill>
              </a:rPr>
              <a:t>1. This are the plotting’s of all the features of the dataset.</a:t>
            </a:r>
          </a:p>
          <a:p>
            <a:r>
              <a:rPr lang="en-US" b="1" dirty="0">
                <a:solidFill>
                  <a:srgbClr val="FFFF00"/>
                </a:solidFill>
              </a:rPr>
              <a:t>2. from this we can easily observe each future selection easily, let’s start.</a:t>
            </a:r>
          </a:p>
          <a:p>
            <a:r>
              <a:rPr lang="en-US" b="1" dirty="0">
                <a:solidFill>
                  <a:srgbClr val="FFFF00"/>
                </a:solidFill>
              </a:rPr>
              <a:t>3. Vistara, Air India and indigo are among the most common airlines with most no of operation are there.</a:t>
            </a:r>
          </a:p>
          <a:p>
            <a:r>
              <a:rPr lang="en-US" b="1" dirty="0">
                <a:solidFill>
                  <a:srgbClr val="FFFF00"/>
                </a:solidFill>
              </a:rPr>
              <a:t>4. Morning and late evening flights having most counts.</a:t>
            </a:r>
          </a:p>
          <a:p>
            <a:r>
              <a:rPr lang="en-US" b="1" dirty="0">
                <a:solidFill>
                  <a:srgbClr val="FFFF00"/>
                </a:solidFill>
              </a:rPr>
              <a:t>5. Most no of flights having only 2-3 hours of duration time from new Delhi to top routs of India.</a:t>
            </a:r>
          </a:p>
          <a:p>
            <a:r>
              <a:rPr lang="en-US" b="1" dirty="0">
                <a:solidFill>
                  <a:srgbClr val="FFFF00"/>
                </a:solidFill>
              </a:rPr>
              <a:t>6. 1 stop flights are having more counts and 3 stops flights having the least count.</a:t>
            </a:r>
          </a:p>
          <a:p>
            <a:r>
              <a:rPr lang="en-US" b="1" dirty="0">
                <a:solidFill>
                  <a:srgbClr val="FFFF00"/>
                </a:solidFill>
              </a:rPr>
              <a:t>7. Major price band is 2500 to 1000 almost all the flights in</a:t>
            </a:r>
          </a:p>
          <a:p>
            <a:r>
              <a:rPr lang="en-US" b="1" dirty="0">
                <a:solidFill>
                  <a:srgbClr val="FFFF00"/>
                </a:solidFill>
              </a:rPr>
              <a:t> India are having this price band.</a:t>
            </a:r>
          </a:p>
        </p:txBody>
      </p:sp>
    </p:spTree>
    <p:extLst>
      <p:ext uri="{BB962C8B-B14F-4D97-AF65-F5344CB8AC3E}">
        <p14:creationId xmlns:p14="http://schemas.microsoft.com/office/powerpoint/2010/main" val="441760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4F4B-6F08-4866-9C40-8A8A991944A6}"/>
              </a:ext>
            </a:extLst>
          </p:cNvPr>
          <p:cNvSpPr>
            <a:spLocks noGrp="1"/>
          </p:cNvSpPr>
          <p:nvPr>
            <p:ph type="title"/>
          </p:nvPr>
        </p:nvSpPr>
        <p:spPr/>
        <p:txBody>
          <a:bodyPr/>
          <a:lstStyle/>
          <a:p>
            <a:pPr algn="ctr"/>
            <a:r>
              <a:rPr lang="en-IN" dirty="0"/>
              <a:t>Multivariate analysis.</a:t>
            </a:r>
          </a:p>
        </p:txBody>
      </p:sp>
      <p:pic>
        <p:nvPicPr>
          <p:cNvPr id="7" name="Content Placeholder 6">
            <a:extLst>
              <a:ext uri="{FF2B5EF4-FFF2-40B4-BE49-F238E27FC236}">
                <a16:creationId xmlns:a16="http://schemas.microsoft.com/office/drawing/2014/main" id="{5307D6D1-F0F0-41EF-8CD8-A2C7A1CFC85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1191" y="2603843"/>
            <a:ext cx="5359497" cy="3449638"/>
          </a:xfrm>
          <a:prstGeom prst="rect">
            <a:avLst/>
          </a:prstGeom>
        </p:spPr>
      </p:pic>
      <p:pic>
        <p:nvPicPr>
          <p:cNvPr id="8" name="Picture 7">
            <a:extLst>
              <a:ext uri="{FF2B5EF4-FFF2-40B4-BE49-F238E27FC236}">
                <a16:creationId xmlns:a16="http://schemas.microsoft.com/office/drawing/2014/main" id="{997BF2C4-E42A-4ED4-ADFB-EA69DFB5A711}"/>
              </a:ext>
            </a:extLst>
          </p:cNvPr>
          <p:cNvPicPr/>
          <p:nvPr/>
        </p:nvPicPr>
        <p:blipFill>
          <a:blip r:embed="rId2">
            <a:extLst>
              <a:ext uri="{28A0092B-C50C-407E-A947-70E740481C1C}">
                <a14:useLocalDpi xmlns:a14="http://schemas.microsoft.com/office/drawing/2010/main" val="0"/>
              </a:ext>
            </a:extLst>
          </a:blip>
          <a:stretch>
            <a:fillRect/>
          </a:stretch>
        </p:blipFill>
        <p:spPr>
          <a:xfrm>
            <a:off x="5959158" y="2603843"/>
            <a:ext cx="5731510" cy="3449637"/>
          </a:xfrm>
          <a:prstGeom prst="rect">
            <a:avLst/>
          </a:prstGeom>
        </p:spPr>
      </p:pic>
    </p:spTree>
    <p:extLst>
      <p:ext uri="{BB962C8B-B14F-4D97-AF65-F5344CB8AC3E}">
        <p14:creationId xmlns:p14="http://schemas.microsoft.com/office/powerpoint/2010/main" val="592286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25C1-5126-4666-A47B-E5717F62BB86}"/>
              </a:ext>
            </a:extLst>
          </p:cNvPr>
          <p:cNvSpPr>
            <a:spLocks noGrp="1"/>
          </p:cNvSpPr>
          <p:nvPr>
            <p:ph type="title"/>
          </p:nvPr>
        </p:nvSpPr>
        <p:spPr>
          <a:xfrm>
            <a:off x="1451579" y="804519"/>
            <a:ext cx="9603275" cy="1049235"/>
          </a:xfrm>
        </p:spPr>
        <p:txBody>
          <a:bodyPr/>
          <a:lstStyle/>
          <a:p>
            <a:pPr algn="ctr"/>
            <a:r>
              <a:rPr lang="en-IN"/>
              <a:t>Multivariate analysis</a:t>
            </a:r>
            <a:endParaRPr lang="en-US" dirty="0"/>
          </a:p>
        </p:txBody>
      </p:sp>
      <p:pic>
        <p:nvPicPr>
          <p:cNvPr id="4" name="Content Placeholder 3">
            <a:extLst>
              <a:ext uri="{FF2B5EF4-FFF2-40B4-BE49-F238E27FC236}">
                <a16:creationId xmlns:a16="http://schemas.microsoft.com/office/drawing/2014/main" id="{850950EC-C570-45FC-BCEB-036CD0499E6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2566799"/>
            <a:ext cx="6096000" cy="3449638"/>
          </a:xfrm>
          <a:prstGeom prst="rect">
            <a:avLst/>
          </a:prstGeom>
        </p:spPr>
      </p:pic>
      <p:pic>
        <p:nvPicPr>
          <p:cNvPr id="5" name="Picture 4">
            <a:extLst>
              <a:ext uri="{FF2B5EF4-FFF2-40B4-BE49-F238E27FC236}">
                <a16:creationId xmlns:a16="http://schemas.microsoft.com/office/drawing/2014/main" id="{3843E5F1-A81B-452A-953E-2AE982B6F135}"/>
              </a:ext>
            </a:extLst>
          </p:cNvPr>
          <p:cNvPicPr/>
          <p:nvPr/>
        </p:nvPicPr>
        <p:blipFill>
          <a:blip r:embed="rId3">
            <a:extLst>
              <a:ext uri="{28A0092B-C50C-407E-A947-70E740481C1C}">
                <a14:useLocalDpi xmlns:a14="http://schemas.microsoft.com/office/drawing/2010/main" val="0"/>
              </a:ext>
            </a:extLst>
          </a:blip>
          <a:stretch>
            <a:fillRect/>
          </a:stretch>
        </p:blipFill>
        <p:spPr>
          <a:xfrm>
            <a:off x="6415088" y="2566799"/>
            <a:ext cx="5776912" cy="3449638"/>
          </a:xfrm>
          <a:prstGeom prst="rect">
            <a:avLst/>
          </a:prstGeom>
        </p:spPr>
      </p:pic>
    </p:spTree>
    <p:extLst>
      <p:ext uri="{BB962C8B-B14F-4D97-AF65-F5344CB8AC3E}">
        <p14:creationId xmlns:p14="http://schemas.microsoft.com/office/powerpoint/2010/main" val="225985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8F7A-EC12-4A19-B5AC-D110303F0DAF}"/>
              </a:ext>
            </a:extLst>
          </p:cNvPr>
          <p:cNvSpPr>
            <a:spLocks noGrp="1"/>
          </p:cNvSpPr>
          <p:nvPr>
            <p:ph type="title"/>
          </p:nvPr>
        </p:nvSpPr>
        <p:spPr>
          <a:xfrm>
            <a:off x="4110038" y="1030258"/>
            <a:ext cx="4267200" cy="1049235"/>
          </a:xfrm>
        </p:spPr>
        <p:txBody>
          <a:bodyPr/>
          <a:lstStyle/>
          <a:p>
            <a:r>
              <a:rPr lang="en-IN" sz="3200" b="1" dirty="0"/>
              <a:t>Introduction</a:t>
            </a:r>
            <a:endParaRPr lang="en-IN" b="1" dirty="0"/>
          </a:p>
        </p:txBody>
      </p:sp>
      <p:sp>
        <p:nvSpPr>
          <p:cNvPr id="13" name="TextBox 12">
            <a:extLst>
              <a:ext uri="{FF2B5EF4-FFF2-40B4-BE49-F238E27FC236}">
                <a16:creationId xmlns:a16="http://schemas.microsoft.com/office/drawing/2014/main" id="{1EB55A6D-385D-4C5B-BF28-D111CCDB73CA}"/>
              </a:ext>
            </a:extLst>
          </p:cNvPr>
          <p:cNvSpPr txBox="1"/>
          <p:nvPr/>
        </p:nvSpPr>
        <p:spPr>
          <a:xfrm>
            <a:off x="6905005" y="2992606"/>
            <a:ext cx="4896470" cy="132343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IN" sz="2000" dirty="0">
                <a:solidFill>
                  <a:srgbClr val="FFFF00"/>
                </a:solidFill>
                <a:latin typeface="Calibri" panose="020F0502020204030204" pitchFamily="34" charset="0"/>
                <a:cs typeface="Times New Roman" panose="02020603050405020304" pitchFamily="18" charset="0"/>
              </a:rPr>
              <a:t>In India travelling in flights is major concern for middle class person, our project is based on predicting the prices of flight tickets for availing the maximum benefits.</a:t>
            </a:r>
            <a:endParaRPr lang="en-IN" sz="2000" dirty="0">
              <a:solidFill>
                <a:srgbClr val="FFFF00"/>
              </a:solidFill>
            </a:endParaRPr>
          </a:p>
        </p:txBody>
      </p:sp>
      <p:pic>
        <p:nvPicPr>
          <p:cNvPr id="5" name="Content Placeholder 4">
            <a:extLst>
              <a:ext uri="{FF2B5EF4-FFF2-40B4-BE49-F238E27FC236}">
                <a16:creationId xmlns:a16="http://schemas.microsoft.com/office/drawing/2014/main" id="{694B1575-6FF7-4D3E-A1D4-AF93C174CC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83" y="2378104"/>
            <a:ext cx="6486525" cy="3449638"/>
          </a:xfrm>
        </p:spPr>
      </p:pic>
    </p:spTree>
    <p:extLst>
      <p:ext uri="{BB962C8B-B14F-4D97-AF65-F5344CB8AC3E}">
        <p14:creationId xmlns:p14="http://schemas.microsoft.com/office/powerpoint/2010/main" val="22052218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A7BE-8663-40A8-97E9-9B1169FDDAE7}"/>
              </a:ext>
            </a:extLst>
          </p:cNvPr>
          <p:cNvSpPr>
            <a:spLocks noGrp="1"/>
          </p:cNvSpPr>
          <p:nvPr>
            <p:ph type="title"/>
          </p:nvPr>
        </p:nvSpPr>
        <p:spPr/>
        <p:txBody>
          <a:bodyPr/>
          <a:lstStyle/>
          <a:p>
            <a:pPr algn="ctr"/>
            <a:r>
              <a:rPr lang="en-US" dirty="0"/>
              <a:t>Multi variate  analysis</a:t>
            </a:r>
          </a:p>
        </p:txBody>
      </p:sp>
      <p:pic>
        <p:nvPicPr>
          <p:cNvPr id="4" name="Content Placeholder 3">
            <a:extLst>
              <a:ext uri="{FF2B5EF4-FFF2-40B4-BE49-F238E27FC236}">
                <a16:creationId xmlns:a16="http://schemas.microsoft.com/office/drawing/2014/main" id="{9EA78BB3-7E49-49B6-A28F-FB1294C9788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2473325"/>
            <a:ext cx="6459036" cy="3449638"/>
          </a:xfrm>
          <a:prstGeom prst="rect">
            <a:avLst/>
          </a:prstGeom>
        </p:spPr>
      </p:pic>
      <p:pic>
        <p:nvPicPr>
          <p:cNvPr id="5" name="Picture 4">
            <a:extLst>
              <a:ext uri="{FF2B5EF4-FFF2-40B4-BE49-F238E27FC236}">
                <a16:creationId xmlns:a16="http://schemas.microsoft.com/office/drawing/2014/main" id="{7CB0300F-E071-4AD6-A60C-8D5A85837EC4}"/>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473326"/>
            <a:ext cx="6096000" cy="3449638"/>
          </a:xfrm>
          <a:prstGeom prst="rect">
            <a:avLst/>
          </a:prstGeom>
        </p:spPr>
      </p:pic>
    </p:spTree>
    <p:extLst>
      <p:ext uri="{BB962C8B-B14F-4D97-AF65-F5344CB8AC3E}">
        <p14:creationId xmlns:p14="http://schemas.microsoft.com/office/powerpoint/2010/main" val="3936866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EF17-DFE4-4921-884D-84E350F77438}"/>
              </a:ext>
            </a:extLst>
          </p:cNvPr>
          <p:cNvSpPr>
            <a:spLocks noGrp="1"/>
          </p:cNvSpPr>
          <p:nvPr>
            <p:ph type="title"/>
          </p:nvPr>
        </p:nvSpPr>
        <p:spPr/>
        <p:txBody>
          <a:bodyPr/>
          <a:lstStyle/>
          <a:p>
            <a:r>
              <a:rPr lang="en-IN" b="1" dirty="0"/>
              <a:t>Observations of data analysis and answers of some common questions</a:t>
            </a:r>
            <a:endParaRPr lang="en-US" dirty="0"/>
          </a:p>
        </p:txBody>
      </p:sp>
      <p:sp>
        <p:nvSpPr>
          <p:cNvPr id="3" name="Content Placeholder 2">
            <a:extLst>
              <a:ext uri="{FF2B5EF4-FFF2-40B4-BE49-F238E27FC236}">
                <a16:creationId xmlns:a16="http://schemas.microsoft.com/office/drawing/2014/main" id="{189F77D5-4679-4C7E-80F8-9A4C112A826E}"/>
              </a:ext>
            </a:extLst>
          </p:cNvPr>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85000" lnSpcReduction="20000"/>
          </a:bodyPr>
          <a:lstStyle/>
          <a:p>
            <a:r>
              <a:rPr lang="en-IN" dirty="0">
                <a:solidFill>
                  <a:srgbClr val="FFFF00"/>
                </a:solidFill>
              </a:rPr>
              <a:t>Airfares changes frequently mostly high on 3weeks of departure date.</a:t>
            </a:r>
            <a:endParaRPr lang="en-US" dirty="0">
              <a:solidFill>
                <a:srgbClr val="FFFF00"/>
              </a:solidFill>
            </a:endParaRPr>
          </a:p>
          <a:p>
            <a:pPr lvl="0"/>
            <a:r>
              <a:rPr lang="en-IN" dirty="0">
                <a:solidFill>
                  <a:srgbClr val="FFFF00"/>
                </a:solidFill>
              </a:rPr>
              <a:t>large jumps are present in fares last minutes tickets are high up to 17000 as comparison to book a ticket 5 weeks before the departure date.</a:t>
            </a:r>
            <a:endParaRPr lang="en-US" dirty="0">
              <a:solidFill>
                <a:srgbClr val="FFFF00"/>
              </a:solidFill>
            </a:endParaRPr>
          </a:p>
          <a:p>
            <a:pPr lvl="0"/>
            <a:r>
              <a:rPr lang="en-IN" dirty="0">
                <a:solidFill>
                  <a:srgbClr val="FFFF00"/>
                </a:solidFill>
              </a:rPr>
              <a:t>yes, they go up and down on holidays or in special occasions or events in country.</a:t>
            </a:r>
            <a:endParaRPr lang="en-US" dirty="0">
              <a:solidFill>
                <a:srgbClr val="FFFF00"/>
              </a:solidFill>
            </a:endParaRPr>
          </a:p>
          <a:p>
            <a:pPr lvl="0"/>
            <a:r>
              <a:rPr lang="en-IN" dirty="0">
                <a:solidFill>
                  <a:srgbClr val="FFFF00"/>
                </a:solidFill>
              </a:rPr>
              <a:t>for maximum saving on air ticket consumer can book a nonstop flight 5 weeks earlier for maximum befit from the airlines.</a:t>
            </a:r>
            <a:endParaRPr lang="en-US" dirty="0">
              <a:solidFill>
                <a:srgbClr val="FFFF00"/>
              </a:solidFill>
            </a:endParaRPr>
          </a:p>
          <a:p>
            <a:pPr lvl="0"/>
            <a:r>
              <a:rPr lang="en-IN" dirty="0">
                <a:solidFill>
                  <a:srgbClr val="FFFF00"/>
                </a:solidFill>
              </a:rPr>
              <a:t>yes, prices are high near departure dates.</a:t>
            </a:r>
            <a:endParaRPr lang="en-US" dirty="0">
              <a:solidFill>
                <a:srgbClr val="FFFF00"/>
              </a:solidFill>
            </a:endParaRPr>
          </a:p>
          <a:p>
            <a:pPr lvl="0"/>
            <a:r>
              <a:rPr lang="en-IN" dirty="0">
                <a:solidFill>
                  <a:srgbClr val="FFFF00"/>
                </a:solidFill>
              </a:rPr>
              <a:t>spice jet is cheaper from all the flights present in dataset.</a:t>
            </a:r>
            <a:endParaRPr lang="en-US" dirty="0">
              <a:solidFill>
                <a:srgbClr val="FFFF00"/>
              </a:solidFill>
            </a:endParaRPr>
          </a:p>
          <a:p>
            <a:pPr lvl="0"/>
            <a:r>
              <a:rPr lang="en-IN" dirty="0">
                <a:solidFill>
                  <a:srgbClr val="FFFF00"/>
                </a:solidFill>
              </a:rPr>
              <a:t>As compare to any other time morning flights are very expensive and afternoon flights are cheaper from all.</a:t>
            </a:r>
            <a:endParaRPr lang="en-US" dirty="0">
              <a:solidFill>
                <a:srgbClr val="FFFF00"/>
              </a:solidFill>
            </a:endParaRPr>
          </a:p>
          <a:p>
            <a:endParaRPr lang="en-US" dirty="0"/>
          </a:p>
        </p:txBody>
      </p:sp>
    </p:spTree>
    <p:extLst>
      <p:ext uri="{BB962C8B-B14F-4D97-AF65-F5344CB8AC3E}">
        <p14:creationId xmlns:p14="http://schemas.microsoft.com/office/powerpoint/2010/main" val="2326733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6731-CE9D-49E3-B010-92D43D52EB5E}"/>
              </a:ext>
            </a:extLst>
          </p:cNvPr>
          <p:cNvSpPr>
            <a:spLocks noGrp="1"/>
          </p:cNvSpPr>
          <p:nvPr>
            <p:ph type="title"/>
          </p:nvPr>
        </p:nvSpPr>
        <p:spPr/>
        <p:txBody>
          <a:bodyPr/>
          <a:lstStyle/>
          <a:p>
            <a:r>
              <a:rPr lang="en-IN" b="1" dirty="0"/>
              <a:t>Correlation of the feature columns.</a:t>
            </a:r>
            <a:endParaRPr lang="en-US" dirty="0"/>
          </a:p>
        </p:txBody>
      </p:sp>
      <p:pic>
        <p:nvPicPr>
          <p:cNvPr id="4" name="Content Placeholder 3">
            <a:extLst>
              <a:ext uri="{FF2B5EF4-FFF2-40B4-BE49-F238E27FC236}">
                <a16:creationId xmlns:a16="http://schemas.microsoft.com/office/drawing/2014/main" id="{047C0E4E-7699-4320-AE2F-8BC6B55B034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4491" y="2359025"/>
            <a:ext cx="5264784" cy="3449638"/>
          </a:xfrm>
          <a:prstGeom prst="rect">
            <a:avLst/>
          </a:prstGeom>
        </p:spPr>
      </p:pic>
      <p:pic>
        <p:nvPicPr>
          <p:cNvPr id="5" name="Picture 4">
            <a:extLst>
              <a:ext uri="{FF2B5EF4-FFF2-40B4-BE49-F238E27FC236}">
                <a16:creationId xmlns:a16="http://schemas.microsoft.com/office/drawing/2014/main" id="{19D6A34B-80A2-422F-96BE-CB3A312213A0}"/>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359026"/>
            <a:ext cx="5731510" cy="3449638"/>
          </a:xfrm>
          <a:prstGeom prst="rect">
            <a:avLst/>
          </a:prstGeom>
        </p:spPr>
      </p:pic>
    </p:spTree>
    <p:extLst>
      <p:ext uri="{BB962C8B-B14F-4D97-AF65-F5344CB8AC3E}">
        <p14:creationId xmlns:p14="http://schemas.microsoft.com/office/powerpoint/2010/main" val="260814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62D1-CD0A-4947-B4A1-A982D8724A69}"/>
              </a:ext>
            </a:extLst>
          </p:cNvPr>
          <p:cNvSpPr>
            <a:spLocks noGrp="1"/>
          </p:cNvSpPr>
          <p:nvPr>
            <p:ph type="title"/>
          </p:nvPr>
        </p:nvSpPr>
        <p:spPr/>
        <p:txBody>
          <a:bodyPr/>
          <a:lstStyle/>
          <a:p>
            <a:pPr algn="ctr"/>
            <a:r>
              <a:rPr lang="en-US" dirty="0"/>
              <a:t>Distribution plots</a:t>
            </a:r>
          </a:p>
        </p:txBody>
      </p:sp>
      <p:pic>
        <p:nvPicPr>
          <p:cNvPr id="4" name="Content Placeholder 3">
            <a:extLst>
              <a:ext uri="{FF2B5EF4-FFF2-40B4-BE49-F238E27FC236}">
                <a16:creationId xmlns:a16="http://schemas.microsoft.com/office/drawing/2014/main" id="{6B451956-6193-4ACC-853F-D076AB478B6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57389" y="2016125"/>
            <a:ext cx="8843962" cy="4037356"/>
          </a:xfrm>
          <a:prstGeom prst="rect">
            <a:avLst/>
          </a:prstGeom>
        </p:spPr>
      </p:pic>
    </p:spTree>
    <p:extLst>
      <p:ext uri="{BB962C8B-B14F-4D97-AF65-F5344CB8AC3E}">
        <p14:creationId xmlns:p14="http://schemas.microsoft.com/office/powerpoint/2010/main" val="753013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721E-9BC2-4EED-AE86-C1CEF1CCDC72}"/>
              </a:ext>
            </a:extLst>
          </p:cNvPr>
          <p:cNvSpPr>
            <a:spLocks noGrp="1"/>
          </p:cNvSpPr>
          <p:nvPr>
            <p:ph type="title"/>
          </p:nvPr>
        </p:nvSpPr>
        <p:spPr/>
        <p:txBody>
          <a:bodyPr/>
          <a:lstStyle/>
          <a:p>
            <a:r>
              <a:rPr lang="en-US" dirty="0"/>
              <a:t>Distribution with skewness implementation</a:t>
            </a:r>
          </a:p>
        </p:txBody>
      </p:sp>
      <p:pic>
        <p:nvPicPr>
          <p:cNvPr id="4" name="Content Placeholder 3">
            <a:extLst>
              <a:ext uri="{FF2B5EF4-FFF2-40B4-BE49-F238E27FC236}">
                <a16:creationId xmlns:a16="http://schemas.microsoft.com/office/drawing/2014/main" id="{B4C7EE5D-71CC-4836-9C2D-DA5E66EAB5D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3175" y="2273643"/>
            <a:ext cx="9070825" cy="3779838"/>
          </a:xfrm>
          <a:prstGeom prst="rect">
            <a:avLst/>
          </a:prstGeom>
        </p:spPr>
      </p:pic>
      <p:sp>
        <p:nvSpPr>
          <p:cNvPr id="5" name="Rectangle 4">
            <a:extLst>
              <a:ext uri="{FF2B5EF4-FFF2-40B4-BE49-F238E27FC236}">
                <a16:creationId xmlns:a16="http://schemas.microsoft.com/office/drawing/2014/main" id="{5B61DFEA-62D6-4C8F-925E-AA34406BEA0B}"/>
              </a:ext>
            </a:extLst>
          </p:cNvPr>
          <p:cNvSpPr/>
          <p:nvPr/>
        </p:nvSpPr>
        <p:spPr>
          <a:xfrm>
            <a:off x="9144000" y="2273643"/>
            <a:ext cx="3048000" cy="3339184"/>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a:lnSpc>
                <a:spcPct val="107000"/>
              </a:lnSpc>
            </a:pPr>
            <a:r>
              <a:rPr lang="en-US"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observations:</a:t>
            </a:r>
            <a:endParaRPr lang="en-US" sz="1200" b="1"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tabLst>
                <a:tab pos="457200" algn="l"/>
              </a:tabLst>
            </a:pPr>
            <a:r>
              <a:rPr lang="en-US"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From above plotting of distribution plot, we see that some features columns are not normally distributed.</a:t>
            </a:r>
            <a:endParaRPr lang="en-US" sz="1200" b="1"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tabLst>
                <a:tab pos="457200" algn="l"/>
              </a:tabLst>
            </a:pPr>
            <a:r>
              <a:rPr lang="en-US"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some columns are skewed towards right.</a:t>
            </a:r>
            <a:endParaRPr lang="en-US" sz="1200" b="1"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tabLst>
                <a:tab pos="457200" algn="l"/>
              </a:tabLst>
            </a:pPr>
            <a:r>
              <a:rPr lang="en-US"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Building blocks are out of the normal curve hence outliers are present.</a:t>
            </a:r>
            <a:endParaRPr lang="en-US" sz="1200" b="1"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841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F7FA-F73A-4CC1-AE94-250495DF8DA1}"/>
              </a:ext>
            </a:extLst>
          </p:cNvPr>
          <p:cNvSpPr>
            <a:spLocks noGrp="1"/>
          </p:cNvSpPr>
          <p:nvPr>
            <p:ph type="title"/>
          </p:nvPr>
        </p:nvSpPr>
        <p:spPr>
          <a:xfrm>
            <a:off x="2022692" y="1391655"/>
            <a:ext cx="8461047" cy="1049235"/>
          </a:xfrm>
        </p:spPr>
        <p:txBody>
          <a:bodyPr/>
          <a:lstStyle/>
          <a:p>
            <a:r>
              <a:rPr lang="en-US" dirty="0"/>
              <a:t>Model/s Development and Evaluation </a:t>
            </a:r>
            <a:endParaRPr lang="en-IN" dirty="0"/>
          </a:p>
        </p:txBody>
      </p:sp>
      <p:sp>
        <p:nvSpPr>
          <p:cNvPr id="3" name="Content Placeholder 2">
            <a:extLst>
              <a:ext uri="{FF2B5EF4-FFF2-40B4-BE49-F238E27FC236}">
                <a16:creationId xmlns:a16="http://schemas.microsoft.com/office/drawing/2014/main" id="{D4B55429-4F25-4F62-86B2-44DBAD78A771}"/>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lvl="0" indent="0">
              <a:buNone/>
            </a:pPr>
            <a:r>
              <a:rPr lang="en-US" dirty="0">
                <a:solidFill>
                  <a:srgbClr val="FFFF00"/>
                </a:solidFill>
              </a:rPr>
              <a:t>	</a:t>
            </a:r>
            <a:r>
              <a:rPr lang="en-IN" dirty="0">
                <a:solidFill>
                  <a:srgbClr val="FFFF00"/>
                </a:solidFill>
              </a:rPr>
              <a:t> Identification of possible problem-solving approaches (methods)</a:t>
            </a:r>
            <a:endParaRPr lang="en-US" dirty="0">
              <a:solidFill>
                <a:srgbClr val="FFFF00"/>
              </a:solidFill>
            </a:endParaRPr>
          </a:p>
          <a:p>
            <a:r>
              <a:rPr lang="en-IN" dirty="0">
                <a:solidFill>
                  <a:srgbClr val="FFFF00"/>
                </a:solidFill>
              </a:rPr>
              <a:t>After analysing the dataset, I observe that many of the feature columns are object type and date of journey is timestamp data type. so first, we must convert them into an integer so that the machine interprets the data and for that, we use label encoding.</a:t>
            </a:r>
            <a:endParaRPr lang="en-US" dirty="0">
              <a:solidFill>
                <a:srgbClr val="FFFF00"/>
              </a:solidFill>
            </a:endParaRPr>
          </a:p>
          <a:p>
            <a:r>
              <a:rPr lang="en-IN" dirty="0">
                <a:solidFill>
                  <a:srgbClr val="FFFF00"/>
                </a:solidFill>
              </a:rPr>
              <a:t>Then find the correlation between the columns with target columns and delete the non-related feature columns.</a:t>
            </a:r>
            <a:endParaRPr lang="en-US" dirty="0">
              <a:solidFill>
                <a:srgbClr val="FFFF00"/>
              </a:solidFill>
            </a:endParaRPr>
          </a:p>
          <a:p>
            <a:r>
              <a:rPr lang="en-IN" dirty="0">
                <a:solidFill>
                  <a:srgbClr val="FFFF00"/>
                </a:solidFill>
              </a:rPr>
              <a:t>After converting text into int datatype and classes are defined.</a:t>
            </a:r>
            <a:endParaRPr lang="en-US" dirty="0">
              <a:solidFill>
                <a:srgbClr val="FFFF00"/>
              </a:solidFill>
            </a:endParaRPr>
          </a:p>
          <a:p>
            <a:r>
              <a:rPr lang="en-IN" dirty="0">
                <a:solidFill>
                  <a:srgbClr val="FFFF00"/>
                </a:solidFill>
              </a:rPr>
              <a:t>The target column is continuous, so we start work on Regression models building.  </a:t>
            </a:r>
            <a:endParaRPr lang="en-US" dirty="0">
              <a:solidFill>
                <a:srgbClr val="FFFF00"/>
              </a:solidFill>
            </a:endParaRPr>
          </a:p>
          <a:p>
            <a:pPr marL="0" indent="0">
              <a:buNone/>
            </a:pPr>
            <a:endParaRPr lang="en-US" b="1" u="sng" dirty="0">
              <a:solidFill>
                <a:srgbClr val="FFFF00"/>
              </a:solidFill>
            </a:endParaRPr>
          </a:p>
        </p:txBody>
      </p:sp>
    </p:spTree>
    <p:extLst>
      <p:ext uri="{BB962C8B-B14F-4D97-AF65-F5344CB8AC3E}">
        <p14:creationId xmlns:p14="http://schemas.microsoft.com/office/powerpoint/2010/main" val="1975072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9E92-B50F-480B-A1DB-60F744F45FB3}"/>
              </a:ext>
            </a:extLst>
          </p:cNvPr>
          <p:cNvSpPr>
            <a:spLocks noGrp="1"/>
          </p:cNvSpPr>
          <p:nvPr>
            <p:ph type="title"/>
          </p:nvPr>
        </p:nvSpPr>
        <p:spPr/>
        <p:txBody>
          <a:bodyPr/>
          <a:lstStyle/>
          <a:p>
            <a:r>
              <a:rPr lang="en-US" dirty="0"/>
              <a:t>List down all the algorithms used for the training and testing. </a:t>
            </a:r>
            <a:endParaRPr lang="en-IN" dirty="0"/>
          </a:p>
        </p:txBody>
      </p:sp>
      <p:sp>
        <p:nvSpPr>
          <p:cNvPr id="3" name="Content Placeholder 2">
            <a:extLst>
              <a:ext uri="{FF2B5EF4-FFF2-40B4-BE49-F238E27FC236}">
                <a16:creationId xmlns:a16="http://schemas.microsoft.com/office/drawing/2014/main" id="{0C8DE0C6-AB16-427C-B270-3DCED4CCE624}"/>
              </a:ext>
            </a:extLst>
          </p:cNvPr>
          <p:cNvSpPr>
            <a:spLocks noGrp="1"/>
          </p:cNvSpPr>
          <p:nvPr>
            <p:ph idx="1"/>
          </p:nvPr>
        </p:nvSpPr>
        <p:spPr>
          <a:xfrm>
            <a:off x="4188060" y="2028611"/>
            <a:ext cx="3815880" cy="3450613"/>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pPr lvl="0"/>
            <a:r>
              <a:rPr lang="en-IN" dirty="0">
                <a:solidFill>
                  <a:srgbClr val="FFFF00"/>
                </a:solidFill>
              </a:rPr>
              <a:t>Logistic Regression</a:t>
            </a:r>
            <a:endParaRPr lang="en-US" dirty="0">
              <a:solidFill>
                <a:srgbClr val="FFFF00"/>
              </a:solidFill>
            </a:endParaRPr>
          </a:p>
          <a:p>
            <a:pPr lvl="0"/>
            <a:r>
              <a:rPr lang="en-IN" dirty="0">
                <a:solidFill>
                  <a:srgbClr val="FFFF00"/>
                </a:solidFill>
              </a:rPr>
              <a:t>Lasso regression</a:t>
            </a:r>
            <a:endParaRPr lang="en-US" dirty="0">
              <a:solidFill>
                <a:srgbClr val="FFFF00"/>
              </a:solidFill>
            </a:endParaRPr>
          </a:p>
          <a:p>
            <a:pPr lvl="0"/>
            <a:r>
              <a:rPr lang="en-IN" dirty="0">
                <a:solidFill>
                  <a:srgbClr val="FFFF00"/>
                </a:solidFill>
              </a:rPr>
              <a:t>Ridge regression</a:t>
            </a:r>
            <a:endParaRPr lang="en-US" dirty="0">
              <a:solidFill>
                <a:srgbClr val="FFFF00"/>
              </a:solidFill>
            </a:endParaRPr>
          </a:p>
          <a:p>
            <a:pPr lvl="0"/>
            <a:r>
              <a:rPr lang="en-IN" dirty="0">
                <a:solidFill>
                  <a:srgbClr val="FFFF00"/>
                </a:solidFill>
              </a:rPr>
              <a:t>Decision Tree</a:t>
            </a:r>
            <a:endParaRPr lang="en-US" dirty="0">
              <a:solidFill>
                <a:srgbClr val="FFFF00"/>
              </a:solidFill>
            </a:endParaRPr>
          </a:p>
          <a:p>
            <a:pPr lvl="0"/>
            <a:r>
              <a:rPr lang="en-IN" dirty="0">
                <a:solidFill>
                  <a:srgbClr val="FFFF00"/>
                </a:solidFill>
              </a:rPr>
              <a:t>Random forest Regression.</a:t>
            </a:r>
            <a:endParaRPr lang="en-US" dirty="0">
              <a:solidFill>
                <a:srgbClr val="FFFF00"/>
              </a:solidFill>
            </a:endParaRPr>
          </a:p>
          <a:p>
            <a:pPr lvl="0"/>
            <a:r>
              <a:rPr lang="en-IN" dirty="0">
                <a:solidFill>
                  <a:srgbClr val="FFFF00"/>
                </a:solidFill>
              </a:rPr>
              <a:t>Support vector regression</a:t>
            </a:r>
            <a:endParaRPr lang="en-US" dirty="0">
              <a:solidFill>
                <a:srgbClr val="FFFF00"/>
              </a:solidFill>
            </a:endParaRPr>
          </a:p>
          <a:p>
            <a:pPr lvl="0"/>
            <a:r>
              <a:rPr lang="en-IN" dirty="0">
                <a:solidFill>
                  <a:srgbClr val="FFFF00"/>
                </a:solidFill>
              </a:rPr>
              <a:t>Gradient boosting</a:t>
            </a:r>
            <a:endParaRPr lang="en-US" dirty="0">
              <a:solidFill>
                <a:srgbClr val="FFFF00"/>
              </a:solidFill>
            </a:endParaRPr>
          </a:p>
          <a:p>
            <a:pPr lvl="0"/>
            <a:r>
              <a:rPr lang="en-IN" dirty="0">
                <a:solidFill>
                  <a:srgbClr val="FFFF00"/>
                </a:solidFill>
              </a:rPr>
              <a:t>K-nearest Neighbours</a:t>
            </a:r>
            <a:endParaRPr lang="en-US" dirty="0">
              <a:solidFill>
                <a:srgbClr val="FFFF00"/>
              </a:solidFill>
            </a:endParaRPr>
          </a:p>
          <a:p>
            <a:endParaRPr lang="en-IN" dirty="0"/>
          </a:p>
        </p:txBody>
      </p:sp>
    </p:spTree>
    <p:extLst>
      <p:ext uri="{BB962C8B-B14F-4D97-AF65-F5344CB8AC3E}">
        <p14:creationId xmlns:p14="http://schemas.microsoft.com/office/powerpoint/2010/main" val="2781794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4E83-798F-4120-B59D-B44D33323701}"/>
              </a:ext>
            </a:extLst>
          </p:cNvPr>
          <p:cNvSpPr>
            <a:spLocks noGrp="1"/>
          </p:cNvSpPr>
          <p:nvPr>
            <p:ph type="title"/>
          </p:nvPr>
        </p:nvSpPr>
        <p:spPr>
          <a:xfrm>
            <a:off x="1294362" y="1391655"/>
            <a:ext cx="9603275" cy="1049235"/>
          </a:xfrm>
        </p:spPr>
        <p:txBody>
          <a:bodyPr/>
          <a:lstStyle/>
          <a:p>
            <a:r>
              <a:rPr lang="en-US" dirty="0"/>
              <a:t>	Run and Evaluate selected models</a:t>
            </a:r>
            <a:endParaRPr lang="en-IN" dirty="0"/>
          </a:p>
        </p:txBody>
      </p:sp>
      <p:sp>
        <p:nvSpPr>
          <p:cNvPr id="3" name="Content Placeholder 2">
            <a:extLst>
              <a:ext uri="{FF2B5EF4-FFF2-40B4-BE49-F238E27FC236}">
                <a16:creationId xmlns:a16="http://schemas.microsoft.com/office/drawing/2014/main" id="{FCACADCD-992B-4639-B670-FFA8066A1633}"/>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IN" sz="3600" dirty="0">
                <a:solidFill>
                  <a:srgbClr val="FFFF00"/>
                </a:solidFill>
              </a:rPr>
              <a:t>1.  Linear Regression</a:t>
            </a:r>
          </a:p>
          <a:p>
            <a:r>
              <a:rPr lang="en-IN" sz="3600" dirty="0">
                <a:solidFill>
                  <a:srgbClr val="FFFF00"/>
                </a:solidFill>
              </a:rPr>
              <a:t>2.  Decision Tree</a:t>
            </a:r>
          </a:p>
          <a:p>
            <a:r>
              <a:rPr lang="en-IN" sz="3600" dirty="0">
                <a:solidFill>
                  <a:srgbClr val="FFFF00"/>
                </a:solidFill>
              </a:rPr>
              <a:t>3.  Random </a:t>
            </a:r>
            <a:r>
              <a:rPr lang="en-IN" sz="3600" dirty="0" err="1">
                <a:solidFill>
                  <a:srgbClr val="FFFF00"/>
                </a:solidFill>
              </a:rPr>
              <a:t>Rorest</a:t>
            </a:r>
            <a:r>
              <a:rPr lang="en-IN" sz="3600" dirty="0">
                <a:solidFill>
                  <a:srgbClr val="FFFF00"/>
                </a:solidFill>
              </a:rPr>
              <a:t> Regression</a:t>
            </a:r>
          </a:p>
        </p:txBody>
      </p:sp>
    </p:spTree>
    <p:extLst>
      <p:ext uri="{BB962C8B-B14F-4D97-AF65-F5344CB8AC3E}">
        <p14:creationId xmlns:p14="http://schemas.microsoft.com/office/powerpoint/2010/main" val="275136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5EE2-A005-4793-92A0-A38642A6F2DD}"/>
              </a:ext>
            </a:extLst>
          </p:cNvPr>
          <p:cNvSpPr>
            <a:spLocks noGrp="1"/>
          </p:cNvSpPr>
          <p:nvPr>
            <p:ph type="title"/>
          </p:nvPr>
        </p:nvSpPr>
        <p:spPr>
          <a:xfrm>
            <a:off x="4030397" y="1391655"/>
            <a:ext cx="4445638" cy="1049235"/>
          </a:xfrm>
        </p:spPr>
        <p:txBody>
          <a:bodyPr>
            <a:normAutofit/>
          </a:bodyPr>
          <a:lstStyle/>
          <a:p>
            <a:r>
              <a:rPr lang="en-IN" dirty="0"/>
              <a:t>Linear regression</a:t>
            </a:r>
            <a:endParaRPr lang="en-US" dirty="0"/>
          </a:p>
        </p:txBody>
      </p:sp>
      <p:sp>
        <p:nvSpPr>
          <p:cNvPr id="3" name="Content Placeholder 2">
            <a:extLst>
              <a:ext uri="{FF2B5EF4-FFF2-40B4-BE49-F238E27FC236}">
                <a16:creationId xmlns:a16="http://schemas.microsoft.com/office/drawing/2014/main" id="{71C98DC1-284E-482F-9E5F-436EF40D0DA7}"/>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IN" sz="2400" dirty="0">
                <a:solidFill>
                  <a:srgbClr val="FFFF00"/>
                </a:solidFill>
              </a:rPr>
              <a:t> Linear Regression is a machine learning algorithm based on supervised learning.</a:t>
            </a:r>
            <a:endParaRPr lang="en-US" sz="2400" dirty="0">
              <a:solidFill>
                <a:srgbClr val="FFFF00"/>
              </a:solidFill>
            </a:endParaRPr>
          </a:p>
          <a:p>
            <a:r>
              <a:rPr lang="en-IN" sz="2400" dirty="0">
                <a:solidFill>
                  <a:srgbClr val="FFFF00"/>
                </a:solidFill>
              </a:rPr>
              <a:t> It performs a regression task. Regression models a target prediction value based on independent variables.</a:t>
            </a:r>
            <a:endParaRPr lang="en-US" sz="2400" dirty="0">
              <a:solidFill>
                <a:srgbClr val="FFFF00"/>
              </a:solidFill>
            </a:endParaRPr>
          </a:p>
          <a:p>
            <a:r>
              <a:rPr lang="en-IN" sz="2400" dirty="0">
                <a:solidFill>
                  <a:srgbClr val="FFFF00"/>
                </a:solidFill>
              </a:rPr>
              <a:t>  It is mostly used for finding out the relationship between variables and forecasting.</a:t>
            </a:r>
            <a:endParaRPr lang="en-US" sz="2400" dirty="0">
              <a:solidFill>
                <a:srgbClr val="FFFF00"/>
              </a:solidFill>
            </a:endParaRPr>
          </a:p>
        </p:txBody>
      </p:sp>
    </p:spTree>
    <p:extLst>
      <p:ext uri="{BB962C8B-B14F-4D97-AF65-F5344CB8AC3E}">
        <p14:creationId xmlns:p14="http://schemas.microsoft.com/office/powerpoint/2010/main" val="37330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08AE-B3A8-4C3B-88B7-B20F8C696E2A}"/>
              </a:ext>
            </a:extLst>
          </p:cNvPr>
          <p:cNvSpPr>
            <a:spLocks noGrp="1"/>
          </p:cNvSpPr>
          <p:nvPr>
            <p:ph type="title"/>
          </p:nvPr>
        </p:nvSpPr>
        <p:spPr>
          <a:xfrm>
            <a:off x="3575007" y="1391655"/>
            <a:ext cx="5041986" cy="1049235"/>
          </a:xfrm>
        </p:spPr>
        <p:txBody>
          <a:bodyPr/>
          <a:lstStyle/>
          <a:p>
            <a:r>
              <a:rPr lang="en-IN" dirty="0"/>
              <a:t>Screenshots of codes</a:t>
            </a:r>
          </a:p>
        </p:txBody>
      </p:sp>
      <p:pic>
        <p:nvPicPr>
          <p:cNvPr id="7" name="Content Placeholder 6">
            <a:extLst>
              <a:ext uri="{FF2B5EF4-FFF2-40B4-BE49-F238E27FC236}">
                <a16:creationId xmlns:a16="http://schemas.microsoft.com/office/drawing/2014/main" id="{7673BDE4-422B-46FE-BB60-E4F7DF3D507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7795" y="2216150"/>
            <a:ext cx="6135684" cy="344963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1545A6C-C97E-4FBF-9E2C-A8D2D09AB57A}"/>
              </a:ext>
            </a:extLst>
          </p:cNvPr>
          <p:cNvPicPr/>
          <p:nvPr/>
        </p:nvPicPr>
        <p:blipFill>
          <a:blip r:embed="rId3">
            <a:extLst>
              <a:ext uri="{28A0092B-C50C-407E-A947-70E740481C1C}">
                <a14:useLocalDpi xmlns:a14="http://schemas.microsoft.com/office/drawing/2010/main" val="0"/>
              </a:ext>
            </a:extLst>
          </a:blip>
          <a:stretch>
            <a:fillRect/>
          </a:stretch>
        </p:blipFill>
        <p:spPr>
          <a:xfrm>
            <a:off x="6460490" y="2243720"/>
            <a:ext cx="5731510" cy="3422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963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E191-FCB9-48C8-AE69-8B6E215D3AFA}"/>
              </a:ext>
            </a:extLst>
          </p:cNvPr>
          <p:cNvSpPr>
            <a:spLocks noGrp="1"/>
          </p:cNvSpPr>
          <p:nvPr>
            <p:ph type="title"/>
          </p:nvPr>
        </p:nvSpPr>
        <p:spPr/>
        <p:txBody>
          <a:bodyPr>
            <a:normAutofit/>
          </a:bodyPr>
          <a:lstStyle/>
          <a:p>
            <a:r>
              <a:rPr lang="en-IN" sz="5400" b="1" dirty="0">
                <a:effectLst/>
                <a:latin typeface="Calibri" panose="020F0502020204030204" pitchFamily="34" charset="0"/>
                <a:ea typeface="Times New Roman" panose="02020603050405020304" pitchFamily="18" charset="0"/>
                <a:cs typeface="Times New Roman" panose="02020603050405020304" pitchFamily="18" charset="0"/>
              </a:rPr>
              <a:t>Business Problem Framing</a:t>
            </a:r>
            <a:endParaRPr lang="en-IN" sz="5400" dirty="0"/>
          </a:p>
        </p:txBody>
      </p:sp>
      <p:sp>
        <p:nvSpPr>
          <p:cNvPr id="3" name="Content Placeholder 2">
            <a:extLst>
              <a:ext uri="{FF2B5EF4-FFF2-40B4-BE49-F238E27FC236}">
                <a16:creationId xmlns:a16="http://schemas.microsoft.com/office/drawing/2014/main" id="{5D1F35FC-23A4-4AE7-B9FC-684AF22D56F3}"/>
              </a:ext>
            </a:extLst>
          </p:cNvPr>
          <p:cNvSpPr>
            <a:spLocks noGrp="1"/>
          </p:cNvSpPr>
          <p:nvPr>
            <p:ph idx="1"/>
          </p:nvPr>
        </p:nvSpPr>
        <p:spPr/>
        <p:txBody>
          <a:bodyPr>
            <a:normAutofit/>
          </a:bodyPr>
          <a:lstStyle/>
          <a:p>
            <a:endParaRPr lang="en-IN" dirty="0"/>
          </a:p>
        </p:txBody>
      </p:sp>
      <p:sp>
        <p:nvSpPr>
          <p:cNvPr id="4" name="Content Placeholder 2">
            <a:extLst>
              <a:ext uri="{FF2B5EF4-FFF2-40B4-BE49-F238E27FC236}">
                <a16:creationId xmlns:a16="http://schemas.microsoft.com/office/drawing/2014/main" id="{29334B9C-FADD-4C84-9086-68E3BF5874A6}"/>
              </a:ext>
            </a:extLst>
          </p:cNvPr>
          <p:cNvSpPr txBox="1">
            <a:spLocks/>
          </p:cNvSpPr>
          <p:nvPr/>
        </p:nvSpPr>
        <p:spPr>
          <a:xfrm>
            <a:off x="1451579" y="2015732"/>
            <a:ext cx="9604375" cy="344963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lt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lt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lt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lt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9pPr>
          </a:lstStyle>
          <a:p>
            <a:pPr marL="0" indent="0">
              <a:buFont typeface="Arial" panose="020B0604020202020204" pitchFamily="34" charset="0"/>
              <a:buNone/>
            </a:pPr>
            <a:endParaRPr lang="en-US" dirty="0">
              <a:solidFill>
                <a:srgbClr val="FFFF00"/>
              </a:solidFill>
            </a:endParaRPr>
          </a:p>
          <a:p>
            <a:pPr marL="457200" marR="0">
              <a:lnSpc>
                <a:spcPct val="107000"/>
              </a:lnSpc>
              <a:spcBef>
                <a:spcPts val="0"/>
              </a:spcBef>
              <a:spcAft>
                <a:spcPts val="0"/>
              </a:spcAft>
            </a:pPr>
            <a:r>
              <a:rPr lang="en-IN" dirty="0">
                <a:solidFill>
                  <a:srgbClr val="FFFF00"/>
                </a:solidFill>
                <a:latin typeface="Calibri" panose="020F0502020204030204" pitchFamily="34" charset="0"/>
                <a:ea typeface="Calibri" panose="020F0502020204030204" pitchFamily="34" charset="0"/>
                <a:cs typeface="Mangal" panose="02040503050203030202" pitchFamily="18" charset="0"/>
              </a:rPr>
              <a:t>Anyone who has booked a flight ticket knows how unexpectedly the prices vary. The cheapest available ticket on a given flight gets more and less expensive over time. This usually happens as an attempt to maximize revenue based on -</a:t>
            </a:r>
            <a:endParaRPr lang="en-US" sz="14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0"/>
              </a:spcAft>
            </a:pPr>
            <a:r>
              <a:rPr lang="en-IN" dirty="0">
                <a:solidFill>
                  <a:srgbClr val="FFFF00"/>
                </a:solidFill>
                <a:latin typeface="Calibri" panose="020F0502020204030204" pitchFamily="34" charset="0"/>
                <a:ea typeface="Calibri" panose="020F0502020204030204" pitchFamily="34" charset="0"/>
                <a:cs typeface="Mangal" panose="02040503050203030202" pitchFamily="18" charset="0"/>
              </a:rPr>
              <a:t>Time of purchase patterns (making sure last-minute purchases are expensive)</a:t>
            </a:r>
            <a:endParaRPr lang="en-US" sz="14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800"/>
              </a:spcAft>
            </a:pPr>
            <a:r>
              <a:rPr lang="en-IN" dirty="0">
                <a:solidFill>
                  <a:srgbClr val="FFFF00"/>
                </a:solidFill>
                <a:latin typeface="Calibri" panose="020F0502020204030204" pitchFamily="34" charset="0"/>
                <a:ea typeface="Calibri" panose="020F0502020204030204" pitchFamily="34" charset="0"/>
                <a:cs typeface="Mangal" panose="02040503050203030202" pitchFamily="18" charset="0"/>
              </a:rPr>
              <a:t>Keeping the flight as full as they want it (raising prices on a flight which is filling up to reduce sales and hold back inventory for those expensive last-minute expensive purchases) So, you must work on a project where you collect data of flight fares with other features and work to make a model to predict fares of flights.</a:t>
            </a:r>
            <a:endParaRPr lang="en-US" sz="14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endParaRPr lang="en-US" dirty="0">
              <a:solidFill>
                <a:srgbClr val="FFFF00"/>
              </a:solidFill>
            </a:endParaRPr>
          </a:p>
        </p:txBody>
      </p:sp>
    </p:spTree>
    <p:extLst>
      <p:ext uri="{BB962C8B-B14F-4D97-AF65-F5344CB8AC3E}">
        <p14:creationId xmlns:p14="http://schemas.microsoft.com/office/powerpoint/2010/main" val="2384054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282A-CEEE-448E-A541-01F0AA024BC1}"/>
              </a:ext>
            </a:extLst>
          </p:cNvPr>
          <p:cNvSpPr>
            <a:spLocks noGrp="1"/>
          </p:cNvSpPr>
          <p:nvPr>
            <p:ph type="title"/>
          </p:nvPr>
        </p:nvSpPr>
        <p:spPr>
          <a:xfrm>
            <a:off x="1451579" y="1391655"/>
            <a:ext cx="9603275" cy="1049235"/>
          </a:xfrm>
        </p:spPr>
        <p:txBody>
          <a:bodyPr/>
          <a:lstStyle/>
          <a:p>
            <a:r>
              <a:rPr lang="en-IN" dirty="0"/>
              <a:t>Plotting of predicted data on best fit line</a:t>
            </a:r>
          </a:p>
        </p:txBody>
      </p:sp>
      <p:pic>
        <p:nvPicPr>
          <p:cNvPr id="7" name="Content Placeholder 6">
            <a:extLst>
              <a:ext uri="{FF2B5EF4-FFF2-40B4-BE49-F238E27FC236}">
                <a16:creationId xmlns:a16="http://schemas.microsoft.com/office/drawing/2014/main" id="{B245363E-05CF-43BE-998A-DBCC2601BB6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9124" y="2440889"/>
            <a:ext cx="4489730" cy="3449638"/>
          </a:xfrm>
          <a:prstGeom prst="rect">
            <a:avLst/>
          </a:prstGeom>
        </p:spPr>
      </p:pic>
      <p:sp>
        <p:nvSpPr>
          <p:cNvPr id="8" name="Rectangle 7">
            <a:extLst>
              <a:ext uri="{FF2B5EF4-FFF2-40B4-BE49-F238E27FC236}">
                <a16:creationId xmlns:a16="http://schemas.microsoft.com/office/drawing/2014/main" id="{81A2C66B-1DE6-4EA3-811F-1D60EFD67EA2}"/>
              </a:ext>
            </a:extLst>
          </p:cNvPr>
          <p:cNvSpPr/>
          <p:nvPr/>
        </p:nvSpPr>
        <p:spPr>
          <a:xfrm>
            <a:off x="5626876" y="2792480"/>
            <a:ext cx="6096000" cy="2746457"/>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Error:</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Mean Absolute Error: 1337.5404154177709</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Mean Squared Error: 3158736.1867241864</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Root Mean Square Error: 1777.2833726573224</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514350" marR="0" algn="ctr">
              <a:lnSpc>
                <a:spcPct val="107000"/>
              </a:lnSpc>
              <a:spcBef>
                <a:spcPts val="0"/>
              </a:spcBef>
              <a:spcAft>
                <a:spcPts val="0"/>
              </a:spcAft>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 </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514350" marR="0">
              <a:lnSpc>
                <a:spcPct val="107000"/>
              </a:lnSpc>
              <a:spcBef>
                <a:spcPts val="0"/>
              </a:spcBef>
              <a:spcAft>
                <a:spcPts val="0"/>
              </a:spcAft>
            </a:pPr>
            <a:r>
              <a:rPr lang="en-IN" b="1" dirty="0">
                <a:solidFill>
                  <a:srgbClr val="FFFF00"/>
                </a:solidFill>
                <a:latin typeface="Calibri" panose="020F0502020204030204" pitchFamily="34" charset="0"/>
                <a:ea typeface="Calibri" panose="020F0502020204030204" pitchFamily="34" charset="0"/>
                <a:cs typeface="Calibri" panose="020F0502020204030204" pitchFamily="34" charset="0"/>
              </a:rPr>
              <a:t>Observations:</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Linear regression gives us 50% accuracy which is very less in terms of prediction of flights prices.</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Data is distributed near best fit line as shown is image.</a:t>
            </a:r>
            <a:endParaRPr lang="en-US" sz="12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39001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C837-7457-4235-9F12-F4FFFE08B487}"/>
              </a:ext>
            </a:extLst>
          </p:cNvPr>
          <p:cNvSpPr>
            <a:spLocks noGrp="1"/>
          </p:cNvSpPr>
          <p:nvPr>
            <p:ph type="title"/>
          </p:nvPr>
        </p:nvSpPr>
        <p:spPr>
          <a:xfrm>
            <a:off x="3296711" y="1391655"/>
            <a:ext cx="5598578" cy="1049235"/>
          </a:xfrm>
        </p:spPr>
        <p:txBody>
          <a:bodyPr/>
          <a:lstStyle/>
          <a:p>
            <a:r>
              <a:rPr lang="en-IN" dirty="0"/>
              <a:t>Decision Tree regression</a:t>
            </a:r>
          </a:p>
        </p:txBody>
      </p:sp>
      <p:sp>
        <p:nvSpPr>
          <p:cNvPr id="3" name="Content Placeholder 2">
            <a:extLst>
              <a:ext uri="{FF2B5EF4-FFF2-40B4-BE49-F238E27FC236}">
                <a16:creationId xmlns:a16="http://schemas.microsoft.com/office/drawing/2014/main" id="{91192804-5684-405A-A230-CB4DC7138AF6}"/>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r>
              <a:rPr lang="en-US" dirty="0">
                <a:solidFill>
                  <a:srgbClr val="FFFF00"/>
                </a:solidFill>
              </a:rPr>
              <a:t>A decision tree builds regression or classification models in the form of a tree structure. It breaks down a dataset into smaller and smaller subsets while at the same time an associated decision tree is incrementally developed.</a:t>
            </a:r>
          </a:p>
          <a:p>
            <a:r>
              <a:rPr lang="en-IN" dirty="0">
                <a:solidFill>
                  <a:srgbClr val="FFFF00"/>
                </a:solidFill>
              </a:rPr>
              <a:t>The result is a tree with </a:t>
            </a:r>
            <a:r>
              <a:rPr lang="en-IN" b="1" dirty="0">
                <a:solidFill>
                  <a:srgbClr val="FFFF00"/>
                </a:solidFill>
              </a:rPr>
              <a:t>decision nodes</a:t>
            </a:r>
            <a:r>
              <a:rPr lang="en-IN" dirty="0">
                <a:solidFill>
                  <a:srgbClr val="FFFF00"/>
                </a:solidFill>
              </a:rPr>
              <a:t> and </a:t>
            </a:r>
            <a:r>
              <a:rPr lang="en-IN" b="1" dirty="0">
                <a:solidFill>
                  <a:srgbClr val="FFFF00"/>
                </a:solidFill>
              </a:rPr>
              <a:t>leaf nodes</a:t>
            </a:r>
            <a:r>
              <a:rPr lang="en-IN" dirty="0">
                <a:solidFill>
                  <a:srgbClr val="FFFF00"/>
                </a:solidFill>
              </a:rPr>
              <a:t>. A decision node (e.g., Outlook) has two or more branches (e.g. Normal, Abnormal, and Family), each representing values for the attribute tested. Leaf node (e.g., present or not-present) represents a decision on the numerical target. The topmost decision node in a tree that corresponds to the best predictor is called the </a:t>
            </a:r>
            <a:r>
              <a:rPr lang="en-IN" b="1" dirty="0">
                <a:solidFill>
                  <a:srgbClr val="FFFF00"/>
                </a:solidFill>
              </a:rPr>
              <a:t>root node</a:t>
            </a:r>
            <a:r>
              <a:rPr lang="en-IN" dirty="0">
                <a:solidFill>
                  <a:srgbClr val="FFFF00"/>
                </a:solidFill>
              </a:rPr>
              <a:t>. Decision trees can handle both categorical and numerical data. </a:t>
            </a:r>
            <a:endParaRPr lang="en-US" dirty="0">
              <a:solidFill>
                <a:srgbClr val="FFFF00"/>
              </a:solidFill>
            </a:endParaRPr>
          </a:p>
          <a:p>
            <a:endParaRPr lang="en-IN" dirty="0">
              <a:solidFill>
                <a:srgbClr val="FFFF00"/>
              </a:solidFill>
            </a:endParaRPr>
          </a:p>
        </p:txBody>
      </p:sp>
    </p:spTree>
    <p:extLst>
      <p:ext uri="{BB962C8B-B14F-4D97-AF65-F5344CB8AC3E}">
        <p14:creationId xmlns:p14="http://schemas.microsoft.com/office/powerpoint/2010/main" val="3278169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A20B-10BB-46F4-9AC4-5265803A701B}"/>
              </a:ext>
            </a:extLst>
          </p:cNvPr>
          <p:cNvSpPr>
            <a:spLocks noGrp="1"/>
          </p:cNvSpPr>
          <p:nvPr>
            <p:ph type="title"/>
          </p:nvPr>
        </p:nvSpPr>
        <p:spPr>
          <a:xfrm>
            <a:off x="3659336" y="1391655"/>
            <a:ext cx="5187760" cy="1049235"/>
          </a:xfrm>
        </p:spPr>
        <p:txBody>
          <a:bodyPr/>
          <a:lstStyle/>
          <a:p>
            <a:r>
              <a:rPr lang="en-IN" dirty="0"/>
              <a:t>Screenshots of codes</a:t>
            </a:r>
          </a:p>
        </p:txBody>
      </p:sp>
      <p:pic>
        <p:nvPicPr>
          <p:cNvPr id="7" name="Content Placeholder 6">
            <a:extLst>
              <a:ext uri="{FF2B5EF4-FFF2-40B4-BE49-F238E27FC236}">
                <a16:creationId xmlns:a16="http://schemas.microsoft.com/office/drawing/2014/main" id="{4739B59C-E031-433E-8D7A-83BDCA4C770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7532" y="2273300"/>
            <a:ext cx="6135684" cy="344963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FB4555B-F096-47DB-9718-E0DC43590843}"/>
              </a:ext>
            </a:extLst>
          </p:cNvPr>
          <p:cNvPicPr/>
          <p:nvPr/>
        </p:nvPicPr>
        <p:blipFill>
          <a:blip r:embed="rId3">
            <a:extLst>
              <a:ext uri="{28A0092B-C50C-407E-A947-70E740481C1C}">
                <a14:useLocalDpi xmlns:a14="http://schemas.microsoft.com/office/drawing/2010/main" val="0"/>
              </a:ext>
            </a:extLst>
          </a:blip>
          <a:stretch>
            <a:fillRect/>
          </a:stretch>
        </p:blipFill>
        <p:spPr>
          <a:xfrm>
            <a:off x="6460490" y="2273300"/>
            <a:ext cx="5731510" cy="34496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7094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5851-1FBC-4EE9-B9AF-99D65FD914EB}"/>
              </a:ext>
            </a:extLst>
          </p:cNvPr>
          <p:cNvSpPr>
            <a:spLocks noGrp="1"/>
          </p:cNvSpPr>
          <p:nvPr>
            <p:ph type="title"/>
          </p:nvPr>
        </p:nvSpPr>
        <p:spPr>
          <a:xfrm>
            <a:off x="1572658" y="1391655"/>
            <a:ext cx="9603275" cy="1049235"/>
          </a:xfrm>
        </p:spPr>
        <p:txBody>
          <a:bodyPr>
            <a:normAutofit/>
          </a:bodyPr>
          <a:lstStyle/>
          <a:p>
            <a:r>
              <a:rPr lang="en-US" sz="2800" dirty="0"/>
              <a:t>Conclusion of the Decision Tree regression.</a:t>
            </a:r>
            <a:endParaRPr lang="en-IN" sz="2800" dirty="0"/>
          </a:p>
        </p:txBody>
      </p:sp>
      <p:pic>
        <p:nvPicPr>
          <p:cNvPr id="4" name="Picture 3">
            <a:extLst>
              <a:ext uri="{FF2B5EF4-FFF2-40B4-BE49-F238E27FC236}">
                <a16:creationId xmlns:a16="http://schemas.microsoft.com/office/drawing/2014/main" id="{F80286A8-B12B-4CEF-885F-D568A61DAC7A}"/>
              </a:ext>
            </a:extLst>
          </p:cNvPr>
          <p:cNvPicPr/>
          <p:nvPr/>
        </p:nvPicPr>
        <p:blipFill>
          <a:blip r:embed="rId2">
            <a:extLst>
              <a:ext uri="{28A0092B-C50C-407E-A947-70E740481C1C}">
                <a14:useLocalDpi xmlns:a14="http://schemas.microsoft.com/office/drawing/2010/main" val="0"/>
              </a:ext>
            </a:extLst>
          </a:blip>
          <a:stretch>
            <a:fillRect/>
          </a:stretch>
        </p:blipFill>
        <p:spPr>
          <a:xfrm>
            <a:off x="364490" y="1916272"/>
            <a:ext cx="5731510" cy="4404360"/>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758C0223-3AD4-4963-BF55-03AE72ED83EE}"/>
              </a:ext>
            </a:extLst>
          </p:cNvPr>
          <p:cNvSpPr/>
          <p:nvPr/>
        </p:nvSpPr>
        <p:spPr>
          <a:xfrm>
            <a:off x="6270546" y="2448860"/>
            <a:ext cx="4730840" cy="333918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Error:</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Mean Absolute Error: 404.78115501519756</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Mean Squared Error: 1349526.726443769</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Root Mean Square Error: 1161.6913214979998</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514350" marR="0" algn="ctr">
              <a:lnSpc>
                <a:spcPct val="107000"/>
              </a:lnSpc>
              <a:spcBef>
                <a:spcPts val="0"/>
              </a:spcBef>
              <a:spcAft>
                <a:spcPts val="0"/>
              </a:spcAft>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 </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514350" marR="0">
              <a:lnSpc>
                <a:spcPct val="107000"/>
              </a:lnSpc>
              <a:spcBef>
                <a:spcPts val="0"/>
              </a:spcBef>
              <a:spcAft>
                <a:spcPts val="0"/>
              </a:spcAft>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 </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514350" marR="0">
              <a:lnSpc>
                <a:spcPct val="107000"/>
              </a:lnSpc>
              <a:spcBef>
                <a:spcPts val="0"/>
              </a:spcBef>
              <a:spcAft>
                <a:spcPts val="0"/>
              </a:spcAft>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OBSERVATION:</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514350" marR="0">
              <a:lnSpc>
                <a:spcPct val="107000"/>
              </a:lnSpc>
              <a:spcBef>
                <a:spcPts val="0"/>
              </a:spcBef>
              <a:spcAft>
                <a:spcPts val="0"/>
              </a:spcAft>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 </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 R2 score is increased which is near by 80.</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 More number of dots are present on best fit line.</a:t>
            </a:r>
            <a:endParaRPr lang="en-US" sz="12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851423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8C2F-6FF1-4AB6-BD2F-8A9ECB28F438}"/>
              </a:ext>
            </a:extLst>
          </p:cNvPr>
          <p:cNvSpPr>
            <a:spLocks noGrp="1"/>
          </p:cNvSpPr>
          <p:nvPr>
            <p:ph type="title"/>
          </p:nvPr>
        </p:nvSpPr>
        <p:spPr>
          <a:xfrm>
            <a:off x="1584101" y="1391655"/>
            <a:ext cx="9156319" cy="1049235"/>
          </a:xfrm>
        </p:spPr>
        <p:txBody>
          <a:bodyPr/>
          <a:lstStyle/>
          <a:p>
            <a:pPr algn="ctr"/>
            <a:r>
              <a:rPr lang="en-IN" dirty="0"/>
              <a:t>Random forest regression</a:t>
            </a:r>
          </a:p>
        </p:txBody>
      </p:sp>
      <p:sp>
        <p:nvSpPr>
          <p:cNvPr id="3" name="Content Placeholder 2">
            <a:extLst>
              <a:ext uri="{FF2B5EF4-FFF2-40B4-BE49-F238E27FC236}">
                <a16:creationId xmlns:a16="http://schemas.microsoft.com/office/drawing/2014/main" id="{9330182C-0E0B-4092-ACB0-2D72F3832220}"/>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IN" dirty="0">
                <a:solidFill>
                  <a:srgbClr val="FFFF00"/>
                </a:solidFill>
              </a:rPr>
              <a:t>1. A Random Forest is an ensemble technique capable of performing both regression and classification tasks with the use of multiple decision trees and a technique called 	Bootstrap Aggregation, commonly known as bagging.</a:t>
            </a:r>
            <a:endParaRPr lang="en-US" dirty="0">
              <a:solidFill>
                <a:srgbClr val="FFFF00"/>
              </a:solidFill>
            </a:endParaRPr>
          </a:p>
          <a:p>
            <a:r>
              <a:rPr lang="en-IN" dirty="0">
                <a:solidFill>
                  <a:srgbClr val="FFFF00"/>
                </a:solidFill>
              </a:rPr>
              <a:t>2. Bagging, in the Random Forest method, involves training each decision tree on a different data sample where sampling is done with replacement. </a:t>
            </a:r>
            <a:endParaRPr lang="en-US" dirty="0">
              <a:solidFill>
                <a:srgbClr val="FFFF00"/>
              </a:solidFill>
            </a:endParaRPr>
          </a:p>
          <a:p>
            <a:r>
              <a:rPr lang="en-IN" dirty="0">
                <a:solidFill>
                  <a:srgbClr val="FFFF00"/>
                </a:solidFill>
              </a:rPr>
              <a:t>3. The basic idea behind this is to combine multiple decision trees in determining the final output rather than relying on individual decision trees.</a:t>
            </a:r>
            <a:endParaRPr lang="en-US" dirty="0">
              <a:solidFill>
                <a:srgbClr val="FFFF00"/>
              </a:solidFill>
            </a:endParaRPr>
          </a:p>
        </p:txBody>
      </p:sp>
    </p:spTree>
    <p:extLst>
      <p:ext uri="{BB962C8B-B14F-4D97-AF65-F5344CB8AC3E}">
        <p14:creationId xmlns:p14="http://schemas.microsoft.com/office/powerpoint/2010/main" val="1317670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216-36EF-4EAD-B9AB-6965D3A18C05}"/>
              </a:ext>
            </a:extLst>
          </p:cNvPr>
          <p:cNvSpPr>
            <a:spLocks noGrp="1"/>
          </p:cNvSpPr>
          <p:nvPr>
            <p:ph type="title"/>
          </p:nvPr>
        </p:nvSpPr>
        <p:spPr>
          <a:xfrm>
            <a:off x="3593075" y="1391655"/>
            <a:ext cx="5320282" cy="1049235"/>
          </a:xfrm>
        </p:spPr>
        <p:txBody>
          <a:bodyPr/>
          <a:lstStyle/>
          <a:p>
            <a:r>
              <a:rPr lang="en-IN" dirty="0"/>
              <a:t>Screenshots of codes</a:t>
            </a:r>
          </a:p>
        </p:txBody>
      </p:sp>
      <p:pic>
        <p:nvPicPr>
          <p:cNvPr id="6" name="Picture 5">
            <a:extLst>
              <a:ext uri="{FF2B5EF4-FFF2-40B4-BE49-F238E27FC236}">
                <a16:creationId xmlns:a16="http://schemas.microsoft.com/office/drawing/2014/main" id="{922D0BD1-9602-4E39-A4CD-FFE9A750A819}"/>
              </a:ext>
            </a:extLst>
          </p:cNvPr>
          <p:cNvPicPr/>
          <p:nvPr/>
        </p:nvPicPr>
        <p:blipFill>
          <a:blip r:embed="rId2">
            <a:extLst>
              <a:ext uri="{28A0092B-C50C-407E-A947-70E740481C1C}">
                <a14:useLocalDpi xmlns:a14="http://schemas.microsoft.com/office/drawing/2010/main" val="0"/>
              </a:ext>
            </a:extLst>
          </a:blip>
          <a:stretch>
            <a:fillRect/>
          </a:stretch>
        </p:blipFill>
        <p:spPr>
          <a:xfrm>
            <a:off x="364490" y="2440890"/>
            <a:ext cx="5731510" cy="3222625"/>
          </a:xfrm>
          <a:prstGeom prst="rect">
            <a:avLst/>
          </a:prstGeom>
        </p:spPr>
      </p:pic>
      <p:pic>
        <p:nvPicPr>
          <p:cNvPr id="8" name="Picture 7">
            <a:extLst>
              <a:ext uri="{FF2B5EF4-FFF2-40B4-BE49-F238E27FC236}">
                <a16:creationId xmlns:a16="http://schemas.microsoft.com/office/drawing/2014/main" id="{747C3EA3-538F-4213-921B-BC5F62459B07}"/>
              </a:ext>
            </a:extLst>
          </p:cNvPr>
          <p:cNvPicPr/>
          <p:nvPr/>
        </p:nvPicPr>
        <p:blipFill>
          <a:blip r:embed="rId3">
            <a:extLst>
              <a:ext uri="{28A0092B-C50C-407E-A947-70E740481C1C}">
                <a14:useLocalDpi xmlns:a14="http://schemas.microsoft.com/office/drawing/2010/main" val="0"/>
              </a:ext>
            </a:extLst>
          </a:blip>
          <a:stretch>
            <a:fillRect/>
          </a:stretch>
        </p:blipFill>
        <p:spPr>
          <a:xfrm>
            <a:off x="6253216" y="2440890"/>
            <a:ext cx="5731510" cy="3222625"/>
          </a:xfrm>
          <a:prstGeom prst="rect">
            <a:avLst/>
          </a:prstGeom>
        </p:spPr>
      </p:pic>
    </p:spTree>
    <p:extLst>
      <p:ext uri="{BB962C8B-B14F-4D97-AF65-F5344CB8AC3E}">
        <p14:creationId xmlns:p14="http://schemas.microsoft.com/office/powerpoint/2010/main" val="694496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41A9-69EA-4F63-8680-412C9E7F4BCD}"/>
              </a:ext>
            </a:extLst>
          </p:cNvPr>
          <p:cNvSpPr>
            <a:spLocks noGrp="1"/>
          </p:cNvSpPr>
          <p:nvPr>
            <p:ph type="title"/>
          </p:nvPr>
        </p:nvSpPr>
        <p:spPr>
          <a:xfrm>
            <a:off x="3362972" y="1391655"/>
            <a:ext cx="5466056" cy="1049235"/>
          </a:xfrm>
        </p:spPr>
        <p:txBody>
          <a:bodyPr/>
          <a:lstStyle/>
          <a:p>
            <a:r>
              <a:rPr lang="en-IN" dirty="0"/>
              <a:t>Results on best fit line</a:t>
            </a:r>
          </a:p>
        </p:txBody>
      </p:sp>
      <p:pic>
        <p:nvPicPr>
          <p:cNvPr id="7" name="Content Placeholder 6" descr="C:\Users\kunal's\AppData\Local\Microsoft\Windows\INetCache\Content.MSO\62B8892A.tmp">
            <a:extLst>
              <a:ext uri="{FF2B5EF4-FFF2-40B4-BE49-F238E27FC236}">
                <a16:creationId xmlns:a16="http://schemas.microsoft.com/office/drawing/2014/main" id="{54651B56-923F-4092-8424-DAB69B362BA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2196" y="2173287"/>
            <a:ext cx="5173803" cy="3756025"/>
          </a:xfrm>
          <a:prstGeom prst="rect">
            <a:avLst/>
          </a:prstGeom>
          <a:noFill/>
          <a:ln>
            <a:noFill/>
          </a:ln>
        </p:spPr>
      </p:pic>
      <p:sp>
        <p:nvSpPr>
          <p:cNvPr id="8" name="Rectangle 7">
            <a:extLst>
              <a:ext uri="{FF2B5EF4-FFF2-40B4-BE49-F238E27FC236}">
                <a16:creationId xmlns:a16="http://schemas.microsoft.com/office/drawing/2014/main" id="{362E844C-9B85-4E89-A5B2-0AD71899F5FC}"/>
              </a:ext>
            </a:extLst>
          </p:cNvPr>
          <p:cNvSpPr/>
          <p:nvPr/>
        </p:nvSpPr>
        <p:spPr>
          <a:xfrm>
            <a:off x="6636912" y="2440890"/>
            <a:ext cx="5173803" cy="333918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Error:</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Mean Absolute Error: 460.42053951367785</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Mean Squared Error: 622791.0652494491</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algn="ct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FF00"/>
                </a:solidFill>
                <a:latin typeface="Calibri" panose="020F0502020204030204" pitchFamily="34" charset="0"/>
                <a:ea typeface="Times New Roman" panose="02020603050405020304" pitchFamily="18" charset="0"/>
                <a:cs typeface="Courier New" panose="02070309020205020404" pitchFamily="49" charset="0"/>
              </a:rPr>
              <a:t>Root Mean Square Error: 789.17112545344</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514350" marR="0">
              <a:lnSpc>
                <a:spcPct val="107000"/>
              </a:lnSpc>
              <a:spcBef>
                <a:spcPts val="0"/>
              </a:spcBef>
              <a:spcAft>
                <a:spcPts val="0"/>
              </a:spcAft>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Observation:</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This model performs best comparison from the rest.</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R2 score is over 90% which is good for this dataset.</a:t>
            </a:r>
            <a:endParaRPr lang="en-US" sz="1200" dirty="0">
              <a:solidFill>
                <a:srgbClr val="FFFF00"/>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pP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More no of dots are present or near by the best fit line.</a:t>
            </a:r>
            <a:endParaRPr lang="en-US" sz="12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95208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6C42-6DAF-4BDB-8DDC-83B139F4014D}"/>
              </a:ext>
            </a:extLst>
          </p:cNvPr>
          <p:cNvSpPr>
            <a:spLocks noGrp="1"/>
          </p:cNvSpPr>
          <p:nvPr>
            <p:ph type="title"/>
          </p:nvPr>
        </p:nvSpPr>
        <p:spPr/>
        <p:txBody>
          <a:bodyPr/>
          <a:lstStyle/>
          <a:p>
            <a:r>
              <a:rPr lang="en-US" dirty="0"/>
              <a:t>Key Metrics for success in solving the problem under consideration</a:t>
            </a:r>
            <a:endParaRPr lang="en-IN" dirty="0"/>
          </a:p>
        </p:txBody>
      </p:sp>
      <p:sp>
        <p:nvSpPr>
          <p:cNvPr id="7" name="Content Placeholder 6">
            <a:extLst>
              <a:ext uri="{FF2B5EF4-FFF2-40B4-BE49-F238E27FC236}">
                <a16:creationId xmlns:a16="http://schemas.microsoft.com/office/drawing/2014/main" id="{443DE61B-D34F-48E8-BF26-F30324790DB4}"/>
              </a:ext>
            </a:extLst>
          </p:cNvPr>
          <p:cNvSpPr>
            <a:spLocks noGrp="1"/>
          </p:cNvSpPr>
          <p:nvPr>
            <p:ph idx="1"/>
          </p:nvPr>
        </p:nvSpPr>
        <p:spPr>
          <a:xfrm>
            <a:off x="1451579" y="2015732"/>
            <a:ext cx="4846190" cy="1654747"/>
          </a:xfrm>
        </p:spPr>
        <p:style>
          <a:lnRef idx="1">
            <a:schemeClr val="dk1"/>
          </a:lnRef>
          <a:fillRef idx="3">
            <a:schemeClr val="dk1"/>
          </a:fillRef>
          <a:effectRef idx="2">
            <a:schemeClr val="dk1"/>
          </a:effectRef>
          <a:fontRef idx="minor">
            <a:schemeClr val="lt1"/>
          </a:fontRef>
        </p:style>
        <p:txBody>
          <a:bodyPr>
            <a:normAutofit/>
          </a:bodyPr>
          <a:lstStyle/>
          <a:p>
            <a:r>
              <a:rPr lang="en-US" dirty="0">
                <a:solidFill>
                  <a:srgbClr val="FFFF00"/>
                </a:solidFill>
              </a:rPr>
              <a:t>Mean Absolute Error</a:t>
            </a:r>
          </a:p>
          <a:p>
            <a:r>
              <a:rPr lang="en-US" dirty="0">
                <a:solidFill>
                  <a:srgbClr val="FFFF00"/>
                </a:solidFill>
              </a:rPr>
              <a:t>Mean Squared Error</a:t>
            </a:r>
          </a:p>
          <a:p>
            <a:r>
              <a:rPr lang="en-US" dirty="0">
                <a:solidFill>
                  <a:srgbClr val="FFFF00"/>
                </a:solidFill>
              </a:rPr>
              <a:t>Root Mean Square Error</a:t>
            </a:r>
          </a:p>
          <a:p>
            <a:endParaRPr lang="en-US" dirty="0">
              <a:solidFill>
                <a:srgbClr val="FFFF00"/>
              </a:solidFill>
            </a:endParaRPr>
          </a:p>
        </p:txBody>
      </p:sp>
    </p:spTree>
    <p:extLst>
      <p:ext uri="{BB962C8B-B14F-4D97-AF65-F5344CB8AC3E}">
        <p14:creationId xmlns:p14="http://schemas.microsoft.com/office/powerpoint/2010/main" val="1363873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1C3E35-C951-4C0B-81B3-5EA41683C39A}"/>
              </a:ext>
            </a:extLst>
          </p:cNvPr>
          <p:cNvSpPr>
            <a:spLocks noGrp="1"/>
          </p:cNvSpPr>
          <p:nvPr>
            <p:ph type="title"/>
          </p:nvPr>
        </p:nvSpPr>
        <p:spPr/>
        <p:txBody>
          <a:bodyPr/>
          <a:lstStyle/>
          <a:p>
            <a:pPr lvl="0"/>
            <a:r>
              <a:rPr lang="en-IN" u="sng" dirty="0"/>
              <a:t>Interpretation of the Results</a:t>
            </a:r>
            <a:br>
              <a:rPr lang="en-US" dirty="0"/>
            </a:br>
            <a:endParaRPr lang="en-US" dirty="0"/>
          </a:p>
        </p:txBody>
      </p:sp>
      <p:sp>
        <p:nvSpPr>
          <p:cNvPr id="3" name="Content Placeholder 2">
            <a:extLst>
              <a:ext uri="{FF2B5EF4-FFF2-40B4-BE49-F238E27FC236}">
                <a16:creationId xmlns:a16="http://schemas.microsoft.com/office/drawing/2014/main" id="{9AFE2F4A-CE21-47CE-B45E-E291B96ED8A2}"/>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70000" lnSpcReduction="20000"/>
          </a:bodyPr>
          <a:lstStyle/>
          <a:p>
            <a:r>
              <a:rPr lang="en-IN" b="1" dirty="0">
                <a:solidFill>
                  <a:srgbClr val="FFFF00"/>
                </a:solidFill>
                <a:latin typeface="+mj-lt"/>
                <a:cs typeface="Aldhabi" panose="020B0604020202020204" pitchFamily="2" charset="-78"/>
              </a:rPr>
              <a:t>List of accuracy scores of different regression models.</a:t>
            </a:r>
            <a:endParaRPr lang="en-US" b="1" dirty="0">
              <a:solidFill>
                <a:srgbClr val="FFFF00"/>
              </a:solidFill>
              <a:latin typeface="+mj-lt"/>
              <a:cs typeface="Aldhabi" panose="020B0604020202020204" pitchFamily="2" charset="-78"/>
            </a:endParaRPr>
          </a:p>
          <a:p>
            <a:endParaRPr lang="en-US" dirty="0">
              <a:solidFill>
                <a:srgbClr val="FFFF00"/>
              </a:solidFill>
              <a:latin typeface="+mj-lt"/>
              <a:cs typeface="Aldhabi" panose="020B0604020202020204" pitchFamily="2" charset="-78"/>
            </a:endParaRPr>
          </a:p>
          <a:p>
            <a:pPr fontAlgn="base" latinLnBrk="1"/>
            <a:r>
              <a:rPr lang="en-US" dirty="0">
                <a:solidFill>
                  <a:srgbClr val="FFFF00"/>
                </a:solidFill>
                <a:latin typeface="+mj-lt"/>
                <a:cs typeface="Aldhabi" panose="020B0604020202020204" pitchFamily="2" charset="-78"/>
              </a:rPr>
              <a:t>Logistic Regression: - 0.5482599489986677</a:t>
            </a:r>
          </a:p>
          <a:p>
            <a:pPr fontAlgn="base" latinLnBrk="1"/>
            <a:r>
              <a:rPr lang="en-US" dirty="0">
                <a:solidFill>
                  <a:srgbClr val="FFFF00"/>
                </a:solidFill>
                <a:latin typeface="+mj-lt"/>
                <a:cs typeface="Aldhabi" panose="020B0604020202020204" pitchFamily="2" charset="-78"/>
              </a:rPr>
              <a:t>Lasso regression: - 0.548840503584967</a:t>
            </a:r>
          </a:p>
          <a:p>
            <a:pPr fontAlgn="base" latinLnBrk="1"/>
            <a:r>
              <a:rPr lang="en-US" dirty="0">
                <a:solidFill>
                  <a:srgbClr val="FFFF00"/>
                </a:solidFill>
                <a:latin typeface="+mj-lt"/>
                <a:cs typeface="Aldhabi" panose="020B0604020202020204" pitchFamily="2" charset="-78"/>
              </a:rPr>
              <a:t>Ridge regression: - 0.548254166625884</a:t>
            </a:r>
          </a:p>
          <a:p>
            <a:pPr fontAlgn="base" latinLnBrk="1"/>
            <a:r>
              <a:rPr lang="en-US" dirty="0">
                <a:solidFill>
                  <a:srgbClr val="FFFF00"/>
                </a:solidFill>
                <a:latin typeface="+mj-lt"/>
                <a:cs typeface="Aldhabi" panose="020B0604020202020204" pitchFamily="2" charset="-78"/>
              </a:rPr>
              <a:t>Decision Tree regression: - 0.8070002570035454</a:t>
            </a:r>
          </a:p>
          <a:p>
            <a:pPr fontAlgn="base" latinLnBrk="1"/>
            <a:r>
              <a:rPr lang="en-US" dirty="0">
                <a:solidFill>
                  <a:srgbClr val="FFFF00"/>
                </a:solidFill>
                <a:latin typeface="+mj-lt"/>
                <a:cs typeface="Aldhabi" panose="020B0604020202020204" pitchFamily="2" charset="-78"/>
              </a:rPr>
              <a:t>Random Forest regression: - 0.909545481225389</a:t>
            </a:r>
          </a:p>
          <a:p>
            <a:pPr fontAlgn="base" latinLnBrk="1"/>
            <a:r>
              <a:rPr lang="en-US" dirty="0">
                <a:solidFill>
                  <a:srgbClr val="FFFF00"/>
                </a:solidFill>
                <a:latin typeface="+mj-lt"/>
                <a:cs typeface="Aldhabi" panose="020B0604020202020204" pitchFamily="2" charset="-78"/>
              </a:rPr>
              <a:t>Gradient boosting: - 0.8711657434274676</a:t>
            </a:r>
          </a:p>
          <a:p>
            <a:pPr fontAlgn="base" latinLnBrk="1"/>
            <a:r>
              <a:rPr lang="en-US" dirty="0">
                <a:solidFill>
                  <a:srgbClr val="FFFF00"/>
                </a:solidFill>
                <a:latin typeface="+mj-lt"/>
                <a:cs typeface="Aldhabi" panose="020B0604020202020204" pitchFamily="2" charset="-78"/>
              </a:rPr>
              <a:t>Support vector: - 0.19788834886242013</a:t>
            </a:r>
          </a:p>
          <a:p>
            <a:pPr fontAlgn="base" latinLnBrk="1"/>
            <a:r>
              <a:rPr lang="en-US" dirty="0">
                <a:solidFill>
                  <a:srgbClr val="FFFF00"/>
                </a:solidFill>
                <a:latin typeface="+mj-lt"/>
                <a:cs typeface="Aldhabi" panose="020B0604020202020204" pitchFamily="2" charset="-78"/>
              </a:rPr>
              <a:t>K-nearest Neighbors: - 0.7875334974807822</a:t>
            </a:r>
          </a:p>
          <a:p>
            <a:endParaRPr lang="en-IN" dirty="0">
              <a:solidFill>
                <a:srgbClr val="FFFF00"/>
              </a:solidFill>
              <a:latin typeface="+mj-lt"/>
              <a:cs typeface="Aldhabi" panose="020B0604020202020204" pitchFamily="2" charset="-78"/>
            </a:endParaRPr>
          </a:p>
        </p:txBody>
      </p:sp>
    </p:spTree>
    <p:extLst>
      <p:ext uri="{BB962C8B-B14F-4D97-AF65-F5344CB8AC3E}">
        <p14:creationId xmlns:p14="http://schemas.microsoft.com/office/powerpoint/2010/main" val="2057172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645E62E-B007-4251-8574-4EBE10245EF4}"/>
              </a:ext>
            </a:extLst>
          </p:cNvPr>
          <p:cNvSpPr>
            <a:spLocks noGrp="1"/>
          </p:cNvSpPr>
          <p:nvPr>
            <p:ph type="title"/>
          </p:nvPr>
        </p:nvSpPr>
        <p:spPr>
          <a:xfrm>
            <a:off x="659301" y="1474969"/>
            <a:ext cx="2823919" cy="1868760"/>
          </a:xfrm>
        </p:spPr>
        <p:txBody>
          <a:bodyPr vert="horz" lIns="91440" tIns="45720" rIns="91440" bIns="0" rtlCol="0" anchor="b">
            <a:normAutofit fontScale="90000"/>
          </a:bodyPr>
          <a:lstStyle/>
          <a:p>
            <a:r>
              <a:rPr lang="en-US" sz="3600" dirty="0"/>
              <a:t>Best fit line of best model.</a:t>
            </a:r>
          </a:p>
        </p:txBody>
      </p:sp>
      <p:cxnSp>
        <p:nvCxnSpPr>
          <p:cNvPr id="23" name="Straight Connector 22">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6" name="Rectangle 25">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6" descr="C:\Users\kunal's\AppData\Local\Microsoft\Windows\INetCache\Content.MSO\62B8892A.tmp">
            <a:extLst>
              <a:ext uri="{FF2B5EF4-FFF2-40B4-BE49-F238E27FC236}">
                <a16:creationId xmlns:a16="http://schemas.microsoft.com/office/drawing/2014/main" id="{00776E3E-059E-4821-A5BA-C9490EF4B3E4}"/>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10577" r="-2" b="9334"/>
          <a:stretch/>
        </p:blipFill>
        <p:spPr bwMode="auto">
          <a:xfrm>
            <a:off x="4618374" y="1116345"/>
            <a:ext cx="6282919" cy="3866172"/>
          </a:xfrm>
          <a:prstGeom prst="rect">
            <a:avLst/>
          </a:prstGeom>
          <a:noFill/>
        </p:spPr>
      </p:pic>
      <p:pic>
        <p:nvPicPr>
          <p:cNvPr id="29" name="Picture 28">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46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3A9B8E3-CB73-4D96-8CCB-1267521AC0D5}"/>
              </a:ext>
            </a:extLst>
          </p:cNvPr>
          <p:cNvSpPr>
            <a:spLocks noGrp="1"/>
          </p:cNvSpPr>
          <p:nvPr>
            <p:ph type="title"/>
          </p:nvPr>
        </p:nvSpPr>
        <p:spPr>
          <a:xfrm>
            <a:off x="1451580" y="804520"/>
            <a:ext cx="3530157" cy="1049235"/>
          </a:xfrm>
        </p:spPr>
        <p:txBody>
          <a:bodyPr>
            <a:normAutofit/>
          </a:bodyPr>
          <a:lstStyle/>
          <a:p>
            <a:r>
              <a:rPr lang="en-US" sz="2200" b="1"/>
              <a:t>The 7 Key Steps To Build Your Machine Learning Model</a:t>
            </a:r>
            <a:endParaRPr lang="en-IN" sz="2200" b="1"/>
          </a:p>
        </p:txBody>
      </p:sp>
      <p:sp>
        <p:nvSpPr>
          <p:cNvPr id="25"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2">
            <a:extLst>
              <a:ext uri="{FF2B5EF4-FFF2-40B4-BE49-F238E27FC236}">
                <a16:creationId xmlns:a16="http://schemas.microsoft.com/office/drawing/2014/main" id="{77A5D917-EC62-42EE-9CA9-77282E28AD86}"/>
              </a:ext>
            </a:extLst>
          </p:cNvPr>
          <p:cNvSpPr>
            <a:spLocks noGrp="1"/>
          </p:cNvSpPr>
          <p:nvPr>
            <p:ph idx="1"/>
          </p:nvPr>
        </p:nvSpPr>
        <p:spPr>
          <a:xfrm>
            <a:off x="1451581" y="2015732"/>
            <a:ext cx="3526523" cy="3450613"/>
          </a:xfrm>
        </p:spPr>
        <p:style>
          <a:lnRef idx="1">
            <a:schemeClr val="dk1"/>
          </a:lnRef>
          <a:fillRef idx="3">
            <a:schemeClr val="dk1"/>
          </a:fillRef>
          <a:effectRef idx="2">
            <a:schemeClr val="dk1"/>
          </a:effectRef>
          <a:fontRef idx="minor">
            <a:schemeClr val="lt1"/>
          </a:fontRef>
        </p:style>
        <p:txBody>
          <a:bodyPr>
            <a:normAutofit/>
          </a:bodyPr>
          <a:lstStyle/>
          <a:p>
            <a:pPr marL="0" indent="0">
              <a:lnSpc>
                <a:spcPct val="110000"/>
              </a:lnSpc>
              <a:buNone/>
            </a:pPr>
            <a:endParaRPr lang="en-US" sz="1700" dirty="0"/>
          </a:p>
          <a:p>
            <a:pPr>
              <a:lnSpc>
                <a:spcPct val="110000"/>
              </a:lnSpc>
            </a:pPr>
            <a:r>
              <a:rPr lang="en-US" sz="1700" dirty="0">
                <a:solidFill>
                  <a:srgbClr val="FFFF00"/>
                </a:solidFill>
              </a:rPr>
              <a:t>Step 1: Collect Data. </a:t>
            </a:r>
          </a:p>
          <a:p>
            <a:pPr>
              <a:lnSpc>
                <a:spcPct val="110000"/>
              </a:lnSpc>
            </a:pPr>
            <a:r>
              <a:rPr lang="en-US" sz="1700" dirty="0">
                <a:solidFill>
                  <a:srgbClr val="FFFF00"/>
                </a:solidFill>
              </a:rPr>
              <a:t>Step 2: Prepare the data. </a:t>
            </a:r>
          </a:p>
          <a:p>
            <a:pPr>
              <a:lnSpc>
                <a:spcPct val="110000"/>
              </a:lnSpc>
            </a:pPr>
            <a:r>
              <a:rPr lang="en-US" sz="1700" dirty="0">
                <a:solidFill>
                  <a:srgbClr val="FFFF00"/>
                </a:solidFill>
              </a:rPr>
              <a:t>Step 3: Choose the model. </a:t>
            </a:r>
          </a:p>
          <a:p>
            <a:pPr>
              <a:lnSpc>
                <a:spcPct val="110000"/>
              </a:lnSpc>
            </a:pPr>
            <a:r>
              <a:rPr lang="en-US" sz="1700" dirty="0">
                <a:solidFill>
                  <a:srgbClr val="FFFF00"/>
                </a:solidFill>
              </a:rPr>
              <a:t>Step 4 Train your machine model. </a:t>
            </a:r>
          </a:p>
          <a:p>
            <a:pPr>
              <a:lnSpc>
                <a:spcPct val="110000"/>
              </a:lnSpc>
            </a:pPr>
            <a:r>
              <a:rPr lang="en-US" sz="1700" dirty="0">
                <a:solidFill>
                  <a:srgbClr val="FFFF00"/>
                </a:solidFill>
              </a:rPr>
              <a:t>Step 5: Evaluation. </a:t>
            </a:r>
          </a:p>
          <a:p>
            <a:pPr>
              <a:lnSpc>
                <a:spcPct val="110000"/>
              </a:lnSpc>
            </a:pPr>
            <a:r>
              <a:rPr lang="en-US" sz="1700" dirty="0">
                <a:solidFill>
                  <a:srgbClr val="FFFF00"/>
                </a:solidFill>
              </a:rPr>
              <a:t>Step 6: Parameter Tuning. </a:t>
            </a:r>
          </a:p>
          <a:p>
            <a:pPr>
              <a:lnSpc>
                <a:spcPct val="110000"/>
              </a:lnSpc>
            </a:pPr>
            <a:r>
              <a:rPr lang="en-US" sz="1700" dirty="0">
                <a:solidFill>
                  <a:srgbClr val="FFFF00"/>
                </a:solidFill>
              </a:rPr>
              <a:t>Step 7: Prediction or Inference</a:t>
            </a:r>
            <a:r>
              <a:rPr lang="en-US" sz="1700" dirty="0"/>
              <a:t>.</a:t>
            </a:r>
          </a:p>
          <a:p>
            <a:pPr>
              <a:lnSpc>
                <a:spcPct val="110000"/>
              </a:lnSpc>
            </a:pPr>
            <a:endParaRPr lang="en-US" sz="1700" dirty="0"/>
          </a:p>
        </p:txBody>
      </p:sp>
      <p:grpSp>
        <p:nvGrpSpPr>
          <p:cNvPr id="2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954110-019E-4389-B69A-CAAC2309E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548507"/>
            <a:ext cx="4821551" cy="3001847"/>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40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14F1-2970-4449-A42A-F3F057EBA062}"/>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A70004E9-335E-47E7-A109-E712B483A62B}"/>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FFFF00"/>
                </a:solidFill>
              </a:rPr>
              <a:t>That's it! We reached the end of our exercise. Throughout this kernel, we put into practice many of the strategies for predicting whether prices are high near departure date which flights are cheaper etc. We philosophized about the variables, we analyzed Price' alone, and with the most correlated variables, we tested some of the fundamental statistical assumptions and we even transformed text data into numeric type using label encoder. That's a lot of work that Python helped us make easier.</a:t>
            </a:r>
          </a:p>
        </p:txBody>
      </p:sp>
    </p:spTree>
    <p:extLst>
      <p:ext uri="{BB962C8B-B14F-4D97-AF65-F5344CB8AC3E}">
        <p14:creationId xmlns:p14="http://schemas.microsoft.com/office/powerpoint/2010/main" val="1597291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8B91-5B9A-4447-830D-DB5CDCAB133F}"/>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64768D8-68A4-4BD9-B2D0-B634D62E72C7}"/>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IN" sz="3200" dirty="0">
                <a:solidFill>
                  <a:srgbClr val="FFFF00"/>
                </a:solidFill>
              </a:rPr>
              <a:t>Data scraped for this project is only 1500 rows and extract only next 5 weeks of data which is not enough for making big decisions as an organization.</a:t>
            </a:r>
            <a:endParaRPr lang="en-US" sz="3200" dirty="0">
              <a:solidFill>
                <a:srgbClr val="FFFF00"/>
              </a:solidFill>
            </a:endParaRPr>
          </a:p>
        </p:txBody>
      </p:sp>
    </p:spTree>
    <p:extLst>
      <p:ext uri="{BB962C8B-B14F-4D97-AF65-F5344CB8AC3E}">
        <p14:creationId xmlns:p14="http://schemas.microsoft.com/office/powerpoint/2010/main" val="1005884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1C00-65A2-4139-876D-3B4E492107F1}"/>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F02C9C9C-A12C-42B3-B72F-B555ACB0657E}"/>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85000" lnSpcReduction="20000"/>
          </a:bodyPr>
          <a:lstStyle/>
          <a:p>
            <a:r>
              <a:rPr lang="en-US" dirty="0">
                <a:solidFill>
                  <a:srgbClr val="FFFF00"/>
                </a:solidFill>
              </a:rPr>
              <a:t>So, our Aim is achieved as we have successfully ticked</a:t>
            </a:r>
          </a:p>
          <a:p>
            <a:r>
              <a:rPr lang="en-US" dirty="0">
                <a:solidFill>
                  <a:srgbClr val="FFFF00"/>
                </a:solidFill>
              </a:rPr>
              <a:t>all our parameters as mentioned in our Aim Column. It is seen </a:t>
            </a:r>
          </a:p>
          <a:p>
            <a:r>
              <a:rPr lang="en-US" dirty="0">
                <a:solidFill>
                  <a:srgbClr val="FFFF00"/>
                </a:solidFill>
              </a:rPr>
              <a:t>that Plotly libraries help us to find the outcomes. </a:t>
            </a:r>
          </a:p>
          <a:p>
            <a:r>
              <a:rPr lang="en-US" dirty="0">
                <a:solidFill>
                  <a:srgbClr val="FFFF00"/>
                </a:solidFill>
              </a:rPr>
              <a:t>The best model is Random forest Regressor. Since the difference between the percentage score of cross validation and r2_score is optimum.</a:t>
            </a:r>
          </a:p>
          <a:p>
            <a:r>
              <a:rPr lang="en-US" dirty="0">
                <a:solidFill>
                  <a:srgbClr val="FFFF00"/>
                </a:solidFill>
              </a:rPr>
              <a:t>At cv: - 3</a:t>
            </a:r>
          </a:p>
          <a:p>
            <a:r>
              <a:rPr lang="en-US" dirty="0">
                <a:solidFill>
                  <a:srgbClr val="FFFF00"/>
                </a:solidFill>
              </a:rPr>
              <a:t>R2 Score: 91.03642190833001</a:t>
            </a:r>
          </a:p>
          <a:p>
            <a:r>
              <a:rPr lang="en-US" dirty="0">
                <a:solidFill>
                  <a:srgbClr val="FFFF00"/>
                </a:solidFill>
              </a:rPr>
              <a:t>Cross Val Score: 67.81870798851165</a:t>
            </a:r>
          </a:p>
          <a:p>
            <a:r>
              <a:rPr lang="en-US" dirty="0">
                <a:solidFill>
                  <a:srgbClr val="FFFF00"/>
                </a:solidFill>
              </a:rPr>
              <a:t>Our Model performs with Accuracy 91%... Saving the best models with initials...using pickle library.</a:t>
            </a:r>
          </a:p>
          <a:p>
            <a:endParaRPr lang="en-IN" dirty="0">
              <a:solidFill>
                <a:srgbClr val="FFFF00"/>
              </a:solidFill>
            </a:endParaRPr>
          </a:p>
        </p:txBody>
      </p:sp>
    </p:spTree>
    <p:extLst>
      <p:ext uri="{BB962C8B-B14F-4D97-AF65-F5344CB8AC3E}">
        <p14:creationId xmlns:p14="http://schemas.microsoft.com/office/powerpoint/2010/main" val="62857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F9F3-1F2D-455A-A9F6-116B8058AED2}"/>
              </a:ext>
            </a:extLst>
          </p:cNvPr>
          <p:cNvSpPr>
            <a:spLocks noGrp="1"/>
          </p:cNvSpPr>
          <p:nvPr>
            <p:ph type="title"/>
          </p:nvPr>
        </p:nvSpPr>
        <p:spPr>
          <a:xfrm>
            <a:off x="3197320" y="1391655"/>
            <a:ext cx="5797360" cy="1049235"/>
          </a:xfrm>
        </p:spPr>
        <p:txBody>
          <a:bodyPr/>
          <a:lstStyle/>
          <a:p>
            <a:r>
              <a:rPr lang="en-IN" sz="3200" b="1" dirty="0"/>
              <a:t>Review of Literature</a:t>
            </a:r>
            <a:br>
              <a:rPr lang="en-US" sz="3200" dirty="0"/>
            </a:br>
            <a:endParaRPr lang="en-IN" dirty="0"/>
          </a:p>
        </p:txBody>
      </p:sp>
      <p:sp>
        <p:nvSpPr>
          <p:cNvPr id="3" name="Content Placeholder 2">
            <a:extLst>
              <a:ext uri="{FF2B5EF4-FFF2-40B4-BE49-F238E27FC236}">
                <a16:creationId xmlns:a16="http://schemas.microsoft.com/office/drawing/2014/main" id="{2C765CDA-2EBE-4A02-AFEA-F09FCCAAE66F}"/>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r>
              <a:rPr lang="en-IN" dirty="0">
                <a:solidFill>
                  <a:srgbClr val="FFFF00"/>
                </a:solidFill>
              </a:rPr>
              <a:t>Data exploration 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 Before it can analyse data collected by multiple data sources and stored in data warehouses or any scrapped data from websites, an organization must know how many cases are in a data set, what variables are included, how many missing values there are, and what general hypotheses the data is likely to support. An initial exploration of the data set can help answer these questions by familiarizing analysts with the data with which they are working. We divided the data 8:2 for Training and Testing purposes respectively.  </a:t>
            </a:r>
            <a:endParaRPr lang="en-US" dirty="0">
              <a:solidFill>
                <a:srgbClr val="FFFF00"/>
              </a:solidFill>
            </a:endParaRPr>
          </a:p>
        </p:txBody>
      </p:sp>
    </p:spTree>
    <p:extLst>
      <p:ext uri="{BB962C8B-B14F-4D97-AF65-F5344CB8AC3E}">
        <p14:creationId xmlns:p14="http://schemas.microsoft.com/office/powerpoint/2010/main" val="116274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F3D7-689F-47D8-8041-C8B04AF3FFC4}"/>
              </a:ext>
            </a:extLst>
          </p:cNvPr>
          <p:cNvSpPr>
            <a:spLocks noGrp="1"/>
          </p:cNvSpPr>
          <p:nvPr>
            <p:ph type="title"/>
          </p:nvPr>
        </p:nvSpPr>
        <p:spPr>
          <a:xfrm>
            <a:off x="1751023" y="1391655"/>
            <a:ext cx="9004386" cy="1049235"/>
          </a:xfrm>
        </p:spPr>
        <p:txBody>
          <a:bodyPr>
            <a:normAutofit/>
          </a:bodyPr>
          <a:lstStyle/>
          <a:p>
            <a:r>
              <a:rPr lang="en-IN" sz="2800" b="1" dirty="0"/>
              <a:t>Motivation for the Problem Undertaken</a:t>
            </a:r>
          </a:p>
        </p:txBody>
      </p:sp>
      <p:sp>
        <p:nvSpPr>
          <p:cNvPr id="3" name="Content Placeholder 2">
            <a:extLst>
              <a:ext uri="{FF2B5EF4-FFF2-40B4-BE49-F238E27FC236}">
                <a16:creationId xmlns:a16="http://schemas.microsoft.com/office/drawing/2014/main" id="{0229F053-5387-42A2-91A6-261D986BFB33}"/>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70000" lnSpcReduction="20000"/>
          </a:bodyPr>
          <a:lstStyle/>
          <a:p>
            <a:r>
              <a:rPr lang="en-IN" dirty="0">
                <a:solidFill>
                  <a:srgbClr val="FFFF00"/>
                </a:solidFill>
              </a:rPr>
              <a:t>Every problem of Machine learning gives us chance to enhance and develop problem-solving skills. These Problems do’s the same.</a:t>
            </a:r>
            <a:endParaRPr lang="en-US" dirty="0">
              <a:solidFill>
                <a:srgbClr val="FFFF00"/>
              </a:solidFill>
            </a:endParaRPr>
          </a:p>
          <a:p>
            <a:r>
              <a:rPr lang="en-IN" dirty="0">
                <a:solidFill>
                  <a:srgbClr val="FFFF00"/>
                </a:solidFill>
              </a:rPr>
              <a:t>When this real-life problem of predicting the flight prices for the future which time and date is best for avail maximum discounts, all the scraped data is new and predict the future prices and with help of A. I technology we make a completely new model of prediction. As Data scientists it is our role to help and understand the market better with newer data, for constructing real-life helpful models for companies and individual’s.    </a:t>
            </a:r>
            <a:endParaRPr lang="en-US" dirty="0">
              <a:solidFill>
                <a:srgbClr val="FFFF00"/>
              </a:solidFill>
            </a:endParaRPr>
          </a:p>
          <a:p>
            <a:r>
              <a:rPr lang="en-IN" dirty="0">
                <a:solidFill>
                  <a:srgbClr val="FFFF00"/>
                </a:solidFill>
              </a:rPr>
              <a:t> </a:t>
            </a:r>
            <a:endParaRPr lang="en-US" dirty="0">
              <a:solidFill>
                <a:srgbClr val="FFFF00"/>
              </a:solidFill>
            </a:endParaRPr>
          </a:p>
          <a:p>
            <a:r>
              <a:rPr lang="en-IN" dirty="0">
                <a:solidFill>
                  <a:srgbClr val="FFFF00"/>
                </a:solidFill>
              </a:rPr>
              <a:t>we have to scrape at least 1500 rows of data. You can scrape more data as well, it’s up to you, More the data better the model in this section you must scrape the data of flights from different websites (yatra.com, skyscanner.com, official websites of airlines, etc). The number of columns for data doesn’t have limit, it’s up to you and your creativity. Generally, these columns are airline name, date of journey, source, destination, route, departure time, arrival time, duration, total stops and the target variable price. You can make changes to it, you can add, or you can remove some columns, it completely depends on the website from which you are fetching the data.</a:t>
            </a:r>
            <a:endParaRPr lang="en-US" dirty="0">
              <a:solidFill>
                <a:srgbClr val="FFFF00"/>
              </a:solidFill>
            </a:endParaRPr>
          </a:p>
          <a:p>
            <a:endParaRPr lang="en-IN" dirty="0">
              <a:solidFill>
                <a:srgbClr val="FFFF00"/>
              </a:solidFill>
            </a:endParaRPr>
          </a:p>
        </p:txBody>
      </p:sp>
    </p:spTree>
    <p:extLst>
      <p:ext uri="{BB962C8B-B14F-4D97-AF65-F5344CB8AC3E}">
        <p14:creationId xmlns:p14="http://schemas.microsoft.com/office/powerpoint/2010/main" val="54276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FFD3-8CB2-45F6-8048-B6A5AAD08D96}"/>
              </a:ext>
            </a:extLst>
          </p:cNvPr>
          <p:cNvSpPr>
            <a:spLocks noGrp="1"/>
          </p:cNvSpPr>
          <p:nvPr>
            <p:ph type="title"/>
          </p:nvPr>
        </p:nvSpPr>
        <p:spPr>
          <a:xfrm>
            <a:off x="2554589" y="1281598"/>
            <a:ext cx="7082821" cy="1049235"/>
          </a:xfrm>
        </p:spPr>
        <p:txBody>
          <a:bodyPr>
            <a:normAutofit/>
          </a:bodyPr>
          <a:lstStyle/>
          <a:p>
            <a:r>
              <a:rPr lang="en-IN" dirty="0"/>
              <a:t>Data Sources and their formats</a:t>
            </a:r>
          </a:p>
        </p:txBody>
      </p:sp>
      <p:sp>
        <p:nvSpPr>
          <p:cNvPr id="3" name="Content Placeholder 2">
            <a:extLst>
              <a:ext uri="{FF2B5EF4-FFF2-40B4-BE49-F238E27FC236}">
                <a16:creationId xmlns:a16="http://schemas.microsoft.com/office/drawing/2014/main" id="{19DA1128-4EED-4467-9680-17E6E6E3DFB8}"/>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dirty="0"/>
              <a:t>Data Set Description</a:t>
            </a:r>
          </a:p>
          <a:p>
            <a:r>
              <a:rPr lang="en-US" dirty="0"/>
              <a:t>The data set contains data of flights of February month, which has approximately 1500 rows of data.</a:t>
            </a:r>
          </a:p>
          <a:p>
            <a:r>
              <a:rPr lang="en-US" dirty="0"/>
              <a:t>The data set includes:</a:t>
            </a:r>
          </a:p>
          <a:p>
            <a:r>
              <a:rPr lang="en-US" dirty="0"/>
              <a:t>'AIRLINES', 'DATE OF JOURNEY', 'SOURCE', 'DESTINATION','DEPARTURE TIME', 'ARRIVAL TIME', 'DURATION', 'TOTAL STOPS', 'PRICE'</a:t>
            </a:r>
          </a:p>
          <a:p>
            <a:pPr indent="0">
              <a:spcBef>
                <a:spcPts val="1200"/>
              </a:spcBef>
              <a:buNone/>
            </a:pPr>
            <a:endParaRPr lang="en-US" sz="1800" dirty="0">
              <a:solidFill>
                <a:srgbClr val="FFFF00"/>
              </a:solidFill>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4646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2" name="Rectangle 21">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7C58A97-A772-4F20-83B5-26910266BF8B}"/>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Data set looks as follows</a:t>
            </a:r>
          </a:p>
        </p:txBody>
      </p:sp>
      <p:cxnSp>
        <p:nvCxnSpPr>
          <p:cNvPr id="26" name="Straight Connector 25">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8" name="Group 27">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9" name="Rectangle 28">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Content Placeholder 8">
            <a:extLst>
              <a:ext uri="{FF2B5EF4-FFF2-40B4-BE49-F238E27FC236}">
                <a16:creationId xmlns:a16="http://schemas.microsoft.com/office/drawing/2014/main" id="{6C30DB5B-15FA-4758-AFA1-4B6125D7612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8588"/>
          <a:stretch/>
        </p:blipFill>
        <p:spPr>
          <a:xfrm>
            <a:off x="4618374" y="1116345"/>
            <a:ext cx="6282919" cy="3866172"/>
          </a:xfrm>
          <a:prstGeom prst="rect">
            <a:avLst/>
          </a:prstGeom>
        </p:spPr>
      </p:pic>
      <p:pic>
        <p:nvPicPr>
          <p:cNvPr id="32" name="Picture 31">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32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6CB5329-6A4D-40F7-827D-82321BDFE46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Dataset Information looks as follows</a:t>
            </a:r>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C3CA8F7-5DB4-4243-884D-22E2EF9B62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282360"/>
            <a:ext cx="6282919" cy="3534141"/>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220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1922</Words>
  <Application>Microsoft Office PowerPoint</Application>
  <PresentationFormat>Widescreen</PresentationFormat>
  <Paragraphs>183</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Aldhabi</vt:lpstr>
      <vt:lpstr>Arial</vt:lpstr>
      <vt:lpstr>Arial Rounded MT Bold</vt:lpstr>
      <vt:lpstr>Calibri</vt:lpstr>
      <vt:lpstr>Courier New</vt:lpstr>
      <vt:lpstr>Gill Sans MT</vt:lpstr>
      <vt:lpstr>Mangal</vt:lpstr>
      <vt:lpstr>Times New Roman</vt:lpstr>
      <vt:lpstr>Gallery</vt:lpstr>
      <vt:lpstr>Flight price prediction </vt:lpstr>
      <vt:lpstr>Introduction</vt:lpstr>
      <vt:lpstr>Business Problem Framing</vt:lpstr>
      <vt:lpstr>The 7 Key Steps To Build Your Machine Learning Model</vt:lpstr>
      <vt:lpstr>Review of Literature </vt:lpstr>
      <vt:lpstr>Motivation for the Problem Undertaken</vt:lpstr>
      <vt:lpstr>Data Sources and their formats</vt:lpstr>
      <vt:lpstr>Data set looks as follows</vt:lpstr>
      <vt:lpstr>Dataset Information looks as follows</vt:lpstr>
      <vt:lpstr>Data Pre-processing Done in following steps.</vt:lpstr>
      <vt:lpstr>Pre-processing steps explanation</vt:lpstr>
      <vt:lpstr>EDA Concluding Remark</vt:lpstr>
      <vt:lpstr>Hardware and Software Requirements and Tools Used</vt:lpstr>
      <vt:lpstr>Visualizations</vt:lpstr>
      <vt:lpstr>Visualizations</vt:lpstr>
      <vt:lpstr>visualization</vt:lpstr>
      <vt:lpstr>OBSERVATIONS:</vt:lpstr>
      <vt:lpstr>Multivariate analysis.</vt:lpstr>
      <vt:lpstr>Multivariate analysis</vt:lpstr>
      <vt:lpstr>Multi variate  analysis</vt:lpstr>
      <vt:lpstr>Observations of data analysis and answers of some common questions</vt:lpstr>
      <vt:lpstr>Correlation of the feature columns.</vt:lpstr>
      <vt:lpstr>Distribution plots</vt:lpstr>
      <vt:lpstr>Distribution with skewness implementation</vt:lpstr>
      <vt:lpstr>Model/s Development and Evaluation </vt:lpstr>
      <vt:lpstr>List down all the algorithms used for the training and testing. </vt:lpstr>
      <vt:lpstr> Run and Evaluate selected models</vt:lpstr>
      <vt:lpstr>Linear regression</vt:lpstr>
      <vt:lpstr>Screenshots of codes</vt:lpstr>
      <vt:lpstr>Plotting of predicted data on best fit line</vt:lpstr>
      <vt:lpstr>Decision Tree regression</vt:lpstr>
      <vt:lpstr>Screenshots of codes</vt:lpstr>
      <vt:lpstr>Conclusion of the Decision Tree regression.</vt:lpstr>
      <vt:lpstr>Random forest regression</vt:lpstr>
      <vt:lpstr>Screenshots of codes</vt:lpstr>
      <vt:lpstr>Results on best fit line</vt:lpstr>
      <vt:lpstr>Key Metrics for success in solving the problem under consideration</vt:lpstr>
      <vt:lpstr>Interpretation of the Results </vt:lpstr>
      <vt:lpstr>Best fit line of best model.</vt:lpstr>
      <vt:lpstr>Learning Outcomes of the Study in respect of Data Science</vt:lpstr>
      <vt:lpstr>Limitations of this work and Scope for Future Work</vt:lpstr>
      <vt:lpstr>Key Findings and Conclusions of the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kunal chand</dc:creator>
  <cp:lastModifiedBy>kunal chand</cp:lastModifiedBy>
  <cp:revision>5</cp:revision>
  <dcterms:created xsi:type="dcterms:W3CDTF">2022-01-29T16:07:36Z</dcterms:created>
  <dcterms:modified xsi:type="dcterms:W3CDTF">2022-01-29T17:01:14Z</dcterms:modified>
</cp:coreProperties>
</file>