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27257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261949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5706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69083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867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11336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3124668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95219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3186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D4D6B-46ED-4241-BD5B-676883E604F7}"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413499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1D4D6B-46ED-4241-BD5B-676883E604F7}"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10126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1D4D6B-46ED-4241-BD5B-676883E604F7}" type="datetimeFigureOut">
              <a:rPr lang="en-IN" smtClean="0"/>
              <a:t>09-11-2019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277633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D4D6B-46ED-4241-BD5B-676883E604F7}" type="datetimeFigureOut">
              <a:rPr lang="en-IN" smtClean="0"/>
              <a:t>09-11-2019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62055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D4D6B-46ED-4241-BD5B-676883E604F7}" type="datetimeFigureOut">
              <a:rPr lang="en-IN" smtClean="0"/>
              <a:t>09-11-2019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34126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1D4D6B-46ED-4241-BD5B-676883E604F7}"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7148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1D4D6B-46ED-4241-BD5B-676883E604F7}"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827091-95F7-4D84-8D2C-3D82CEE2BF56}" type="slidenum">
              <a:rPr lang="en-IN" smtClean="0"/>
              <a:t>‹#›</a:t>
            </a:fld>
            <a:endParaRPr lang="en-IN"/>
          </a:p>
        </p:txBody>
      </p:sp>
    </p:spTree>
    <p:extLst>
      <p:ext uri="{BB962C8B-B14F-4D97-AF65-F5344CB8AC3E}">
        <p14:creationId xmlns:p14="http://schemas.microsoft.com/office/powerpoint/2010/main" val="123861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1D4D6B-46ED-4241-BD5B-676883E604F7}" type="datetimeFigureOut">
              <a:rPr lang="en-IN" smtClean="0"/>
              <a:t>09-11-2019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827091-95F7-4D84-8D2C-3D82CEE2BF56}" type="slidenum">
              <a:rPr lang="en-IN" smtClean="0"/>
              <a:t>‹#›</a:t>
            </a:fld>
            <a:endParaRPr lang="en-IN"/>
          </a:p>
        </p:txBody>
      </p:sp>
    </p:spTree>
    <p:extLst>
      <p:ext uri="{BB962C8B-B14F-4D97-AF65-F5344CB8AC3E}">
        <p14:creationId xmlns:p14="http://schemas.microsoft.com/office/powerpoint/2010/main" val="3190327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19794"/>
            <a:ext cx="7766936" cy="2431042"/>
          </a:xfrm>
        </p:spPr>
        <p:txBody>
          <a:bodyPr>
            <a:normAutofit fontScale="90000"/>
          </a:bodyPr>
          <a:lstStyle/>
          <a:p>
            <a:pPr algn="ctr"/>
            <a:r>
              <a:rPr lang="en-IN" b="1" dirty="0">
                <a:solidFill>
                  <a:srgbClr val="FF0000"/>
                </a:solidFill>
                <a:latin typeface="Times New Roman" panose="02020603050405020304" pitchFamily="18" charset="0"/>
                <a:cs typeface="Times New Roman" panose="02020603050405020304" pitchFamily="18" charset="0"/>
              </a:rPr>
              <a:t>Intelligent content based Logo Retrieval System for Industrial Application</a:t>
            </a:r>
          </a:p>
        </p:txBody>
      </p:sp>
      <p:sp>
        <p:nvSpPr>
          <p:cNvPr id="3" name="Subtitle 2"/>
          <p:cNvSpPr>
            <a:spLocks noGrp="1"/>
          </p:cNvSpPr>
          <p:nvPr>
            <p:ph type="subTitle" idx="1"/>
          </p:nvPr>
        </p:nvSpPr>
        <p:spPr>
          <a:xfrm>
            <a:off x="1507067" y="4050834"/>
            <a:ext cx="7766936" cy="1661990"/>
          </a:xfrm>
        </p:spPr>
        <p:txBody>
          <a:bodyPr>
            <a:noAutofit/>
          </a:bodyPr>
          <a:lstStyle/>
          <a:p>
            <a:pPr algn="ctr"/>
            <a:r>
              <a:rPr lang="en-IN" sz="1600" dirty="0">
                <a:solidFill>
                  <a:schemeClr val="accent1"/>
                </a:solidFill>
                <a:latin typeface="Times New Roman" panose="02020603050405020304" pitchFamily="18" charset="0"/>
                <a:cs typeface="Times New Roman" panose="02020603050405020304" pitchFamily="18" charset="0"/>
              </a:rPr>
              <a:t>Kunal </a:t>
            </a:r>
            <a:r>
              <a:rPr lang="en-IN" sz="1600" dirty="0" err="1">
                <a:solidFill>
                  <a:schemeClr val="accent1"/>
                </a:solidFill>
                <a:latin typeface="Times New Roman" panose="02020603050405020304" pitchFamily="18" charset="0"/>
                <a:cs typeface="Times New Roman" panose="02020603050405020304" pitchFamily="18" charset="0"/>
              </a:rPr>
              <a:t>Dilip</a:t>
            </a:r>
            <a:r>
              <a:rPr lang="en-IN" sz="1600" dirty="0">
                <a:solidFill>
                  <a:schemeClr val="accent1"/>
                </a:solidFill>
                <a:latin typeface="Times New Roman" panose="02020603050405020304" pitchFamily="18" charset="0"/>
                <a:cs typeface="Times New Roman" panose="02020603050405020304" pitchFamily="18" charset="0"/>
              </a:rPr>
              <a:t> Chandiramani, </a:t>
            </a:r>
            <a:r>
              <a:rPr lang="en-IN" sz="1600" dirty="0" err="1">
                <a:solidFill>
                  <a:schemeClr val="accent1"/>
                </a:solidFill>
                <a:latin typeface="Times New Roman" panose="02020603050405020304" pitchFamily="18" charset="0"/>
                <a:cs typeface="Times New Roman" panose="02020603050405020304" pitchFamily="18" charset="0"/>
              </a:rPr>
              <a:t>Rishabh</a:t>
            </a:r>
            <a:r>
              <a:rPr lang="en-IN" sz="1600" dirty="0">
                <a:solidFill>
                  <a:schemeClr val="accent1"/>
                </a:solidFill>
                <a:latin typeface="Times New Roman" panose="02020603050405020304" pitchFamily="18" charset="0"/>
                <a:cs typeface="Times New Roman" panose="02020603050405020304" pitchFamily="18" charset="0"/>
              </a:rPr>
              <a:t> </a:t>
            </a:r>
            <a:r>
              <a:rPr lang="en-IN" sz="1600" dirty="0" err="1">
                <a:solidFill>
                  <a:schemeClr val="accent1"/>
                </a:solidFill>
                <a:latin typeface="Times New Roman" panose="02020603050405020304" pitchFamily="18" charset="0"/>
                <a:cs typeface="Times New Roman" panose="02020603050405020304" pitchFamily="18" charset="0"/>
              </a:rPr>
              <a:t>Verma</a:t>
            </a:r>
            <a:endParaRPr lang="en-IN" sz="1600" dirty="0">
              <a:solidFill>
                <a:schemeClr val="accent1"/>
              </a:solidFill>
              <a:latin typeface="Times New Roman" panose="02020603050405020304" pitchFamily="18" charset="0"/>
              <a:cs typeface="Times New Roman" panose="02020603050405020304" pitchFamily="18" charset="0"/>
            </a:endParaRPr>
          </a:p>
          <a:p>
            <a:pPr algn="ctr"/>
            <a:r>
              <a:rPr lang="en-IN" sz="1600" dirty="0">
                <a:solidFill>
                  <a:schemeClr val="accent1"/>
                </a:solidFill>
                <a:latin typeface="Times New Roman" panose="02020603050405020304" pitchFamily="18" charset="0"/>
                <a:cs typeface="Times New Roman" panose="02020603050405020304" pitchFamily="18" charset="0"/>
              </a:rPr>
              <a:t>School of Computer Science Engineering</a:t>
            </a:r>
          </a:p>
          <a:p>
            <a:pPr algn="ctr"/>
            <a:r>
              <a:rPr lang="en-IN" sz="1600" dirty="0">
                <a:solidFill>
                  <a:schemeClr val="accent1"/>
                </a:solidFill>
                <a:latin typeface="Times New Roman" panose="02020603050405020304" pitchFamily="18" charset="0"/>
                <a:cs typeface="Times New Roman" panose="02020603050405020304" pitchFamily="18" charset="0"/>
              </a:rPr>
              <a:t>Vellore Institute of Technology,</a:t>
            </a:r>
          </a:p>
          <a:p>
            <a:pPr algn="ctr"/>
            <a:r>
              <a:rPr lang="en-IN" sz="1600" dirty="0">
                <a:solidFill>
                  <a:schemeClr val="accent1"/>
                </a:solidFill>
                <a:latin typeface="Times New Roman" panose="02020603050405020304" pitchFamily="18" charset="0"/>
                <a:cs typeface="Times New Roman" panose="02020603050405020304" pitchFamily="18" charset="0"/>
              </a:rPr>
              <a:t>Chennai, India</a:t>
            </a:r>
          </a:p>
          <a:p>
            <a:pPr algn="ctr"/>
            <a:endParaRPr lang="en-IN"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29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INTRODUCTION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In industries categorization of invoices in a </a:t>
            </a:r>
            <a:r>
              <a:rPr lang="en-US" dirty="0" smtClean="0"/>
              <a:t>major problem </a:t>
            </a:r>
            <a:r>
              <a:rPr lang="en-US" dirty="0"/>
              <a:t>which happens manually and consumes a lot of time</a:t>
            </a:r>
            <a:r>
              <a:rPr lang="en-US" dirty="0" smtClean="0"/>
              <a:t>.</a:t>
            </a:r>
          </a:p>
          <a:p>
            <a:r>
              <a:rPr lang="en-US" dirty="0"/>
              <a:t>This problem can be eradicated by automating the process by categorizing these invoices using content based image retrieval techniques. In this paper our main objective is to develop an efficient system to extract the logo out of the invoices and identify the organization it belongs to</a:t>
            </a:r>
            <a:r>
              <a:rPr lang="en-US" dirty="0" smtClean="0"/>
              <a:t>.</a:t>
            </a:r>
          </a:p>
          <a:p>
            <a:r>
              <a:rPr lang="en-US" dirty="0"/>
              <a:t> To develop this system, we will use </a:t>
            </a:r>
            <a:r>
              <a:rPr lang="en-US" dirty="0" err="1"/>
              <a:t>OpenCV</a:t>
            </a:r>
            <a:r>
              <a:rPr lang="en-US" dirty="0"/>
              <a:t> library in python</a:t>
            </a:r>
            <a:r>
              <a:rPr lang="en-US" dirty="0" smtClean="0"/>
              <a:t>.</a:t>
            </a:r>
          </a:p>
          <a:p>
            <a:r>
              <a:rPr lang="en-US" dirty="0"/>
              <a:t> This system will not only significantly reduce the time to categorize invoices manually but also will help reduce the human errors.</a:t>
            </a:r>
            <a:endParaRPr lang="en-US" dirty="0"/>
          </a:p>
          <a:p>
            <a:endParaRPr lang="en-IN" dirty="0"/>
          </a:p>
        </p:txBody>
      </p:sp>
    </p:spTree>
    <p:extLst>
      <p:ext uri="{BB962C8B-B14F-4D97-AF65-F5344CB8AC3E}">
        <p14:creationId xmlns:p14="http://schemas.microsoft.com/office/powerpoint/2010/main" val="81460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LITERATURE SURVEY</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Extracting images from PDF documents has been a topic of research interest. Images that include complex vector graphic elements, text, and other pictorial graphic elements are particularly challenging. </a:t>
            </a:r>
            <a:endParaRPr lang="en-US" dirty="0" smtClean="0"/>
          </a:p>
          <a:p>
            <a:r>
              <a:rPr lang="en-US" dirty="0" smtClean="0"/>
              <a:t>Xu[1</a:t>
            </a:r>
            <a:r>
              <a:rPr lang="en-US" dirty="0"/>
              <a:t>] proposed a method to segment graphics embedded in a PDF document using a layer based document analysis method</a:t>
            </a:r>
            <a:r>
              <a:rPr lang="en-US" dirty="0" smtClean="0"/>
              <a:t>.</a:t>
            </a:r>
          </a:p>
          <a:p>
            <a:r>
              <a:rPr lang="en-US" dirty="0" smtClean="0"/>
              <a:t> </a:t>
            </a:r>
            <a:r>
              <a:rPr lang="en-US" dirty="0"/>
              <a:t>Shao[2] proposed a method to recognize and classify diagrams in vector-based PDF documents</a:t>
            </a:r>
            <a:r>
              <a:rPr lang="en-US" dirty="0" smtClean="0"/>
              <a:t>.</a:t>
            </a:r>
          </a:p>
          <a:p>
            <a:r>
              <a:rPr lang="en-US" dirty="0" smtClean="0"/>
              <a:t> </a:t>
            </a:r>
            <a:r>
              <a:rPr lang="en-US" dirty="0"/>
              <a:t>Lin[3] proposed a method to identify mathematical formulas using rule-based and learning-based methods. </a:t>
            </a:r>
            <a:endParaRPr lang="en-US" dirty="0" smtClean="0"/>
          </a:p>
          <a:p>
            <a:r>
              <a:rPr lang="en-US" dirty="0" err="1"/>
              <a:t>Doermann</a:t>
            </a:r>
            <a:r>
              <a:rPr lang="en-US" dirty="0"/>
              <a:t> et al. [4] use a combination of text, shape, and global and local affine invariants for logo recognition.</a:t>
            </a:r>
            <a:endParaRPr lang="en-IN" dirty="0"/>
          </a:p>
        </p:txBody>
      </p:sp>
    </p:spTree>
    <p:extLst>
      <p:ext uri="{BB962C8B-B14F-4D97-AF65-F5344CB8AC3E}">
        <p14:creationId xmlns:p14="http://schemas.microsoft.com/office/powerpoint/2010/main" val="229258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METHODS AND MATERAILS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1320"/>
            <a:ext cx="8596668" cy="3880773"/>
          </a:xfrm>
        </p:spPr>
        <p:txBody>
          <a:bodyPr/>
          <a:lstStyle/>
          <a:p>
            <a:r>
              <a:rPr lang="en-IN" b="1" dirty="0" smtClean="0"/>
              <a:t>Dataset: </a:t>
            </a:r>
            <a:r>
              <a:rPr lang="en-US" dirty="0"/>
              <a:t>The dataset FlickrLogos-32 contains photos showing brand logos and is meant for the evaluation of logo retrieval and multi-class logo detection/recognition systems on real-world images. The dataset consists of total </a:t>
            </a:r>
            <a:r>
              <a:rPr lang="en-US" dirty="0" smtClean="0"/>
              <a:t>1060 </a:t>
            </a:r>
            <a:r>
              <a:rPr lang="en-US" dirty="0"/>
              <a:t>images and there are 32 different logo brands by downloading them from Flickr</a:t>
            </a:r>
            <a:r>
              <a:rPr lang="en-US" dirty="0" smtClean="0"/>
              <a:t>.</a:t>
            </a:r>
          </a:p>
          <a:p>
            <a:r>
              <a:rPr lang="en-US" dirty="0" smtClean="0"/>
              <a:t>we </a:t>
            </a:r>
            <a:r>
              <a:rPr lang="en-US" dirty="0"/>
              <a:t>have used pointers in python to extract the logo from the invoice and used a content based image retrieval system to recognize the logo. Next</a:t>
            </a:r>
            <a:r>
              <a:rPr lang="en-US" dirty="0" smtClean="0"/>
              <a:t>, We </a:t>
            </a:r>
            <a:r>
              <a:rPr lang="en-US" dirty="0"/>
              <a:t>have developed two methods for image </a:t>
            </a:r>
            <a:r>
              <a:rPr lang="en-US" dirty="0" smtClean="0"/>
              <a:t>matching:</a:t>
            </a:r>
          </a:p>
          <a:p>
            <a:pPr marL="800100" lvl="1" indent="-342900">
              <a:buFont typeface="+mj-lt"/>
              <a:buAutoNum type="arabicPeriod"/>
            </a:pPr>
            <a:r>
              <a:rPr lang="en-US" dirty="0" smtClean="0"/>
              <a:t>HSV Based Feature Extraction</a:t>
            </a:r>
          </a:p>
          <a:p>
            <a:pPr marL="800100" lvl="1" indent="-342900">
              <a:buFont typeface="+mj-lt"/>
              <a:buAutoNum type="arabicPeriod"/>
            </a:pPr>
            <a:r>
              <a:rPr lang="en-US" dirty="0" smtClean="0"/>
              <a:t>HOG based Feature Extraction</a:t>
            </a:r>
            <a:endParaRPr lang="en-IN" dirty="0"/>
          </a:p>
          <a:p>
            <a:endParaRPr lang="en-IN" dirty="0" smtClean="0"/>
          </a:p>
        </p:txBody>
      </p:sp>
    </p:spTree>
    <p:extLst>
      <p:ext uri="{BB962C8B-B14F-4D97-AF65-F5344CB8AC3E}">
        <p14:creationId xmlns:p14="http://schemas.microsoft.com/office/powerpoint/2010/main" val="248771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0"/>
            <a:ext cx="8596668" cy="792480"/>
          </a:xfrm>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FLOWCHART OF WORKING</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63840" y="792480"/>
            <a:ext cx="3954674" cy="605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61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6"/>
            <a:ext cx="3729203" cy="714101"/>
          </a:xfrm>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RESULTS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7975" y="682447"/>
            <a:ext cx="3372152" cy="469399"/>
          </a:xfrm>
        </p:spPr>
        <p:txBody>
          <a:bodyPr>
            <a:normAutofit fontScale="92500"/>
          </a:bodyPr>
          <a:lstStyle/>
          <a:p>
            <a:pPr marL="0" indent="0">
              <a:buNone/>
            </a:pPr>
            <a:r>
              <a:rPr lang="en-IN" b="1" dirty="0" smtClean="0"/>
              <a:t>METHOD 02: HOG Based Model</a:t>
            </a:r>
            <a:endParaRPr lang="en-IN" b="1" dirty="0"/>
          </a:p>
        </p:txBody>
      </p:sp>
      <p:sp>
        <p:nvSpPr>
          <p:cNvPr id="4" name="Content Placeholder 2"/>
          <p:cNvSpPr txBox="1">
            <a:spLocks/>
          </p:cNvSpPr>
          <p:nvPr/>
        </p:nvSpPr>
        <p:spPr>
          <a:xfrm>
            <a:off x="1270263" y="694646"/>
            <a:ext cx="3372152" cy="46939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b="1" dirty="0" smtClean="0"/>
              <a:t>METHOD 01: HSV Based Model</a:t>
            </a:r>
            <a:endParaRPr lang="en-IN"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1356" y="1129005"/>
            <a:ext cx="4312914" cy="3271334"/>
          </a:xfrm>
          <a:prstGeom prst="rect">
            <a:avLst/>
          </a:prstGeom>
        </p:spPr>
      </p:pic>
      <p:pic>
        <p:nvPicPr>
          <p:cNvPr id="7" name="Picture 6"/>
          <p:cNvPicPr>
            <a:picLocks noChangeAspect="1"/>
          </p:cNvPicPr>
          <p:nvPr/>
        </p:nvPicPr>
        <p:blipFill>
          <a:blip r:embed="rId3"/>
          <a:stretch>
            <a:fillRect/>
          </a:stretch>
        </p:blipFill>
        <p:spPr>
          <a:xfrm>
            <a:off x="512973" y="4644799"/>
            <a:ext cx="4886731" cy="1307511"/>
          </a:xfrm>
          <a:prstGeom prst="rect">
            <a:avLst/>
          </a:prstGeom>
        </p:spPr>
      </p:pic>
      <p:pic>
        <p:nvPicPr>
          <p:cNvPr id="8" name="Picture 7"/>
          <p:cNvPicPr>
            <a:picLocks noChangeAspect="1"/>
          </p:cNvPicPr>
          <p:nvPr/>
        </p:nvPicPr>
        <p:blipFill>
          <a:blip r:embed="rId4"/>
          <a:stretch>
            <a:fillRect/>
          </a:stretch>
        </p:blipFill>
        <p:spPr>
          <a:xfrm>
            <a:off x="5366022" y="4705762"/>
            <a:ext cx="4444674" cy="1188452"/>
          </a:xfrm>
          <a:prstGeom prst="rect">
            <a:avLst/>
          </a:prstGeom>
        </p:spPr>
      </p:pic>
      <p:sp>
        <p:nvSpPr>
          <p:cNvPr id="9" name="TextBox 8"/>
          <p:cNvSpPr txBox="1"/>
          <p:nvPr/>
        </p:nvSpPr>
        <p:spPr>
          <a:xfrm>
            <a:off x="2856411" y="6104709"/>
            <a:ext cx="705395" cy="369332"/>
          </a:xfrm>
          <a:prstGeom prst="rect">
            <a:avLst/>
          </a:prstGeom>
          <a:noFill/>
        </p:spPr>
        <p:txBody>
          <a:bodyPr wrap="square" rtlCol="0">
            <a:spAutoFit/>
          </a:bodyPr>
          <a:lstStyle/>
          <a:p>
            <a:endParaRPr lang="en-IN"/>
          </a:p>
        </p:txBody>
      </p:sp>
      <p:sp>
        <p:nvSpPr>
          <p:cNvPr id="10" name="TextBox 9"/>
          <p:cNvSpPr txBox="1"/>
          <p:nvPr/>
        </p:nvSpPr>
        <p:spPr>
          <a:xfrm>
            <a:off x="6586390" y="4247387"/>
            <a:ext cx="2003939" cy="369332"/>
          </a:xfrm>
          <a:prstGeom prst="rect">
            <a:avLst/>
          </a:prstGeom>
          <a:noFill/>
        </p:spPr>
        <p:txBody>
          <a:bodyPr wrap="square" rtlCol="0">
            <a:spAutoFit/>
          </a:bodyPr>
          <a:lstStyle/>
          <a:p>
            <a:pPr algn="ctr"/>
            <a:r>
              <a:rPr lang="en-IN" dirty="0" smtClean="0"/>
              <a:t>Query Invoice</a:t>
            </a:r>
            <a:endParaRPr lang="en-IN" dirty="0"/>
          </a:p>
        </p:txBody>
      </p:sp>
      <p:sp>
        <p:nvSpPr>
          <p:cNvPr id="11" name="TextBox 10"/>
          <p:cNvSpPr txBox="1"/>
          <p:nvPr/>
        </p:nvSpPr>
        <p:spPr>
          <a:xfrm>
            <a:off x="2106768" y="4292885"/>
            <a:ext cx="2003939" cy="369332"/>
          </a:xfrm>
          <a:prstGeom prst="rect">
            <a:avLst/>
          </a:prstGeom>
          <a:noFill/>
        </p:spPr>
        <p:txBody>
          <a:bodyPr wrap="square" rtlCol="0">
            <a:spAutoFit/>
          </a:bodyPr>
          <a:lstStyle/>
          <a:p>
            <a:pPr algn="ctr"/>
            <a:r>
              <a:rPr lang="en-IN" dirty="0" smtClean="0"/>
              <a:t>Query Invoice</a:t>
            </a:r>
            <a:endParaRPr lang="en-IN" dirty="0"/>
          </a:p>
        </p:txBody>
      </p:sp>
      <p:sp>
        <p:nvSpPr>
          <p:cNvPr id="12" name="TextBox 11"/>
          <p:cNvSpPr txBox="1"/>
          <p:nvPr/>
        </p:nvSpPr>
        <p:spPr>
          <a:xfrm>
            <a:off x="2007587" y="5891301"/>
            <a:ext cx="2046514" cy="369332"/>
          </a:xfrm>
          <a:prstGeom prst="rect">
            <a:avLst/>
          </a:prstGeom>
          <a:noFill/>
        </p:spPr>
        <p:txBody>
          <a:bodyPr wrap="square" rtlCol="0">
            <a:spAutoFit/>
          </a:bodyPr>
          <a:lstStyle/>
          <a:p>
            <a:pPr algn="ctr"/>
            <a:r>
              <a:rPr lang="en-IN" dirty="0" smtClean="0"/>
              <a:t>Retrieved Images</a:t>
            </a:r>
            <a:endParaRPr lang="en-IN" dirty="0"/>
          </a:p>
        </p:txBody>
      </p:sp>
      <p:sp>
        <p:nvSpPr>
          <p:cNvPr id="13" name="TextBox 12"/>
          <p:cNvSpPr txBox="1"/>
          <p:nvPr/>
        </p:nvSpPr>
        <p:spPr>
          <a:xfrm>
            <a:off x="6460794" y="5867648"/>
            <a:ext cx="2046514" cy="369332"/>
          </a:xfrm>
          <a:prstGeom prst="rect">
            <a:avLst/>
          </a:prstGeom>
          <a:noFill/>
        </p:spPr>
        <p:txBody>
          <a:bodyPr wrap="square" rtlCol="0">
            <a:spAutoFit/>
          </a:bodyPr>
          <a:lstStyle/>
          <a:p>
            <a:pPr algn="ctr"/>
            <a:r>
              <a:rPr lang="en-IN" dirty="0" smtClean="0"/>
              <a:t>Retrieved Images</a:t>
            </a:r>
            <a:endParaRPr lang="en-IN"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720" y="1118269"/>
            <a:ext cx="4399381" cy="3271334"/>
          </a:xfrm>
          <a:prstGeom prst="rect">
            <a:avLst/>
          </a:prstGeom>
        </p:spPr>
      </p:pic>
    </p:spTree>
    <p:extLst>
      <p:ext uri="{BB962C8B-B14F-4D97-AF65-F5344CB8AC3E}">
        <p14:creationId xmlns:p14="http://schemas.microsoft.com/office/powerpoint/2010/main" val="127418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t>In this paper we have proposed an efficient invoice categorization system by extracting logo from these invoices and using content based image retrieval system to recognize it. </a:t>
            </a:r>
            <a:endParaRPr lang="en-US" dirty="0" smtClean="0"/>
          </a:p>
          <a:p>
            <a:r>
              <a:rPr lang="en-US" dirty="0" smtClean="0"/>
              <a:t>Although </a:t>
            </a:r>
            <a:r>
              <a:rPr lang="en-US" dirty="0"/>
              <a:t>both the method performed well for the system but using HOG based features for logo detection has a problem, Histogram of gradient based method is not scale invariant. </a:t>
            </a:r>
            <a:endParaRPr lang="en-US" dirty="0" smtClean="0"/>
          </a:p>
          <a:p>
            <a:r>
              <a:rPr lang="en-US" dirty="0" smtClean="0"/>
              <a:t> </a:t>
            </a:r>
            <a:r>
              <a:rPr lang="en-US" dirty="0"/>
              <a:t>In histogram of gradients based method the system calculates the features based on the size of the image </a:t>
            </a:r>
            <a:r>
              <a:rPr lang="en-US" dirty="0" err="1"/>
              <a:t>i.e</a:t>
            </a:r>
            <a:r>
              <a:rPr lang="en-US" dirty="0"/>
              <a:t> if the size of an image is big the length of the feature vector is large while if the size of the same logo image is small the length of the feature vector is small. </a:t>
            </a:r>
            <a:endParaRPr lang="en-US" dirty="0" smtClean="0"/>
          </a:p>
          <a:p>
            <a:r>
              <a:rPr lang="en-US" dirty="0" smtClean="0"/>
              <a:t>Because </a:t>
            </a:r>
            <a:r>
              <a:rPr lang="en-US" dirty="0"/>
              <a:t>of this issue in HOG based method for logo detection, Hue saturation value based method performs better for intelligent logo retrieval system since it is scale invariant.</a:t>
            </a:r>
            <a:endParaRPr lang="en-IN" dirty="0"/>
          </a:p>
        </p:txBody>
      </p:sp>
    </p:spTree>
    <p:extLst>
      <p:ext uri="{BB962C8B-B14F-4D97-AF65-F5344CB8AC3E}">
        <p14:creationId xmlns:p14="http://schemas.microsoft.com/office/powerpoint/2010/main" val="291318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REFRENCES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20657"/>
            <a:ext cx="8596668" cy="3880773"/>
          </a:xfrm>
        </p:spPr>
        <p:txBody>
          <a:bodyPr>
            <a:normAutofit fontScale="92500" lnSpcReduction="10000"/>
          </a:bodyPr>
          <a:lstStyle/>
          <a:p>
            <a:pPr algn="just"/>
            <a:r>
              <a:rPr lang="en-IN" dirty="0" smtClean="0"/>
              <a:t>1] Xu, C., Tang, Z., Tao, X., Shi, C., ”Graphic composite segmentation for PDF documents with complex layouts,” Document Recognition and Retrieval XX, Proceedings of SPIE 8658, 86580E1-86580E10 (2013)</a:t>
            </a:r>
          </a:p>
          <a:p>
            <a:pPr algn="just"/>
            <a:r>
              <a:rPr lang="en-IN" dirty="0" smtClean="0"/>
              <a:t>[2] Shao, M., </a:t>
            </a:r>
            <a:r>
              <a:rPr lang="en-IN" dirty="0" err="1" smtClean="0"/>
              <a:t>Futrelle</a:t>
            </a:r>
            <a:r>
              <a:rPr lang="en-IN" dirty="0" smtClean="0"/>
              <a:t>, R., P., ”Recognition and classification of figures in PDF documents,” in Graphics Recognition. Ten Years Review and Future Perspectives. LNCS, 239-251 (2006).</a:t>
            </a:r>
          </a:p>
          <a:p>
            <a:pPr algn="just"/>
            <a:r>
              <a:rPr lang="en-IN" dirty="0" smtClean="0"/>
              <a:t>[3] Lin, X., Gao, L., Tang, Z., Lin, X., Hu, X., ”Mathematical formula identification in PDF documents,” 2011 International Conference on Document Analysis and Recognition, 1419-1423 (2011)</a:t>
            </a:r>
          </a:p>
          <a:p>
            <a:pPr algn="just"/>
            <a:r>
              <a:rPr lang="en-IN" dirty="0" smtClean="0"/>
              <a:t>[4] D. </a:t>
            </a:r>
            <a:r>
              <a:rPr lang="en-IN" dirty="0" err="1" smtClean="0"/>
              <a:t>Doermann</a:t>
            </a:r>
            <a:r>
              <a:rPr lang="en-IN" dirty="0" smtClean="0"/>
              <a:t>, E. </a:t>
            </a:r>
            <a:r>
              <a:rPr lang="en-IN" dirty="0" err="1" smtClean="0"/>
              <a:t>Rivlin</a:t>
            </a:r>
            <a:r>
              <a:rPr lang="en-IN" dirty="0" smtClean="0"/>
              <a:t> I. Weiss. Logo Recognition Using Geometric Invariants. International Conference on Document Analysis and Recognition (ICDAR), pp. 894-897, 1993.</a:t>
            </a:r>
          </a:p>
          <a:p>
            <a:pPr algn="just"/>
            <a:r>
              <a:rPr lang="en-IN" dirty="0" smtClean="0"/>
              <a:t>[5] G. Zhu and D. </a:t>
            </a:r>
            <a:r>
              <a:rPr lang="en-IN" dirty="0" err="1" smtClean="0"/>
              <a:t>Doerman</a:t>
            </a:r>
            <a:r>
              <a:rPr lang="en-IN" dirty="0" smtClean="0"/>
              <a:t>. Automatic Document Logo Detection. IC-DAR, pp. 864–868, 2007.</a:t>
            </a:r>
          </a:p>
          <a:p>
            <a:pPr algn="just"/>
            <a:endParaRPr lang="en-IN" dirty="0"/>
          </a:p>
        </p:txBody>
      </p:sp>
    </p:spTree>
    <p:extLst>
      <p:ext uri="{BB962C8B-B14F-4D97-AF65-F5344CB8AC3E}">
        <p14:creationId xmlns:p14="http://schemas.microsoft.com/office/powerpoint/2010/main" val="174806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809" y="2795452"/>
            <a:ext cx="8596668" cy="731520"/>
          </a:xfrm>
        </p:spPr>
        <p:txBody>
          <a:bodyPr/>
          <a:lstStyle/>
          <a:p>
            <a:pPr algn="ctr"/>
            <a:r>
              <a:rPr lang="en-IN" b="1" dirty="0" smtClean="0">
                <a:solidFill>
                  <a:srgbClr val="FF0000"/>
                </a:solidFill>
                <a:latin typeface="Times New Roman" panose="02020603050405020304" pitchFamily="18" charset="0"/>
                <a:cs typeface="Times New Roman" panose="02020603050405020304" pitchFamily="18" charset="0"/>
              </a:rPr>
              <a:t>THANKYOU</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7286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701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Intelligent content based Logo Retrieval System for Industrial Application</vt:lpstr>
      <vt:lpstr>INTRODUCTION</vt:lpstr>
      <vt:lpstr>LITERATURE SURVEY</vt:lpstr>
      <vt:lpstr>METHODS AND MATERAILS</vt:lpstr>
      <vt:lpstr>FLOWCHART OF WORKING</vt:lpstr>
      <vt:lpstr>RESULTS</vt:lpstr>
      <vt:lpstr>CONCLUSION</vt:lpstr>
      <vt:lpstr>REFRENCES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content based Logo Retrieval System for Industrial Application</dc:title>
  <dc:creator>kunal chandiramani</dc:creator>
  <cp:lastModifiedBy>kunal chandiramani</cp:lastModifiedBy>
  <cp:revision>4</cp:revision>
  <dcterms:created xsi:type="dcterms:W3CDTF">2019-11-09T17:12:57Z</dcterms:created>
  <dcterms:modified xsi:type="dcterms:W3CDTF">2019-11-09T17:35:48Z</dcterms:modified>
</cp:coreProperties>
</file>