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5" r:id="rId4"/>
    <p:sldId id="264" r:id="rId5"/>
    <p:sldId id="270" r:id="rId6"/>
    <p:sldId id="260" r:id="rId7"/>
    <p:sldId id="261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58" r:id="rId17"/>
    <p:sldId id="259" r:id="rId18"/>
    <p:sldId id="276" r:id="rId19"/>
    <p:sldId id="277" r:id="rId20"/>
    <p:sldId id="278" r:id="rId21"/>
    <p:sldId id="279" r:id="rId22"/>
    <p:sldId id="27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35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3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41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9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45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27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1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6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2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71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9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1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5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1E60C0-0FC5-476F-9489-1712026FBAA5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D4CD5D-F785-402C-B556-47257DC5D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87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402" y="204821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/>
              <a:t>TOURISIM ACTIVITY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569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5565" y="-1741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TRAVEL DAIRY CONSTRUCTION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9" y="1037953"/>
            <a:ext cx="4508135" cy="4065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045" y="5312248"/>
            <a:ext cx="442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07: Using the expanded URL mention in the tweet scrape the Venue Name and Venue type from the webpage.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41" y="981347"/>
            <a:ext cx="4878227" cy="41784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146766" y="2908663"/>
            <a:ext cx="1358537" cy="67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944524" y="5312248"/>
            <a:ext cx="4426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08: Save the Date, Time, Venue Name and Venue type into a data frame and covert it to csv file to construct the travel dairy.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22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4064"/>
              </p:ext>
            </p:extLst>
          </p:nvPr>
        </p:nvGraphicFramePr>
        <p:xfrm>
          <a:off x="2595154" y="792491"/>
          <a:ext cx="6984275" cy="5974068"/>
        </p:xfrm>
        <a:graphic>
          <a:graphicData uri="http://schemas.openxmlformats.org/drawingml/2006/table">
            <a:tbl>
              <a:tblPr/>
              <a:tblGrid>
                <a:gridCol w="312548">
                  <a:extLst>
                    <a:ext uri="{9D8B030D-6E8A-4147-A177-3AD203B41FA5}">
                      <a16:colId xmlns:a16="http://schemas.microsoft.com/office/drawing/2014/main" val="2786471496"/>
                    </a:ext>
                  </a:extLst>
                </a:gridCol>
                <a:gridCol w="420740">
                  <a:extLst>
                    <a:ext uri="{9D8B030D-6E8A-4147-A177-3AD203B41FA5}">
                      <a16:colId xmlns:a16="http://schemas.microsoft.com/office/drawing/2014/main" val="2695933189"/>
                    </a:ext>
                  </a:extLst>
                </a:gridCol>
                <a:gridCol w="667180">
                  <a:extLst>
                    <a:ext uri="{9D8B030D-6E8A-4147-A177-3AD203B41FA5}">
                      <a16:colId xmlns:a16="http://schemas.microsoft.com/office/drawing/2014/main" val="937408046"/>
                    </a:ext>
                  </a:extLst>
                </a:gridCol>
                <a:gridCol w="2782884">
                  <a:extLst>
                    <a:ext uri="{9D8B030D-6E8A-4147-A177-3AD203B41FA5}">
                      <a16:colId xmlns:a16="http://schemas.microsoft.com/office/drawing/2014/main" val="545486149"/>
                    </a:ext>
                  </a:extLst>
                </a:gridCol>
                <a:gridCol w="2800923">
                  <a:extLst>
                    <a:ext uri="{9D8B030D-6E8A-4147-A177-3AD203B41FA5}">
                      <a16:colId xmlns:a16="http://schemas.microsoft.com/office/drawing/2014/main" val="4125946976"/>
                    </a:ext>
                  </a:extLst>
                </a:gridCol>
              </a:tblGrid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Venue_Name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Venue_Type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803571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07:35:42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 D4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 Gate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7657707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05:28:14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Royal Silk Lounge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 Lounge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85527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05:26:45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 Royal First/Biz Passport Control Fast Track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 Terminal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953583"/>
                  </a:ext>
                </a:extLst>
              </a:tr>
              <a:tr h="328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05:26:06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 Airways Royal Silk (Business Class) Check-In Area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 Service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714539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05:12:21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Suvarnabhumi Airport (BKK)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472582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11:04:54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 Trat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 Restaurant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362490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07:18:31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Sky Bar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Bar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531792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07:17:14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 Pillars Suites Rooftop Pool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Pool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794888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06:21:23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Tonson Gallery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 Gallery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6865093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05:31:07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Paragon Food Hall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Court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0424674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05:09:13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Miu Miu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Boutique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225874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04:57:41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Prada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Boutique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382400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04:53:13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Siam Paragon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Shopping Mall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3773440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04:09:46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Bangkok Art and Culture Centre (BACC)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 Museum and Cultural Center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720505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03:30:48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S.A.C. Subhashok The Arts Centre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 Gallery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461661"/>
                  </a:ext>
                </a:extLst>
              </a:tr>
              <a:tr h="328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Feb-23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02:15:46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 Pillars Hotels &amp; Residences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and Residential Building (Apartment / Condo)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618740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13:24:21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Smalls Bar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Lounge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117962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10:53:02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Vertigo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644615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10:52:39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Banyan Tree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021021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07:10:00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Erawan Bangkok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Shopping Mall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94219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06:18:59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Somboon Seafood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Seafood Restaurant and Thai Restaurant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723735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06:06:02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SIWILAI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Boutique and Caf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2130524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05:59:08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Embassy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Shopping Mall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251984"/>
                  </a:ext>
                </a:extLst>
              </a:tr>
              <a:tr h="328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Feb-22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00:41:25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 Pillars Hotels &amp; Residences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and Residential Building (Apartment / Condo)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397130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12:03:57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Chan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 Restaurant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992307"/>
                  </a:ext>
                </a:extLst>
              </a:tr>
              <a:tr h="328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10:17:16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 Pillars Hotels &amp; Residences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and Residential Building (Apartment / Condo)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59008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08:59:05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Baggage Claim 15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Baggage Claim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7064260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08:29:38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Baggage Claim 11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Baggage Claim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74410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08:26:25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</a:t>
                      </a: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Immigration: </a:t>
                      </a:r>
                      <a:r>
                        <a:rPr lang="fr-F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</a:t>
                      </a: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Zone (East)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Travel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8645184"/>
                  </a:ext>
                </a:extLst>
              </a:tr>
              <a:tr h="1725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Feb-21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08:14:58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Suvarnabhumi</a:t>
                      </a: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Airport (BKK)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</a:t>
                      </a:r>
                    </a:p>
                  </a:txBody>
                  <a:tcPr marL="5456" marR="5456" marT="54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41717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795565" y="-1741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Example of Travel Diary Constructed for a User from Tokyo, Japan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2933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IMPLEMNTATION: Data </a:t>
            </a:r>
            <a:r>
              <a:rPr lang="en-US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One of the most important stage when building a Machine Learning model is the data </a:t>
            </a:r>
            <a:r>
              <a:rPr lang="de-DE" dirty="0" smtClean="0">
                <a:effectLst/>
              </a:rPr>
              <a:t>pre-processing stage which helps in removing the noise from the data thereby increasing the accuracy of the model.</a:t>
            </a:r>
          </a:p>
          <a:p>
            <a:r>
              <a:rPr lang="de-DE" dirty="0" smtClean="0">
                <a:effectLst/>
              </a:rPr>
              <a:t>In this system, the key data pre-processing steps that are carried out are as follows: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smtClean="0">
                <a:effectLst/>
              </a:rPr>
              <a:t>Removing the Special Characters from the Venue_Name and Venue Type values.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smtClean="0">
                <a:effectLst/>
              </a:rPr>
              <a:t>Traslating the values of Venue_Name and Venue_Type attributes to english.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smtClean="0">
                <a:effectLst/>
              </a:rPr>
              <a:t>Converting String date to date time format.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smtClean="0">
                <a:effectLst/>
              </a:rPr>
              <a:t>Deleting rows with null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54970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045" y="5902186"/>
            <a:ext cx="490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 Unprocessed Data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260290" y="5902186"/>
            <a:ext cx="442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01: Deleting Rows with Null Values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5632727" y="3104459"/>
            <a:ext cx="639097" cy="471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3" y="1204298"/>
            <a:ext cx="5413715" cy="4272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43" y="1204299"/>
            <a:ext cx="5625509" cy="427226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43292" y="21040"/>
            <a:ext cx="10353762" cy="970450"/>
          </a:xfrm>
        </p:spPr>
        <p:txBody>
          <a:bodyPr/>
          <a:lstStyle/>
          <a:p>
            <a:r>
              <a:rPr lang="en-US" dirty="0"/>
              <a:t>IMPLEMNTATION: Data </a:t>
            </a:r>
            <a:r>
              <a:rPr lang="en-US" dirty="0" smtClean="0"/>
              <a:t>Pre-Processing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1920240" y="2265680"/>
            <a:ext cx="1280160" cy="223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560320" y="2508968"/>
            <a:ext cx="767170" cy="223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200025" y="2489200"/>
            <a:ext cx="1315983" cy="2855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843280" y="1840060"/>
            <a:ext cx="538480" cy="30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2650888" y="3484091"/>
            <a:ext cx="2865120" cy="34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685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619"/>
            <a:ext cx="548640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62" y="1412619"/>
            <a:ext cx="5849538" cy="41148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04387" y="3165986"/>
            <a:ext cx="658761" cy="452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47981" y="5892350"/>
            <a:ext cx="442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03: Removing Special Characters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60290" y="5892350"/>
            <a:ext cx="442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03: Translating to English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43292" y="21040"/>
            <a:ext cx="10353762" cy="970450"/>
          </a:xfrm>
        </p:spPr>
        <p:txBody>
          <a:bodyPr/>
          <a:lstStyle/>
          <a:p>
            <a:r>
              <a:rPr lang="en-US" dirty="0"/>
              <a:t>IMPLEMNTATION: Data </a:t>
            </a:r>
            <a:r>
              <a:rPr lang="en-US" dirty="0" smtClean="0"/>
              <a:t>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4436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3292" y="210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IMPLEMNTATION: Data Pre-Processing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66" y="991490"/>
            <a:ext cx="6457028" cy="44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6743" y="5784195"/>
            <a:ext cx="442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05: Converting string date to date-time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63242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Data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70450"/>
            <a:ext cx="10353762" cy="5517436"/>
          </a:xfrm>
        </p:spPr>
        <p:txBody>
          <a:bodyPr>
            <a:noAutofit/>
          </a:bodyPr>
          <a:lstStyle/>
          <a:p>
            <a:pPr marL="285750" indent="-285750" algn="just"/>
            <a:r>
              <a:rPr lang="en-US" dirty="0" smtClean="0">
                <a:effectLst/>
              </a:rPr>
              <a:t>One </a:t>
            </a:r>
            <a:r>
              <a:rPr lang="en-US" dirty="0">
                <a:effectLst/>
              </a:rPr>
              <a:t>major challenge for summarizing the activity preferences of Asian and Western is that there are numerous types of venues in the collected data. </a:t>
            </a:r>
            <a:r>
              <a:rPr lang="en-US" dirty="0" smtClean="0">
                <a:effectLst/>
              </a:rPr>
              <a:t>So, we have categories the venues into eight different categories those are as follows:</a:t>
            </a:r>
            <a:endParaRPr lang="en-US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22288"/>
              </p:ext>
            </p:extLst>
          </p:nvPr>
        </p:nvGraphicFramePr>
        <p:xfrm>
          <a:off x="1698171" y="2081349"/>
          <a:ext cx="8351520" cy="4667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972">
                  <a:extLst>
                    <a:ext uri="{9D8B030D-6E8A-4147-A177-3AD203B41FA5}">
                      <a16:colId xmlns:a16="http://schemas.microsoft.com/office/drawing/2014/main" val="1106722482"/>
                    </a:ext>
                  </a:extLst>
                </a:gridCol>
                <a:gridCol w="2494526">
                  <a:extLst>
                    <a:ext uri="{9D8B030D-6E8A-4147-A177-3AD203B41FA5}">
                      <a16:colId xmlns:a16="http://schemas.microsoft.com/office/drawing/2014/main" val="1770393344"/>
                    </a:ext>
                  </a:extLst>
                </a:gridCol>
                <a:gridCol w="5467022">
                  <a:extLst>
                    <a:ext uri="{9D8B030D-6E8A-4147-A177-3AD203B41FA5}">
                      <a16:colId xmlns:a16="http://schemas.microsoft.com/office/drawing/2014/main" val="3913522492"/>
                    </a:ext>
                  </a:extLst>
                </a:gridCol>
              </a:tblGrid>
              <a:tr h="5476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Travel &amp; Transportation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Airport, Train Station, bus station, metro station, Hotel.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179149"/>
                  </a:ext>
                </a:extLst>
              </a:tr>
              <a:tr h="83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Art &amp; Entertainment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Art Gallery, Art Museum, Cultural Centre, Concert Hall, Stadium, Movie Theatre, Theme Park, Zoo, Multiplex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954333"/>
                  </a:ext>
                </a:extLst>
              </a:tr>
              <a:tr h="262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Events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Market, conference, festival, Road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040711"/>
                  </a:ext>
                </a:extLst>
              </a:tr>
              <a:tr h="11178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American Restaurant, Asian Restaurant, Italian Restaurant, Japanese restaurant, Mexican Restaurant, Coffee shop, BBQ Joint restaurant, Noodle house, Desert Shop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321369"/>
                  </a:ext>
                </a:extLst>
              </a:tr>
              <a:tr h="83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5.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Shop &amp; Service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Shopping Mall, Airport Service, Convenience Store, Departmental Store, Accessories store, Clothing Store, Electronic Store, Massage parlour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897817"/>
                  </a:ext>
                </a:extLst>
              </a:tr>
              <a:tr h="5478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6.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Professional &amp; other places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Temple, Buddhist Temple, Residential Building, Convention centre, Medical centre, Office, Church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957688"/>
                  </a:ext>
                </a:extLst>
              </a:tr>
              <a:tr h="262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Nightlife Spot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Lounge, Bar, night market, nightclub.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503248"/>
                  </a:ext>
                </a:extLst>
              </a:tr>
              <a:tr h="262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Outdoors &amp; Recreation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Athletic sports, Golf Course, beach.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1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33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970449"/>
            <a:ext cx="10327637" cy="54390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1. </a:t>
            </a:r>
            <a:r>
              <a:rPr lang="en-US" b="1" dirty="0">
                <a:effectLst/>
              </a:rPr>
              <a:t>Activity Preference Analysis of Asian </a:t>
            </a:r>
            <a:r>
              <a:rPr lang="en-US" b="1" dirty="0" smtClean="0">
                <a:effectLst/>
              </a:rPr>
              <a:t>Vs </a:t>
            </a:r>
            <a:r>
              <a:rPr lang="en-US" b="1" dirty="0">
                <a:effectLst/>
              </a:rPr>
              <a:t>Western tourists. 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ANALYSIS AND FINDINGS</a:t>
            </a:r>
            <a:endParaRPr lang="en-IN" dirty="0"/>
          </a:p>
        </p:txBody>
      </p:sp>
      <p:pic>
        <p:nvPicPr>
          <p:cNvPr id="6" name="Picture 5" descr="C:\Users\User\Pictures\Screenshots\Screenshot (150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1" t="27969" r="13241" b="7115"/>
          <a:stretch/>
        </p:blipFill>
        <p:spPr bwMode="auto">
          <a:xfrm>
            <a:off x="1907178" y="1598022"/>
            <a:ext cx="8212182" cy="47984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5744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574765"/>
            <a:ext cx="10797294" cy="5225143"/>
          </a:xfrm>
        </p:spPr>
        <p:txBody>
          <a:bodyPr/>
          <a:lstStyle/>
          <a:p>
            <a:pPr marL="36900" indent="0">
              <a:buNone/>
            </a:pPr>
            <a:r>
              <a:rPr lang="en-IN" b="1" dirty="0" smtClean="0">
                <a:effectLst/>
              </a:rPr>
              <a:t>2. Activity </a:t>
            </a:r>
            <a:r>
              <a:rPr lang="en-IN" b="1" dirty="0">
                <a:effectLst/>
              </a:rPr>
              <a:t>Preference Analysis of Male v/s Female tourists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272" t="27380" r="13583" b="6241"/>
          <a:stretch/>
        </p:blipFill>
        <p:spPr bwMode="auto">
          <a:xfrm>
            <a:off x="1436915" y="1254034"/>
            <a:ext cx="8561434" cy="4808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77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395" y="174980"/>
            <a:ext cx="4248448" cy="426720"/>
          </a:xfrm>
        </p:spPr>
        <p:txBody>
          <a:bodyPr/>
          <a:lstStyle/>
          <a:p>
            <a:pPr marL="36900" lvl="2" indent="0">
              <a:buNone/>
            </a:pPr>
            <a:r>
              <a:rPr lang="en-US" dirty="0" smtClean="0"/>
              <a:t>3.1 </a:t>
            </a:r>
            <a:r>
              <a:rPr lang="en-IN" b="1" dirty="0">
                <a:effectLst/>
              </a:rPr>
              <a:t>Temporal Analysis of Nightlife Spots</a:t>
            </a:r>
            <a:endParaRPr lang="en-IN" sz="1400" dirty="0">
              <a:effectLst/>
            </a:endParaRP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2270" t="33287" r="18457" b="31061"/>
          <a:stretch/>
        </p:blipFill>
        <p:spPr bwMode="auto">
          <a:xfrm>
            <a:off x="226424" y="740228"/>
            <a:ext cx="6384472" cy="23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58045" y="3288293"/>
            <a:ext cx="4248448" cy="426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2" indent="0">
              <a:buFont typeface="Wingdings 2" charset="2"/>
              <a:buNone/>
            </a:pPr>
            <a:r>
              <a:rPr lang="en-US" dirty="0" smtClean="0"/>
              <a:t>3.2 </a:t>
            </a:r>
            <a:r>
              <a:rPr lang="en-IN" b="1" dirty="0" smtClean="0">
                <a:effectLst/>
              </a:rPr>
              <a:t>Temporal Analysis of Restaurants</a:t>
            </a:r>
            <a:endParaRPr lang="en-IN" sz="1400" dirty="0" smtClean="0">
              <a:effectLst/>
            </a:endParaRPr>
          </a:p>
          <a:p>
            <a:pPr marL="36900" indent="0">
              <a:buFont typeface="Wingdings 2" charset="2"/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1382" t="39196" r="18125" b="25153"/>
          <a:stretch/>
        </p:blipFill>
        <p:spPr bwMode="auto">
          <a:xfrm>
            <a:off x="226425" y="3884828"/>
            <a:ext cx="6384472" cy="2324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64789"/>
              </p:ext>
            </p:extLst>
          </p:nvPr>
        </p:nvGraphicFramePr>
        <p:xfrm>
          <a:off x="7463245" y="740228"/>
          <a:ext cx="3870961" cy="226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264">
                  <a:extLst>
                    <a:ext uri="{9D8B030D-6E8A-4147-A177-3AD203B41FA5}">
                      <a16:colId xmlns:a16="http://schemas.microsoft.com/office/drawing/2014/main" val="1933165207"/>
                    </a:ext>
                  </a:extLst>
                </a:gridCol>
                <a:gridCol w="2275697">
                  <a:extLst>
                    <a:ext uri="{9D8B030D-6E8A-4147-A177-3AD203B41FA5}">
                      <a16:colId xmlns:a16="http://schemas.microsoft.com/office/drawing/2014/main" val="1226359614"/>
                    </a:ext>
                  </a:extLst>
                </a:gridCol>
              </a:tblGrid>
              <a:tr h="297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Proportion of Check-ins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021417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29.577465%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580488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9.859155%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705573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18.309859%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03851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16.901408%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148096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16.901408%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315976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4.225352%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10825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4.225352%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99936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70075"/>
              </p:ext>
            </p:extLst>
          </p:nvPr>
        </p:nvGraphicFramePr>
        <p:xfrm>
          <a:off x="7541623" y="3884828"/>
          <a:ext cx="3792583" cy="2358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2963">
                  <a:extLst>
                    <a:ext uri="{9D8B030D-6E8A-4147-A177-3AD203B41FA5}">
                      <a16:colId xmlns:a16="http://schemas.microsoft.com/office/drawing/2014/main" val="135411141"/>
                    </a:ext>
                  </a:extLst>
                </a:gridCol>
                <a:gridCol w="2229620">
                  <a:extLst>
                    <a:ext uri="{9D8B030D-6E8A-4147-A177-3AD203B41FA5}">
                      <a16:colId xmlns:a16="http://schemas.microsoft.com/office/drawing/2014/main" val="3768288471"/>
                    </a:ext>
                  </a:extLst>
                </a:gridCol>
              </a:tblGrid>
              <a:tr h="3101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Day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Proportion of Check-ins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356698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20.434783%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271376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13.478261%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299225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13.913043%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68601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10.000000%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0710486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12.608696%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571923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17.826087%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1235195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11.739130%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614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Tourism managers need to make </a:t>
            </a:r>
            <a:r>
              <a:rPr lang="en-US" dirty="0"/>
              <a:t>the strategic </a:t>
            </a:r>
            <a:r>
              <a:rPr lang="en-US" dirty="0" smtClean="0"/>
              <a:t>plans for the tourist and take important  decisions to recommend activities to the tourist to improve tourist satisfaction, which isn’t that easy as it seems.</a:t>
            </a:r>
          </a:p>
          <a:p>
            <a:pPr algn="just"/>
            <a:r>
              <a:rPr lang="en-IN" dirty="0" smtClean="0"/>
              <a:t>On the other hand, running </a:t>
            </a:r>
            <a:r>
              <a:rPr lang="en-IN" dirty="0"/>
              <a:t>restaurants, cafes, malls, dessert shops isn't always as charming as first impressions appear. </a:t>
            </a:r>
            <a:r>
              <a:rPr lang="en-IN" dirty="0" smtClean="0"/>
              <a:t>There </a:t>
            </a:r>
            <a:r>
              <a:rPr lang="en-IN" dirty="0"/>
              <a:t>are often all sorts of unexpected troubles popping up that could hurt business. </a:t>
            </a:r>
          </a:p>
        </p:txBody>
      </p:sp>
    </p:spTree>
    <p:extLst>
      <p:ext uri="{BB962C8B-B14F-4D97-AF65-F5344CB8AC3E}">
        <p14:creationId xmlns:p14="http://schemas.microsoft.com/office/powerpoint/2010/main" val="1442828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10055" y="184513"/>
            <a:ext cx="4248448" cy="426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2" indent="0">
              <a:buFont typeface="Wingdings 2" charset="2"/>
              <a:buNone/>
            </a:pPr>
            <a:r>
              <a:rPr lang="en-US" dirty="0" smtClean="0"/>
              <a:t>3.3 </a:t>
            </a:r>
            <a:r>
              <a:rPr lang="en-IN" b="1" dirty="0" smtClean="0">
                <a:effectLst/>
              </a:rPr>
              <a:t>Temporal Analysis of Temples</a:t>
            </a:r>
            <a:endParaRPr lang="en-IN" sz="1400" dirty="0" smtClean="0">
              <a:effectLst/>
            </a:endParaRPr>
          </a:p>
          <a:p>
            <a:pPr marL="36900" indent="0">
              <a:buFont typeface="Wingdings 2" charset="2"/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937" t="41166" r="18901" b="23183"/>
          <a:stretch/>
        </p:blipFill>
        <p:spPr bwMode="auto">
          <a:xfrm>
            <a:off x="269966" y="611233"/>
            <a:ext cx="6717392" cy="2322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10055" y="3265079"/>
            <a:ext cx="4248448" cy="426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2" indent="0">
              <a:buFont typeface="Wingdings 2" charset="2"/>
              <a:buNone/>
            </a:pPr>
            <a:r>
              <a:rPr lang="en-US" dirty="0" smtClean="0"/>
              <a:t>3.4 </a:t>
            </a:r>
            <a:r>
              <a:rPr lang="en-IN" b="1" dirty="0" smtClean="0">
                <a:effectLst/>
              </a:rPr>
              <a:t>Temporal Analysis of Shopping Malls</a:t>
            </a:r>
            <a:endParaRPr lang="en-IN" sz="1400" dirty="0" smtClean="0">
              <a:effectLst/>
            </a:endParaRPr>
          </a:p>
          <a:p>
            <a:pPr marL="36900" indent="0">
              <a:buFont typeface="Wingdings 2" charset="2"/>
              <a:buNone/>
            </a:pPr>
            <a:endParaRPr lang="en-IN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1937" t="38999" r="19566" b="27123"/>
          <a:stretch/>
        </p:blipFill>
        <p:spPr bwMode="auto">
          <a:xfrm>
            <a:off x="269966" y="4023361"/>
            <a:ext cx="6717392" cy="2255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932"/>
              </p:ext>
            </p:extLst>
          </p:nvPr>
        </p:nvGraphicFramePr>
        <p:xfrm>
          <a:off x="7654835" y="611236"/>
          <a:ext cx="3923212" cy="2322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797">
                  <a:extLst>
                    <a:ext uri="{9D8B030D-6E8A-4147-A177-3AD203B41FA5}">
                      <a16:colId xmlns:a16="http://schemas.microsoft.com/office/drawing/2014/main" val="2972251642"/>
                    </a:ext>
                  </a:extLst>
                </a:gridCol>
                <a:gridCol w="2306415">
                  <a:extLst>
                    <a:ext uri="{9D8B030D-6E8A-4147-A177-3AD203B41FA5}">
                      <a16:colId xmlns:a16="http://schemas.microsoft.com/office/drawing/2014/main" val="1950645924"/>
                    </a:ext>
                  </a:extLst>
                </a:gridCol>
              </a:tblGrid>
              <a:tr h="3053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Proportion of Check-ins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278070"/>
                  </a:ext>
                </a:extLst>
              </a:tr>
              <a:tr h="28813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36.363636%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7893892"/>
                  </a:ext>
                </a:extLst>
              </a:tr>
              <a:tr h="28813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9.090909%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08984"/>
                  </a:ext>
                </a:extLst>
              </a:tr>
              <a:tr h="28813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15.151515%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308282"/>
                  </a:ext>
                </a:extLst>
              </a:tr>
              <a:tr h="28813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6.060606%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2804901"/>
                  </a:ext>
                </a:extLst>
              </a:tr>
              <a:tr h="28813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24.242424%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125551"/>
                  </a:ext>
                </a:extLst>
              </a:tr>
              <a:tr h="28813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6.060606%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099358"/>
                  </a:ext>
                </a:extLst>
              </a:tr>
              <a:tr h="28813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3.030303%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8218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4715"/>
              </p:ext>
            </p:extLst>
          </p:nvPr>
        </p:nvGraphicFramePr>
        <p:xfrm>
          <a:off x="7654835" y="4023359"/>
          <a:ext cx="3923212" cy="2255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797">
                  <a:extLst>
                    <a:ext uri="{9D8B030D-6E8A-4147-A177-3AD203B41FA5}">
                      <a16:colId xmlns:a16="http://schemas.microsoft.com/office/drawing/2014/main" val="1159253215"/>
                    </a:ext>
                  </a:extLst>
                </a:gridCol>
                <a:gridCol w="2306415">
                  <a:extLst>
                    <a:ext uri="{9D8B030D-6E8A-4147-A177-3AD203B41FA5}">
                      <a16:colId xmlns:a16="http://schemas.microsoft.com/office/drawing/2014/main" val="1845238136"/>
                    </a:ext>
                  </a:extLst>
                </a:gridCol>
              </a:tblGrid>
              <a:tr h="296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Proportion of Check-ins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870415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Thu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13.684211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5453224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15.789474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325351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16.842105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70183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20.000000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827121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9.473684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281732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10.526316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627361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13.684211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629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74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16793" y="278673"/>
            <a:ext cx="4248448" cy="426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2" indent="0">
              <a:buFont typeface="Wingdings 2" charset="2"/>
              <a:buNone/>
            </a:pPr>
            <a:r>
              <a:rPr lang="en-US" dirty="0" smtClean="0"/>
              <a:t>3.5 </a:t>
            </a:r>
            <a:r>
              <a:rPr lang="en-IN" b="1" dirty="0" smtClean="0">
                <a:effectLst/>
              </a:rPr>
              <a:t>Temporal Analysis of Airport</a:t>
            </a:r>
            <a:endParaRPr lang="en-IN" sz="1400" dirty="0" smtClean="0">
              <a:effectLst/>
            </a:endParaRPr>
          </a:p>
          <a:p>
            <a:pPr marL="36900" indent="0">
              <a:buFont typeface="Wingdings 2" charset="2"/>
              <a:buNone/>
            </a:pP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6793" y="3326673"/>
            <a:ext cx="4248448" cy="426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lvl="2" indent="0">
              <a:buFont typeface="Wingdings 2" charset="2"/>
              <a:buNone/>
            </a:pPr>
            <a:r>
              <a:rPr lang="en-US" dirty="0" smtClean="0"/>
              <a:t>3.6 </a:t>
            </a:r>
            <a:r>
              <a:rPr lang="en-IN" b="1" dirty="0" smtClean="0">
                <a:effectLst/>
              </a:rPr>
              <a:t>Temporal Analysis of Coffee Shops</a:t>
            </a:r>
            <a:endParaRPr lang="en-IN" sz="1400" dirty="0" smtClean="0">
              <a:effectLst/>
            </a:endParaRPr>
          </a:p>
          <a:p>
            <a:pPr marL="36900" indent="0">
              <a:buFont typeface="Wingdings 2" charset="2"/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1271" t="35690" r="19699" b="28856"/>
          <a:stretch/>
        </p:blipFill>
        <p:spPr bwMode="auto">
          <a:xfrm>
            <a:off x="459798" y="705393"/>
            <a:ext cx="6707355" cy="2481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20740" t="33563" r="19432" b="30747"/>
          <a:stretch/>
        </p:blipFill>
        <p:spPr bwMode="auto">
          <a:xfrm>
            <a:off x="459798" y="3892731"/>
            <a:ext cx="6707355" cy="2403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95346"/>
              </p:ext>
            </p:extLst>
          </p:nvPr>
        </p:nvGraphicFramePr>
        <p:xfrm>
          <a:off x="7689669" y="705392"/>
          <a:ext cx="3984171" cy="2481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919">
                  <a:extLst>
                    <a:ext uri="{9D8B030D-6E8A-4147-A177-3AD203B41FA5}">
                      <a16:colId xmlns:a16="http://schemas.microsoft.com/office/drawing/2014/main" val="2527126776"/>
                    </a:ext>
                  </a:extLst>
                </a:gridCol>
                <a:gridCol w="2342252">
                  <a:extLst>
                    <a:ext uri="{9D8B030D-6E8A-4147-A177-3AD203B41FA5}">
                      <a16:colId xmlns:a16="http://schemas.microsoft.com/office/drawing/2014/main" val="2089642019"/>
                    </a:ext>
                  </a:extLst>
                </a:gridCol>
              </a:tblGrid>
              <a:tr h="326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Proportion of Check-ins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612932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15.151515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210163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17.424242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254326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16.666667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457630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9.848485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2031288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12.121212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9936408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16.666667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0576605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12.121212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211521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53232"/>
              </p:ext>
            </p:extLst>
          </p:nvPr>
        </p:nvGraphicFramePr>
        <p:xfrm>
          <a:off x="7689669" y="3892733"/>
          <a:ext cx="3984171" cy="2403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919">
                  <a:extLst>
                    <a:ext uri="{9D8B030D-6E8A-4147-A177-3AD203B41FA5}">
                      <a16:colId xmlns:a16="http://schemas.microsoft.com/office/drawing/2014/main" val="299758298"/>
                    </a:ext>
                  </a:extLst>
                </a:gridCol>
                <a:gridCol w="2342252">
                  <a:extLst>
                    <a:ext uri="{9D8B030D-6E8A-4147-A177-3AD203B41FA5}">
                      <a16:colId xmlns:a16="http://schemas.microsoft.com/office/drawing/2014/main" val="900221407"/>
                    </a:ext>
                  </a:extLst>
                </a:gridCol>
              </a:tblGrid>
              <a:tr h="316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Proportion of Check-ins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703027"/>
                  </a:ext>
                </a:extLst>
              </a:tr>
              <a:tr h="29821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4.347826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4811073"/>
                  </a:ext>
                </a:extLst>
              </a:tr>
              <a:tr h="29821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17.391304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579997"/>
                  </a:ext>
                </a:extLst>
              </a:tr>
              <a:tr h="29821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23.913043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134268"/>
                  </a:ext>
                </a:extLst>
              </a:tr>
              <a:tr h="29821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26.086957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200021"/>
                  </a:ext>
                </a:extLst>
              </a:tr>
              <a:tr h="29821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8.695652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030234"/>
                  </a:ext>
                </a:extLst>
              </a:tr>
              <a:tr h="29821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8.695652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3858088"/>
                  </a:ext>
                </a:extLst>
              </a:tr>
              <a:tr h="29821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8.695652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44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[1] Vu, </a:t>
            </a:r>
            <a:r>
              <a:rPr lang="en-IN" dirty="0" err="1"/>
              <a:t>Huy</a:t>
            </a:r>
            <a:r>
              <a:rPr lang="en-IN" dirty="0"/>
              <a:t> </a:t>
            </a:r>
            <a:r>
              <a:rPr lang="en-IN" dirty="0" err="1"/>
              <a:t>Quan</a:t>
            </a:r>
            <a:r>
              <a:rPr lang="en-IN" dirty="0"/>
              <a:t>, et al. "Tourist activity analysis by leveraging mobile social media data." </a:t>
            </a:r>
            <a:r>
              <a:rPr lang="en-IN" i="1" dirty="0"/>
              <a:t>Journal of travel research</a:t>
            </a:r>
            <a:r>
              <a:rPr lang="en-IN" dirty="0"/>
              <a:t> 57.7 (2018): 883-898. </a:t>
            </a:r>
          </a:p>
          <a:p>
            <a:pPr marL="0" indent="0" algn="just">
              <a:buNone/>
            </a:pPr>
            <a:r>
              <a:rPr lang="en-IN" dirty="0"/>
              <a:t>[2] Vu, </a:t>
            </a:r>
            <a:r>
              <a:rPr lang="en-IN" dirty="0" err="1"/>
              <a:t>Huy</a:t>
            </a:r>
            <a:r>
              <a:rPr lang="en-IN" dirty="0"/>
              <a:t> </a:t>
            </a:r>
            <a:r>
              <a:rPr lang="en-IN" dirty="0" err="1"/>
              <a:t>Quan</a:t>
            </a:r>
            <a:r>
              <a:rPr lang="en-IN" dirty="0"/>
              <a:t>, et al. "Exploring tourist dining preferences based on restaurant reviews." </a:t>
            </a:r>
            <a:r>
              <a:rPr lang="en-IN" i="1" dirty="0"/>
              <a:t>Journal of Travel Research</a:t>
            </a:r>
            <a:r>
              <a:rPr lang="en-IN" dirty="0"/>
              <a:t> 58.1 (2019): 149-167. </a:t>
            </a:r>
          </a:p>
          <a:p>
            <a:pPr marL="0" indent="0" algn="just">
              <a:buNone/>
            </a:pPr>
            <a:r>
              <a:rPr lang="en-IN" dirty="0"/>
              <a:t>[3] Ma, Xu, et al. "Predicting Future Visitors Of Restaurants Using Big Data." </a:t>
            </a:r>
            <a:r>
              <a:rPr lang="en-IN" i="1" dirty="0"/>
              <a:t>2018 International Conference on Machine Learning and Cybernetics (ICMLC)</a:t>
            </a:r>
            <a:r>
              <a:rPr lang="en-IN" dirty="0"/>
              <a:t>. Vol. 1. IEEE, 2018.</a:t>
            </a:r>
          </a:p>
          <a:p>
            <a:pPr marL="0" indent="0" algn="just">
              <a:buNone/>
            </a:pPr>
            <a:r>
              <a:rPr lang="en-IN" dirty="0"/>
              <a:t>[4] Liu, </a:t>
            </a:r>
            <a:r>
              <a:rPr lang="en-IN" dirty="0" err="1"/>
              <a:t>Shaowu</a:t>
            </a:r>
            <a:r>
              <a:rPr lang="en-IN" dirty="0"/>
              <a:t>, et al. "</a:t>
            </a:r>
            <a:r>
              <a:rPr lang="en-IN" dirty="0" err="1"/>
              <a:t>Analyzing</a:t>
            </a:r>
            <a:r>
              <a:rPr lang="en-IN" dirty="0"/>
              <a:t> changes in hotel customers’ expectations by trip mode." </a:t>
            </a:r>
            <a:r>
              <a:rPr lang="en-IN" i="1" dirty="0"/>
              <a:t>International Journal of Hospitality Management</a:t>
            </a:r>
            <a:r>
              <a:rPr lang="en-IN" dirty="0"/>
              <a:t> 34 (2013): 359-371. </a:t>
            </a:r>
          </a:p>
          <a:p>
            <a:pPr marL="0" indent="0" algn="just">
              <a:buNone/>
            </a:pPr>
            <a:r>
              <a:rPr lang="en-IN" dirty="0"/>
              <a:t>[5] </a:t>
            </a:r>
            <a:r>
              <a:rPr lang="en-IN" dirty="0" err="1"/>
              <a:t>Frechtling</a:t>
            </a:r>
            <a:r>
              <a:rPr lang="en-IN" dirty="0"/>
              <a:t>, Douglas C. </a:t>
            </a:r>
            <a:r>
              <a:rPr lang="en-IN" i="1" dirty="0"/>
              <a:t>Practical tourism forecasting</a:t>
            </a:r>
            <a:r>
              <a:rPr lang="en-IN" dirty="0"/>
              <a:t>. Butterworth-Heinemann Ltd, 1996.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424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195" y="2838450"/>
            <a:ext cx="10353762" cy="970450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367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we can analyze the pattern of </a:t>
            </a:r>
            <a:r>
              <a:rPr lang="en-US" dirty="0" smtClean="0"/>
              <a:t>activities at various </a:t>
            </a:r>
            <a:r>
              <a:rPr lang="en-US" dirty="0" smtClean="0"/>
              <a:t>restaurants, malls, dessert shops, etc. preferred by different tourist groups( Asian, European, North American, Oceania) in Bangkok, this can support the tourist managers to recommend places and make strategic plans for them.    </a:t>
            </a:r>
            <a:endParaRPr lang="en-IN" dirty="0" smtClean="0"/>
          </a:p>
          <a:p>
            <a:pPr algn="just"/>
            <a:r>
              <a:rPr lang="en-IN" dirty="0" smtClean="0"/>
              <a:t>Furthermore, If </a:t>
            </a:r>
            <a:r>
              <a:rPr lang="en-IN" dirty="0"/>
              <a:t>we </a:t>
            </a:r>
            <a:r>
              <a:rPr lang="en-IN" dirty="0" smtClean="0"/>
              <a:t>can analyse </a:t>
            </a:r>
            <a:r>
              <a:rPr lang="en-IN" dirty="0"/>
              <a:t>how many customers to expect at different points of time in each day, then stores can accordingly purchase ingredients and schedule their staff members. </a:t>
            </a:r>
            <a:endParaRPr lang="en-IN" dirty="0" smtClean="0"/>
          </a:p>
          <a:p>
            <a:pPr algn="just"/>
            <a:r>
              <a:rPr lang="en-IN" dirty="0"/>
              <a:t>This forecast isn't easy to make because many unpredictable factors affect stores attendance, like weather and local competition. It's even harder for newer stores with little historical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033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EXISTING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[1]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IN" dirty="0" err="1"/>
              <a:t>Quan</a:t>
            </a:r>
            <a:r>
              <a:rPr lang="en-IN" dirty="0"/>
              <a:t>, et al. "Tourist activity analysis by leveraging mobile social media data." </a:t>
            </a:r>
            <a:r>
              <a:rPr lang="en-US" dirty="0"/>
              <a:t>presented a new approach to travel diary construction based on the venue check-in data available in mobile social media with rich information on locations, time, and activities. Our case study focuses on the inbound tourism in Hong Kong using a data set composed of 17,355 check ins </a:t>
            </a:r>
            <a:r>
              <a:rPr lang="en-IN" dirty="0"/>
              <a:t>generated by 600 tourists.</a:t>
            </a:r>
          </a:p>
          <a:p>
            <a:pPr marL="0" indent="0" algn="just">
              <a:buNone/>
            </a:pPr>
            <a:r>
              <a:rPr lang="en-US" dirty="0"/>
              <a:t>[2] </a:t>
            </a:r>
            <a:r>
              <a:rPr lang="en-IN" dirty="0" err="1"/>
              <a:t>Huy</a:t>
            </a:r>
            <a:r>
              <a:rPr lang="en-IN" dirty="0"/>
              <a:t> </a:t>
            </a:r>
            <a:r>
              <a:rPr lang="en-IN" dirty="0" err="1"/>
              <a:t>Quan</a:t>
            </a:r>
            <a:r>
              <a:rPr lang="en-IN" dirty="0"/>
              <a:t>, et al. "Exploring tourist dining preferences based on restaurant reviews.“ in their paper </a:t>
            </a:r>
            <a:r>
              <a:rPr lang="en-US" dirty="0"/>
              <a:t>presented a method that utilizes online restaurant reviews and text processing techniques in analyzing the dining behaviors of tourists. The effectiveness of the proposed method is demonstrated in a case study on international tourists visiting Australia using a large-scale data set of more than 40,000 restaurant reviews made by tourists on 2,265 restaurants.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747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268" y="3352800"/>
            <a:ext cx="6244651" cy="2899955"/>
          </a:xfrm>
        </p:spPr>
        <p:txBody>
          <a:bodyPr/>
          <a:lstStyle/>
          <a:p>
            <a:r>
              <a:rPr lang="en-US" dirty="0"/>
              <a:t>STEP 1: Web Crawling</a:t>
            </a:r>
          </a:p>
          <a:p>
            <a:r>
              <a:rPr lang="en-US" dirty="0"/>
              <a:t>STEP 2: Data Collection</a:t>
            </a:r>
          </a:p>
          <a:p>
            <a:r>
              <a:rPr lang="en-US" dirty="0"/>
              <a:t>STEP 3: Data Pre-processing</a:t>
            </a:r>
          </a:p>
          <a:p>
            <a:r>
              <a:rPr lang="en-US" dirty="0"/>
              <a:t>STEP 4: Exploratory Data Analysis and Forecasting</a:t>
            </a:r>
          </a:p>
          <a:p>
            <a:r>
              <a:rPr lang="en-US" dirty="0"/>
              <a:t>STEP 5: Final Results and Analysis</a:t>
            </a:r>
            <a:endParaRPr lang="en-IN" dirty="0"/>
          </a:p>
        </p:txBody>
      </p:sp>
      <p:pic>
        <p:nvPicPr>
          <p:cNvPr id="4" name="Picture 3" descr="C:\Users\User\Downloads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17039"/>
            <a:ext cx="9895840" cy="1239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34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IMPLEMNTATION: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633771" cy="48251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Traditional approaches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construct travel diaries usually require direct contact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tourists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Participants are required to manually record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their journey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experiences using various media, such as paper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video, online blogs, and GPS loggers. This process is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time-consuming 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captures limited </a:t>
            </a:r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information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While this article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attempts to introduce mobile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social media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constructing travel diaries in order to capture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travel and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contextual information reflecting tourist activities.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presented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method to extract Foursquare check-in data and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collect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travel information without directly engaging with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tourists. The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contained information on the visited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locations, temporal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behaviors, and activities of tourists.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have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extracted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tweets of the foreign twitter users which are integrated with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Swarm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check-in application. Using these tweets for each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they have created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itinerary of the list of places the user visited while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his/her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trip to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Bangkok.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 of now, we have collected the data for about 120 tourist users, with total of 2000 check-ins.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Data collection process has two major steps:	</a:t>
            </a:r>
          </a:p>
          <a:p>
            <a:pPr marL="792900" lvl="1" indent="-34290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identification</a:t>
            </a:r>
          </a:p>
          <a:p>
            <a:pPr marL="792900" lvl="1" indent="-34290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Travel Dairy Construction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35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33" y="41253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1. USER IDENTIFICATION PROCESS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500" r="8500" b="37254"/>
          <a:stretch/>
        </p:blipFill>
        <p:spPr>
          <a:xfrm>
            <a:off x="470263" y="2151017"/>
            <a:ext cx="4926917" cy="20458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433" y="4310743"/>
            <a:ext cx="442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01: Create an App using Twitter Developer Account.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5556069" y="2778034"/>
            <a:ext cx="1254034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03" y="2212426"/>
            <a:ext cx="5277481" cy="17848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10468" y="4310743"/>
            <a:ext cx="442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02: Using the app extract the tweets uploaded using swarm app in Bangkok and save it in a json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0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9" y="1133067"/>
            <a:ext cx="4870301" cy="4247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919" y="5489404"/>
            <a:ext cx="442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03: From the extracted tweet extract the home location of the user.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5399314" y="2830286"/>
            <a:ext cx="1436914" cy="85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15" y="1647145"/>
            <a:ext cx="4789876" cy="322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2732" y="5489404"/>
            <a:ext cx="442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04: Use Regex model to automate the process of identifying the check-ins uploaded by foreign tourist.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03920" y="2891246"/>
            <a:ext cx="1964812" cy="20900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4227" y="162617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1. USER IDENTIFICATION PROCESS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03919" y="2284103"/>
            <a:ext cx="1311669" cy="2065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3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9" y="1730012"/>
            <a:ext cx="5494524" cy="2249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451" y="4110465"/>
            <a:ext cx="442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05: For each tourist user extract the user’s timeline to find out all the check-ins uploaded by the user.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817326" y="2342606"/>
            <a:ext cx="1227908" cy="748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34" y="905652"/>
            <a:ext cx="4781175" cy="47946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35537" y="5795037"/>
            <a:ext cx="442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06: Extract the check-in date and time from each tweet as well as the expanded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7045235" y="905652"/>
            <a:ext cx="3518262" cy="29613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7824653" y="4723012"/>
            <a:ext cx="4001756" cy="310783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04391" y="3980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TRAVEL DAIRY CONSTRUCTION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118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291</TotalTime>
  <Words>1571</Words>
  <Application>Microsoft Office PowerPoint</Application>
  <PresentationFormat>Widescreen</PresentationFormat>
  <Paragraphs>346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Calisto MT</vt:lpstr>
      <vt:lpstr>Tahoma</vt:lpstr>
      <vt:lpstr>Times New Roman</vt:lpstr>
      <vt:lpstr>Trebuchet MS</vt:lpstr>
      <vt:lpstr>Wingdings 2</vt:lpstr>
      <vt:lpstr>Slate</vt:lpstr>
      <vt:lpstr>TOURISIM ACTIVITY ANALYSIS</vt:lpstr>
      <vt:lpstr>PROBLEM STATEMENT</vt:lpstr>
      <vt:lpstr>SOLUTION</vt:lpstr>
      <vt:lpstr>EXISTING SYSTEM</vt:lpstr>
      <vt:lpstr>SYSTEM DESIGN</vt:lpstr>
      <vt:lpstr>IMPLEMNTATION: Data Collection</vt:lpstr>
      <vt:lpstr>1. USER IDENTIFICATION PROCESS</vt:lpstr>
      <vt:lpstr>1. USER IDENTIFICATION PROCESS</vt:lpstr>
      <vt:lpstr>PowerPoint Presentation</vt:lpstr>
      <vt:lpstr>PowerPoint Presentation</vt:lpstr>
      <vt:lpstr>PowerPoint Presentation</vt:lpstr>
      <vt:lpstr>IMPLEMNTATION: Data Pre-Processing</vt:lpstr>
      <vt:lpstr>IMPLEMNTATION: Data Pre-Processing</vt:lpstr>
      <vt:lpstr>IMPLEMNTATION: Data Pre-Processing</vt:lpstr>
      <vt:lpstr>PowerPoint Presentation</vt:lpstr>
      <vt:lpstr>Data Engineering</vt:lpstr>
      <vt:lpstr>ANALYSIS AND FINDINGS</vt:lpstr>
      <vt:lpstr>PowerPoint Presentation</vt:lpstr>
      <vt:lpstr>PowerPoint Presentation</vt:lpstr>
      <vt:lpstr>PowerPoint Presentation</vt:lpstr>
      <vt:lpstr>PowerPoint Presentation</vt:lpstr>
      <vt:lpstr>REFRENCES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ACTIVITY ANALYSIS</dc:title>
  <dc:creator>kunal chandiramani</dc:creator>
  <cp:lastModifiedBy>kunal chandiramani</cp:lastModifiedBy>
  <cp:revision>34</cp:revision>
  <dcterms:created xsi:type="dcterms:W3CDTF">2020-02-17T09:41:47Z</dcterms:created>
  <dcterms:modified xsi:type="dcterms:W3CDTF">2020-05-27T04:59:38Z</dcterms:modified>
</cp:coreProperties>
</file>