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63" r:id="rId6"/>
    <p:sldId id="264" r:id="rId7"/>
    <p:sldId id="265" r:id="rId8"/>
    <p:sldId id="26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hyperlink" Target="https://github.com/kunalchugh91/INFO6101-Spam-Classifier"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github.com/kunalchugh91/INFO6101-Spam-Classifier"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F2192-27A3-4633-8693-3D309B526A18}" type="doc">
      <dgm:prSet loTypeId="urn:microsoft.com/office/officeart/2008/layout/LinedList" loCatId="list" qsTypeId="urn:microsoft.com/office/officeart/2005/8/quickstyle/simple5" qsCatId="simple" csTypeId="urn:microsoft.com/office/officeart/2005/8/colors/colorful2" csCatId="colorful"/>
      <dgm:spPr/>
      <dgm:t>
        <a:bodyPr/>
        <a:lstStyle/>
        <a:p>
          <a:endParaRPr lang="en-US"/>
        </a:p>
      </dgm:t>
    </dgm:pt>
    <dgm:pt modelId="{7F3BAB1B-CEB2-46F0-A9C8-3B9A7C3AB2CE}">
      <dgm:prSet/>
      <dgm:spPr/>
      <dgm:t>
        <a:bodyPr/>
        <a:lstStyle/>
        <a:p>
          <a:r>
            <a:rPr lang="en-US"/>
            <a:t>Our objective was to detect whether an email was spam or not</a:t>
          </a:r>
        </a:p>
      </dgm:t>
    </dgm:pt>
    <dgm:pt modelId="{7A352767-E0A1-401C-80AD-BD4AB4C421F9}" type="parTrans" cxnId="{117CC7AB-A489-4484-9E56-13B509C7AC44}">
      <dgm:prSet/>
      <dgm:spPr/>
      <dgm:t>
        <a:bodyPr/>
        <a:lstStyle/>
        <a:p>
          <a:endParaRPr lang="en-US"/>
        </a:p>
      </dgm:t>
    </dgm:pt>
    <dgm:pt modelId="{B3EDCD07-2CA3-46FE-9794-A3B3090F9D7D}" type="sibTrans" cxnId="{117CC7AB-A489-4484-9E56-13B509C7AC44}">
      <dgm:prSet/>
      <dgm:spPr/>
      <dgm:t>
        <a:bodyPr/>
        <a:lstStyle/>
        <a:p>
          <a:endParaRPr lang="en-US"/>
        </a:p>
      </dgm:t>
    </dgm:pt>
    <dgm:pt modelId="{9820AC7C-A2A1-4E91-82F1-E3B9BDD5C3F0}">
      <dgm:prSet/>
      <dgm:spPr/>
      <dgm:t>
        <a:bodyPr/>
        <a:lstStyle/>
        <a:p>
          <a:r>
            <a:rPr lang="en-US"/>
            <a:t>Dataset involved details of sender, receiver, email body and subject, message id, xuidl and a lot of other fields in text files</a:t>
          </a:r>
        </a:p>
      </dgm:t>
    </dgm:pt>
    <dgm:pt modelId="{A6A68794-00B6-45D7-868C-E01F85541C5A}" type="parTrans" cxnId="{4381BE8B-9F1D-4F98-AB8A-9970312D5096}">
      <dgm:prSet/>
      <dgm:spPr/>
      <dgm:t>
        <a:bodyPr/>
        <a:lstStyle/>
        <a:p>
          <a:endParaRPr lang="en-US"/>
        </a:p>
      </dgm:t>
    </dgm:pt>
    <dgm:pt modelId="{271736D9-F011-47BB-89FF-698594A76129}" type="sibTrans" cxnId="{4381BE8B-9F1D-4F98-AB8A-9970312D5096}">
      <dgm:prSet/>
      <dgm:spPr/>
      <dgm:t>
        <a:bodyPr/>
        <a:lstStyle/>
        <a:p>
          <a:endParaRPr lang="en-US"/>
        </a:p>
      </dgm:t>
    </dgm:pt>
    <dgm:pt modelId="{4F360314-6497-4D59-A43E-3A4168681EA7}">
      <dgm:prSet/>
      <dgm:spPr/>
      <dgm:t>
        <a:bodyPr/>
        <a:lstStyle/>
        <a:p>
          <a:r>
            <a:rPr lang="en-US" dirty="0"/>
            <a:t>We divided the project into 3 parts – structuring data, exploratory data analysis and feature extraction/training testing data</a:t>
          </a:r>
        </a:p>
      </dgm:t>
    </dgm:pt>
    <dgm:pt modelId="{DBD0EB75-7F25-4737-9528-9446F40BF3BE}" type="parTrans" cxnId="{E0892794-3AD5-49C7-9C60-742808528664}">
      <dgm:prSet/>
      <dgm:spPr/>
      <dgm:t>
        <a:bodyPr/>
        <a:lstStyle/>
        <a:p>
          <a:endParaRPr lang="en-US"/>
        </a:p>
      </dgm:t>
    </dgm:pt>
    <dgm:pt modelId="{BE28C17E-4A97-49B5-AC78-CDECB3686382}" type="sibTrans" cxnId="{E0892794-3AD5-49C7-9C60-742808528664}">
      <dgm:prSet/>
      <dgm:spPr/>
      <dgm:t>
        <a:bodyPr/>
        <a:lstStyle/>
        <a:p>
          <a:endParaRPr lang="en-US"/>
        </a:p>
      </dgm:t>
    </dgm:pt>
    <dgm:pt modelId="{030885A8-FAFF-460B-83DA-033355364BD6}">
      <dgm:prSet/>
      <dgm:spPr/>
      <dgm:t>
        <a:bodyPr/>
        <a:lstStyle/>
        <a:p>
          <a:r>
            <a:rPr lang="en-US"/>
            <a:t>We used Google colab to run our notebooks and achieved up to 72% accuracy for classifying spam emails correctly. </a:t>
          </a:r>
        </a:p>
      </dgm:t>
    </dgm:pt>
    <dgm:pt modelId="{879588FE-6D9D-4F2C-B379-33125B29306B}" type="parTrans" cxnId="{2DD8EEDB-E28E-4C3F-A1BF-1621BE3DAC08}">
      <dgm:prSet/>
      <dgm:spPr/>
      <dgm:t>
        <a:bodyPr/>
        <a:lstStyle/>
        <a:p>
          <a:endParaRPr lang="en-US"/>
        </a:p>
      </dgm:t>
    </dgm:pt>
    <dgm:pt modelId="{461C4210-96F6-4BB1-B1A5-4C0EE06FAD92}" type="sibTrans" cxnId="{2DD8EEDB-E28E-4C3F-A1BF-1621BE3DAC08}">
      <dgm:prSet/>
      <dgm:spPr/>
      <dgm:t>
        <a:bodyPr/>
        <a:lstStyle/>
        <a:p>
          <a:endParaRPr lang="en-US"/>
        </a:p>
      </dgm:t>
    </dgm:pt>
    <dgm:pt modelId="{790BB68C-9AE1-4FB3-AF12-0C2E5F138AC2}" type="pres">
      <dgm:prSet presAssocID="{0BEF2192-27A3-4633-8693-3D309B526A18}" presName="vert0" presStyleCnt="0">
        <dgm:presLayoutVars>
          <dgm:dir/>
          <dgm:animOne val="branch"/>
          <dgm:animLvl val="lvl"/>
        </dgm:presLayoutVars>
      </dgm:prSet>
      <dgm:spPr/>
    </dgm:pt>
    <dgm:pt modelId="{989087E5-E41C-4FBA-8039-CB47C902C241}" type="pres">
      <dgm:prSet presAssocID="{7F3BAB1B-CEB2-46F0-A9C8-3B9A7C3AB2CE}" presName="thickLine" presStyleLbl="alignNode1" presStyleIdx="0" presStyleCnt="4"/>
      <dgm:spPr/>
    </dgm:pt>
    <dgm:pt modelId="{164A1CF1-D7B8-4A50-8C58-63E630835E6B}" type="pres">
      <dgm:prSet presAssocID="{7F3BAB1B-CEB2-46F0-A9C8-3B9A7C3AB2CE}" presName="horz1" presStyleCnt="0"/>
      <dgm:spPr/>
    </dgm:pt>
    <dgm:pt modelId="{E39D4B85-4012-415F-ADDB-23DB6394FAEB}" type="pres">
      <dgm:prSet presAssocID="{7F3BAB1B-CEB2-46F0-A9C8-3B9A7C3AB2CE}" presName="tx1" presStyleLbl="revTx" presStyleIdx="0" presStyleCnt="4"/>
      <dgm:spPr/>
    </dgm:pt>
    <dgm:pt modelId="{F8AA4D9D-A068-46F7-8D12-F71FD5C73902}" type="pres">
      <dgm:prSet presAssocID="{7F3BAB1B-CEB2-46F0-A9C8-3B9A7C3AB2CE}" presName="vert1" presStyleCnt="0"/>
      <dgm:spPr/>
    </dgm:pt>
    <dgm:pt modelId="{70D76CB6-B924-4F8F-806B-F4BD1E0BE7E6}" type="pres">
      <dgm:prSet presAssocID="{9820AC7C-A2A1-4E91-82F1-E3B9BDD5C3F0}" presName="thickLine" presStyleLbl="alignNode1" presStyleIdx="1" presStyleCnt="4"/>
      <dgm:spPr/>
    </dgm:pt>
    <dgm:pt modelId="{67B748C8-4913-4EE4-BBB2-662C0A5D10FF}" type="pres">
      <dgm:prSet presAssocID="{9820AC7C-A2A1-4E91-82F1-E3B9BDD5C3F0}" presName="horz1" presStyleCnt="0"/>
      <dgm:spPr/>
    </dgm:pt>
    <dgm:pt modelId="{E361788E-76EA-45FD-9C7A-EBEE48C49395}" type="pres">
      <dgm:prSet presAssocID="{9820AC7C-A2A1-4E91-82F1-E3B9BDD5C3F0}" presName="tx1" presStyleLbl="revTx" presStyleIdx="1" presStyleCnt="4"/>
      <dgm:spPr/>
    </dgm:pt>
    <dgm:pt modelId="{48D551A6-6484-42D6-A354-A7BCECF96294}" type="pres">
      <dgm:prSet presAssocID="{9820AC7C-A2A1-4E91-82F1-E3B9BDD5C3F0}" presName="vert1" presStyleCnt="0"/>
      <dgm:spPr/>
    </dgm:pt>
    <dgm:pt modelId="{DB0D7CFC-0067-4429-9B37-83796DA47C05}" type="pres">
      <dgm:prSet presAssocID="{4F360314-6497-4D59-A43E-3A4168681EA7}" presName="thickLine" presStyleLbl="alignNode1" presStyleIdx="2" presStyleCnt="4"/>
      <dgm:spPr/>
    </dgm:pt>
    <dgm:pt modelId="{32CCFE85-9D12-4109-8E28-045DFFBF15B9}" type="pres">
      <dgm:prSet presAssocID="{4F360314-6497-4D59-A43E-3A4168681EA7}" presName="horz1" presStyleCnt="0"/>
      <dgm:spPr/>
    </dgm:pt>
    <dgm:pt modelId="{12A56876-D5E4-465A-8117-9F5E60C646A1}" type="pres">
      <dgm:prSet presAssocID="{4F360314-6497-4D59-A43E-3A4168681EA7}" presName="tx1" presStyleLbl="revTx" presStyleIdx="2" presStyleCnt="4"/>
      <dgm:spPr/>
    </dgm:pt>
    <dgm:pt modelId="{6108E14E-DBF9-4F93-BD55-ED8BA26BFD8B}" type="pres">
      <dgm:prSet presAssocID="{4F360314-6497-4D59-A43E-3A4168681EA7}" presName="vert1" presStyleCnt="0"/>
      <dgm:spPr/>
    </dgm:pt>
    <dgm:pt modelId="{BACADD91-F122-4FDF-8F42-1393880CFE09}" type="pres">
      <dgm:prSet presAssocID="{030885A8-FAFF-460B-83DA-033355364BD6}" presName="thickLine" presStyleLbl="alignNode1" presStyleIdx="3" presStyleCnt="4"/>
      <dgm:spPr/>
    </dgm:pt>
    <dgm:pt modelId="{66FEA2F9-1C31-48B0-9720-01E2212C66A5}" type="pres">
      <dgm:prSet presAssocID="{030885A8-FAFF-460B-83DA-033355364BD6}" presName="horz1" presStyleCnt="0"/>
      <dgm:spPr/>
    </dgm:pt>
    <dgm:pt modelId="{6208C543-1A03-4A3B-A4F9-95D27334540A}" type="pres">
      <dgm:prSet presAssocID="{030885A8-FAFF-460B-83DA-033355364BD6}" presName="tx1" presStyleLbl="revTx" presStyleIdx="3" presStyleCnt="4"/>
      <dgm:spPr/>
    </dgm:pt>
    <dgm:pt modelId="{14D68A5D-23E1-4531-A4DD-68BBCE4EED0A}" type="pres">
      <dgm:prSet presAssocID="{030885A8-FAFF-460B-83DA-033355364BD6}" presName="vert1" presStyleCnt="0"/>
      <dgm:spPr/>
    </dgm:pt>
  </dgm:ptLst>
  <dgm:cxnLst>
    <dgm:cxn modelId="{33758911-13E4-49AB-A846-939BF2486436}" type="presOf" srcId="{7F3BAB1B-CEB2-46F0-A9C8-3B9A7C3AB2CE}" destId="{E39D4B85-4012-415F-ADDB-23DB6394FAEB}" srcOrd="0" destOrd="0" presId="urn:microsoft.com/office/officeart/2008/layout/LinedList"/>
    <dgm:cxn modelId="{BA137162-BCDD-4442-89EE-DE001D58B60A}" type="presOf" srcId="{4F360314-6497-4D59-A43E-3A4168681EA7}" destId="{12A56876-D5E4-465A-8117-9F5E60C646A1}" srcOrd="0" destOrd="0" presId="urn:microsoft.com/office/officeart/2008/layout/LinedList"/>
    <dgm:cxn modelId="{B8235C67-57DE-4061-BEF1-080ED3D3C44D}" type="presOf" srcId="{030885A8-FAFF-460B-83DA-033355364BD6}" destId="{6208C543-1A03-4A3B-A4F9-95D27334540A}" srcOrd="0" destOrd="0" presId="urn:microsoft.com/office/officeart/2008/layout/LinedList"/>
    <dgm:cxn modelId="{43FCC05A-310B-4D18-AB8E-D97194269BF8}" type="presOf" srcId="{9820AC7C-A2A1-4E91-82F1-E3B9BDD5C3F0}" destId="{E361788E-76EA-45FD-9C7A-EBEE48C49395}" srcOrd="0" destOrd="0" presId="urn:microsoft.com/office/officeart/2008/layout/LinedList"/>
    <dgm:cxn modelId="{4381BE8B-9F1D-4F98-AB8A-9970312D5096}" srcId="{0BEF2192-27A3-4633-8693-3D309B526A18}" destId="{9820AC7C-A2A1-4E91-82F1-E3B9BDD5C3F0}" srcOrd="1" destOrd="0" parTransId="{A6A68794-00B6-45D7-868C-E01F85541C5A}" sibTransId="{271736D9-F011-47BB-89FF-698594A76129}"/>
    <dgm:cxn modelId="{E0892794-3AD5-49C7-9C60-742808528664}" srcId="{0BEF2192-27A3-4633-8693-3D309B526A18}" destId="{4F360314-6497-4D59-A43E-3A4168681EA7}" srcOrd="2" destOrd="0" parTransId="{DBD0EB75-7F25-4737-9528-9446F40BF3BE}" sibTransId="{BE28C17E-4A97-49B5-AC78-CDECB3686382}"/>
    <dgm:cxn modelId="{117CC7AB-A489-4484-9E56-13B509C7AC44}" srcId="{0BEF2192-27A3-4633-8693-3D309B526A18}" destId="{7F3BAB1B-CEB2-46F0-A9C8-3B9A7C3AB2CE}" srcOrd="0" destOrd="0" parTransId="{7A352767-E0A1-401C-80AD-BD4AB4C421F9}" sibTransId="{B3EDCD07-2CA3-46FE-9794-A3B3090F9D7D}"/>
    <dgm:cxn modelId="{58D1B0CD-6705-431A-BD2A-362DAD2AE2D2}" type="presOf" srcId="{0BEF2192-27A3-4633-8693-3D309B526A18}" destId="{790BB68C-9AE1-4FB3-AF12-0C2E5F138AC2}" srcOrd="0" destOrd="0" presId="urn:microsoft.com/office/officeart/2008/layout/LinedList"/>
    <dgm:cxn modelId="{2DD8EEDB-E28E-4C3F-A1BF-1621BE3DAC08}" srcId="{0BEF2192-27A3-4633-8693-3D309B526A18}" destId="{030885A8-FAFF-460B-83DA-033355364BD6}" srcOrd="3" destOrd="0" parTransId="{879588FE-6D9D-4F2C-B379-33125B29306B}" sibTransId="{461C4210-96F6-4BB1-B1A5-4C0EE06FAD92}"/>
    <dgm:cxn modelId="{13DCB98F-F6C1-4AFF-946A-AB5E05AF234D}" type="presParOf" srcId="{790BB68C-9AE1-4FB3-AF12-0C2E5F138AC2}" destId="{989087E5-E41C-4FBA-8039-CB47C902C241}" srcOrd="0" destOrd="0" presId="urn:microsoft.com/office/officeart/2008/layout/LinedList"/>
    <dgm:cxn modelId="{C999DFC3-1BA9-4EC1-9A24-FF2AD5E5D764}" type="presParOf" srcId="{790BB68C-9AE1-4FB3-AF12-0C2E5F138AC2}" destId="{164A1CF1-D7B8-4A50-8C58-63E630835E6B}" srcOrd="1" destOrd="0" presId="urn:microsoft.com/office/officeart/2008/layout/LinedList"/>
    <dgm:cxn modelId="{963F2B9C-9902-4861-94BB-682E44990926}" type="presParOf" srcId="{164A1CF1-D7B8-4A50-8C58-63E630835E6B}" destId="{E39D4B85-4012-415F-ADDB-23DB6394FAEB}" srcOrd="0" destOrd="0" presId="urn:microsoft.com/office/officeart/2008/layout/LinedList"/>
    <dgm:cxn modelId="{1DF6F06E-4B2F-41D6-85B9-F98898EAC1F5}" type="presParOf" srcId="{164A1CF1-D7B8-4A50-8C58-63E630835E6B}" destId="{F8AA4D9D-A068-46F7-8D12-F71FD5C73902}" srcOrd="1" destOrd="0" presId="urn:microsoft.com/office/officeart/2008/layout/LinedList"/>
    <dgm:cxn modelId="{0324F252-3E69-4DF7-B65D-59692098784D}" type="presParOf" srcId="{790BB68C-9AE1-4FB3-AF12-0C2E5F138AC2}" destId="{70D76CB6-B924-4F8F-806B-F4BD1E0BE7E6}" srcOrd="2" destOrd="0" presId="urn:microsoft.com/office/officeart/2008/layout/LinedList"/>
    <dgm:cxn modelId="{94C70019-2EE0-4ECA-9414-45E86F253644}" type="presParOf" srcId="{790BB68C-9AE1-4FB3-AF12-0C2E5F138AC2}" destId="{67B748C8-4913-4EE4-BBB2-662C0A5D10FF}" srcOrd="3" destOrd="0" presId="urn:microsoft.com/office/officeart/2008/layout/LinedList"/>
    <dgm:cxn modelId="{401CC6BD-9979-44BF-B099-874227CF8EBA}" type="presParOf" srcId="{67B748C8-4913-4EE4-BBB2-662C0A5D10FF}" destId="{E361788E-76EA-45FD-9C7A-EBEE48C49395}" srcOrd="0" destOrd="0" presId="urn:microsoft.com/office/officeart/2008/layout/LinedList"/>
    <dgm:cxn modelId="{02E7F026-3561-4DBF-BE76-E192F21149AC}" type="presParOf" srcId="{67B748C8-4913-4EE4-BBB2-662C0A5D10FF}" destId="{48D551A6-6484-42D6-A354-A7BCECF96294}" srcOrd="1" destOrd="0" presId="urn:microsoft.com/office/officeart/2008/layout/LinedList"/>
    <dgm:cxn modelId="{0D13356E-071F-4F28-8DE0-E5755F6B3150}" type="presParOf" srcId="{790BB68C-9AE1-4FB3-AF12-0C2E5F138AC2}" destId="{DB0D7CFC-0067-4429-9B37-83796DA47C05}" srcOrd="4" destOrd="0" presId="urn:microsoft.com/office/officeart/2008/layout/LinedList"/>
    <dgm:cxn modelId="{8353AE7E-E293-499F-9634-A84AB2E422F8}" type="presParOf" srcId="{790BB68C-9AE1-4FB3-AF12-0C2E5F138AC2}" destId="{32CCFE85-9D12-4109-8E28-045DFFBF15B9}" srcOrd="5" destOrd="0" presId="urn:microsoft.com/office/officeart/2008/layout/LinedList"/>
    <dgm:cxn modelId="{3BF7984B-AB66-43E8-886B-07A2B0C9C366}" type="presParOf" srcId="{32CCFE85-9D12-4109-8E28-045DFFBF15B9}" destId="{12A56876-D5E4-465A-8117-9F5E60C646A1}" srcOrd="0" destOrd="0" presId="urn:microsoft.com/office/officeart/2008/layout/LinedList"/>
    <dgm:cxn modelId="{AD92F3B8-BC2A-4E7E-BD1D-82EAF2E1166D}" type="presParOf" srcId="{32CCFE85-9D12-4109-8E28-045DFFBF15B9}" destId="{6108E14E-DBF9-4F93-BD55-ED8BA26BFD8B}" srcOrd="1" destOrd="0" presId="urn:microsoft.com/office/officeart/2008/layout/LinedList"/>
    <dgm:cxn modelId="{F1CA7798-F88E-494B-844F-644AA256871E}" type="presParOf" srcId="{790BB68C-9AE1-4FB3-AF12-0C2E5F138AC2}" destId="{BACADD91-F122-4FDF-8F42-1393880CFE09}" srcOrd="6" destOrd="0" presId="urn:microsoft.com/office/officeart/2008/layout/LinedList"/>
    <dgm:cxn modelId="{59BAD432-0DE2-4AAF-9DB5-0049DA1D2A66}" type="presParOf" srcId="{790BB68C-9AE1-4FB3-AF12-0C2E5F138AC2}" destId="{66FEA2F9-1C31-48B0-9720-01E2212C66A5}" srcOrd="7" destOrd="0" presId="urn:microsoft.com/office/officeart/2008/layout/LinedList"/>
    <dgm:cxn modelId="{CF8E3763-E2F1-431A-9030-C2DC8687AA58}" type="presParOf" srcId="{66FEA2F9-1C31-48B0-9720-01E2212C66A5}" destId="{6208C543-1A03-4A3B-A4F9-95D27334540A}" srcOrd="0" destOrd="0" presId="urn:microsoft.com/office/officeart/2008/layout/LinedList"/>
    <dgm:cxn modelId="{A72F3BFB-7A7D-4DB9-B7D3-5A1B0FD51CA2}" type="presParOf" srcId="{66FEA2F9-1C31-48B0-9720-01E2212C66A5}" destId="{14D68A5D-23E1-4531-A4DD-68BBCE4EED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FEFE65-285D-423D-B8B6-E0415F9E9B94}" type="doc">
      <dgm:prSet loTypeId="urn:microsoft.com/office/officeart/2005/8/layout/process4" loCatId="process" qsTypeId="urn:microsoft.com/office/officeart/2005/8/quickstyle/simple1" qsCatId="simple" csTypeId="urn:microsoft.com/office/officeart/2005/8/colors/accent2_2" csCatId="accent2"/>
      <dgm:spPr/>
      <dgm:t>
        <a:bodyPr/>
        <a:lstStyle/>
        <a:p>
          <a:endParaRPr lang="en-US"/>
        </a:p>
      </dgm:t>
    </dgm:pt>
    <dgm:pt modelId="{8980A695-CE42-439D-8ECD-AC76181EA647}">
      <dgm:prSet/>
      <dgm:spPr/>
      <dgm:t>
        <a:bodyPr/>
        <a:lstStyle/>
        <a:p>
          <a:r>
            <a:rPr lang="en-US"/>
            <a:t>Github repo link : </a:t>
          </a:r>
          <a:r>
            <a:rPr lang="en-US">
              <a:hlinkClick xmlns:r="http://schemas.openxmlformats.org/officeDocument/2006/relationships" r:id="rId1"/>
            </a:rPr>
            <a:t>https://github.com/kunalchugh91/INFO6101-Spam-Classifier</a:t>
          </a:r>
          <a:endParaRPr lang="en-US"/>
        </a:p>
      </dgm:t>
    </dgm:pt>
    <dgm:pt modelId="{3467FDE9-CD0A-4584-81C9-F9F3D9A90B83}" type="parTrans" cxnId="{5EC27DDC-0F94-4819-A404-EE9A553087D4}">
      <dgm:prSet/>
      <dgm:spPr/>
      <dgm:t>
        <a:bodyPr/>
        <a:lstStyle/>
        <a:p>
          <a:endParaRPr lang="en-US"/>
        </a:p>
      </dgm:t>
    </dgm:pt>
    <dgm:pt modelId="{B0CB2981-15B6-4409-94EA-54C9DFF80C51}" type="sibTrans" cxnId="{5EC27DDC-0F94-4819-A404-EE9A553087D4}">
      <dgm:prSet/>
      <dgm:spPr/>
      <dgm:t>
        <a:bodyPr/>
        <a:lstStyle/>
        <a:p>
          <a:endParaRPr lang="en-US"/>
        </a:p>
      </dgm:t>
    </dgm:pt>
    <dgm:pt modelId="{0FD36E17-828D-4D97-B61F-2F3381A251C9}">
      <dgm:prSet/>
      <dgm:spPr/>
      <dgm:t>
        <a:bodyPr/>
        <a:lstStyle/>
        <a:p>
          <a:r>
            <a:rPr lang="en-US"/>
            <a:t>Packages/Modules needed to run this project are: nltk, wordcloud, xlrd, numpy, pandas, spark, xlsxwriter, BeautifulSoup, matplotlib, findspark, scikit-learn.</a:t>
          </a:r>
        </a:p>
      </dgm:t>
    </dgm:pt>
    <dgm:pt modelId="{2D53EDDB-6166-4A71-84E3-A39F477CE372}" type="parTrans" cxnId="{D5E3D555-C4A2-4539-9530-A404FF934C34}">
      <dgm:prSet/>
      <dgm:spPr/>
      <dgm:t>
        <a:bodyPr/>
        <a:lstStyle/>
        <a:p>
          <a:endParaRPr lang="en-US"/>
        </a:p>
      </dgm:t>
    </dgm:pt>
    <dgm:pt modelId="{A58E863E-AB52-45C2-A9FF-1CEBFB84E711}" type="sibTrans" cxnId="{D5E3D555-C4A2-4539-9530-A404FF934C34}">
      <dgm:prSet/>
      <dgm:spPr/>
      <dgm:t>
        <a:bodyPr/>
        <a:lstStyle/>
        <a:p>
          <a:endParaRPr lang="en-US"/>
        </a:p>
      </dgm:t>
    </dgm:pt>
    <dgm:pt modelId="{437D05CF-C14B-4E0A-A67F-2AB6087F1261}">
      <dgm:prSet/>
      <dgm:spPr/>
      <dgm:t>
        <a:bodyPr/>
        <a:lstStyle/>
        <a:p>
          <a:r>
            <a:rPr lang="en-US"/>
            <a:t>The datasets for this project can be downloaded from the below links:</a:t>
          </a:r>
        </a:p>
      </dgm:t>
    </dgm:pt>
    <dgm:pt modelId="{236AE45E-FCCF-479E-B5D8-70298AC7CFE7}" type="parTrans" cxnId="{585F285B-D50B-4F6B-AA9F-F6D58AD1A3B2}">
      <dgm:prSet/>
      <dgm:spPr/>
      <dgm:t>
        <a:bodyPr/>
        <a:lstStyle/>
        <a:p>
          <a:endParaRPr lang="en-US"/>
        </a:p>
      </dgm:t>
    </dgm:pt>
    <dgm:pt modelId="{BA0BC5DE-377C-41D6-BD31-96C240A61A69}" type="sibTrans" cxnId="{585F285B-D50B-4F6B-AA9F-F6D58AD1A3B2}">
      <dgm:prSet/>
      <dgm:spPr/>
      <dgm:t>
        <a:bodyPr/>
        <a:lstStyle/>
        <a:p>
          <a:endParaRPr lang="en-US"/>
        </a:p>
      </dgm:t>
    </dgm:pt>
    <dgm:pt modelId="{95FAEA6A-247D-466E-AD50-25D989E72CE0}">
      <dgm:prSet/>
      <dgm:spPr/>
      <dgm:t>
        <a:bodyPr/>
        <a:lstStyle/>
        <a:p>
          <a:r>
            <a:rPr lang="en-US"/>
            <a:t>1. 1998 dataset - https://drive.google.com/open?id=1QtoxpJmd1lys7c7LaYXiOjbzMdMOpeVX</a:t>
          </a:r>
        </a:p>
      </dgm:t>
    </dgm:pt>
    <dgm:pt modelId="{A8BABFA7-7B54-4DC9-8C28-102F6F267FEA}" type="parTrans" cxnId="{818B799B-5D9B-4470-B64E-6DC4001C79A1}">
      <dgm:prSet/>
      <dgm:spPr/>
      <dgm:t>
        <a:bodyPr/>
        <a:lstStyle/>
        <a:p>
          <a:endParaRPr lang="en-US"/>
        </a:p>
      </dgm:t>
    </dgm:pt>
    <dgm:pt modelId="{D4462F56-FDCF-4D5A-930E-FD207CF0E430}" type="sibTrans" cxnId="{818B799B-5D9B-4470-B64E-6DC4001C79A1}">
      <dgm:prSet/>
      <dgm:spPr/>
      <dgm:t>
        <a:bodyPr/>
        <a:lstStyle/>
        <a:p>
          <a:endParaRPr lang="en-US"/>
        </a:p>
      </dgm:t>
    </dgm:pt>
    <dgm:pt modelId="{F9BEB928-189A-456C-942B-53066C62BA1C}">
      <dgm:prSet/>
      <dgm:spPr/>
      <dgm:t>
        <a:bodyPr/>
        <a:lstStyle/>
        <a:p>
          <a:r>
            <a:rPr lang="en-US"/>
            <a:t>2. trec07p dataset - https://drive.google.com/open?id=1xaJL1eoccrCyS45xgF23dVY_KCER-oAD</a:t>
          </a:r>
        </a:p>
      </dgm:t>
    </dgm:pt>
    <dgm:pt modelId="{1275B1A2-05BF-4AA0-A7E9-B36E403FFA02}" type="parTrans" cxnId="{13AE44DB-874D-4D02-9798-A8013343EFB8}">
      <dgm:prSet/>
      <dgm:spPr/>
      <dgm:t>
        <a:bodyPr/>
        <a:lstStyle/>
        <a:p>
          <a:endParaRPr lang="en-US"/>
        </a:p>
      </dgm:t>
    </dgm:pt>
    <dgm:pt modelId="{BFE6F42F-2D93-4702-975A-44DEB39AE4D8}" type="sibTrans" cxnId="{13AE44DB-874D-4D02-9798-A8013343EFB8}">
      <dgm:prSet/>
      <dgm:spPr/>
      <dgm:t>
        <a:bodyPr/>
        <a:lstStyle/>
        <a:p>
          <a:endParaRPr lang="en-US"/>
        </a:p>
      </dgm:t>
    </dgm:pt>
    <dgm:pt modelId="{E2D51FC8-84BF-4A70-B5CD-4C4F2DA3D064}" type="pres">
      <dgm:prSet presAssocID="{8AFEFE65-285D-423D-B8B6-E0415F9E9B94}" presName="Name0" presStyleCnt="0">
        <dgm:presLayoutVars>
          <dgm:dir/>
          <dgm:animLvl val="lvl"/>
          <dgm:resizeHandles val="exact"/>
        </dgm:presLayoutVars>
      </dgm:prSet>
      <dgm:spPr/>
    </dgm:pt>
    <dgm:pt modelId="{B4981DEA-87A8-4C69-9936-FF237E176DCE}" type="pres">
      <dgm:prSet presAssocID="{F9BEB928-189A-456C-942B-53066C62BA1C}" presName="boxAndChildren" presStyleCnt="0"/>
      <dgm:spPr/>
    </dgm:pt>
    <dgm:pt modelId="{76D529E2-12A7-447F-9B92-D37DC572A507}" type="pres">
      <dgm:prSet presAssocID="{F9BEB928-189A-456C-942B-53066C62BA1C}" presName="parentTextBox" presStyleLbl="node1" presStyleIdx="0" presStyleCnt="5"/>
      <dgm:spPr/>
    </dgm:pt>
    <dgm:pt modelId="{DC1841B2-6325-4E7A-8BFE-A689E968BB67}" type="pres">
      <dgm:prSet presAssocID="{D4462F56-FDCF-4D5A-930E-FD207CF0E430}" presName="sp" presStyleCnt="0"/>
      <dgm:spPr/>
    </dgm:pt>
    <dgm:pt modelId="{8786BDA1-75D6-4006-9664-92730D08FB39}" type="pres">
      <dgm:prSet presAssocID="{95FAEA6A-247D-466E-AD50-25D989E72CE0}" presName="arrowAndChildren" presStyleCnt="0"/>
      <dgm:spPr/>
    </dgm:pt>
    <dgm:pt modelId="{A2AE995B-CA74-4D51-9626-B46EF6B6F3BF}" type="pres">
      <dgm:prSet presAssocID="{95FAEA6A-247D-466E-AD50-25D989E72CE0}" presName="parentTextArrow" presStyleLbl="node1" presStyleIdx="1" presStyleCnt="5"/>
      <dgm:spPr/>
    </dgm:pt>
    <dgm:pt modelId="{B6EFEB9D-B5F4-44EB-AABD-32FE39AB71BA}" type="pres">
      <dgm:prSet presAssocID="{BA0BC5DE-377C-41D6-BD31-96C240A61A69}" presName="sp" presStyleCnt="0"/>
      <dgm:spPr/>
    </dgm:pt>
    <dgm:pt modelId="{08530915-7B57-40AA-B486-1EC964C3F855}" type="pres">
      <dgm:prSet presAssocID="{437D05CF-C14B-4E0A-A67F-2AB6087F1261}" presName="arrowAndChildren" presStyleCnt="0"/>
      <dgm:spPr/>
    </dgm:pt>
    <dgm:pt modelId="{F9A2B807-25EF-4282-8936-5531922DB893}" type="pres">
      <dgm:prSet presAssocID="{437D05CF-C14B-4E0A-A67F-2AB6087F1261}" presName="parentTextArrow" presStyleLbl="node1" presStyleIdx="2" presStyleCnt="5"/>
      <dgm:spPr/>
    </dgm:pt>
    <dgm:pt modelId="{82BC7C20-F1FD-4C28-8697-F04023DCC851}" type="pres">
      <dgm:prSet presAssocID="{A58E863E-AB52-45C2-A9FF-1CEBFB84E711}" presName="sp" presStyleCnt="0"/>
      <dgm:spPr/>
    </dgm:pt>
    <dgm:pt modelId="{8CD0A535-D190-4B0E-9D35-ADF06626D800}" type="pres">
      <dgm:prSet presAssocID="{0FD36E17-828D-4D97-B61F-2F3381A251C9}" presName="arrowAndChildren" presStyleCnt="0"/>
      <dgm:spPr/>
    </dgm:pt>
    <dgm:pt modelId="{9BFB32EB-740A-480B-AAE5-CA0C9866F446}" type="pres">
      <dgm:prSet presAssocID="{0FD36E17-828D-4D97-B61F-2F3381A251C9}" presName="parentTextArrow" presStyleLbl="node1" presStyleIdx="3" presStyleCnt="5"/>
      <dgm:spPr/>
    </dgm:pt>
    <dgm:pt modelId="{6B09077B-5537-457B-8BCD-B5A1BE418FEA}" type="pres">
      <dgm:prSet presAssocID="{B0CB2981-15B6-4409-94EA-54C9DFF80C51}" presName="sp" presStyleCnt="0"/>
      <dgm:spPr/>
    </dgm:pt>
    <dgm:pt modelId="{36B6BB2C-31D6-4B20-818D-0B264EFB4E57}" type="pres">
      <dgm:prSet presAssocID="{8980A695-CE42-439D-8ECD-AC76181EA647}" presName="arrowAndChildren" presStyleCnt="0"/>
      <dgm:spPr/>
    </dgm:pt>
    <dgm:pt modelId="{989F3FC2-632B-41BC-8259-5D99491E9C33}" type="pres">
      <dgm:prSet presAssocID="{8980A695-CE42-439D-8ECD-AC76181EA647}" presName="parentTextArrow" presStyleLbl="node1" presStyleIdx="4" presStyleCnt="5"/>
      <dgm:spPr/>
    </dgm:pt>
  </dgm:ptLst>
  <dgm:cxnLst>
    <dgm:cxn modelId="{001D0701-5FCD-4384-ABFD-024E5307AD13}" type="presOf" srcId="{F9BEB928-189A-456C-942B-53066C62BA1C}" destId="{76D529E2-12A7-447F-9B92-D37DC572A507}" srcOrd="0" destOrd="0" presId="urn:microsoft.com/office/officeart/2005/8/layout/process4"/>
    <dgm:cxn modelId="{3789BC2D-6EF7-4135-BA21-496A10495C1A}" type="presOf" srcId="{8AFEFE65-285D-423D-B8B6-E0415F9E9B94}" destId="{E2D51FC8-84BF-4A70-B5CD-4C4F2DA3D064}" srcOrd="0" destOrd="0" presId="urn:microsoft.com/office/officeart/2005/8/layout/process4"/>
    <dgm:cxn modelId="{585F285B-D50B-4F6B-AA9F-F6D58AD1A3B2}" srcId="{8AFEFE65-285D-423D-B8B6-E0415F9E9B94}" destId="{437D05CF-C14B-4E0A-A67F-2AB6087F1261}" srcOrd="2" destOrd="0" parTransId="{236AE45E-FCCF-479E-B5D8-70298AC7CFE7}" sibTransId="{BA0BC5DE-377C-41D6-BD31-96C240A61A69}"/>
    <dgm:cxn modelId="{83AD8E68-F0FB-4DE4-B91C-E5DF5C3F3284}" type="presOf" srcId="{437D05CF-C14B-4E0A-A67F-2AB6087F1261}" destId="{F9A2B807-25EF-4282-8936-5531922DB893}" srcOrd="0" destOrd="0" presId="urn:microsoft.com/office/officeart/2005/8/layout/process4"/>
    <dgm:cxn modelId="{D5E3D555-C4A2-4539-9530-A404FF934C34}" srcId="{8AFEFE65-285D-423D-B8B6-E0415F9E9B94}" destId="{0FD36E17-828D-4D97-B61F-2F3381A251C9}" srcOrd="1" destOrd="0" parTransId="{2D53EDDB-6166-4A71-84E3-A39F477CE372}" sibTransId="{A58E863E-AB52-45C2-A9FF-1CEBFB84E711}"/>
    <dgm:cxn modelId="{7CDF6F59-433C-46DF-B735-C96CAB7B0267}" type="presOf" srcId="{8980A695-CE42-439D-8ECD-AC76181EA647}" destId="{989F3FC2-632B-41BC-8259-5D99491E9C33}" srcOrd="0" destOrd="0" presId="urn:microsoft.com/office/officeart/2005/8/layout/process4"/>
    <dgm:cxn modelId="{818B799B-5D9B-4470-B64E-6DC4001C79A1}" srcId="{8AFEFE65-285D-423D-B8B6-E0415F9E9B94}" destId="{95FAEA6A-247D-466E-AD50-25D989E72CE0}" srcOrd="3" destOrd="0" parTransId="{A8BABFA7-7B54-4DC9-8C28-102F6F267FEA}" sibTransId="{D4462F56-FDCF-4D5A-930E-FD207CF0E430}"/>
    <dgm:cxn modelId="{ACC5AFCC-D1F3-4ADF-8812-B83643368266}" type="presOf" srcId="{95FAEA6A-247D-466E-AD50-25D989E72CE0}" destId="{A2AE995B-CA74-4D51-9626-B46EF6B6F3BF}" srcOrd="0" destOrd="0" presId="urn:microsoft.com/office/officeart/2005/8/layout/process4"/>
    <dgm:cxn modelId="{13AE44DB-874D-4D02-9798-A8013343EFB8}" srcId="{8AFEFE65-285D-423D-B8B6-E0415F9E9B94}" destId="{F9BEB928-189A-456C-942B-53066C62BA1C}" srcOrd="4" destOrd="0" parTransId="{1275B1A2-05BF-4AA0-A7E9-B36E403FFA02}" sibTransId="{BFE6F42F-2D93-4702-975A-44DEB39AE4D8}"/>
    <dgm:cxn modelId="{5EC27DDC-0F94-4819-A404-EE9A553087D4}" srcId="{8AFEFE65-285D-423D-B8B6-E0415F9E9B94}" destId="{8980A695-CE42-439D-8ECD-AC76181EA647}" srcOrd="0" destOrd="0" parTransId="{3467FDE9-CD0A-4584-81C9-F9F3D9A90B83}" sibTransId="{B0CB2981-15B6-4409-94EA-54C9DFF80C51}"/>
    <dgm:cxn modelId="{E40010E0-4006-4FF8-B48C-BD69B73D83A2}" type="presOf" srcId="{0FD36E17-828D-4D97-B61F-2F3381A251C9}" destId="{9BFB32EB-740A-480B-AAE5-CA0C9866F446}" srcOrd="0" destOrd="0" presId="urn:microsoft.com/office/officeart/2005/8/layout/process4"/>
    <dgm:cxn modelId="{444594A0-5036-45DC-9D86-FBD399F667B8}" type="presParOf" srcId="{E2D51FC8-84BF-4A70-B5CD-4C4F2DA3D064}" destId="{B4981DEA-87A8-4C69-9936-FF237E176DCE}" srcOrd="0" destOrd="0" presId="urn:microsoft.com/office/officeart/2005/8/layout/process4"/>
    <dgm:cxn modelId="{553EC473-3C3E-466E-8BDD-030944810548}" type="presParOf" srcId="{B4981DEA-87A8-4C69-9936-FF237E176DCE}" destId="{76D529E2-12A7-447F-9B92-D37DC572A507}" srcOrd="0" destOrd="0" presId="urn:microsoft.com/office/officeart/2005/8/layout/process4"/>
    <dgm:cxn modelId="{BB548F6A-4E5F-4D69-BF0D-A688690D3CF9}" type="presParOf" srcId="{E2D51FC8-84BF-4A70-B5CD-4C4F2DA3D064}" destId="{DC1841B2-6325-4E7A-8BFE-A689E968BB67}" srcOrd="1" destOrd="0" presId="urn:microsoft.com/office/officeart/2005/8/layout/process4"/>
    <dgm:cxn modelId="{E7E70A76-A8C4-4524-B7FF-57711C709C70}" type="presParOf" srcId="{E2D51FC8-84BF-4A70-B5CD-4C4F2DA3D064}" destId="{8786BDA1-75D6-4006-9664-92730D08FB39}" srcOrd="2" destOrd="0" presId="urn:microsoft.com/office/officeart/2005/8/layout/process4"/>
    <dgm:cxn modelId="{2517FB42-E9B6-4D39-BCA9-65DC66289375}" type="presParOf" srcId="{8786BDA1-75D6-4006-9664-92730D08FB39}" destId="{A2AE995B-CA74-4D51-9626-B46EF6B6F3BF}" srcOrd="0" destOrd="0" presId="urn:microsoft.com/office/officeart/2005/8/layout/process4"/>
    <dgm:cxn modelId="{2994734D-02FD-42AC-A0D0-528FEA8AAC4F}" type="presParOf" srcId="{E2D51FC8-84BF-4A70-B5CD-4C4F2DA3D064}" destId="{B6EFEB9D-B5F4-44EB-AABD-32FE39AB71BA}" srcOrd="3" destOrd="0" presId="urn:microsoft.com/office/officeart/2005/8/layout/process4"/>
    <dgm:cxn modelId="{6BC06CED-CCC6-4B8A-BE8A-3C5B4276FAEB}" type="presParOf" srcId="{E2D51FC8-84BF-4A70-B5CD-4C4F2DA3D064}" destId="{08530915-7B57-40AA-B486-1EC964C3F855}" srcOrd="4" destOrd="0" presId="urn:microsoft.com/office/officeart/2005/8/layout/process4"/>
    <dgm:cxn modelId="{10CDC98A-698A-423B-88B1-F0B272B75C8C}" type="presParOf" srcId="{08530915-7B57-40AA-B486-1EC964C3F855}" destId="{F9A2B807-25EF-4282-8936-5531922DB893}" srcOrd="0" destOrd="0" presId="urn:microsoft.com/office/officeart/2005/8/layout/process4"/>
    <dgm:cxn modelId="{1B831CCE-4CF5-4F42-BF75-5DB01279A758}" type="presParOf" srcId="{E2D51FC8-84BF-4A70-B5CD-4C4F2DA3D064}" destId="{82BC7C20-F1FD-4C28-8697-F04023DCC851}" srcOrd="5" destOrd="0" presId="urn:microsoft.com/office/officeart/2005/8/layout/process4"/>
    <dgm:cxn modelId="{53853870-C570-4DEA-9577-0249E2B53EB1}" type="presParOf" srcId="{E2D51FC8-84BF-4A70-B5CD-4C4F2DA3D064}" destId="{8CD0A535-D190-4B0E-9D35-ADF06626D800}" srcOrd="6" destOrd="0" presId="urn:microsoft.com/office/officeart/2005/8/layout/process4"/>
    <dgm:cxn modelId="{E9750775-DF2D-492F-8D7B-04A036DA7611}" type="presParOf" srcId="{8CD0A535-D190-4B0E-9D35-ADF06626D800}" destId="{9BFB32EB-740A-480B-AAE5-CA0C9866F446}" srcOrd="0" destOrd="0" presId="urn:microsoft.com/office/officeart/2005/8/layout/process4"/>
    <dgm:cxn modelId="{DB08220E-DB4B-4BCD-90F8-5AECE0A335AD}" type="presParOf" srcId="{E2D51FC8-84BF-4A70-B5CD-4C4F2DA3D064}" destId="{6B09077B-5537-457B-8BCD-B5A1BE418FEA}" srcOrd="7" destOrd="0" presId="urn:microsoft.com/office/officeart/2005/8/layout/process4"/>
    <dgm:cxn modelId="{FED1FEC4-9EEB-40E1-83E2-3DB320B18A53}" type="presParOf" srcId="{E2D51FC8-84BF-4A70-B5CD-4C4F2DA3D064}" destId="{36B6BB2C-31D6-4B20-818D-0B264EFB4E57}" srcOrd="8" destOrd="0" presId="urn:microsoft.com/office/officeart/2005/8/layout/process4"/>
    <dgm:cxn modelId="{17929290-0634-499C-A0C0-723438BF1636}" type="presParOf" srcId="{36B6BB2C-31D6-4B20-818D-0B264EFB4E57}" destId="{989F3FC2-632B-41BC-8259-5D99491E9C3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C55FBB-1F58-499B-9EC9-376E94E5EFF5}" type="doc">
      <dgm:prSet loTypeId="urn:microsoft.com/office/officeart/2005/8/layout/default" loCatId="list" qsTypeId="urn:microsoft.com/office/officeart/2005/8/quickstyle/simple5" qsCatId="simple" csTypeId="urn:microsoft.com/office/officeart/2005/8/colors/accent0_3" csCatId="mainScheme"/>
      <dgm:spPr/>
      <dgm:t>
        <a:bodyPr/>
        <a:lstStyle/>
        <a:p>
          <a:endParaRPr lang="en-US"/>
        </a:p>
      </dgm:t>
    </dgm:pt>
    <dgm:pt modelId="{60719970-71C9-487E-AF3D-6FB9E70D0C5A}">
      <dgm:prSet/>
      <dgm:spPr/>
      <dgm:t>
        <a:bodyPr/>
        <a:lstStyle/>
        <a:p>
          <a:r>
            <a:rPr lang="en-US" dirty="0"/>
            <a:t>Parsed unstructured text files into list of email header : value pairs. </a:t>
          </a:r>
        </a:p>
      </dgm:t>
    </dgm:pt>
    <dgm:pt modelId="{AD45ADE6-A045-48E4-A03A-B0A1D24D8114}" type="parTrans" cxnId="{A78035C8-2C0D-43DD-BE3B-EAD45A59144C}">
      <dgm:prSet/>
      <dgm:spPr/>
      <dgm:t>
        <a:bodyPr/>
        <a:lstStyle/>
        <a:p>
          <a:endParaRPr lang="en-US"/>
        </a:p>
      </dgm:t>
    </dgm:pt>
    <dgm:pt modelId="{684749A6-A347-4CA6-85D6-055972E490E3}" type="sibTrans" cxnId="{A78035C8-2C0D-43DD-BE3B-EAD45A59144C}">
      <dgm:prSet/>
      <dgm:spPr/>
      <dgm:t>
        <a:bodyPr/>
        <a:lstStyle/>
        <a:p>
          <a:endParaRPr lang="en-US"/>
        </a:p>
      </dgm:t>
    </dgm:pt>
    <dgm:pt modelId="{7850F250-B587-4117-8864-E8E2BA5A3700}">
      <dgm:prSet/>
      <dgm:spPr/>
      <dgm:t>
        <a:bodyPr/>
        <a:lstStyle/>
        <a:p>
          <a:r>
            <a:rPr lang="en-US"/>
            <a:t>File encoding issues : utf-8 and ISO-8859-1</a:t>
          </a:r>
        </a:p>
      </dgm:t>
    </dgm:pt>
    <dgm:pt modelId="{DD057D9E-B5F3-42FC-B362-6B92DE5B0F9A}" type="parTrans" cxnId="{4340912F-BCF3-4E70-A86D-138A1D99544E}">
      <dgm:prSet/>
      <dgm:spPr/>
      <dgm:t>
        <a:bodyPr/>
        <a:lstStyle/>
        <a:p>
          <a:endParaRPr lang="en-US"/>
        </a:p>
      </dgm:t>
    </dgm:pt>
    <dgm:pt modelId="{F979458F-E47D-41A8-8770-BA4127CB6650}" type="sibTrans" cxnId="{4340912F-BCF3-4E70-A86D-138A1D99544E}">
      <dgm:prSet/>
      <dgm:spPr/>
      <dgm:t>
        <a:bodyPr/>
        <a:lstStyle/>
        <a:p>
          <a:endParaRPr lang="en-US"/>
        </a:p>
      </dgm:t>
    </dgm:pt>
    <dgm:pt modelId="{2B16A84A-1D72-4600-88EE-DD0D88E4DE25}">
      <dgm:prSet/>
      <dgm:spPr/>
      <dgm:t>
        <a:bodyPr/>
        <a:lstStyle/>
        <a:p>
          <a:r>
            <a:rPr lang="en-US"/>
            <a:t>New line is a new key value pair? (colon is within first 30 chars, first letter is capital, no space in header, create list “notHeader”, hold value in temp variable)</a:t>
          </a:r>
        </a:p>
      </dgm:t>
    </dgm:pt>
    <dgm:pt modelId="{4C055707-AE7A-40BF-9073-DE90D0359BCA}" type="parTrans" cxnId="{7DB789A7-8A84-4A35-A8DC-2DAC402C83BB}">
      <dgm:prSet/>
      <dgm:spPr/>
      <dgm:t>
        <a:bodyPr/>
        <a:lstStyle/>
        <a:p>
          <a:endParaRPr lang="en-US"/>
        </a:p>
      </dgm:t>
    </dgm:pt>
    <dgm:pt modelId="{1715E197-DEAA-46F1-909B-49FC8B60C5A6}" type="sibTrans" cxnId="{7DB789A7-8A84-4A35-A8DC-2DAC402C83BB}">
      <dgm:prSet/>
      <dgm:spPr/>
      <dgm:t>
        <a:bodyPr/>
        <a:lstStyle/>
        <a:p>
          <a:endParaRPr lang="en-US"/>
        </a:p>
      </dgm:t>
    </dgm:pt>
    <dgm:pt modelId="{92E945DA-FB62-48C4-A911-9FF65B95EB39}">
      <dgm:prSet/>
      <dgm:spPr/>
      <dgm:t>
        <a:bodyPr/>
        <a:lstStyle/>
        <a:p>
          <a:r>
            <a:rPr lang="en-US"/>
            <a:t>Many email text files contained duplicate fields. Removed such redundant fields.</a:t>
          </a:r>
        </a:p>
      </dgm:t>
    </dgm:pt>
    <dgm:pt modelId="{3C639A89-2FBA-407D-873A-39B15C069F34}" type="parTrans" cxnId="{07172EB0-586F-4D45-80F1-24DAD05623C6}">
      <dgm:prSet/>
      <dgm:spPr/>
      <dgm:t>
        <a:bodyPr/>
        <a:lstStyle/>
        <a:p>
          <a:endParaRPr lang="en-US"/>
        </a:p>
      </dgm:t>
    </dgm:pt>
    <dgm:pt modelId="{36997B02-C209-4761-9B67-B0E6AE97FA63}" type="sibTrans" cxnId="{07172EB0-586F-4D45-80F1-24DAD05623C6}">
      <dgm:prSet/>
      <dgm:spPr/>
      <dgm:t>
        <a:bodyPr/>
        <a:lstStyle/>
        <a:p>
          <a:endParaRPr lang="en-US"/>
        </a:p>
      </dgm:t>
    </dgm:pt>
    <dgm:pt modelId="{B4EE8479-BC51-43D9-B32C-69D2FFE2191D}">
      <dgm:prSet/>
      <dgm:spPr/>
      <dgm:t>
        <a:bodyPr/>
        <a:lstStyle/>
        <a:p>
          <a:r>
            <a:rPr lang="en-US"/>
            <a:t>Many email body fields contained HTML content. Used BeautifulSoup to get visible text from such HTML content.</a:t>
          </a:r>
        </a:p>
      </dgm:t>
    </dgm:pt>
    <dgm:pt modelId="{7DB3A554-62C7-4F75-BA11-B86BDF7FFE3E}" type="parTrans" cxnId="{9E77E351-1EA2-4EA2-A19F-A226B05CF4C2}">
      <dgm:prSet/>
      <dgm:spPr/>
      <dgm:t>
        <a:bodyPr/>
        <a:lstStyle/>
        <a:p>
          <a:endParaRPr lang="en-US"/>
        </a:p>
      </dgm:t>
    </dgm:pt>
    <dgm:pt modelId="{BCA48495-2EFA-423F-99F2-CA7E9737E435}" type="sibTrans" cxnId="{9E77E351-1EA2-4EA2-A19F-A226B05CF4C2}">
      <dgm:prSet/>
      <dgm:spPr/>
      <dgm:t>
        <a:bodyPr/>
        <a:lstStyle/>
        <a:p>
          <a:endParaRPr lang="en-US"/>
        </a:p>
      </dgm:t>
    </dgm:pt>
    <dgm:pt modelId="{8F00F325-A042-47F3-8189-892AA35CB328}">
      <dgm:prSet/>
      <dgm:spPr/>
      <dgm:t>
        <a:bodyPr/>
        <a:lstStyle/>
        <a:p>
          <a:r>
            <a:rPr lang="en-US"/>
            <a:t>Store everything in a pandas dataframe and excel file</a:t>
          </a:r>
        </a:p>
      </dgm:t>
    </dgm:pt>
    <dgm:pt modelId="{CF0E3137-8201-4F77-95DF-6737C64BE546}" type="parTrans" cxnId="{EC1E2C07-1713-4F62-B264-3F0BF11F941C}">
      <dgm:prSet/>
      <dgm:spPr/>
      <dgm:t>
        <a:bodyPr/>
        <a:lstStyle/>
        <a:p>
          <a:endParaRPr lang="en-US"/>
        </a:p>
      </dgm:t>
    </dgm:pt>
    <dgm:pt modelId="{C1B95420-A990-474C-8947-4D5A03A9F830}" type="sibTrans" cxnId="{EC1E2C07-1713-4F62-B264-3F0BF11F941C}">
      <dgm:prSet/>
      <dgm:spPr/>
      <dgm:t>
        <a:bodyPr/>
        <a:lstStyle/>
        <a:p>
          <a:endParaRPr lang="en-US"/>
        </a:p>
      </dgm:t>
    </dgm:pt>
    <dgm:pt modelId="{18109654-E0E0-4D61-B99B-2268190FB37D}" type="pres">
      <dgm:prSet presAssocID="{96C55FBB-1F58-499B-9EC9-376E94E5EFF5}" presName="diagram" presStyleCnt="0">
        <dgm:presLayoutVars>
          <dgm:dir/>
          <dgm:resizeHandles val="exact"/>
        </dgm:presLayoutVars>
      </dgm:prSet>
      <dgm:spPr/>
    </dgm:pt>
    <dgm:pt modelId="{795271F8-0DD6-4821-AF1C-6C0214A99762}" type="pres">
      <dgm:prSet presAssocID="{60719970-71C9-487E-AF3D-6FB9E70D0C5A}" presName="node" presStyleLbl="node1" presStyleIdx="0" presStyleCnt="6">
        <dgm:presLayoutVars>
          <dgm:bulletEnabled val="1"/>
        </dgm:presLayoutVars>
      </dgm:prSet>
      <dgm:spPr/>
    </dgm:pt>
    <dgm:pt modelId="{514D311F-E340-4FDB-9823-6061EFC1059E}" type="pres">
      <dgm:prSet presAssocID="{684749A6-A347-4CA6-85D6-055972E490E3}" presName="sibTrans" presStyleCnt="0"/>
      <dgm:spPr/>
    </dgm:pt>
    <dgm:pt modelId="{466FC768-0DB5-4443-8322-47096855D676}" type="pres">
      <dgm:prSet presAssocID="{7850F250-B587-4117-8864-E8E2BA5A3700}" presName="node" presStyleLbl="node1" presStyleIdx="1" presStyleCnt="6">
        <dgm:presLayoutVars>
          <dgm:bulletEnabled val="1"/>
        </dgm:presLayoutVars>
      </dgm:prSet>
      <dgm:spPr/>
    </dgm:pt>
    <dgm:pt modelId="{BA217240-7351-4972-9314-762DB4413DAC}" type="pres">
      <dgm:prSet presAssocID="{F979458F-E47D-41A8-8770-BA4127CB6650}" presName="sibTrans" presStyleCnt="0"/>
      <dgm:spPr/>
    </dgm:pt>
    <dgm:pt modelId="{632FE810-CAB0-4560-B22A-83A487D02A4B}" type="pres">
      <dgm:prSet presAssocID="{2B16A84A-1D72-4600-88EE-DD0D88E4DE25}" presName="node" presStyleLbl="node1" presStyleIdx="2" presStyleCnt="6">
        <dgm:presLayoutVars>
          <dgm:bulletEnabled val="1"/>
        </dgm:presLayoutVars>
      </dgm:prSet>
      <dgm:spPr/>
    </dgm:pt>
    <dgm:pt modelId="{FF3F6DFB-7BA4-4170-98C2-D07BCEC9821F}" type="pres">
      <dgm:prSet presAssocID="{1715E197-DEAA-46F1-909B-49FC8B60C5A6}" presName="sibTrans" presStyleCnt="0"/>
      <dgm:spPr/>
    </dgm:pt>
    <dgm:pt modelId="{BF3EF8CD-8B6A-43C1-9529-E5C9157C8FFE}" type="pres">
      <dgm:prSet presAssocID="{92E945DA-FB62-48C4-A911-9FF65B95EB39}" presName="node" presStyleLbl="node1" presStyleIdx="3" presStyleCnt="6">
        <dgm:presLayoutVars>
          <dgm:bulletEnabled val="1"/>
        </dgm:presLayoutVars>
      </dgm:prSet>
      <dgm:spPr/>
    </dgm:pt>
    <dgm:pt modelId="{3CF1903C-C7BA-418A-8F3D-66D5DA59AEA3}" type="pres">
      <dgm:prSet presAssocID="{36997B02-C209-4761-9B67-B0E6AE97FA63}" presName="sibTrans" presStyleCnt="0"/>
      <dgm:spPr/>
    </dgm:pt>
    <dgm:pt modelId="{7EEEC5A8-79A5-45BD-9940-964662D56957}" type="pres">
      <dgm:prSet presAssocID="{B4EE8479-BC51-43D9-B32C-69D2FFE2191D}" presName="node" presStyleLbl="node1" presStyleIdx="4" presStyleCnt="6">
        <dgm:presLayoutVars>
          <dgm:bulletEnabled val="1"/>
        </dgm:presLayoutVars>
      </dgm:prSet>
      <dgm:spPr/>
    </dgm:pt>
    <dgm:pt modelId="{1FC8BE9B-A84F-47A2-BFA5-514983467D9D}" type="pres">
      <dgm:prSet presAssocID="{BCA48495-2EFA-423F-99F2-CA7E9737E435}" presName="sibTrans" presStyleCnt="0"/>
      <dgm:spPr/>
    </dgm:pt>
    <dgm:pt modelId="{2D5FEDBA-33AA-4E8D-A6DF-778AAD65EAE0}" type="pres">
      <dgm:prSet presAssocID="{8F00F325-A042-47F3-8189-892AA35CB328}" presName="node" presStyleLbl="node1" presStyleIdx="5" presStyleCnt="6">
        <dgm:presLayoutVars>
          <dgm:bulletEnabled val="1"/>
        </dgm:presLayoutVars>
      </dgm:prSet>
      <dgm:spPr/>
    </dgm:pt>
  </dgm:ptLst>
  <dgm:cxnLst>
    <dgm:cxn modelId="{A08BF705-8EA6-4FBA-8818-480DD48C628A}" type="presOf" srcId="{60719970-71C9-487E-AF3D-6FB9E70D0C5A}" destId="{795271F8-0DD6-4821-AF1C-6C0214A99762}" srcOrd="0" destOrd="0" presId="urn:microsoft.com/office/officeart/2005/8/layout/default"/>
    <dgm:cxn modelId="{EC1E2C07-1713-4F62-B264-3F0BF11F941C}" srcId="{96C55FBB-1F58-499B-9EC9-376E94E5EFF5}" destId="{8F00F325-A042-47F3-8189-892AA35CB328}" srcOrd="5" destOrd="0" parTransId="{CF0E3137-8201-4F77-95DF-6737C64BE546}" sibTransId="{C1B95420-A990-474C-8947-4D5A03A9F830}"/>
    <dgm:cxn modelId="{4340912F-BCF3-4E70-A86D-138A1D99544E}" srcId="{96C55FBB-1F58-499B-9EC9-376E94E5EFF5}" destId="{7850F250-B587-4117-8864-E8E2BA5A3700}" srcOrd="1" destOrd="0" parTransId="{DD057D9E-B5F3-42FC-B362-6B92DE5B0F9A}" sibTransId="{F979458F-E47D-41A8-8770-BA4127CB6650}"/>
    <dgm:cxn modelId="{93B42040-4F67-41F8-9030-E71A853F4EE2}" type="presOf" srcId="{2B16A84A-1D72-4600-88EE-DD0D88E4DE25}" destId="{632FE810-CAB0-4560-B22A-83A487D02A4B}" srcOrd="0" destOrd="0" presId="urn:microsoft.com/office/officeart/2005/8/layout/default"/>
    <dgm:cxn modelId="{8E4C8443-83CB-47A2-B68E-6FF7FC84DD47}" type="presOf" srcId="{96C55FBB-1F58-499B-9EC9-376E94E5EFF5}" destId="{18109654-E0E0-4D61-B99B-2268190FB37D}" srcOrd="0" destOrd="0" presId="urn:microsoft.com/office/officeart/2005/8/layout/default"/>
    <dgm:cxn modelId="{9E77E351-1EA2-4EA2-A19F-A226B05CF4C2}" srcId="{96C55FBB-1F58-499B-9EC9-376E94E5EFF5}" destId="{B4EE8479-BC51-43D9-B32C-69D2FFE2191D}" srcOrd="4" destOrd="0" parTransId="{7DB3A554-62C7-4F75-BA11-B86BDF7FFE3E}" sibTransId="{BCA48495-2EFA-423F-99F2-CA7E9737E435}"/>
    <dgm:cxn modelId="{AF3FB7A5-3BEC-4999-950A-027B1F1D2B84}" type="presOf" srcId="{7850F250-B587-4117-8864-E8E2BA5A3700}" destId="{466FC768-0DB5-4443-8322-47096855D676}" srcOrd="0" destOrd="0" presId="urn:microsoft.com/office/officeart/2005/8/layout/default"/>
    <dgm:cxn modelId="{7DB789A7-8A84-4A35-A8DC-2DAC402C83BB}" srcId="{96C55FBB-1F58-499B-9EC9-376E94E5EFF5}" destId="{2B16A84A-1D72-4600-88EE-DD0D88E4DE25}" srcOrd="2" destOrd="0" parTransId="{4C055707-AE7A-40BF-9073-DE90D0359BCA}" sibTransId="{1715E197-DEAA-46F1-909B-49FC8B60C5A6}"/>
    <dgm:cxn modelId="{07172EB0-586F-4D45-80F1-24DAD05623C6}" srcId="{96C55FBB-1F58-499B-9EC9-376E94E5EFF5}" destId="{92E945DA-FB62-48C4-A911-9FF65B95EB39}" srcOrd="3" destOrd="0" parTransId="{3C639A89-2FBA-407D-873A-39B15C069F34}" sibTransId="{36997B02-C209-4761-9B67-B0E6AE97FA63}"/>
    <dgm:cxn modelId="{38AE9AB9-5D1F-4AE2-BB71-FA6BD9DA2BE1}" type="presOf" srcId="{92E945DA-FB62-48C4-A911-9FF65B95EB39}" destId="{BF3EF8CD-8B6A-43C1-9529-E5C9157C8FFE}" srcOrd="0" destOrd="0" presId="urn:microsoft.com/office/officeart/2005/8/layout/default"/>
    <dgm:cxn modelId="{7667A4C2-6C08-40E4-854F-20C70C19E452}" type="presOf" srcId="{8F00F325-A042-47F3-8189-892AA35CB328}" destId="{2D5FEDBA-33AA-4E8D-A6DF-778AAD65EAE0}" srcOrd="0" destOrd="0" presId="urn:microsoft.com/office/officeart/2005/8/layout/default"/>
    <dgm:cxn modelId="{A78035C8-2C0D-43DD-BE3B-EAD45A59144C}" srcId="{96C55FBB-1F58-499B-9EC9-376E94E5EFF5}" destId="{60719970-71C9-487E-AF3D-6FB9E70D0C5A}" srcOrd="0" destOrd="0" parTransId="{AD45ADE6-A045-48E4-A03A-B0A1D24D8114}" sibTransId="{684749A6-A347-4CA6-85D6-055972E490E3}"/>
    <dgm:cxn modelId="{69122CEB-98EF-40C8-8BC0-D687F5219AFE}" type="presOf" srcId="{B4EE8479-BC51-43D9-B32C-69D2FFE2191D}" destId="{7EEEC5A8-79A5-45BD-9940-964662D56957}" srcOrd="0" destOrd="0" presId="urn:microsoft.com/office/officeart/2005/8/layout/default"/>
    <dgm:cxn modelId="{7DB54D3C-F335-4D57-9A46-88F4E8B562C5}" type="presParOf" srcId="{18109654-E0E0-4D61-B99B-2268190FB37D}" destId="{795271F8-0DD6-4821-AF1C-6C0214A99762}" srcOrd="0" destOrd="0" presId="urn:microsoft.com/office/officeart/2005/8/layout/default"/>
    <dgm:cxn modelId="{25387E12-C5B0-4C1E-892C-0744513B74D6}" type="presParOf" srcId="{18109654-E0E0-4D61-B99B-2268190FB37D}" destId="{514D311F-E340-4FDB-9823-6061EFC1059E}" srcOrd="1" destOrd="0" presId="urn:microsoft.com/office/officeart/2005/8/layout/default"/>
    <dgm:cxn modelId="{D8494305-88AE-4B70-8EF0-DAF3813633D1}" type="presParOf" srcId="{18109654-E0E0-4D61-B99B-2268190FB37D}" destId="{466FC768-0DB5-4443-8322-47096855D676}" srcOrd="2" destOrd="0" presId="urn:microsoft.com/office/officeart/2005/8/layout/default"/>
    <dgm:cxn modelId="{9A0F5804-8B9E-4716-AC2A-A449A12050EC}" type="presParOf" srcId="{18109654-E0E0-4D61-B99B-2268190FB37D}" destId="{BA217240-7351-4972-9314-762DB4413DAC}" srcOrd="3" destOrd="0" presId="urn:microsoft.com/office/officeart/2005/8/layout/default"/>
    <dgm:cxn modelId="{3B191D6A-C47E-4D79-BEF6-F55F22BA3DA4}" type="presParOf" srcId="{18109654-E0E0-4D61-B99B-2268190FB37D}" destId="{632FE810-CAB0-4560-B22A-83A487D02A4B}" srcOrd="4" destOrd="0" presId="urn:microsoft.com/office/officeart/2005/8/layout/default"/>
    <dgm:cxn modelId="{F9AD3899-9169-4049-A6F0-F801DF175A6B}" type="presParOf" srcId="{18109654-E0E0-4D61-B99B-2268190FB37D}" destId="{FF3F6DFB-7BA4-4170-98C2-D07BCEC9821F}" srcOrd="5" destOrd="0" presId="urn:microsoft.com/office/officeart/2005/8/layout/default"/>
    <dgm:cxn modelId="{6EE99DB1-0CCC-47FF-A1F3-9EF22028D2DE}" type="presParOf" srcId="{18109654-E0E0-4D61-B99B-2268190FB37D}" destId="{BF3EF8CD-8B6A-43C1-9529-E5C9157C8FFE}" srcOrd="6" destOrd="0" presId="urn:microsoft.com/office/officeart/2005/8/layout/default"/>
    <dgm:cxn modelId="{583EBC23-AF4A-4A50-93C1-4E1FA423E712}" type="presParOf" srcId="{18109654-E0E0-4D61-B99B-2268190FB37D}" destId="{3CF1903C-C7BA-418A-8F3D-66D5DA59AEA3}" srcOrd="7" destOrd="0" presId="urn:microsoft.com/office/officeart/2005/8/layout/default"/>
    <dgm:cxn modelId="{317207FF-687D-4FD8-A122-55C84EDAD79D}" type="presParOf" srcId="{18109654-E0E0-4D61-B99B-2268190FB37D}" destId="{7EEEC5A8-79A5-45BD-9940-964662D56957}" srcOrd="8" destOrd="0" presId="urn:microsoft.com/office/officeart/2005/8/layout/default"/>
    <dgm:cxn modelId="{BC92BDA9-C1CB-490E-AAA5-7B59E2EA70C4}" type="presParOf" srcId="{18109654-E0E0-4D61-B99B-2268190FB37D}" destId="{1FC8BE9B-A84F-47A2-BFA5-514983467D9D}" srcOrd="9" destOrd="0" presId="urn:microsoft.com/office/officeart/2005/8/layout/default"/>
    <dgm:cxn modelId="{E1CB7E8F-6105-49A3-9B8B-6A29BB2917E9}" type="presParOf" srcId="{18109654-E0E0-4D61-B99B-2268190FB37D}" destId="{2D5FEDBA-33AA-4E8D-A6DF-778AAD65EAE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087E5-E41C-4FBA-8039-CB47C902C241}">
      <dsp:nvSpPr>
        <dsp:cNvPr id="0" name=""/>
        <dsp:cNvSpPr/>
      </dsp:nvSpPr>
      <dsp:spPr>
        <a:xfrm>
          <a:off x="0" y="0"/>
          <a:ext cx="608965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39D4B85-4012-415F-ADDB-23DB6394FAEB}">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Our objective was to detect whether an email was spam or not</a:t>
          </a:r>
        </a:p>
      </dsp:txBody>
      <dsp:txXfrm>
        <a:off x="0" y="0"/>
        <a:ext cx="6089650" cy="1393031"/>
      </dsp:txXfrm>
    </dsp:sp>
    <dsp:sp modelId="{70D76CB6-B924-4F8F-806B-F4BD1E0BE7E6}">
      <dsp:nvSpPr>
        <dsp:cNvPr id="0" name=""/>
        <dsp:cNvSpPr/>
      </dsp:nvSpPr>
      <dsp:spPr>
        <a:xfrm>
          <a:off x="0" y="1393031"/>
          <a:ext cx="6089650" cy="0"/>
        </a:xfrm>
        <a:prstGeom prst="lin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361788E-76EA-45FD-9C7A-EBEE48C49395}">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Dataset involved details of sender, receiver, email body and subject, message id, xuidl and a lot of other fields in text files</a:t>
          </a:r>
        </a:p>
      </dsp:txBody>
      <dsp:txXfrm>
        <a:off x="0" y="1393031"/>
        <a:ext cx="6089650" cy="1393031"/>
      </dsp:txXfrm>
    </dsp:sp>
    <dsp:sp modelId="{DB0D7CFC-0067-4429-9B37-83796DA47C05}">
      <dsp:nvSpPr>
        <dsp:cNvPr id="0" name=""/>
        <dsp:cNvSpPr/>
      </dsp:nvSpPr>
      <dsp:spPr>
        <a:xfrm>
          <a:off x="0" y="2786062"/>
          <a:ext cx="6089650" cy="0"/>
        </a:xfrm>
        <a:prstGeom prst="lin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A56876-D5E4-465A-8117-9F5E60C646A1}">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We divided the project into 3 parts – structuring data, exploratory data analysis and feature extraction/training testing data</a:t>
          </a:r>
        </a:p>
      </dsp:txBody>
      <dsp:txXfrm>
        <a:off x="0" y="2786062"/>
        <a:ext cx="6089650" cy="1393031"/>
      </dsp:txXfrm>
    </dsp:sp>
    <dsp:sp modelId="{BACADD91-F122-4FDF-8F42-1393880CFE09}">
      <dsp:nvSpPr>
        <dsp:cNvPr id="0" name=""/>
        <dsp:cNvSpPr/>
      </dsp:nvSpPr>
      <dsp:spPr>
        <a:xfrm>
          <a:off x="0" y="4179093"/>
          <a:ext cx="6089650"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208C543-1A03-4A3B-A4F9-95D27334540A}">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We used Google colab to run our notebooks and achieved up to 72% accuracy for classifying spam emails correctly. </a:t>
          </a:r>
        </a:p>
      </dsp:txBody>
      <dsp:txXfrm>
        <a:off x="0" y="4179093"/>
        <a:ext cx="6089650" cy="1393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529E2-12A7-447F-9B92-D37DC572A507}">
      <dsp:nvSpPr>
        <dsp:cNvPr id="0" name=""/>
        <dsp:cNvSpPr/>
      </dsp:nvSpPr>
      <dsp:spPr>
        <a:xfrm>
          <a:off x="0" y="4784520"/>
          <a:ext cx="6089650" cy="7849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2. trec07p dataset - https://drive.google.com/open?id=1xaJL1eoccrCyS45xgF23dVY_KCER-oAD</a:t>
          </a:r>
        </a:p>
      </dsp:txBody>
      <dsp:txXfrm>
        <a:off x="0" y="4784520"/>
        <a:ext cx="6089650" cy="784940"/>
      </dsp:txXfrm>
    </dsp:sp>
    <dsp:sp modelId="{A2AE995B-CA74-4D51-9626-B46EF6B6F3BF}">
      <dsp:nvSpPr>
        <dsp:cNvPr id="0" name=""/>
        <dsp:cNvSpPr/>
      </dsp:nvSpPr>
      <dsp:spPr>
        <a:xfrm rot="10800000">
          <a:off x="0" y="3589056"/>
          <a:ext cx="6089650" cy="1207238"/>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1. 1998 dataset - https://drive.google.com/open?id=1QtoxpJmd1lys7c7LaYXiOjbzMdMOpeVX</a:t>
          </a:r>
        </a:p>
      </dsp:txBody>
      <dsp:txXfrm rot="10800000">
        <a:off x="0" y="3589056"/>
        <a:ext cx="6089650" cy="784427"/>
      </dsp:txXfrm>
    </dsp:sp>
    <dsp:sp modelId="{F9A2B807-25EF-4282-8936-5531922DB893}">
      <dsp:nvSpPr>
        <dsp:cNvPr id="0" name=""/>
        <dsp:cNvSpPr/>
      </dsp:nvSpPr>
      <dsp:spPr>
        <a:xfrm rot="10800000">
          <a:off x="0" y="2393592"/>
          <a:ext cx="6089650" cy="1207238"/>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The datasets for this project can be downloaded from the below links:</a:t>
          </a:r>
        </a:p>
      </dsp:txBody>
      <dsp:txXfrm rot="10800000">
        <a:off x="0" y="2393592"/>
        <a:ext cx="6089650" cy="784427"/>
      </dsp:txXfrm>
    </dsp:sp>
    <dsp:sp modelId="{9BFB32EB-740A-480B-AAE5-CA0C9866F446}">
      <dsp:nvSpPr>
        <dsp:cNvPr id="0" name=""/>
        <dsp:cNvSpPr/>
      </dsp:nvSpPr>
      <dsp:spPr>
        <a:xfrm rot="10800000">
          <a:off x="0" y="1198127"/>
          <a:ext cx="6089650" cy="1207238"/>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Packages/Modules needed to run this project are: nltk, wordcloud, xlrd, numpy, pandas, spark, xlsxwriter, BeautifulSoup, matplotlib, findspark, scikit-learn.</a:t>
          </a:r>
        </a:p>
      </dsp:txBody>
      <dsp:txXfrm rot="10800000">
        <a:off x="0" y="1198127"/>
        <a:ext cx="6089650" cy="784427"/>
      </dsp:txXfrm>
    </dsp:sp>
    <dsp:sp modelId="{989F3FC2-632B-41BC-8259-5D99491E9C33}">
      <dsp:nvSpPr>
        <dsp:cNvPr id="0" name=""/>
        <dsp:cNvSpPr/>
      </dsp:nvSpPr>
      <dsp:spPr>
        <a:xfrm rot="10800000">
          <a:off x="0" y="2663"/>
          <a:ext cx="6089650" cy="1207238"/>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Github repo link : </a:t>
          </a:r>
          <a:r>
            <a:rPr lang="en-US" sz="1400" kern="1200">
              <a:hlinkClick xmlns:r="http://schemas.openxmlformats.org/officeDocument/2006/relationships" r:id="rId1"/>
            </a:rPr>
            <a:t>https://github.com/kunalchugh91/INFO6101-Spam-Classifier</a:t>
          </a:r>
          <a:endParaRPr lang="en-US" sz="1400" kern="1200"/>
        </a:p>
      </dsp:txBody>
      <dsp:txXfrm rot="10800000">
        <a:off x="0" y="2663"/>
        <a:ext cx="6089650" cy="7844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271F8-0DD6-4821-AF1C-6C0214A99762}">
      <dsp:nvSpPr>
        <dsp:cNvPr id="0" name=""/>
        <dsp:cNvSpPr/>
      </dsp:nvSpPr>
      <dsp:spPr>
        <a:xfrm>
          <a:off x="122506" y="2902"/>
          <a:ext cx="2783160" cy="166989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Parsed unstructured text files into list of email header : value pairs. </a:t>
          </a:r>
        </a:p>
      </dsp:txBody>
      <dsp:txXfrm>
        <a:off x="122506" y="2902"/>
        <a:ext cx="2783160" cy="1669896"/>
      </dsp:txXfrm>
    </dsp:sp>
    <dsp:sp modelId="{466FC768-0DB5-4443-8322-47096855D676}">
      <dsp:nvSpPr>
        <dsp:cNvPr id="0" name=""/>
        <dsp:cNvSpPr/>
      </dsp:nvSpPr>
      <dsp:spPr>
        <a:xfrm>
          <a:off x="3183983" y="2902"/>
          <a:ext cx="2783160" cy="166989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File encoding issues : utf-8 and ISO-8859-1</a:t>
          </a:r>
        </a:p>
      </dsp:txBody>
      <dsp:txXfrm>
        <a:off x="3183983" y="2902"/>
        <a:ext cx="2783160" cy="1669896"/>
      </dsp:txXfrm>
    </dsp:sp>
    <dsp:sp modelId="{632FE810-CAB0-4560-B22A-83A487D02A4B}">
      <dsp:nvSpPr>
        <dsp:cNvPr id="0" name=""/>
        <dsp:cNvSpPr/>
      </dsp:nvSpPr>
      <dsp:spPr>
        <a:xfrm>
          <a:off x="122506" y="1951114"/>
          <a:ext cx="2783160" cy="166989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New line is a new key value pair? (colon is within first 30 chars, first letter is capital, no space in header, create list “notHeader”, hold value in temp variable)</a:t>
          </a:r>
        </a:p>
      </dsp:txBody>
      <dsp:txXfrm>
        <a:off x="122506" y="1951114"/>
        <a:ext cx="2783160" cy="1669896"/>
      </dsp:txXfrm>
    </dsp:sp>
    <dsp:sp modelId="{BF3EF8CD-8B6A-43C1-9529-E5C9157C8FFE}">
      <dsp:nvSpPr>
        <dsp:cNvPr id="0" name=""/>
        <dsp:cNvSpPr/>
      </dsp:nvSpPr>
      <dsp:spPr>
        <a:xfrm>
          <a:off x="3183983" y="1951114"/>
          <a:ext cx="2783160" cy="166989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Many email text files contained duplicate fields. Removed such redundant fields.</a:t>
          </a:r>
        </a:p>
      </dsp:txBody>
      <dsp:txXfrm>
        <a:off x="3183983" y="1951114"/>
        <a:ext cx="2783160" cy="1669896"/>
      </dsp:txXfrm>
    </dsp:sp>
    <dsp:sp modelId="{7EEEC5A8-79A5-45BD-9940-964662D56957}">
      <dsp:nvSpPr>
        <dsp:cNvPr id="0" name=""/>
        <dsp:cNvSpPr/>
      </dsp:nvSpPr>
      <dsp:spPr>
        <a:xfrm>
          <a:off x="122506" y="3899326"/>
          <a:ext cx="2783160" cy="166989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Many email body fields contained HTML content. Used BeautifulSoup to get visible text from such HTML content.</a:t>
          </a:r>
        </a:p>
      </dsp:txBody>
      <dsp:txXfrm>
        <a:off x="122506" y="3899326"/>
        <a:ext cx="2783160" cy="1669896"/>
      </dsp:txXfrm>
    </dsp:sp>
    <dsp:sp modelId="{2D5FEDBA-33AA-4E8D-A6DF-778AAD65EAE0}">
      <dsp:nvSpPr>
        <dsp:cNvPr id="0" name=""/>
        <dsp:cNvSpPr/>
      </dsp:nvSpPr>
      <dsp:spPr>
        <a:xfrm>
          <a:off x="3183983" y="3899326"/>
          <a:ext cx="2783160" cy="166989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Store everything in a pandas dataframe and excel file</a:t>
          </a:r>
        </a:p>
      </dsp:txBody>
      <dsp:txXfrm>
        <a:off x="3183983" y="3899326"/>
        <a:ext cx="2783160" cy="16698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A893-0AED-4C0B-B6DF-FB58F964B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0575E-09CF-48F0-BD9C-ECAC2451C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1BB87C-D6C2-4085-B460-F5EC37D77F5D}"/>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5" name="Footer Placeholder 4">
            <a:extLst>
              <a:ext uri="{FF2B5EF4-FFF2-40B4-BE49-F238E27FC236}">
                <a16:creationId xmlns:a16="http://schemas.microsoft.com/office/drawing/2014/main" id="{DFD86501-E030-49EE-AFC0-E3E099F95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C3F83-0692-4CAD-88B6-A23413D77C97}"/>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26513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4332-20FE-4B28-BC8F-CFFFE738B6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C0A8C9-7ABF-4BA4-B5BB-33909770C3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DAEA3-4D91-4211-B787-B23CA90BCF81}"/>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5" name="Footer Placeholder 4">
            <a:extLst>
              <a:ext uri="{FF2B5EF4-FFF2-40B4-BE49-F238E27FC236}">
                <a16:creationId xmlns:a16="http://schemas.microsoft.com/office/drawing/2014/main" id="{F0B6AFDC-8EAE-4A6C-9D4D-77BCBE0F8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36665-3864-4802-AF9F-B2730C0A81F4}"/>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301065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5750D8-2EF2-4730-A50E-328E985A60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5A6B9C-6064-45EF-8DEF-41C0E9412F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64F3C-7C62-4C90-959A-536991C238C0}"/>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5" name="Footer Placeholder 4">
            <a:extLst>
              <a:ext uri="{FF2B5EF4-FFF2-40B4-BE49-F238E27FC236}">
                <a16:creationId xmlns:a16="http://schemas.microsoft.com/office/drawing/2014/main" id="{26D220D2-EFD8-4C8C-BB8C-A141B1593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DC572-46E4-4279-8EDB-E780E677BBFC}"/>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403209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D900-CD69-4150-8DBC-A4FF48254F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7D1CC2-7AB0-4AA9-92D8-5453C311AD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9D752-3BBA-48D8-AF3F-9A5D86C50401}"/>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5" name="Footer Placeholder 4">
            <a:extLst>
              <a:ext uri="{FF2B5EF4-FFF2-40B4-BE49-F238E27FC236}">
                <a16:creationId xmlns:a16="http://schemas.microsoft.com/office/drawing/2014/main" id="{A99BA6EA-1A9C-46C2-9564-9F399ED96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9872E-2F1C-4A5F-AD81-2857779F90C2}"/>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325339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28BC-67E1-43D3-84E9-62FAA88586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55839F-30B1-4BE3-9EC4-2320554D16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1D9CC4-44DA-4C99-9637-E10B9FD736E2}"/>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5" name="Footer Placeholder 4">
            <a:extLst>
              <a:ext uri="{FF2B5EF4-FFF2-40B4-BE49-F238E27FC236}">
                <a16:creationId xmlns:a16="http://schemas.microsoft.com/office/drawing/2014/main" id="{777072A8-B540-498C-ADED-C28DDC1F5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BC176-7B40-4C48-BFDF-F77E88BCCF0F}"/>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192981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9390-88A9-4D1F-B240-123E210D7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F8C9B-137F-4D43-A27B-E178B69B5A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D7E67-91FD-41C9-81FE-11003B9FBC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5B99B-3A1C-442C-8659-1A03971AF503}"/>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6" name="Footer Placeholder 5">
            <a:extLst>
              <a:ext uri="{FF2B5EF4-FFF2-40B4-BE49-F238E27FC236}">
                <a16:creationId xmlns:a16="http://schemas.microsoft.com/office/drawing/2014/main" id="{34DEF801-CD18-4F6D-B50F-39B8A096F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1174E-E166-4863-A0C7-52F15951D6F6}"/>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13953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5F0D-4A8B-44D9-94A0-15FAED2C44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FC7C6-BF86-48DC-BF27-84EB6F920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FE73AD-39F5-4591-95F1-885F89831E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35225A-B8F2-440D-9A6D-C359649D1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915B97-C4A0-4FD6-AA50-1D64800499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958138-BB59-42FA-BFEA-770F169850D9}"/>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8" name="Footer Placeholder 7">
            <a:extLst>
              <a:ext uri="{FF2B5EF4-FFF2-40B4-BE49-F238E27FC236}">
                <a16:creationId xmlns:a16="http://schemas.microsoft.com/office/drawing/2014/main" id="{483F6C42-E94C-45BF-A3CA-01CBACCC68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8C121-3350-4930-8CCD-1DDB8F3B4200}"/>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512681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6D50-F200-4D0D-9EDB-BC23DA2849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FD236A-0BE4-4362-BF3A-3AEADE5FCE31}"/>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4" name="Footer Placeholder 3">
            <a:extLst>
              <a:ext uri="{FF2B5EF4-FFF2-40B4-BE49-F238E27FC236}">
                <a16:creationId xmlns:a16="http://schemas.microsoft.com/office/drawing/2014/main" id="{5C01A5F7-1FD6-4C73-B90A-862373FE9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AF95C-636E-4F89-B28C-4DFF987F905E}"/>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204127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723C8-C50E-4E62-8B55-A62A102468A9}"/>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3" name="Footer Placeholder 2">
            <a:extLst>
              <a:ext uri="{FF2B5EF4-FFF2-40B4-BE49-F238E27FC236}">
                <a16:creationId xmlns:a16="http://schemas.microsoft.com/office/drawing/2014/main" id="{F50AA645-6EEB-406B-91DE-7173031F96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0E5BA-B532-4C82-BAE3-416E805BD9F5}"/>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171980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32BB-C789-4C62-978C-64D34F0D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4FBF46-493D-4921-B0C2-81DD5AD25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DE4418-F5A4-4092-9417-16A9DF0BD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285D7F-D2D2-413B-9C99-D4104495101E}"/>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6" name="Footer Placeholder 5">
            <a:extLst>
              <a:ext uri="{FF2B5EF4-FFF2-40B4-BE49-F238E27FC236}">
                <a16:creationId xmlns:a16="http://schemas.microsoft.com/office/drawing/2014/main" id="{39EA42DA-CA1A-4527-9189-10BAB0FB4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5E768-7F76-4DB5-B935-21B11FB21802}"/>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349431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2458-D633-4D55-9131-C33C74F4D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A3345B-F714-48EC-B819-E4440063B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71A1-8842-46E5-800D-EFDB160C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8186AD-4534-427A-BD57-F8711905AE12}"/>
              </a:ext>
            </a:extLst>
          </p:cNvPr>
          <p:cNvSpPr>
            <a:spLocks noGrp="1"/>
          </p:cNvSpPr>
          <p:nvPr>
            <p:ph type="dt" sz="half" idx="10"/>
          </p:nvPr>
        </p:nvSpPr>
        <p:spPr/>
        <p:txBody>
          <a:bodyPr/>
          <a:lstStyle/>
          <a:p>
            <a:fld id="{F0BA1C53-6AC4-4736-8B80-517B1787A2BF}" type="datetimeFigureOut">
              <a:rPr lang="en-US" smtClean="0"/>
              <a:t>8/9/2018</a:t>
            </a:fld>
            <a:endParaRPr lang="en-US"/>
          </a:p>
        </p:txBody>
      </p:sp>
      <p:sp>
        <p:nvSpPr>
          <p:cNvPr id="6" name="Footer Placeholder 5">
            <a:extLst>
              <a:ext uri="{FF2B5EF4-FFF2-40B4-BE49-F238E27FC236}">
                <a16:creationId xmlns:a16="http://schemas.microsoft.com/office/drawing/2014/main" id="{954CFB50-3647-462E-AF3C-998AD93C9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997E3-AE26-4F2F-9C4F-683480DD52FF}"/>
              </a:ext>
            </a:extLst>
          </p:cNvPr>
          <p:cNvSpPr>
            <a:spLocks noGrp="1"/>
          </p:cNvSpPr>
          <p:nvPr>
            <p:ph type="sldNum" sz="quarter" idx="12"/>
          </p:nvPr>
        </p:nvSpPr>
        <p:spPr/>
        <p:txBody>
          <a:bodyPr/>
          <a:lstStyle/>
          <a:p>
            <a:fld id="{506EB8A2-3BD9-45F5-A743-A7650343FA0A}" type="slidenum">
              <a:rPr lang="en-US" smtClean="0"/>
              <a:t>‹#›</a:t>
            </a:fld>
            <a:endParaRPr lang="en-US"/>
          </a:p>
        </p:txBody>
      </p:sp>
    </p:spTree>
    <p:extLst>
      <p:ext uri="{BB962C8B-B14F-4D97-AF65-F5344CB8AC3E}">
        <p14:creationId xmlns:p14="http://schemas.microsoft.com/office/powerpoint/2010/main" val="380014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B1525F-BF28-47ED-9B7C-707F02A6F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E9145F-DA37-4567-98DD-B30383F11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B5D17-B9FA-46EA-96AC-D8534930F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A1C53-6AC4-4736-8B80-517B1787A2BF}" type="datetimeFigureOut">
              <a:rPr lang="en-US" smtClean="0"/>
              <a:t>8/9/2018</a:t>
            </a:fld>
            <a:endParaRPr lang="en-US"/>
          </a:p>
        </p:txBody>
      </p:sp>
      <p:sp>
        <p:nvSpPr>
          <p:cNvPr id="5" name="Footer Placeholder 4">
            <a:extLst>
              <a:ext uri="{FF2B5EF4-FFF2-40B4-BE49-F238E27FC236}">
                <a16:creationId xmlns:a16="http://schemas.microsoft.com/office/drawing/2014/main" id="{BC0943AC-3EC6-4B56-A280-129B239C62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215E34-1DC0-4A4C-A8CE-4F944066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EB8A2-3BD9-45F5-A743-A7650343FA0A}" type="slidenum">
              <a:rPr lang="en-US" smtClean="0"/>
              <a:t>‹#›</a:t>
            </a:fld>
            <a:endParaRPr lang="en-US"/>
          </a:p>
        </p:txBody>
      </p:sp>
    </p:spTree>
    <p:extLst>
      <p:ext uri="{BB962C8B-B14F-4D97-AF65-F5344CB8AC3E}">
        <p14:creationId xmlns:p14="http://schemas.microsoft.com/office/powerpoint/2010/main" val="335517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B9233-606A-44B2-B7AA-0EFB6D8BACF9}"/>
              </a:ext>
            </a:extLst>
          </p:cNvPr>
          <p:cNvSpPr>
            <a:spLocks noGrp="1"/>
          </p:cNvSpPr>
          <p:nvPr>
            <p:ph type="ctrTitle"/>
          </p:nvPr>
        </p:nvSpPr>
        <p:spPr>
          <a:xfrm>
            <a:off x="6746628" y="1783959"/>
            <a:ext cx="4645250" cy="2889114"/>
          </a:xfrm>
        </p:spPr>
        <p:txBody>
          <a:bodyPr anchor="b">
            <a:normAutofit/>
          </a:bodyPr>
          <a:lstStyle/>
          <a:p>
            <a:pPr algn="l"/>
            <a:r>
              <a:rPr lang="en-US">
                <a:solidFill>
                  <a:schemeClr val="bg1"/>
                </a:solidFill>
              </a:rPr>
              <a:t>Spam mail classifier</a:t>
            </a:r>
          </a:p>
        </p:txBody>
      </p:sp>
      <p:sp>
        <p:nvSpPr>
          <p:cNvPr id="3" name="Subtitle 2">
            <a:extLst>
              <a:ext uri="{FF2B5EF4-FFF2-40B4-BE49-F238E27FC236}">
                <a16:creationId xmlns:a16="http://schemas.microsoft.com/office/drawing/2014/main" id="{ABD4CA37-CEA1-460B-B357-9BA2F2E45AD9}"/>
              </a:ext>
            </a:extLst>
          </p:cNvPr>
          <p:cNvSpPr>
            <a:spLocks noGrp="1"/>
          </p:cNvSpPr>
          <p:nvPr>
            <p:ph type="subTitle" idx="1"/>
          </p:nvPr>
        </p:nvSpPr>
        <p:spPr>
          <a:xfrm>
            <a:off x="6746627" y="4750893"/>
            <a:ext cx="4645250" cy="1147863"/>
          </a:xfrm>
        </p:spPr>
        <p:txBody>
          <a:bodyPr anchor="t">
            <a:normAutofit/>
          </a:bodyPr>
          <a:lstStyle/>
          <a:p>
            <a:pPr algn="l"/>
            <a:r>
              <a:rPr lang="en-US" sz="2000">
                <a:solidFill>
                  <a:schemeClr val="bg1"/>
                </a:solidFill>
              </a:rPr>
              <a:t>Team 3 - Kunal Chugh &amp; Vighnesh Venkatakrishnan</a:t>
            </a:r>
          </a:p>
        </p:txBody>
      </p:sp>
      <p:sp>
        <p:nvSpPr>
          <p:cNvPr id="15"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Email">
            <a:extLst>
              <a:ext uri="{FF2B5EF4-FFF2-40B4-BE49-F238E27FC236}">
                <a16:creationId xmlns:a16="http://schemas.microsoft.com/office/drawing/2014/main" id="{6E5C184E-4B2C-4E38-883A-A432660945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249622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48DBE5-00B4-4A73-B0E6-0AFF39ADA066}"/>
              </a:ext>
            </a:extLst>
          </p:cNvPr>
          <p:cNvSpPr>
            <a:spLocks noGrp="1"/>
          </p:cNvSpPr>
          <p:nvPr>
            <p:ph type="title"/>
          </p:nvPr>
        </p:nvSpPr>
        <p:spPr>
          <a:xfrm>
            <a:off x="838200" y="811161"/>
            <a:ext cx="3335594" cy="5403370"/>
          </a:xfrm>
        </p:spPr>
        <p:txBody>
          <a:bodyPr>
            <a:normAutofit/>
          </a:bodyPr>
          <a:lstStyle/>
          <a:p>
            <a:r>
              <a:rPr lang="en-US">
                <a:solidFill>
                  <a:srgbClr val="FFFFFF"/>
                </a:solidFill>
              </a:rPr>
              <a:t>Project summary</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D256B44-3A91-4B20-B07F-221A0CCD46E3}"/>
              </a:ext>
            </a:extLst>
          </p:cNvPr>
          <p:cNvGraphicFramePr>
            <a:graphicFrameLocks noGrp="1"/>
          </p:cNvGraphicFramePr>
          <p:nvPr>
            <p:ph idx="1"/>
            <p:extLst>
              <p:ext uri="{D42A27DB-BD31-4B8C-83A1-F6EECF244321}">
                <p14:modId xmlns:p14="http://schemas.microsoft.com/office/powerpoint/2010/main" val="1480918980"/>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861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14D8EC-62B6-4494-8F54-C2BF472FF8E2}"/>
              </a:ext>
            </a:extLst>
          </p:cNvPr>
          <p:cNvSpPr>
            <a:spLocks noGrp="1"/>
          </p:cNvSpPr>
          <p:nvPr>
            <p:ph type="title"/>
          </p:nvPr>
        </p:nvSpPr>
        <p:spPr>
          <a:xfrm>
            <a:off x="838200" y="811161"/>
            <a:ext cx="3335594" cy="5403370"/>
          </a:xfrm>
        </p:spPr>
        <p:txBody>
          <a:bodyPr>
            <a:normAutofit/>
          </a:bodyPr>
          <a:lstStyle/>
          <a:p>
            <a:r>
              <a:rPr lang="en-US" sz="3700">
                <a:solidFill>
                  <a:srgbClr val="FFFFFF"/>
                </a:solidFill>
              </a:rPr>
              <a:t>Project Implementation</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07DF4DC-3CAF-470F-A91D-26424ADE6C43}"/>
              </a:ext>
            </a:extLst>
          </p:cNvPr>
          <p:cNvGraphicFramePr>
            <a:graphicFrameLocks noGrp="1"/>
          </p:cNvGraphicFramePr>
          <p:nvPr>
            <p:ph idx="1"/>
            <p:extLst>
              <p:ext uri="{D42A27DB-BD31-4B8C-83A1-F6EECF244321}">
                <p14:modId xmlns:p14="http://schemas.microsoft.com/office/powerpoint/2010/main" val="118715930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46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13D561-73C3-4A19-B742-4208BD233560}"/>
              </a:ext>
            </a:extLst>
          </p:cNvPr>
          <p:cNvSpPr>
            <a:spLocks noGrp="1"/>
          </p:cNvSpPr>
          <p:nvPr>
            <p:ph type="title"/>
          </p:nvPr>
        </p:nvSpPr>
        <p:spPr>
          <a:xfrm>
            <a:off x="838200" y="811161"/>
            <a:ext cx="3335594" cy="5403370"/>
          </a:xfrm>
        </p:spPr>
        <p:txBody>
          <a:bodyPr>
            <a:normAutofit/>
          </a:bodyPr>
          <a:lstStyle/>
          <a:p>
            <a:r>
              <a:rPr lang="en-US">
                <a:solidFill>
                  <a:srgbClr val="FFFFFF"/>
                </a:solidFill>
              </a:rPr>
              <a:t>Part – 1 – Structuring data</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85B9ED3-3C4C-452A-B5E2-5146D03149A5}"/>
              </a:ext>
            </a:extLst>
          </p:cNvPr>
          <p:cNvGraphicFramePr>
            <a:graphicFrameLocks noGrp="1"/>
          </p:cNvGraphicFramePr>
          <p:nvPr>
            <p:ph idx="1"/>
            <p:extLst>
              <p:ext uri="{D42A27DB-BD31-4B8C-83A1-F6EECF244321}">
                <p14:modId xmlns:p14="http://schemas.microsoft.com/office/powerpoint/2010/main" val="2980553240"/>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32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499567-F64D-4048-84EE-02091F37C3C7}"/>
              </a:ext>
            </a:extLst>
          </p:cNvPr>
          <p:cNvPicPr>
            <a:picLocks noChangeAspect="1"/>
          </p:cNvPicPr>
          <p:nvPr/>
        </p:nvPicPr>
        <p:blipFill>
          <a:blip r:embed="rId2"/>
          <a:stretch>
            <a:fillRect/>
          </a:stretch>
        </p:blipFill>
        <p:spPr>
          <a:xfrm>
            <a:off x="0" y="10988"/>
            <a:ext cx="12192000" cy="6847012"/>
          </a:xfrm>
          <a:prstGeom prst="rect">
            <a:avLst/>
          </a:prstGeom>
        </p:spPr>
      </p:pic>
    </p:spTree>
    <p:extLst>
      <p:ext uri="{BB962C8B-B14F-4D97-AF65-F5344CB8AC3E}">
        <p14:creationId xmlns:p14="http://schemas.microsoft.com/office/powerpoint/2010/main" val="241316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D561-73C3-4A19-B742-4208BD233560}"/>
              </a:ext>
            </a:extLst>
          </p:cNvPr>
          <p:cNvSpPr>
            <a:spLocks noGrp="1"/>
          </p:cNvSpPr>
          <p:nvPr>
            <p:ph type="title"/>
          </p:nvPr>
        </p:nvSpPr>
        <p:spPr>
          <a:xfrm>
            <a:off x="762001" y="803325"/>
            <a:ext cx="5314536" cy="1325563"/>
          </a:xfrm>
        </p:spPr>
        <p:txBody>
          <a:bodyPr>
            <a:normAutofit/>
          </a:bodyPr>
          <a:lstStyle/>
          <a:p>
            <a:r>
              <a:rPr lang="en-US" dirty="0"/>
              <a:t>Part – 2 – Exploratory data analysis</a:t>
            </a:r>
          </a:p>
        </p:txBody>
      </p:sp>
      <p:sp>
        <p:nvSpPr>
          <p:cNvPr id="3" name="Content Placeholder 2">
            <a:extLst>
              <a:ext uri="{FF2B5EF4-FFF2-40B4-BE49-F238E27FC236}">
                <a16:creationId xmlns:a16="http://schemas.microsoft.com/office/drawing/2014/main" id="{B505012B-0E93-4F11-BD05-86FC3DFF20EE}"/>
              </a:ext>
            </a:extLst>
          </p:cNvPr>
          <p:cNvSpPr>
            <a:spLocks noGrp="1"/>
          </p:cNvSpPr>
          <p:nvPr>
            <p:ph idx="1"/>
          </p:nvPr>
        </p:nvSpPr>
        <p:spPr>
          <a:xfrm>
            <a:off x="762000" y="2279018"/>
            <a:ext cx="5314543" cy="3375920"/>
          </a:xfrm>
        </p:spPr>
        <p:txBody>
          <a:bodyPr anchor="t">
            <a:normAutofit/>
          </a:bodyPr>
          <a:lstStyle/>
          <a:p>
            <a:r>
              <a:rPr lang="en-US" sz="1800"/>
              <a:t>The purpose of this notebook is to explore the data and find out key features that identify whether an email is spam or not</a:t>
            </a:r>
          </a:p>
          <a:p>
            <a:r>
              <a:rPr lang="en-US" sz="1800"/>
              <a:t>Used NLTK for data preprocessing of the body – regex clean, tokenize, stem, stopword removal and generated a wordcloud</a:t>
            </a:r>
          </a:p>
          <a:p>
            <a:r>
              <a:rPr lang="en-US" sz="1800"/>
              <a:t>Words like mailing, list, retail, price, per, item, posting are frequently found in spam emails. They indicate that the spammer wants to sell an item or send spams after user is subscribed to a mailing list or job posting.</a:t>
            </a:r>
          </a:p>
          <a:p>
            <a:endParaRPr lang="en-US" sz="1800"/>
          </a:p>
          <a:p>
            <a:endParaRPr lang="en-US" sz="1800"/>
          </a:p>
          <a:p>
            <a:endParaRPr lang="en-US" sz="180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960E503-DABD-49FB-B6FE-EBB7376D5D97}"/>
              </a:ext>
            </a:extLst>
          </p:cNvPr>
          <p:cNvPicPr>
            <a:picLocks noChangeAspect="1"/>
          </p:cNvPicPr>
          <p:nvPr/>
        </p:nvPicPr>
        <p:blipFill rotWithShape="1">
          <a:blip r:embed="rId2"/>
          <a:srcRect l="5452" r="-1"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62332675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3D561-73C3-4A19-B742-4208BD23356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Part – 2 – Exploratory data analysis</a:t>
            </a:r>
          </a:p>
        </p:txBody>
      </p:sp>
      <p:sp>
        <p:nvSpPr>
          <p:cNvPr id="3" name="Content Placeholder 2">
            <a:extLst>
              <a:ext uri="{FF2B5EF4-FFF2-40B4-BE49-F238E27FC236}">
                <a16:creationId xmlns:a16="http://schemas.microsoft.com/office/drawing/2014/main" id="{B505012B-0E93-4F11-BD05-86FC3DFF20EE}"/>
              </a:ext>
            </a:extLst>
          </p:cNvPr>
          <p:cNvSpPr>
            <a:spLocks noGrp="1"/>
          </p:cNvSpPr>
          <p:nvPr>
            <p:ph idx="1"/>
          </p:nvPr>
        </p:nvSpPr>
        <p:spPr>
          <a:xfrm>
            <a:off x="643468" y="2638044"/>
            <a:ext cx="3363974" cy="3415622"/>
          </a:xfrm>
        </p:spPr>
        <p:txBody>
          <a:bodyPr>
            <a:normAutofit/>
          </a:bodyPr>
          <a:lstStyle/>
          <a:p>
            <a:r>
              <a:rPr lang="en-US" sz="2000">
                <a:solidFill>
                  <a:schemeClr val="bg1"/>
                </a:solidFill>
              </a:rPr>
              <a:t>Feature 1 : from field == key field</a:t>
            </a:r>
          </a:p>
          <a:p>
            <a:r>
              <a:rPr lang="en-US" sz="2000">
                <a:solidFill>
                  <a:schemeClr val="bg1"/>
                </a:solidFill>
              </a:rPr>
              <a:t>Feature 2 : invalid email format of recipient(in to field, not bcc)</a:t>
            </a:r>
          </a:p>
          <a:p>
            <a:r>
              <a:rPr lang="en-US" sz="2000">
                <a:solidFill>
                  <a:schemeClr val="bg1"/>
                </a:solidFill>
              </a:rPr>
              <a:t>Feature 3 : malformed message id (&lt;&gt;\n)</a:t>
            </a:r>
          </a:p>
          <a:p>
            <a:r>
              <a:rPr lang="en-US" sz="2000">
                <a:solidFill>
                  <a:schemeClr val="bg1"/>
                </a:solidFill>
              </a:rPr>
              <a:t>Feature 4 : X-UIDL is not empty(mailserver keeps receiving multiple copies)</a:t>
            </a:r>
          </a:p>
        </p:txBody>
      </p:sp>
      <p:pic>
        <p:nvPicPr>
          <p:cNvPr id="4" name="Picture 3">
            <a:extLst>
              <a:ext uri="{FF2B5EF4-FFF2-40B4-BE49-F238E27FC236}">
                <a16:creationId xmlns:a16="http://schemas.microsoft.com/office/drawing/2014/main" id="{AB69E41E-9275-4209-B130-B25FEC3E9D4E}"/>
              </a:ext>
            </a:extLst>
          </p:cNvPr>
          <p:cNvPicPr>
            <a:picLocks noChangeAspect="1"/>
          </p:cNvPicPr>
          <p:nvPr/>
        </p:nvPicPr>
        <p:blipFill>
          <a:blip r:embed="rId2"/>
          <a:stretch>
            <a:fillRect/>
          </a:stretch>
        </p:blipFill>
        <p:spPr>
          <a:xfrm>
            <a:off x="5297763" y="1168611"/>
            <a:ext cx="6250769" cy="4359911"/>
          </a:xfrm>
          <a:prstGeom prst="rect">
            <a:avLst/>
          </a:prstGeom>
        </p:spPr>
      </p:pic>
    </p:spTree>
    <p:extLst>
      <p:ext uri="{BB962C8B-B14F-4D97-AF65-F5344CB8AC3E}">
        <p14:creationId xmlns:p14="http://schemas.microsoft.com/office/powerpoint/2010/main" val="36034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A7304-143D-4CDA-A779-B9D9B5057F9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Feature 5 – TFIDF engineering</a:t>
            </a:r>
          </a:p>
        </p:txBody>
      </p:sp>
      <p:sp>
        <p:nvSpPr>
          <p:cNvPr id="3" name="Content Placeholder 2">
            <a:extLst>
              <a:ext uri="{FF2B5EF4-FFF2-40B4-BE49-F238E27FC236}">
                <a16:creationId xmlns:a16="http://schemas.microsoft.com/office/drawing/2014/main" id="{04281805-0894-4078-87DB-0DF37F288B19}"/>
              </a:ext>
            </a:extLst>
          </p:cNvPr>
          <p:cNvSpPr>
            <a:spLocks noGrp="1"/>
          </p:cNvSpPr>
          <p:nvPr>
            <p:ph idx="1"/>
          </p:nvPr>
        </p:nvSpPr>
        <p:spPr>
          <a:xfrm>
            <a:off x="643468" y="2638044"/>
            <a:ext cx="3363974" cy="3415622"/>
          </a:xfrm>
        </p:spPr>
        <p:txBody>
          <a:bodyPr>
            <a:normAutofit/>
          </a:bodyPr>
          <a:lstStyle/>
          <a:p>
            <a:r>
              <a:rPr lang="en-US" sz="1700">
                <a:solidFill>
                  <a:schemeClr val="bg1"/>
                </a:solidFill>
              </a:rPr>
              <a:t>Used spark to create body tokens, generate tf and calculate tf-idf</a:t>
            </a:r>
          </a:p>
          <a:p>
            <a:r>
              <a:rPr lang="en-US" sz="1700">
                <a:solidFill>
                  <a:schemeClr val="bg1"/>
                </a:solidFill>
              </a:rPr>
              <a:t> Transform our train dataset to extract features (4 mentioned earlier and TFIDF) using pyspark and train a Multinomial Naive Bayes model</a:t>
            </a:r>
          </a:p>
          <a:p>
            <a:r>
              <a:rPr lang="en-US" sz="1700">
                <a:solidFill>
                  <a:schemeClr val="bg1"/>
                </a:solidFill>
              </a:rPr>
              <a:t>Used Spark Vector Assembler to combine all raw features into one feature vector</a:t>
            </a:r>
          </a:p>
        </p:txBody>
      </p:sp>
      <p:pic>
        <p:nvPicPr>
          <p:cNvPr id="4" name="Picture 3">
            <a:extLst>
              <a:ext uri="{FF2B5EF4-FFF2-40B4-BE49-F238E27FC236}">
                <a16:creationId xmlns:a16="http://schemas.microsoft.com/office/drawing/2014/main" id="{C56D1C85-DD07-40E1-AC21-412AE4B60796}"/>
              </a:ext>
            </a:extLst>
          </p:cNvPr>
          <p:cNvPicPr>
            <a:picLocks noChangeAspect="1"/>
          </p:cNvPicPr>
          <p:nvPr/>
        </p:nvPicPr>
        <p:blipFill>
          <a:blip r:embed="rId2"/>
          <a:stretch>
            <a:fillRect/>
          </a:stretch>
        </p:blipFill>
        <p:spPr>
          <a:xfrm>
            <a:off x="5297763" y="1284315"/>
            <a:ext cx="6250769" cy="3061540"/>
          </a:xfrm>
          <a:prstGeom prst="rect">
            <a:avLst/>
          </a:prstGeom>
        </p:spPr>
      </p:pic>
    </p:spTree>
    <p:extLst>
      <p:ext uri="{BB962C8B-B14F-4D97-AF65-F5344CB8AC3E}">
        <p14:creationId xmlns:p14="http://schemas.microsoft.com/office/powerpoint/2010/main" val="70966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53B7-37ED-4C25-8909-FFC008BD66E0}"/>
              </a:ext>
            </a:extLst>
          </p:cNvPr>
          <p:cNvSpPr>
            <a:spLocks noGrp="1"/>
          </p:cNvSpPr>
          <p:nvPr>
            <p:ph type="title"/>
          </p:nvPr>
        </p:nvSpPr>
        <p:spPr/>
        <p:txBody>
          <a:bodyPr>
            <a:normAutofit/>
          </a:bodyPr>
          <a:lstStyle/>
          <a:p>
            <a:r>
              <a:rPr lang="en-US" dirty="0"/>
              <a:t>Part 3 - feature extraction, training, prediction</a:t>
            </a:r>
          </a:p>
        </p:txBody>
      </p:sp>
      <p:sp>
        <p:nvSpPr>
          <p:cNvPr id="3" name="Content Placeholder 2">
            <a:extLst>
              <a:ext uri="{FF2B5EF4-FFF2-40B4-BE49-F238E27FC236}">
                <a16:creationId xmlns:a16="http://schemas.microsoft.com/office/drawing/2014/main" id="{BE8B7651-5704-4ED2-A307-C95273F3C39B}"/>
              </a:ext>
            </a:extLst>
          </p:cNvPr>
          <p:cNvSpPr>
            <a:spLocks noGrp="1"/>
          </p:cNvSpPr>
          <p:nvPr>
            <p:ph idx="1"/>
          </p:nvPr>
        </p:nvSpPr>
        <p:spPr/>
        <p:txBody>
          <a:bodyPr/>
          <a:lstStyle/>
          <a:p>
            <a:r>
              <a:rPr lang="en-US" dirty="0"/>
              <a:t>Partition dataset randomly into train-test splits (75-25)</a:t>
            </a:r>
          </a:p>
          <a:p>
            <a:r>
              <a:rPr lang="en-US" dirty="0"/>
              <a:t>Attempted to calculate percentage of misspelled words as our 6</a:t>
            </a:r>
            <a:r>
              <a:rPr lang="en-US" baseline="30000" dirty="0"/>
              <a:t>th</a:t>
            </a:r>
            <a:r>
              <a:rPr lang="en-US" dirty="0"/>
              <a:t> feature, but did not use it</a:t>
            </a:r>
          </a:p>
          <a:p>
            <a:r>
              <a:rPr lang="en-US" dirty="0"/>
              <a:t>Used feature vector from Vector assembler to fit on Multinomial </a:t>
            </a:r>
            <a:r>
              <a:rPr lang="en-US" dirty="0" err="1"/>
              <a:t>NaïveBayes</a:t>
            </a:r>
            <a:r>
              <a:rPr lang="en-US" dirty="0"/>
              <a:t> model</a:t>
            </a:r>
          </a:p>
          <a:p>
            <a:r>
              <a:rPr lang="en-US" dirty="0"/>
              <a:t>Used the test dataset to calculate the accuracy of our prediction.</a:t>
            </a:r>
          </a:p>
        </p:txBody>
      </p:sp>
    </p:spTree>
    <p:extLst>
      <p:ext uri="{BB962C8B-B14F-4D97-AF65-F5344CB8AC3E}">
        <p14:creationId xmlns:p14="http://schemas.microsoft.com/office/powerpoint/2010/main" val="45353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526</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Spam mail classifier</vt:lpstr>
      <vt:lpstr>Project summary</vt:lpstr>
      <vt:lpstr>Project Implementation</vt:lpstr>
      <vt:lpstr>Part – 1 – Structuring data</vt:lpstr>
      <vt:lpstr>PowerPoint Presentation</vt:lpstr>
      <vt:lpstr>Part – 2 – Exploratory data analysis</vt:lpstr>
      <vt:lpstr>Part – 2 – Exploratory data analysis</vt:lpstr>
      <vt:lpstr>Feature 5 – TFIDF engineering</vt:lpstr>
      <vt:lpstr>Part 3 - feature extraction, training,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mail classifier</dc:title>
  <dc:creator>Kunal Chugh</dc:creator>
  <cp:lastModifiedBy>Kunal Chugh</cp:lastModifiedBy>
  <cp:revision>19</cp:revision>
  <dcterms:created xsi:type="dcterms:W3CDTF">2018-07-25T22:30:43Z</dcterms:created>
  <dcterms:modified xsi:type="dcterms:W3CDTF">2018-08-09T06:43:48Z</dcterms:modified>
</cp:coreProperties>
</file>