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4675F7-5F50-47D6-BDD4-5ACEC5AC78C0}"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49819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768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7607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3718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3940753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C4675F7-5F50-47D6-BDD4-5ACEC5AC78C0}"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1638984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C4675F7-5F50-47D6-BDD4-5ACEC5AC78C0}"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07172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675F7-5F50-47D6-BDD4-5ACEC5AC78C0}"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671994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675F7-5F50-47D6-BDD4-5ACEC5AC78C0}"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07446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675F7-5F50-47D6-BDD4-5ACEC5AC78C0}"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1471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675F7-5F50-47D6-BDD4-5ACEC5AC78C0}"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30551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167495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4675F7-5F50-47D6-BDD4-5ACEC5AC78C0}"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413375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675F7-5F50-47D6-BDD4-5ACEC5AC78C0}"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84265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675F7-5F50-47D6-BDD4-5ACEC5AC78C0}"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163624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216218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675F7-5F50-47D6-BDD4-5ACEC5AC78C0}"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BFF5-D188-4D53-9269-B8FC6EB0522C}" type="slidenum">
              <a:rPr lang="en-US" smtClean="0"/>
              <a:t>‹#›</a:t>
            </a:fld>
            <a:endParaRPr lang="en-US"/>
          </a:p>
        </p:txBody>
      </p:sp>
    </p:spTree>
    <p:extLst>
      <p:ext uri="{BB962C8B-B14F-4D97-AF65-F5344CB8AC3E}">
        <p14:creationId xmlns:p14="http://schemas.microsoft.com/office/powerpoint/2010/main" val="38297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4675F7-5F50-47D6-BDD4-5ACEC5AC78C0}" type="datetimeFigureOut">
              <a:rPr lang="en-US" smtClean="0"/>
              <a:t>4/13/2018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F9BFF5-D188-4D53-9269-B8FC6EB0522C}" type="slidenum">
              <a:rPr lang="en-US" smtClean="0"/>
              <a:t>‹#›</a:t>
            </a:fld>
            <a:endParaRPr lang="en-US"/>
          </a:p>
        </p:txBody>
      </p:sp>
    </p:spTree>
    <p:extLst>
      <p:ext uri="{BB962C8B-B14F-4D97-AF65-F5344CB8AC3E}">
        <p14:creationId xmlns:p14="http://schemas.microsoft.com/office/powerpoint/2010/main" val="1637674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AF7A-A5AD-4F3D-A98D-44216608EB2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E776299-464F-458C-90D7-917DAC75BB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781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1D12-516B-42B1-9BB3-AC41DECC4909}"/>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4D81175A-2436-4F33-8412-A1933AB924EC}"/>
              </a:ext>
            </a:extLst>
          </p:cNvPr>
          <p:cNvSpPr>
            <a:spLocks noGrp="1"/>
          </p:cNvSpPr>
          <p:nvPr>
            <p:ph idx="1"/>
          </p:nvPr>
        </p:nvSpPr>
        <p:spPr/>
        <p:txBody>
          <a:bodyPr>
            <a:normAutofit fontScale="92500" lnSpcReduction="10000"/>
          </a:bodyPr>
          <a:lstStyle/>
          <a:p>
            <a:r>
              <a:rPr lang="en-US" dirty="0">
                <a:effectLst/>
              </a:rPr>
              <a:t>Supported programming languages - C#, F#, or </a:t>
            </a:r>
            <a:r>
              <a:rPr lang="en-US" dirty="0" err="1">
                <a:effectLst/>
              </a:rPr>
              <a:t>Javascript</a:t>
            </a:r>
            <a:r>
              <a:rPr lang="en-US" dirty="0">
                <a:effectLst/>
              </a:rPr>
              <a:t>.</a:t>
            </a:r>
          </a:p>
          <a:p>
            <a:r>
              <a:rPr lang="en-US" dirty="0">
                <a:effectLst/>
              </a:rPr>
              <a:t>Automatic Scaling - Azure Functions uses a component called the </a:t>
            </a:r>
            <a:r>
              <a:rPr lang="en-US" i="1" dirty="0">
                <a:effectLst/>
              </a:rPr>
              <a:t>scale controller</a:t>
            </a:r>
            <a:r>
              <a:rPr lang="en-US" dirty="0">
                <a:effectLst/>
              </a:rPr>
              <a:t> to monitor the rate of events and determine whether to scale out or scale in.</a:t>
            </a:r>
          </a:p>
          <a:p>
            <a:r>
              <a:rPr lang="en-US" dirty="0">
                <a:effectLst/>
              </a:rPr>
              <a:t>Integration with other services - The following service integrations are supported. Azure Cosmos DB, Azure Event Hubs, Azure Event Grid, Azure Mobile Apps, Azure Notification Hubs, Azure Service Bus (queues and topics), Azure Storage (blob, queues, and tables), GitHub (</a:t>
            </a:r>
            <a:r>
              <a:rPr lang="en-US" dirty="0" err="1">
                <a:effectLst/>
              </a:rPr>
              <a:t>webhooks</a:t>
            </a:r>
            <a:r>
              <a:rPr lang="en-US" dirty="0">
                <a:effectLst/>
              </a:rPr>
              <a:t>), On-premises (using Service Bus), Twilio (SMS messages).</a:t>
            </a:r>
          </a:p>
          <a:p>
            <a:r>
              <a:rPr lang="en-US" dirty="0">
                <a:effectLst/>
              </a:rPr>
              <a:t>Pricing model - </a:t>
            </a:r>
            <a:r>
              <a:rPr lang="en-US" b="1" dirty="0">
                <a:effectLst/>
              </a:rPr>
              <a:t>Consumption plan : </a:t>
            </a:r>
            <a:r>
              <a:rPr lang="en-US" dirty="0">
                <a:effectLst/>
              </a:rPr>
              <a:t>you only pay for the time that your code runs, </a:t>
            </a:r>
            <a:r>
              <a:rPr lang="en-US" b="1" dirty="0">
                <a:effectLst/>
              </a:rPr>
              <a:t>App Service plan: if</a:t>
            </a:r>
            <a:r>
              <a:rPr lang="en-US" dirty="0">
                <a:effectLst/>
              </a:rPr>
              <a:t> you are already using App Service for your other applications, you can use the same plan.</a:t>
            </a:r>
          </a:p>
          <a:p>
            <a:r>
              <a:rPr lang="en-US" dirty="0">
                <a:effectLst/>
              </a:rPr>
              <a:t>Continuous integration - Code your functions right in the portal or set up continuous integration and deploy your code through GitHub, Visual Studio Team Services, and other services.</a:t>
            </a:r>
          </a:p>
          <a:p>
            <a:endParaRPr lang="en-US" dirty="0"/>
          </a:p>
        </p:txBody>
      </p:sp>
    </p:spTree>
    <p:extLst>
      <p:ext uri="{BB962C8B-B14F-4D97-AF65-F5344CB8AC3E}">
        <p14:creationId xmlns:p14="http://schemas.microsoft.com/office/powerpoint/2010/main" val="26552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65DF-45EE-4D78-80DD-6A31EED8F254}"/>
              </a:ext>
            </a:extLst>
          </p:cNvPr>
          <p:cNvSpPr>
            <a:spLocks noGrp="1"/>
          </p:cNvSpPr>
          <p:nvPr>
            <p:ph type="title"/>
          </p:nvPr>
        </p:nvSpPr>
        <p:spPr/>
        <p:txBody>
          <a:bodyPr/>
          <a:lstStyle/>
          <a:p>
            <a:r>
              <a:rPr lang="en-US" dirty="0"/>
              <a:t>GCP – Cloud Functions</a:t>
            </a:r>
          </a:p>
        </p:txBody>
      </p:sp>
      <p:sp>
        <p:nvSpPr>
          <p:cNvPr id="3" name="Content Placeholder 2">
            <a:extLst>
              <a:ext uri="{FF2B5EF4-FFF2-40B4-BE49-F238E27FC236}">
                <a16:creationId xmlns:a16="http://schemas.microsoft.com/office/drawing/2014/main" id="{F2D0F1A3-2221-4564-8669-A15EAB53A77D}"/>
              </a:ext>
            </a:extLst>
          </p:cNvPr>
          <p:cNvSpPr>
            <a:spLocks noGrp="1"/>
          </p:cNvSpPr>
          <p:nvPr>
            <p:ph idx="1"/>
          </p:nvPr>
        </p:nvSpPr>
        <p:spPr>
          <a:xfrm>
            <a:off x="913795" y="1732449"/>
            <a:ext cx="10353762" cy="4687205"/>
          </a:xfrm>
        </p:spPr>
        <p:txBody>
          <a:bodyPr>
            <a:normAutofit fontScale="92500" lnSpcReduction="10000"/>
          </a:bodyPr>
          <a:lstStyle/>
          <a:p>
            <a:r>
              <a:rPr lang="en-US" dirty="0">
                <a:effectLst/>
              </a:rPr>
              <a:t>Supported programming languages – Go, Java, .NET, Node.js, PHP, Python, Ruby.</a:t>
            </a:r>
          </a:p>
          <a:p>
            <a:r>
              <a:rPr lang="en-US" dirty="0">
                <a:effectLst/>
              </a:rPr>
              <a:t>Automatic Scaling - Cloud Functions automatically manages and scales underlying infrastructure with the size of workload.</a:t>
            </a:r>
          </a:p>
          <a:p>
            <a:r>
              <a:rPr lang="en-US" dirty="0">
                <a:effectLst/>
              </a:rPr>
              <a:t>Integration with other services - Cloud Functions allows you to trigger your code from Google Cloud Platform, Firebase, and Google Assistant, or call it directly from any web, mobile, or backend application via HTTP.</a:t>
            </a:r>
          </a:p>
          <a:p>
            <a:r>
              <a:rPr lang="en-US" dirty="0">
                <a:effectLst/>
              </a:rPr>
              <a:t>Pricing model - Pay only while your function is executing, metered to the nearest 100 milliseconds, and pay nothing after your function finishes.</a:t>
            </a:r>
          </a:p>
          <a:p>
            <a:r>
              <a:rPr lang="en-US" dirty="0">
                <a:effectLst/>
              </a:rPr>
              <a:t>Continuous integration - You can configure a continuous integration and deployment (CI/CD) platform such as Cloud Container Builder to run your existing Cloud Functions tests on an ongoing basis.</a:t>
            </a:r>
          </a:p>
          <a:p>
            <a:r>
              <a:rPr lang="en-US" dirty="0">
                <a:effectLst/>
              </a:rPr>
              <a:t>Local Emulator - The Cloud Functions Emulator allows you to </a:t>
            </a:r>
            <a:r>
              <a:rPr lang="en-US" b="1" dirty="0">
                <a:effectLst/>
              </a:rPr>
              <a:t>deploy</a:t>
            </a:r>
            <a:r>
              <a:rPr lang="en-US" dirty="0">
                <a:effectLst/>
              </a:rPr>
              <a:t>, </a:t>
            </a:r>
            <a:r>
              <a:rPr lang="en-US" b="1" dirty="0">
                <a:effectLst/>
              </a:rPr>
              <a:t>run</a:t>
            </a:r>
            <a:r>
              <a:rPr lang="en-US" dirty="0">
                <a:effectLst/>
              </a:rPr>
              <a:t>, and </a:t>
            </a:r>
            <a:r>
              <a:rPr lang="en-US" b="1" dirty="0">
                <a:effectLst/>
              </a:rPr>
              <a:t>debug</a:t>
            </a:r>
            <a:r>
              <a:rPr lang="en-US" dirty="0">
                <a:effectLst/>
              </a:rPr>
              <a:t> your Cloud Functions on your local machine before deploying them to the production Cloud Functions service.</a:t>
            </a:r>
          </a:p>
          <a:p>
            <a:pPr marL="36900" indent="0">
              <a:buNone/>
            </a:pPr>
            <a:endParaRPr lang="en-US" dirty="0"/>
          </a:p>
        </p:txBody>
      </p:sp>
    </p:spTree>
    <p:extLst>
      <p:ext uri="{BB962C8B-B14F-4D97-AF65-F5344CB8AC3E}">
        <p14:creationId xmlns:p14="http://schemas.microsoft.com/office/powerpoint/2010/main" val="63477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A966-9E58-4A7E-B155-30C5E6F8B8B7}"/>
              </a:ext>
            </a:extLst>
          </p:cNvPr>
          <p:cNvSpPr>
            <a:spLocks noGrp="1"/>
          </p:cNvSpPr>
          <p:nvPr>
            <p:ph type="title"/>
          </p:nvPr>
        </p:nvSpPr>
        <p:spPr/>
        <p:txBody>
          <a:bodyPr/>
          <a:lstStyle/>
          <a:p>
            <a:r>
              <a:rPr lang="en-US" dirty="0" err="1"/>
              <a:t>Autoscaling</a:t>
            </a:r>
            <a:r>
              <a:rPr lang="en-US" dirty="0"/>
              <a:t> - Overview</a:t>
            </a:r>
          </a:p>
        </p:txBody>
      </p:sp>
      <p:sp>
        <p:nvSpPr>
          <p:cNvPr id="3" name="Content Placeholder 2">
            <a:extLst>
              <a:ext uri="{FF2B5EF4-FFF2-40B4-BE49-F238E27FC236}">
                <a16:creationId xmlns:a16="http://schemas.microsoft.com/office/drawing/2014/main" id="{0A88505D-9187-446C-8D35-70C70059D03B}"/>
              </a:ext>
            </a:extLst>
          </p:cNvPr>
          <p:cNvSpPr>
            <a:spLocks noGrp="1"/>
          </p:cNvSpPr>
          <p:nvPr>
            <p:ph idx="1"/>
          </p:nvPr>
        </p:nvSpPr>
        <p:spPr/>
        <p:txBody>
          <a:bodyPr/>
          <a:lstStyle/>
          <a:p>
            <a:r>
              <a:rPr lang="en-US" dirty="0">
                <a:effectLst/>
              </a:rPr>
              <a:t>There are two main ways that an application can scale:</a:t>
            </a:r>
          </a:p>
          <a:p>
            <a:pPr lvl="1"/>
            <a:r>
              <a:rPr lang="en-US" b="1" dirty="0">
                <a:effectLst/>
              </a:rPr>
              <a:t>Vertical scaling</a:t>
            </a:r>
            <a:r>
              <a:rPr lang="en-US" dirty="0">
                <a:effectLst/>
              </a:rPr>
              <a:t>, also called scaling up and down, means changing the capacity of a resource. For example, you could move an application to a larger VM size. Vertical scaling often requires making the system temporarily unavailable while it is being redeployed. Therefore, it's less common to automate vertical scaling.</a:t>
            </a:r>
          </a:p>
          <a:p>
            <a:pPr lvl="1"/>
            <a:r>
              <a:rPr lang="en-US" b="1" dirty="0">
                <a:effectLst/>
              </a:rPr>
              <a:t>Horizontal scaling</a:t>
            </a:r>
            <a:r>
              <a:rPr lang="en-US" dirty="0">
                <a:effectLst/>
              </a:rPr>
              <a:t>, also called scaling out and in, means adding or removing instances of a resource. The application continues running without interruption as new resources are provisioned. When the provisioning process is complete, the solution is deployed on these additional resources. If demand drops, the additional resources can be shut down cleanly and deallocated.</a:t>
            </a:r>
          </a:p>
          <a:p>
            <a:r>
              <a:rPr lang="en-US" dirty="0">
                <a:effectLst/>
              </a:rPr>
              <a:t>All 3 cloud platforms support horizontal scaling</a:t>
            </a:r>
          </a:p>
        </p:txBody>
      </p:sp>
    </p:spTree>
    <p:extLst>
      <p:ext uri="{BB962C8B-B14F-4D97-AF65-F5344CB8AC3E}">
        <p14:creationId xmlns:p14="http://schemas.microsoft.com/office/powerpoint/2010/main" val="372925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D35B-DC61-4D79-9A08-CD5B441A941C}"/>
              </a:ext>
            </a:extLst>
          </p:cNvPr>
          <p:cNvSpPr>
            <a:spLocks noGrp="1"/>
          </p:cNvSpPr>
          <p:nvPr>
            <p:ph type="title"/>
          </p:nvPr>
        </p:nvSpPr>
        <p:spPr/>
        <p:txBody>
          <a:bodyPr/>
          <a:lstStyle/>
          <a:p>
            <a:r>
              <a:rPr lang="en-US" dirty="0"/>
              <a:t>Auto scaling - AWS</a:t>
            </a:r>
          </a:p>
        </p:txBody>
      </p:sp>
      <p:sp>
        <p:nvSpPr>
          <p:cNvPr id="3" name="Content Placeholder 2">
            <a:extLst>
              <a:ext uri="{FF2B5EF4-FFF2-40B4-BE49-F238E27FC236}">
                <a16:creationId xmlns:a16="http://schemas.microsoft.com/office/drawing/2014/main" id="{2C538669-82F5-43FF-BF74-13A9CDA9A50A}"/>
              </a:ext>
            </a:extLst>
          </p:cNvPr>
          <p:cNvSpPr>
            <a:spLocks noGrp="1"/>
          </p:cNvSpPr>
          <p:nvPr>
            <p:ph idx="1"/>
          </p:nvPr>
        </p:nvSpPr>
        <p:spPr/>
        <p:txBody>
          <a:bodyPr/>
          <a:lstStyle/>
          <a:p>
            <a:r>
              <a:rPr lang="en-US" dirty="0">
                <a:effectLst/>
              </a:rPr>
              <a:t>At the time of initial launch, AWS did not offer </a:t>
            </a:r>
            <a:r>
              <a:rPr lang="en-US" dirty="0" err="1">
                <a:effectLst/>
              </a:rPr>
              <a:t>autoscaling</a:t>
            </a:r>
            <a:r>
              <a:rPr lang="en-US" dirty="0">
                <a:effectLst/>
              </a:rPr>
              <a:t>, but the ability to programmatically create and terminate instances gave developers the flexibility to write their own code for </a:t>
            </a:r>
            <a:r>
              <a:rPr lang="en-US" dirty="0" err="1">
                <a:effectLst/>
              </a:rPr>
              <a:t>autoscaling</a:t>
            </a:r>
            <a:endParaRPr lang="en-US" dirty="0">
              <a:effectLst/>
            </a:endParaRPr>
          </a:p>
          <a:p>
            <a:r>
              <a:rPr lang="en-US" dirty="0">
                <a:effectLst/>
              </a:rPr>
              <a:t>Third-party </a:t>
            </a:r>
            <a:r>
              <a:rPr lang="en-US" dirty="0" err="1">
                <a:effectLst/>
              </a:rPr>
              <a:t>autoscaling</a:t>
            </a:r>
            <a:r>
              <a:rPr lang="en-US" dirty="0">
                <a:effectLst/>
              </a:rPr>
              <a:t> software for AWS began appearing around April 2008. These included tools by </a:t>
            </a:r>
            <a:r>
              <a:rPr lang="en-US" dirty="0" err="1">
                <a:effectLst/>
              </a:rPr>
              <a:t>Scalr</a:t>
            </a:r>
            <a:r>
              <a:rPr lang="en-US" baseline="30000" dirty="0">
                <a:effectLst/>
              </a:rPr>
              <a:t> </a:t>
            </a:r>
            <a:r>
              <a:rPr lang="en-US" dirty="0">
                <a:effectLst/>
              </a:rPr>
              <a:t>and </a:t>
            </a:r>
            <a:r>
              <a:rPr lang="en-US" dirty="0" err="1">
                <a:effectLst/>
              </a:rPr>
              <a:t>RightScale</a:t>
            </a:r>
            <a:endParaRPr lang="en-US" dirty="0">
              <a:effectLst/>
            </a:endParaRPr>
          </a:p>
          <a:p>
            <a:r>
              <a:rPr lang="en-US" dirty="0">
                <a:effectLst/>
              </a:rPr>
              <a:t>On May 18, 2009, Amazon launched its own </a:t>
            </a:r>
            <a:r>
              <a:rPr lang="en-US" dirty="0" err="1">
                <a:effectLst/>
              </a:rPr>
              <a:t>autoscaling</a:t>
            </a:r>
            <a:r>
              <a:rPr lang="en-US" dirty="0">
                <a:effectLst/>
              </a:rPr>
              <a:t> feature along with Elastic Load Balancing</a:t>
            </a:r>
          </a:p>
          <a:p>
            <a:r>
              <a:rPr lang="en-US" dirty="0">
                <a:effectLst/>
              </a:rPr>
              <a:t>On-demand video provider Netflix documented their use of </a:t>
            </a:r>
            <a:r>
              <a:rPr lang="en-US" dirty="0" err="1">
                <a:effectLst/>
              </a:rPr>
              <a:t>autoscaling</a:t>
            </a:r>
            <a:r>
              <a:rPr lang="en-US" dirty="0">
                <a:effectLst/>
              </a:rPr>
              <a:t> with Amazon Web Services to meet their highly variable consumer needs</a:t>
            </a:r>
            <a:endParaRPr lang="en-US" dirty="0"/>
          </a:p>
        </p:txBody>
      </p:sp>
    </p:spTree>
    <p:extLst>
      <p:ext uri="{BB962C8B-B14F-4D97-AF65-F5344CB8AC3E}">
        <p14:creationId xmlns:p14="http://schemas.microsoft.com/office/powerpoint/2010/main" val="39312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3B5C-E24C-40D8-8982-7BCDA2D39BA4}"/>
              </a:ext>
            </a:extLst>
          </p:cNvPr>
          <p:cNvSpPr>
            <a:spLocks noGrp="1"/>
          </p:cNvSpPr>
          <p:nvPr>
            <p:ph type="title"/>
          </p:nvPr>
        </p:nvSpPr>
        <p:spPr/>
        <p:txBody>
          <a:bodyPr/>
          <a:lstStyle/>
          <a:p>
            <a:r>
              <a:rPr lang="en-US" dirty="0" err="1"/>
              <a:t>Autoscaling</a:t>
            </a:r>
            <a:r>
              <a:rPr lang="en-US" dirty="0"/>
              <a:t> - AWS</a:t>
            </a:r>
          </a:p>
        </p:txBody>
      </p:sp>
      <p:sp>
        <p:nvSpPr>
          <p:cNvPr id="3" name="Content Placeholder 2">
            <a:extLst>
              <a:ext uri="{FF2B5EF4-FFF2-40B4-BE49-F238E27FC236}">
                <a16:creationId xmlns:a16="http://schemas.microsoft.com/office/drawing/2014/main" id="{3578E3A0-04FD-43EB-8F50-4A42A2635F6D}"/>
              </a:ext>
            </a:extLst>
          </p:cNvPr>
          <p:cNvSpPr>
            <a:spLocks noGrp="1"/>
          </p:cNvSpPr>
          <p:nvPr>
            <p:ph idx="1"/>
          </p:nvPr>
        </p:nvSpPr>
        <p:spPr/>
        <p:txBody>
          <a:bodyPr/>
          <a:lstStyle/>
          <a:p>
            <a:r>
              <a:rPr lang="en-US" dirty="0">
                <a:effectLst/>
              </a:rPr>
              <a:t>Various best practice guides for AWS use suggest using its </a:t>
            </a:r>
            <a:r>
              <a:rPr lang="en-US" dirty="0" err="1">
                <a:effectLst/>
              </a:rPr>
              <a:t>autoscaling</a:t>
            </a:r>
            <a:r>
              <a:rPr lang="en-US" dirty="0">
                <a:effectLst/>
              </a:rPr>
              <a:t> feature even in cases where the load is not variable</a:t>
            </a:r>
          </a:p>
          <a:p>
            <a:r>
              <a:rPr lang="en-US" dirty="0">
                <a:effectLst/>
              </a:rPr>
              <a:t>That is because </a:t>
            </a:r>
            <a:r>
              <a:rPr lang="en-US" dirty="0" err="1">
                <a:effectLst/>
              </a:rPr>
              <a:t>autoscaling</a:t>
            </a:r>
            <a:r>
              <a:rPr lang="en-US" dirty="0">
                <a:effectLst/>
              </a:rPr>
              <a:t> offers two other advantages: </a:t>
            </a:r>
          </a:p>
          <a:p>
            <a:pPr lvl="1"/>
            <a:r>
              <a:rPr lang="en-US" dirty="0">
                <a:effectLst/>
              </a:rPr>
              <a:t>automatic replacement of any instances that become unhealthy for any reason (such as hardware failure, network failure, or application error)</a:t>
            </a:r>
          </a:p>
          <a:p>
            <a:pPr lvl="1"/>
            <a:r>
              <a:rPr lang="en-US" dirty="0">
                <a:effectLst/>
              </a:rPr>
              <a:t>automatic replacement of spot instances that get interrupted for price or capacity reasons, making it more feasible to use spot instances for production purposes</a:t>
            </a:r>
          </a:p>
          <a:p>
            <a:endParaRPr lang="en-US" dirty="0"/>
          </a:p>
        </p:txBody>
      </p:sp>
    </p:spTree>
    <p:extLst>
      <p:ext uri="{BB962C8B-B14F-4D97-AF65-F5344CB8AC3E}">
        <p14:creationId xmlns:p14="http://schemas.microsoft.com/office/powerpoint/2010/main" val="309814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EA85-E627-403C-A2EC-73C34841E89D}"/>
              </a:ext>
            </a:extLst>
          </p:cNvPr>
          <p:cNvSpPr>
            <a:spLocks noGrp="1"/>
          </p:cNvSpPr>
          <p:nvPr>
            <p:ph type="title"/>
          </p:nvPr>
        </p:nvSpPr>
        <p:spPr/>
        <p:txBody>
          <a:bodyPr/>
          <a:lstStyle/>
          <a:p>
            <a:r>
              <a:rPr lang="en-US" dirty="0" err="1"/>
              <a:t>Autoscaling</a:t>
            </a:r>
            <a:r>
              <a:rPr lang="en-US" dirty="0"/>
              <a:t> - Azure</a:t>
            </a:r>
          </a:p>
        </p:txBody>
      </p:sp>
      <p:sp>
        <p:nvSpPr>
          <p:cNvPr id="3" name="Content Placeholder 2">
            <a:extLst>
              <a:ext uri="{FF2B5EF4-FFF2-40B4-BE49-F238E27FC236}">
                <a16:creationId xmlns:a16="http://schemas.microsoft.com/office/drawing/2014/main" id="{2159E7A0-2D20-4CAF-A21A-9A32144CFA68}"/>
              </a:ext>
            </a:extLst>
          </p:cNvPr>
          <p:cNvSpPr>
            <a:spLocks noGrp="1"/>
          </p:cNvSpPr>
          <p:nvPr>
            <p:ph idx="1"/>
          </p:nvPr>
        </p:nvSpPr>
        <p:spPr/>
        <p:txBody>
          <a:bodyPr>
            <a:normAutofit/>
          </a:bodyPr>
          <a:lstStyle/>
          <a:p>
            <a:r>
              <a:rPr lang="en-US" dirty="0">
                <a:effectLst/>
              </a:rPr>
              <a:t>On June 27, 2013, Microsoft announced that it was adding </a:t>
            </a:r>
            <a:r>
              <a:rPr lang="en-US" dirty="0" err="1">
                <a:effectLst/>
              </a:rPr>
              <a:t>autoscaling</a:t>
            </a:r>
            <a:r>
              <a:rPr lang="en-US" dirty="0">
                <a:effectLst/>
              </a:rPr>
              <a:t> support to its Windows Azure cloud computing platform</a:t>
            </a:r>
          </a:p>
          <a:p>
            <a:r>
              <a:rPr lang="en-US" dirty="0">
                <a:effectLst/>
              </a:rPr>
              <a:t>Conditions can be set for a cloud service worker role that trigger a scale in or out operation</a:t>
            </a:r>
          </a:p>
          <a:p>
            <a:r>
              <a:rPr lang="en-US" dirty="0">
                <a:effectLst/>
              </a:rPr>
              <a:t> The conditions for the role can be based on the CPU, disk, or network load of the role</a:t>
            </a:r>
          </a:p>
          <a:p>
            <a:r>
              <a:rPr lang="en-US" dirty="0">
                <a:effectLst/>
              </a:rPr>
              <a:t>You can scale an application only within the limit of cores for your subscription</a:t>
            </a:r>
          </a:p>
          <a:p>
            <a:r>
              <a:rPr lang="en-US" dirty="0">
                <a:effectLst/>
              </a:rPr>
              <a:t>To enable high availability of your application, you should ensure that it is deployed with two or more role instances</a:t>
            </a:r>
          </a:p>
          <a:p>
            <a:r>
              <a:rPr lang="en-US" dirty="0">
                <a:effectLst/>
              </a:rPr>
              <a:t>Auto Scale only happens when all the roles are in </a:t>
            </a:r>
            <a:r>
              <a:rPr lang="en-US" b="1" dirty="0">
                <a:effectLst/>
              </a:rPr>
              <a:t>Ready</a:t>
            </a:r>
            <a:r>
              <a:rPr lang="en-US" dirty="0">
                <a:effectLst/>
              </a:rPr>
              <a:t> state</a:t>
            </a:r>
          </a:p>
        </p:txBody>
      </p:sp>
    </p:spTree>
    <p:extLst>
      <p:ext uri="{BB962C8B-B14F-4D97-AF65-F5344CB8AC3E}">
        <p14:creationId xmlns:p14="http://schemas.microsoft.com/office/powerpoint/2010/main" val="269420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FB8E-984C-4B78-8BF6-BA6B8740F2D9}"/>
              </a:ext>
            </a:extLst>
          </p:cNvPr>
          <p:cNvSpPr>
            <a:spLocks noGrp="1"/>
          </p:cNvSpPr>
          <p:nvPr>
            <p:ph type="title"/>
          </p:nvPr>
        </p:nvSpPr>
        <p:spPr/>
        <p:txBody>
          <a:bodyPr/>
          <a:lstStyle/>
          <a:p>
            <a:r>
              <a:rPr lang="en-US" dirty="0" err="1"/>
              <a:t>Autoscaling</a:t>
            </a:r>
            <a:r>
              <a:rPr lang="en-US" dirty="0"/>
              <a:t> - Azure</a:t>
            </a:r>
          </a:p>
        </p:txBody>
      </p:sp>
      <p:sp>
        <p:nvSpPr>
          <p:cNvPr id="3" name="Content Placeholder 2">
            <a:extLst>
              <a:ext uri="{FF2B5EF4-FFF2-40B4-BE49-F238E27FC236}">
                <a16:creationId xmlns:a16="http://schemas.microsoft.com/office/drawing/2014/main" id="{A79168ED-9444-4322-B450-7459A31EB7E3}"/>
              </a:ext>
            </a:extLst>
          </p:cNvPr>
          <p:cNvSpPr>
            <a:spLocks noGrp="1"/>
          </p:cNvSpPr>
          <p:nvPr>
            <p:ph idx="1"/>
          </p:nvPr>
        </p:nvSpPr>
        <p:spPr/>
        <p:txBody>
          <a:bodyPr/>
          <a:lstStyle/>
          <a:p>
            <a:r>
              <a:rPr lang="en-US" dirty="0">
                <a:effectLst/>
              </a:rPr>
              <a:t>You can configure scale settings for a role with either two modes </a:t>
            </a:r>
            <a:r>
              <a:rPr lang="en-US" b="1" dirty="0">
                <a:effectLst/>
              </a:rPr>
              <a:t>manual</a:t>
            </a:r>
            <a:r>
              <a:rPr lang="en-US" dirty="0">
                <a:effectLst/>
              </a:rPr>
              <a:t> or </a:t>
            </a:r>
            <a:r>
              <a:rPr lang="en-US" b="1" dirty="0">
                <a:effectLst/>
              </a:rPr>
              <a:t>automatic</a:t>
            </a:r>
          </a:p>
          <a:p>
            <a:r>
              <a:rPr lang="en-US" dirty="0">
                <a:effectLst/>
              </a:rPr>
              <a:t>Manual is as you would expect, you set the absolute count of instances</a:t>
            </a:r>
          </a:p>
          <a:p>
            <a:r>
              <a:rPr lang="en-US" dirty="0">
                <a:effectLst/>
              </a:rPr>
              <a:t>Automatic however allows you to set rules that govern how and by how much you should scale</a:t>
            </a:r>
          </a:p>
          <a:p>
            <a:r>
              <a:rPr lang="en-US" dirty="0">
                <a:effectLst/>
              </a:rPr>
              <a:t>You can scale </a:t>
            </a:r>
          </a:p>
          <a:p>
            <a:pPr lvl="1"/>
            <a:r>
              <a:rPr lang="en-US" dirty="0">
                <a:effectLst/>
              </a:rPr>
              <a:t>Always</a:t>
            </a:r>
          </a:p>
          <a:p>
            <a:pPr lvl="1"/>
            <a:r>
              <a:rPr lang="en-US" dirty="0">
                <a:effectLst/>
              </a:rPr>
              <a:t>Recurrence (set of days)</a:t>
            </a:r>
          </a:p>
          <a:p>
            <a:pPr lvl="1"/>
            <a:r>
              <a:rPr lang="en-US" dirty="0">
                <a:effectLst/>
              </a:rPr>
              <a:t>Fixed date</a:t>
            </a:r>
            <a:endParaRPr lang="en-US" dirty="0"/>
          </a:p>
          <a:p>
            <a:pPr marL="36900" indent="0">
              <a:buNone/>
            </a:pPr>
            <a:endParaRPr lang="en-US" dirty="0"/>
          </a:p>
        </p:txBody>
      </p:sp>
    </p:spTree>
    <p:extLst>
      <p:ext uri="{BB962C8B-B14F-4D97-AF65-F5344CB8AC3E}">
        <p14:creationId xmlns:p14="http://schemas.microsoft.com/office/powerpoint/2010/main" val="355412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9E4C-42A2-4A67-8CF9-8F6B7ABC28F6}"/>
              </a:ext>
            </a:extLst>
          </p:cNvPr>
          <p:cNvSpPr>
            <a:spLocks noGrp="1"/>
          </p:cNvSpPr>
          <p:nvPr>
            <p:ph type="title"/>
          </p:nvPr>
        </p:nvSpPr>
        <p:spPr/>
        <p:txBody>
          <a:bodyPr/>
          <a:lstStyle/>
          <a:p>
            <a:r>
              <a:rPr lang="en-US" dirty="0" err="1"/>
              <a:t>Autoscaling</a:t>
            </a:r>
            <a:r>
              <a:rPr lang="en-US" dirty="0"/>
              <a:t> - GCP</a:t>
            </a:r>
          </a:p>
        </p:txBody>
      </p:sp>
      <p:sp>
        <p:nvSpPr>
          <p:cNvPr id="3" name="Content Placeholder 2">
            <a:extLst>
              <a:ext uri="{FF2B5EF4-FFF2-40B4-BE49-F238E27FC236}">
                <a16:creationId xmlns:a16="http://schemas.microsoft.com/office/drawing/2014/main" id="{E8AFAE53-33CD-469B-B2B3-FC9FC00CB106}"/>
              </a:ext>
            </a:extLst>
          </p:cNvPr>
          <p:cNvSpPr>
            <a:spLocks noGrp="1"/>
          </p:cNvSpPr>
          <p:nvPr>
            <p:ph idx="1"/>
          </p:nvPr>
        </p:nvSpPr>
        <p:spPr/>
        <p:txBody>
          <a:bodyPr/>
          <a:lstStyle/>
          <a:p>
            <a:r>
              <a:rPr lang="en-US" dirty="0">
                <a:effectLst/>
              </a:rPr>
              <a:t>On November 17, 2014, the Google Compute Engine announced a public beta of its </a:t>
            </a:r>
            <a:r>
              <a:rPr lang="en-US" dirty="0" err="1">
                <a:effectLst/>
              </a:rPr>
              <a:t>autoscaling</a:t>
            </a:r>
            <a:r>
              <a:rPr lang="en-US" dirty="0">
                <a:effectLst/>
              </a:rPr>
              <a:t> feature for use in Google Cloud Platform applications</a:t>
            </a:r>
          </a:p>
          <a:p>
            <a:r>
              <a:rPr lang="en-US" dirty="0" err="1">
                <a:effectLst/>
              </a:rPr>
              <a:t>Autoscaling</a:t>
            </a:r>
            <a:r>
              <a:rPr lang="en-US" dirty="0">
                <a:effectLst/>
              </a:rPr>
              <a:t> is a feature of managed instance groups. A managed instance group is a pool of homogeneous instances, created from a common instance template</a:t>
            </a:r>
          </a:p>
          <a:p>
            <a:r>
              <a:rPr lang="en-US" dirty="0">
                <a:effectLst/>
              </a:rPr>
              <a:t>Scaling using the following policies:</a:t>
            </a:r>
          </a:p>
          <a:p>
            <a:pPr lvl="1"/>
            <a:r>
              <a:rPr lang="en-US" dirty="0">
                <a:effectLst/>
              </a:rPr>
              <a:t>Average CPU utilization</a:t>
            </a:r>
          </a:p>
          <a:p>
            <a:pPr lvl="1"/>
            <a:r>
              <a:rPr lang="en-US" dirty="0">
                <a:effectLst/>
              </a:rPr>
              <a:t>HTTP load balancing serving capacity, which can be based on either utilization or requests per second</a:t>
            </a:r>
          </a:p>
          <a:p>
            <a:pPr lvl="1"/>
            <a:r>
              <a:rPr lang="en-US" dirty="0" err="1">
                <a:effectLst/>
              </a:rPr>
              <a:t>Stackdriver</a:t>
            </a:r>
            <a:r>
              <a:rPr lang="en-US" dirty="0">
                <a:effectLst/>
              </a:rPr>
              <a:t> Monitoring metrics</a:t>
            </a:r>
          </a:p>
          <a:p>
            <a:pPr lvl="1"/>
            <a:endParaRPr lang="en-US" dirty="0"/>
          </a:p>
        </p:txBody>
      </p:sp>
    </p:spTree>
    <p:extLst>
      <p:ext uri="{BB962C8B-B14F-4D97-AF65-F5344CB8AC3E}">
        <p14:creationId xmlns:p14="http://schemas.microsoft.com/office/powerpoint/2010/main" val="204815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A795-7594-416D-9B01-DDAD609FFB7B}"/>
              </a:ext>
            </a:extLst>
          </p:cNvPr>
          <p:cNvSpPr>
            <a:spLocks noGrp="1"/>
          </p:cNvSpPr>
          <p:nvPr>
            <p:ph type="title"/>
          </p:nvPr>
        </p:nvSpPr>
        <p:spPr/>
        <p:txBody>
          <a:bodyPr/>
          <a:lstStyle/>
          <a:p>
            <a:r>
              <a:rPr lang="en-US" dirty="0" err="1"/>
              <a:t>Serverless</a:t>
            </a:r>
            <a:r>
              <a:rPr lang="en-US" dirty="0"/>
              <a:t> Computing - overview</a:t>
            </a:r>
          </a:p>
        </p:txBody>
      </p:sp>
      <p:sp>
        <p:nvSpPr>
          <p:cNvPr id="3" name="Content Placeholder 2">
            <a:extLst>
              <a:ext uri="{FF2B5EF4-FFF2-40B4-BE49-F238E27FC236}">
                <a16:creationId xmlns:a16="http://schemas.microsoft.com/office/drawing/2014/main" id="{71FE83BD-4FD0-4803-8E7D-AEEAD3A44971}"/>
              </a:ext>
            </a:extLst>
          </p:cNvPr>
          <p:cNvSpPr>
            <a:spLocks noGrp="1"/>
          </p:cNvSpPr>
          <p:nvPr>
            <p:ph idx="1"/>
          </p:nvPr>
        </p:nvSpPr>
        <p:spPr/>
        <p:txBody>
          <a:bodyPr>
            <a:normAutofit/>
          </a:bodyPr>
          <a:lstStyle/>
          <a:p>
            <a:r>
              <a:rPr lang="en-US" b="1" dirty="0" err="1">
                <a:effectLst/>
              </a:rPr>
              <a:t>Serverless</a:t>
            </a:r>
            <a:r>
              <a:rPr lang="en-US" b="1" dirty="0">
                <a:effectLst/>
              </a:rPr>
              <a:t> computing</a:t>
            </a:r>
            <a:r>
              <a:rPr lang="en-US" dirty="0">
                <a:effectLst/>
              </a:rPr>
              <a:t> is a cloud </a:t>
            </a:r>
            <a:r>
              <a:rPr lang="en-US" b="1" dirty="0">
                <a:effectLst/>
              </a:rPr>
              <a:t>computing </a:t>
            </a:r>
            <a:r>
              <a:rPr lang="en-US" dirty="0">
                <a:effectLst/>
              </a:rPr>
              <a:t>execution model in which the cloud provider dynamically manages the allocation of machine resources.</a:t>
            </a:r>
          </a:p>
          <a:p>
            <a:r>
              <a:rPr lang="en-US" dirty="0"/>
              <a:t>AWS offers the following products within it’s </a:t>
            </a:r>
            <a:r>
              <a:rPr lang="en-US" dirty="0" err="1"/>
              <a:t>serverless</a:t>
            </a:r>
            <a:r>
              <a:rPr lang="en-US" dirty="0"/>
              <a:t> platform; </a:t>
            </a:r>
            <a:r>
              <a:rPr lang="en-US" dirty="0">
                <a:effectLst/>
              </a:rPr>
              <a:t>AWS Lambda, Amazon API Gateway, Amazon Simple Storage Service, Amazon DynamoDB, Amazon SNS, Amazon SQS, AWS Step Functions, Amazon Kinesis.</a:t>
            </a:r>
          </a:p>
          <a:p>
            <a:r>
              <a:rPr lang="en-US" dirty="0"/>
              <a:t>Azure offers the following products within it’s </a:t>
            </a:r>
            <a:r>
              <a:rPr lang="en-US" dirty="0" err="1"/>
              <a:t>serverless</a:t>
            </a:r>
            <a:r>
              <a:rPr lang="en-US" dirty="0"/>
              <a:t> platform; </a:t>
            </a:r>
            <a:r>
              <a:rPr lang="en-US" dirty="0">
                <a:effectLst/>
              </a:rPr>
              <a:t>Azure Functions, Azure Storage, Azure Cosmos DB, Azure Active Directory, Event Grid, Service Bus, Logic Apps, Azure Stream Analytics, Azure Bot Service, Cognitive Services</a:t>
            </a:r>
          </a:p>
          <a:p>
            <a:r>
              <a:rPr lang="en-US" dirty="0">
                <a:effectLst/>
              </a:rPr>
              <a:t>GCP offers the following products within it’s </a:t>
            </a:r>
            <a:r>
              <a:rPr lang="en-US" dirty="0" err="1">
                <a:effectLst/>
              </a:rPr>
              <a:t>serverless</a:t>
            </a:r>
            <a:r>
              <a:rPr lang="en-US" dirty="0">
                <a:effectLst/>
              </a:rPr>
              <a:t> platform; App Engine, Cloud Functions, Cloud Datastore, Cloud Storage, Cloud Pub/Sub, </a:t>
            </a:r>
            <a:r>
              <a:rPr lang="en-US" dirty="0" err="1">
                <a:effectLst/>
              </a:rPr>
              <a:t>Apigee</a:t>
            </a:r>
            <a:r>
              <a:rPr lang="en-US" dirty="0">
                <a:effectLst/>
              </a:rPr>
              <a:t>, Endpoints, Cloud Dataflow, </a:t>
            </a:r>
            <a:r>
              <a:rPr lang="en-US" dirty="0" err="1">
                <a:effectLst/>
              </a:rPr>
              <a:t>BigQuery</a:t>
            </a:r>
            <a:r>
              <a:rPr lang="en-US" dirty="0">
                <a:effectLst/>
              </a:rPr>
              <a:t>, Cloud ML Engine</a:t>
            </a:r>
            <a:endParaRPr lang="en-US" dirty="0"/>
          </a:p>
        </p:txBody>
      </p:sp>
    </p:spTree>
    <p:extLst>
      <p:ext uri="{BB962C8B-B14F-4D97-AF65-F5344CB8AC3E}">
        <p14:creationId xmlns:p14="http://schemas.microsoft.com/office/powerpoint/2010/main" val="218179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3F-1A8D-48C5-A04E-83E09AF3FDE5}"/>
              </a:ext>
            </a:extLst>
          </p:cNvPr>
          <p:cNvSpPr>
            <a:spLocks noGrp="1"/>
          </p:cNvSpPr>
          <p:nvPr>
            <p:ph type="title"/>
          </p:nvPr>
        </p:nvSpPr>
        <p:spPr/>
        <p:txBody>
          <a:bodyPr/>
          <a:lstStyle/>
          <a:p>
            <a:r>
              <a:rPr lang="en-US" dirty="0"/>
              <a:t>AWS Lambda features</a:t>
            </a:r>
          </a:p>
        </p:txBody>
      </p:sp>
      <p:sp>
        <p:nvSpPr>
          <p:cNvPr id="3" name="Content Placeholder 2">
            <a:extLst>
              <a:ext uri="{FF2B5EF4-FFF2-40B4-BE49-F238E27FC236}">
                <a16:creationId xmlns:a16="http://schemas.microsoft.com/office/drawing/2014/main" id="{D618F72C-F924-4829-A478-F84E5F73BE79}"/>
              </a:ext>
            </a:extLst>
          </p:cNvPr>
          <p:cNvSpPr>
            <a:spLocks noGrp="1"/>
          </p:cNvSpPr>
          <p:nvPr>
            <p:ph idx="1"/>
          </p:nvPr>
        </p:nvSpPr>
        <p:spPr/>
        <p:txBody>
          <a:bodyPr>
            <a:normAutofit fontScale="92500" lnSpcReduction="20000"/>
          </a:bodyPr>
          <a:lstStyle/>
          <a:p>
            <a:r>
              <a:rPr lang="en-US" dirty="0"/>
              <a:t>Supported programming languages - </a:t>
            </a:r>
            <a:r>
              <a:rPr lang="en-US" dirty="0">
                <a:effectLst/>
              </a:rPr>
              <a:t>Java, Node.js, C#, and Python code, with support for other languages coming in the future.</a:t>
            </a:r>
          </a:p>
          <a:p>
            <a:r>
              <a:rPr lang="en-US" dirty="0">
                <a:effectLst/>
              </a:rPr>
              <a:t>Automatic Scaling - AWS lambda automatically scales to support the rate of incoming requests without requiring you to configure anything.</a:t>
            </a:r>
          </a:p>
          <a:p>
            <a:r>
              <a:rPr lang="en-US" dirty="0">
                <a:effectLst/>
              </a:rPr>
              <a:t>Integration with other services - You can configure other resources such as S3 buckets, DynamoDB table, or Kinesis stream to trigger lambda functions.</a:t>
            </a:r>
          </a:p>
          <a:p>
            <a:r>
              <a:rPr lang="en-US" dirty="0">
                <a:effectLst/>
              </a:rPr>
              <a:t>Fault Tolerance - AWS Lambda maintains compute capacity across multiple Availability Zones in each region to help protect your code against individual machine or data center facility failures.</a:t>
            </a:r>
          </a:p>
          <a:p>
            <a:r>
              <a:rPr lang="en-US" dirty="0">
                <a:effectLst/>
              </a:rPr>
              <a:t>Pricing model - Billing is metered in increments of 100 milliseconds, making it cost-effective and easy to scale automatically from a few requests per day to thousands per second.</a:t>
            </a:r>
          </a:p>
          <a:p>
            <a:r>
              <a:rPr lang="en-US" dirty="0">
                <a:effectLst/>
              </a:rPr>
              <a:t>Continuous Integration - To automate the deployment process, you can use the following services, </a:t>
            </a:r>
            <a:r>
              <a:rPr lang="en-US" sz="2200" dirty="0" err="1">
                <a:effectLst/>
              </a:rPr>
              <a:t>CodePipeline</a:t>
            </a:r>
            <a:r>
              <a:rPr lang="en-US" sz="2200" dirty="0">
                <a:effectLst/>
              </a:rPr>
              <a:t>, </a:t>
            </a:r>
            <a:r>
              <a:rPr lang="en-US" sz="2200" dirty="0" err="1">
                <a:effectLst/>
              </a:rPr>
              <a:t>CodeBuild</a:t>
            </a:r>
            <a:r>
              <a:rPr lang="en-US" sz="2200" dirty="0">
                <a:effectLst/>
              </a:rPr>
              <a:t>, </a:t>
            </a:r>
            <a:r>
              <a:rPr lang="en-US" sz="2200" dirty="0" err="1">
                <a:effectLst/>
              </a:rPr>
              <a:t>CodeDeploy</a:t>
            </a:r>
            <a:r>
              <a:rPr lang="en-US" sz="2200" dirty="0">
                <a:effectLst/>
              </a:rPr>
              <a:t>, AWS </a:t>
            </a:r>
            <a:r>
              <a:rPr lang="en-US" sz="2200" dirty="0" err="1">
                <a:effectLst/>
              </a:rPr>
              <a:t>CloudFormation</a:t>
            </a:r>
            <a:r>
              <a:rPr lang="en-US" b="1" dirty="0">
                <a:effectLst/>
              </a:rPr>
              <a:t>.</a:t>
            </a:r>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202040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186</TotalTime>
  <Words>642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Trebuchet MS</vt:lpstr>
      <vt:lpstr>Wingdings 2</vt:lpstr>
      <vt:lpstr>Slate</vt:lpstr>
      <vt:lpstr>PowerPoint Presentation</vt:lpstr>
      <vt:lpstr>Autoscaling - Overview</vt:lpstr>
      <vt:lpstr>Auto scaling - AWS</vt:lpstr>
      <vt:lpstr>Autoscaling - AWS</vt:lpstr>
      <vt:lpstr>Autoscaling - Azure</vt:lpstr>
      <vt:lpstr>Autoscaling - Azure</vt:lpstr>
      <vt:lpstr>Autoscaling - GCP</vt:lpstr>
      <vt:lpstr>Serverless Computing - overview</vt:lpstr>
      <vt:lpstr>AWS Lambda features</vt:lpstr>
      <vt:lpstr>Azure Functions</vt:lpstr>
      <vt:lpstr>GCP – Cloud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Indap</dc:creator>
  <cp:lastModifiedBy>Kunal Chugh</cp:lastModifiedBy>
  <cp:revision>29</cp:revision>
  <dcterms:created xsi:type="dcterms:W3CDTF">2018-04-13T22:20:00Z</dcterms:created>
  <dcterms:modified xsi:type="dcterms:W3CDTF">2018-04-14T02:10:54Z</dcterms:modified>
</cp:coreProperties>
</file>