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5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5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2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35E133-4174-45EC-806F-AC5F94A4250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D63C79-A84B-4D56-B512-F1129678F5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6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nalchugh91/csye7200-team2-spring20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usehead/songlyrics" TargetMode="External"/><Relationship Id="rId2" Type="http://schemas.openxmlformats.org/officeDocument/2006/relationships/hyperlink" Target="https://www.kaggle.com/gyani95/380000-lyrics-from-metrolyr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eirotis/ReadabilityMetrics" TargetMode="External"/><Relationship Id="rId2" Type="http://schemas.openxmlformats.org/officeDocument/2006/relationships/hyperlink" Target="https://developer.spotify.com/web-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ordsapi.com/docs/?javascript#get-a-w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6DB1-A3E5-48A2-BDF4-0BCE04DC8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#Genre Predictor from Lyrics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A8915-8958-4C5E-995B-8AE59517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12671"/>
          </a:xfrm>
        </p:spPr>
        <p:txBody>
          <a:bodyPr>
            <a:normAutofit/>
          </a:bodyPr>
          <a:lstStyle/>
          <a:p>
            <a:r>
              <a:rPr lang="en-IN" dirty="0"/>
              <a:t>Team: Kunal </a:t>
            </a:r>
            <a:r>
              <a:rPr lang="en-IN" dirty="0" err="1"/>
              <a:t>Chugh</a:t>
            </a:r>
            <a:r>
              <a:rPr lang="en-IN" dirty="0"/>
              <a:t>, Rohan Jahagirdar</a:t>
            </a:r>
          </a:p>
          <a:p>
            <a:r>
              <a:rPr lang="en-IN" dirty="0" err="1">
                <a:hlinkClick r:id="rId2"/>
              </a:rPr>
              <a:t>GithuB</a:t>
            </a:r>
            <a:endParaRPr lang="en-IN" dirty="0"/>
          </a:p>
          <a:p>
            <a:r>
              <a:rPr lang="en-IN" dirty="0"/>
              <a:t>Team 2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F400-2DE4-4A3E-B7FE-20F3A572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5143-289F-40C4-93D8-BA28C051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2502"/>
            <a:ext cx="10058400" cy="3516592"/>
          </a:xfrm>
        </p:spPr>
        <p:txBody>
          <a:bodyPr/>
          <a:lstStyle/>
          <a:p>
            <a:r>
              <a:rPr lang="en-IN" sz="3600" dirty="0"/>
              <a:t>Data Transform</a:t>
            </a:r>
          </a:p>
          <a:p>
            <a:pPr lvl="1"/>
            <a:r>
              <a:rPr lang="en-IN" sz="3200" dirty="0"/>
              <a:t>Completed Tasks</a:t>
            </a:r>
            <a:r>
              <a:rPr lang="en-IN" sz="3600" dirty="0"/>
              <a:t>:</a:t>
            </a:r>
            <a:endParaRPr lang="en-IN" sz="4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Data Ingestion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Data Cleaning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Stop Words Removed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Tokenization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8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r>
              <a:rPr lang="en-IN" sz="3200" dirty="0"/>
              <a:t>Completed Tasks</a:t>
            </a:r>
            <a:r>
              <a:rPr lang="en-IN" sz="3600" dirty="0"/>
              <a:t>:</a:t>
            </a:r>
            <a:endParaRPr lang="en-IN" sz="4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Most Frequent Words by Artists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Most Frequent Words by Genre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Readability Score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Rhyming Scheme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Top Frequent words in Song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4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MLlib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r>
              <a:rPr lang="en-IN" sz="3200" dirty="0"/>
              <a:t>Completed Tasks</a:t>
            </a:r>
            <a:r>
              <a:rPr lang="en-IN" sz="3600" dirty="0"/>
              <a:t>:</a:t>
            </a:r>
            <a:endParaRPr lang="en-IN" sz="4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Implemented Regression-</a:t>
            </a:r>
            <a:r>
              <a:rPr lang="en-IN" sz="2800" dirty="0" err="1"/>
              <a:t>LogisticRegression</a:t>
            </a:r>
            <a:endParaRPr lang="en-IN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Word2Vec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Pipelining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 err="1"/>
              <a:t>HashingTF</a:t>
            </a:r>
            <a:r>
              <a:rPr lang="en-IN" sz="2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 err="1"/>
              <a:t>FeatureHasher</a:t>
            </a:r>
            <a:endParaRPr lang="en-IN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Vector Assembler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9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r>
              <a:rPr lang="en-IN" sz="3200" dirty="0"/>
              <a:t>Completed Tasks</a:t>
            </a:r>
            <a:r>
              <a:rPr lang="en-IN" sz="3600" dirty="0"/>
              <a:t>:</a:t>
            </a:r>
            <a:endParaRPr lang="en-IN" sz="4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Genre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Probable Artist</a:t>
            </a: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r>
              <a:rPr lang="en-IN" sz="4400" dirty="0"/>
              <a:t>Cross Validator Model</a:t>
            </a:r>
          </a:p>
          <a:p>
            <a:pPr lvl="1"/>
            <a:endParaRPr lang="en-IN" sz="4400" dirty="0"/>
          </a:p>
          <a:p>
            <a:pPr lvl="1"/>
            <a:r>
              <a:rPr lang="en-IN" sz="4400" dirty="0"/>
              <a:t>Word2Vec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1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Validator 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endParaRPr lang="en-IN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5F8CB-151F-454E-9DB8-010E3DE03C2F}"/>
              </a:ext>
            </a:extLst>
          </p:cNvPr>
          <p:cNvSpPr/>
          <p:nvPr/>
        </p:nvSpPr>
        <p:spPr>
          <a:xfrm>
            <a:off x="992671" y="1812179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Ingest Raw Data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49D33-918C-45EC-B5E6-4A4109021A74}"/>
              </a:ext>
            </a:extLst>
          </p:cNvPr>
          <p:cNvSpPr/>
          <p:nvPr/>
        </p:nvSpPr>
        <p:spPr>
          <a:xfrm>
            <a:off x="2654525" y="1812179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81AF7-9429-410A-ADC8-CCBC8CA762BA}"/>
              </a:ext>
            </a:extLst>
          </p:cNvPr>
          <p:cNvSpPr/>
          <p:nvPr/>
        </p:nvSpPr>
        <p:spPr>
          <a:xfrm>
            <a:off x="4316379" y="1812177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A6FD5-AEFB-4E65-9A28-4EC51FFEF78E}"/>
              </a:ext>
            </a:extLst>
          </p:cNvPr>
          <p:cNvSpPr/>
          <p:nvPr/>
        </p:nvSpPr>
        <p:spPr>
          <a:xfrm>
            <a:off x="5911736" y="1816333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 Word Removal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B2D835-E372-4814-9BDA-96FF7F0929A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34930" y="2125753"/>
            <a:ext cx="21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25127A-A992-442E-9F7A-F083A9D1192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096784" y="2125751"/>
            <a:ext cx="2195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526A29-6893-4670-9C87-3B01171B1F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58638" y="2125751"/>
            <a:ext cx="14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DAF2D5-9749-48A2-B47A-F7B3489D187A}"/>
              </a:ext>
            </a:extLst>
          </p:cNvPr>
          <p:cNvCxnSpPr>
            <a:cxnSpLocks/>
          </p:cNvCxnSpPr>
          <p:nvPr/>
        </p:nvCxnSpPr>
        <p:spPr>
          <a:xfrm>
            <a:off x="7353995" y="2129907"/>
            <a:ext cx="601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BDBCE9C-6E72-4781-B6E2-DC6D1AA6FBBD}"/>
              </a:ext>
            </a:extLst>
          </p:cNvPr>
          <p:cNvSpPr/>
          <p:nvPr/>
        </p:nvSpPr>
        <p:spPr>
          <a:xfrm>
            <a:off x="2057718" y="3089896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Rhyming Scheme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AE82C2-7944-4B66-8ED5-AD0F3AADCA35}"/>
              </a:ext>
            </a:extLst>
          </p:cNvPr>
          <p:cNvSpPr/>
          <p:nvPr/>
        </p:nvSpPr>
        <p:spPr>
          <a:xfrm>
            <a:off x="3727191" y="3089896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Readability Score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A5A6D8-A9AA-469F-85E5-215FF7A2CB5C}"/>
              </a:ext>
            </a:extLst>
          </p:cNvPr>
          <p:cNvSpPr/>
          <p:nvPr/>
        </p:nvSpPr>
        <p:spPr>
          <a:xfrm>
            <a:off x="8272866" y="3089895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 Words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DE25A7-F863-4882-9991-7AA59A2FB5D2}"/>
              </a:ext>
            </a:extLst>
          </p:cNvPr>
          <p:cNvCxnSpPr>
            <a:cxnSpLocks/>
          </p:cNvCxnSpPr>
          <p:nvPr/>
        </p:nvCxnSpPr>
        <p:spPr>
          <a:xfrm>
            <a:off x="7922028" y="2149301"/>
            <a:ext cx="0" cy="58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2A7F46C-E326-4A46-84D4-550A03AB832E}"/>
              </a:ext>
            </a:extLst>
          </p:cNvPr>
          <p:cNvCxnSpPr/>
          <p:nvPr/>
        </p:nvCxnSpPr>
        <p:spPr>
          <a:xfrm>
            <a:off x="2867891" y="2747357"/>
            <a:ext cx="613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2D1265C-D37A-4A2F-A3B8-C896D84FFD0C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993995" y="2755669"/>
            <a:ext cx="1" cy="33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540B08E-F046-4F8F-A600-370BFF446127}"/>
              </a:ext>
            </a:extLst>
          </p:cNvPr>
          <p:cNvCxnSpPr>
            <a:cxnSpLocks/>
          </p:cNvCxnSpPr>
          <p:nvPr/>
        </p:nvCxnSpPr>
        <p:spPr>
          <a:xfrm>
            <a:off x="4370734" y="2769854"/>
            <a:ext cx="1" cy="33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A9EEC9C-88D0-4829-B3C2-BDA5CC5E8523}"/>
              </a:ext>
            </a:extLst>
          </p:cNvPr>
          <p:cNvCxnSpPr>
            <a:cxnSpLocks/>
          </p:cNvCxnSpPr>
          <p:nvPr/>
        </p:nvCxnSpPr>
        <p:spPr>
          <a:xfrm>
            <a:off x="2880358" y="2757386"/>
            <a:ext cx="1" cy="33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8FACBC7-857D-4BA0-B269-972AD92EEB09}"/>
              </a:ext>
            </a:extLst>
          </p:cNvPr>
          <p:cNvSpPr/>
          <p:nvPr/>
        </p:nvSpPr>
        <p:spPr>
          <a:xfrm>
            <a:off x="3068030" y="3990443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Hasher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F7572D-6695-40C6-B389-AD17C847ACB5}"/>
              </a:ext>
            </a:extLst>
          </p:cNvPr>
          <p:cNvSpPr/>
          <p:nvPr/>
        </p:nvSpPr>
        <p:spPr>
          <a:xfrm>
            <a:off x="8273500" y="3990990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HashingTF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7E58DD-12AE-4A65-88F0-C5ED964B5782}"/>
              </a:ext>
            </a:extLst>
          </p:cNvPr>
          <p:cNvCxnSpPr>
            <a:cxnSpLocks/>
          </p:cNvCxnSpPr>
          <p:nvPr/>
        </p:nvCxnSpPr>
        <p:spPr>
          <a:xfrm>
            <a:off x="3186542" y="3703650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A76D889-E414-40A2-A854-1A8B0B0AEE32}"/>
              </a:ext>
            </a:extLst>
          </p:cNvPr>
          <p:cNvCxnSpPr>
            <a:cxnSpLocks/>
          </p:cNvCxnSpPr>
          <p:nvPr/>
        </p:nvCxnSpPr>
        <p:spPr>
          <a:xfrm>
            <a:off x="4077384" y="3717042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720949-B4F4-4757-955E-38C8C448538B}"/>
              </a:ext>
            </a:extLst>
          </p:cNvPr>
          <p:cNvCxnSpPr>
            <a:cxnSpLocks/>
          </p:cNvCxnSpPr>
          <p:nvPr/>
        </p:nvCxnSpPr>
        <p:spPr>
          <a:xfrm>
            <a:off x="8993995" y="3735447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FEA4ED-32D8-4031-9547-101C6DA03C4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103620" y="4877724"/>
            <a:ext cx="0" cy="32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BF1472-8527-4CA2-B259-514CB05E7C21}"/>
              </a:ext>
            </a:extLst>
          </p:cNvPr>
          <p:cNvCxnSpPr>
            <a:cxnSpLocks/>
          </p:cNvCxnSpPr>
          <p:nvPr/>
        </p:nvCxnSpPr>
        <p:spPr>
          <a:xfrm>
            <a:off x="8993995" y="4617590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46AF0D-F4FF-4E66-BAF5-4602E140521A}"/>
              </a:ext>
            </a:extLst>
          </p:cNvPr>
          <p:cNvCxnSpPr>
            <a:cxnSpLocks/>
          </p:cNvCxnSpPr>
          <p:nvPr/>
        </p:nvCxnSpPr>
        <p:spPr>
          <a:xfrm>
            <a:off x="3770772" y="4617590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1005A58-4170-4249-9F88-373AF37D3568}"/>
              </a:ext>
            </a:extLst>
          </p:cNvPr>
          <p:cNvCxnSpPr>
            <a:cxnSpLocks/>
          </p:cNvCxnSpPr>
          <p:nvPr/>
        </p:nvCxnSpPr>
        <p:spPr>
          <a:xfrm>
            <a:off x="3727191" y="4877724"/>
            <a:ext cx="5266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EE6AB97-7CA5-4F73-9E24-786486CCD6EB}"/>
              </a:ext>
            </a:extLst>
          </p:cNvPr>
          <p:cNvSpPr/>
          <p:nvPr/>
        </p:nvSpPr>
        <p:spPr>
          <a:xfrm>
            <a:off x="5382490" y="5198391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Vector Assembler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89D9BF-20B7-44C6-B13E-F3653EB62778}"/>
              </a:ext>
            </a:extLst>
          </p:cNvPr>
          <p:cNvSpPr/>
          <p:nvPr/>
        </p:nvSpPr>
        <p:spPr>
          <a:xfrm>
            <a:off x="7795489" y="5079856"/>
            <a:ext cx="1763378" cy="826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Logistic Regression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D21E003-A3EF-48E4-AE08-7497909DC04D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 flipV="1">
            <a:off x="6824749" y="5492891"/>
            <a:ext cx="970740" cy="1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70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794-A738-4EE1-BFD6-1E40B40A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Word2VecModel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B6EBBF-58F1-4C8B-982A-D8704F1F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/>
            <a:endParaRPr lang="en-IN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5F8CB-151F-454E-9DB8-010E3DE03C2F}"/>
              </a:ext>
            </a:extLst>
          </p:cNvPr>
          <p:cNvSpPr/>
          <p:nvPr/>
        </p:nvSpPr>
        <p:spPr>
          <a:xfrm>
            <a:off x="992671" y="1812179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Ingest Raw Data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49D33-918C-45EC-B5E6-4A4109021A74}"/>
              </a:ext>
            </a:extLst>
          </p:cNvPr>
          <p:cNvSpPr/>
          <p:nvPr/>
        </p:nvSpPr>
        <p:spPr>
          <a:xfrm>
            <a:off x="2654525" y="1812179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81AF7-9429-410A-ADC8-CCBC8CA762BA}"/>
              </a:ext>
            </a:extLst>
          </p:cNvPr>
          <p:cNvSpPr/>
          <p:nvPr/>
        </p:nvSpPr>
        <p:spPr>
          <a:xfrm>
            <a:off x="4316379" y="1812177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A6FD5-AEFB-4E65-9A28-4EC51FFEF78E}"/>
              </a:ext>
            </a:extLst>
          </p:cNvPr>
          <p:cNvSpPr/>
          <p:nvPr/>
        </p:nvSpPr>
        <p:spPr>
          <a:xfrm>
            <a:off x="5911736" y="1816333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 Word Removal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B2D835-E372-4814-9BDA-96FF7F0929A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34930" y="2125753"/>
            <a:ext cx="21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25127A-A992-442E-9F7A-F083A9D1192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096784" y="2125751"/>
            <a:ext cx="2195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526A29-6893-4670-9C87-3B01171B1F7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58638" y="2125751"/>
            <a:ext cx="14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DAF2D5-9749-48A2-B47A-F7B3489D187A}"/>
              </a:ext>
            </a:extLst>
          </p:cNvPr>
          <p:cNvCxnSpPr>
            <a:cxnSpLocks/>
          </p:cNvCxnSpPr>
          <p:nvPr/>
        </p:nvCxnSpPr>
        <p:spPr>
          <a:xfrm flipV="1">
            <a:off x="7353995" y="2129984"/>
            <a:ext cx="219595" cy="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DA5A6D8-A9AA-469F-85E5-215FF7A2CB5C}"/>
              </a:ext>
            </a:extLst>
          </p:cNvPr>
          <p:cNvSpPr/>
          <p:nvPr/>
        </p:nvSpPr>
        <p:spPr>
          <a:xfrm>
            <a:off x="7573590" y="1812177"/>
            <a:ext cx="1442259" cy="6271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Genre Grouping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720949-B4F4-4757-955E-38C8C448538B}"/>
              </a:ext>
            </a:extLst>
          </p:cNvPr>
          <p:cNvCxnSpPr>
            <a:cxnSpLocks/>
          </p:cNvCxnSpPr>
          <p:nvPr/>
        </p:nvCxnSpPr>
        <p:spPr>
          <a:xfrm>
            <a:off x="8313218" y="2451518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9BF1472-8527-4CA2-B259-514CB05E7C21}"/>
              </a:ext>
            </a:extLst>
          </p:cNvPr>
          <p:cNvCxnSpPr>
            <a:cxnSpLocks/>
          </p:cNvCxnSpPr>
          <p:nvPr/>
        </p:nvCxnSpPr>
        <p:spPr>
          <a:xfrm>
            <a:off x="8294719" y="3759282"/>
            <a:ext cx="0" cy="2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789D9BF-20B7-44C6-B13E-F3653EB62778}"/>
              </a:ext>
            </a:extLst>
          </p:cNvPr>
          <p:cNvSpPr/>
          <p:nvPr/>
        </p:nvSpPr>
        <p:spPr>
          <a:xfrm>
            <a:off x="3485338" y="4131347"/>
            <a:ext cx="1763378" cy="826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Word2Vec Model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879C5C-6CE4-4432-AAE1-9B881067F3F1}"/>
              </a:ext>
            </a:extLst>
          </p:cNvPr>
          <p:cNvSpPr/>
          <p:nvPr/>
        </p:nvSpPr>
        <p:spPr>
          <a:xfrm>
            <a:off x="7607456" y="2721503"/>
            <a:ext cx="1786311" cy="99577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Word2Vec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8B116-85EA-4427-BE5F-8293D22E854B}"/>
              </a:ext>
            </a:extLst>
          </p:cNvPr>
          <p:cNvSpPr/>
          <p:nvPr/>
        </p:nvSpPr>
        <p:spPr>
          <a:xfrm>
            <a:off x="7637090" y="4050731"/>
            <a:ext cx="1786311" cy="99577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 Vector To All Words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3D6F21-576E-46BC-B693-F3DE41BE60E9}"/>
              </a:ext>
            </a:extLst>
          </p:cNvPr>
          <p:cNvSpPr/>
          <p:nvPr/>
        </p:nvSpPr>
        <p:spPr>
          <a:xfrm>
            <a:off x="5557580" y="4046497"/>
            <a:ext cx="1786311" cy="99577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Cosine Similarity of Word to Genre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267BF7-E30D-40D6-8E9E-B8DAC86DA4C0}"/>
              </a:ext>
            </a:extLst>
          </p:cNvPr>
          <p:cNvCxnSpPr>
            <a:stCxn id="35" idx="1"/>
            <a:endCxn id="36" idx="3"/>
          </p:cNvCxnSpPr>
          <p:nvPr/>
        </p:nvCxnSpPr>
        <p:spPr>
          <a:xfrm flipH="1" flipV="1">
            <a:off x="7343891" y="4544384"/>
            <a:ext cx="293199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9778D-72A2-4958-9A6F-EEB9A0421D7D}"/>
              </a:ext>
            </a:extLst>
          </p:cNvPr>
          <p:cNvCxnSpPr>
            <a:cxnSpLocks/>
            <a:stCxn id="36" idx="1"/>
            <a:endCxn id="84" idx="3"/>
          </p:cNvCxnSpPr>
          <p:nvPr/>
        </p:nvCxnSpPr>
        <p:spPr>
          <a:xfrm flipH="1" flipV="1">
            <a:off x="5248716" y="4544382"/>
            <a:ext cx="3088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8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C3A-3C30-4C20-81A9-32D56A88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68" y="1105409"/>
            <a:ext cx="10058400" cy="1450757"/>
          </a:xfrm>
        </p:spPr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F68D-A316-4404-A0A7-7A95CBB8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C0B2-0609-4E3D-9ED8-62180952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the probability of it belonging to different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top 5 most probable artists for the lyrics.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user, if I enter a previously unknown lyrics into the application, it should return 3 similar songs based on the following features extracted from the lyrics:</a:t>
            </a:r>
          </a:p>
          <a:p>
            <a:pPr lvl="1"/>
            <a:r>
              <a:rPr lang="en-IN" dirty="0"/>
              <a:t>Reading levels</a:t>
            </a:r>
          </a:p>
          <a:p>
            <a:pPr lvl="1"/>
            <a:r>
              <a:rPr lang="en-IN" dirty="0"/>
              <a:t>Artist</a:t>
            </a:r>
          </a:p>
          <a:p>
            <a:pPr lvl="1"/>
            <a:r>
              <a:rPr lang="en-IN" dirty="0"/>
              <a:t>Rhyming scheme</a:t>
            </a:r>
          </a:p>
          <a:p>
            <a:pPr lvl="1"/>
            <a:r>
              <a:rPr lang="en-IN" dirty="0"/>
              <a:t>Key combination of words</a:t>
            </a:r>
          </a:p>
          <a:p>
            <a:pPr lvl="2"/>
            <a:r>
              <a:rPr lang="en-IN" dirty="0" err="1"/>
              <a:t>tf-idf</a:t>
            </a: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3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DDE-08AD-4B6C-8537-A42D8ED6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16" y="347555"/>
            <a:ext cx="10058400" cy="851781"/>
          </a:xfrm>
        </p:spPr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2EEEA-0997-4328-B2F7-CA93FD837BE9}"/>
              </a:ext>
            </a:extLst>
          </p:cNvPr>
          <p:cNvSpPr/>
          <p:nvPr/>
        </p:nvSpPr>
        <p:spPr>
          <a:xfrm>
            <a:off x="1263536" y="1645457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Ingest Raw Data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5E7F2-CC6E-46C9-8B54-C260ACAD5200}"/>
              </a:ext>
            </a:extLst>
          </p:cNvPr>
          <p:cNvSpPr/>
          <p:nvPr/>
        </p:nvSpPr>
        <p:spPr>
          <a:xfrm>
            <a:off x="3228109" y="1645456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B1E92-C80E-42EE-BF95-BA1A05C90BCB}"/>
              </a:ext>
            </a:extLst>
          </p:cNvPr>
          <p:cNvSpPr/>
          <p:nvPr/>
        </p:nvSpPr>
        <p:spPr>
          <a:xfrm>
            <a:off x="5247410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 word removal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6644B-E2BD-4024-9824-CF2309AC7320}"/>
              </a:ext>
            </a:extLst>
          </p:cNvPr>
          <p:cNvSpPr/>
          <p:nvPr/>
        </p:nvSpPr>
        <p:spPr>
          <a:xfrm>
            <a:off x="7266711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 lyrics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58E21-B262-4513-B595-85EB06B9A4FA}"/>
              </a:ext>
            </a:extLst>
          </p:cNvPr>
          <p:cNvSpPr/>
          <p:nvPr/>
        </p:nvSpPr>
        <p:spPr>
          <a:xfrm>
            <a:off x="9199417" y="1645454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word identification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AB7F0E-0538-47A2-8636-E20681C71B1C}"/>
              </a:ext>
            </a:extLst>
          </p:cNvPr>
          <p:cNvSpPr/>
          <p:nvPr/>
        </p:nvSpPr>
        <p:spPr>
          <a:xfrm>
            <a:off x="9198034" y="3175920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Most Frequent words by Genre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56036E-7EE3-411D-A5C2-379824890CAA}"/>
              </a:ext>
            </a:extLst>
          </p:cNvPr>
          <p:cNvSpPr/>
          <p:nvPr/>
        </p:nvSpPr>
        <p:spPr>
          <a:xfrm>
            <a:off x="7266711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Most Frequent words by Artist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18B44-FF8D-4A2F-ACBC-84EFF243F749}"/>
              </a:ext>
            </a:extLst>
          </p:cNvPr>
          <p:cNvSpPr/>
          <p:nvPr/>
        </p:nvSpPr>
        <p:spPr>
          <a:xfrm>
            <a:off x="838200" y="2761672"/>
            <a:ext cx="10434782" cy="1491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Feature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669C1-0911-452B-833E-660B2EA49917}"/>
              </a:ext>
            </a:extLst>
          </p:cNvPr>
          <p:cNvSpPr/>
          <p:nvPr/>
        </p:nvSpPr>
        <p:spPr>
          <a:xfrm>
            <a:off x="5247410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N-gram for key combination of words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E4C74-6D01-42B2-ADE3-02141B8E07EA}"/>
              </a:ext>
            </a:extLst>
          </p:cNvPr>
          <p:cNvSpPr/>
          <p:nvPr/>
        </p:nvSpPr>
        <p:spPr>
          <a:xfrm>
            <a:off x="3228109" y="3184232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Readability score of lyrics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BFE7B-8416-4A4C-827B-3569E86EF228}"/>
              </a:ext>
            </a:extLst>
          </p:cNvPr>
          <p:cNvSpPr/>
          <p:nvPr/>
        </p:nvSpPr>
        <p:spPr>
          <a:xfrm>
            <a:off x="1263536" y="3178689"/>
            <a:ext cx="1762298" cy="7232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Rhyme Scheme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CA2F1C-E8AF-4CBD-A47D-C9AF093698E3}"/>
              </a:ext>
            </a:extLst>
          </p:cNvPr>
          <p:cNvSpPr/>
          <p:nvPr/>
        </p:nvSpPr>
        <p:spPr>
          <a:xfrm>
            <a:off x="1199803" y="4771963"/>
            <a:ext cx="1796473" cy="520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 Vectorization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BA0A0F-B693-4E30-9593-1FFD1EE642DA}"/>
              </a:ext>
            </a:extLst>
          </p:cNvPr>
          <p:cNvSpPr/>
          <p:nvPr/>
        </p:nvSpPr>
        <p:spPr>
          <a:xfrm>
            <a:off x="3201781" y="4771963"/>
            <a:ext cx="1901308" cy="5204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Clustering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80B60-612F-4A78-8C1C-F3B35CA00780}"/>
              </a:ext>
            </a:extLst>
          </p:cNvPr>
          <p:cNvSpPr/>
          <p:nvPr/>
        </p:nvSpPr>
        <p:spPr>
          <a:xfrm>
            <a:off x="828960" y="1302325"/>
            <a:ext cx="10434782" cy="1260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Dataset Transform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E6C54-14A7-4AB6-9503-499F24B6E734}"/>
              </a:ext>
            </a:extLst>
          </p:cNvPr>
          <p:cNvSpPr/>
          <p:nvPr/>
        </p:nvSpPr>
        <p:spPr>
          <a:xfrm>
            <a:off x="889002" y="4424220"/>
            <a:ext cx="4528125" cy="1528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ML algorithm using </a:t>
            </a:r>
            <a:r>
              <a:rPr lang="en-IN" dirty="0" err="1">
                <a:solidFill>
                  <a:schemeClr val="tx1"/>
                </a:solidFill>
              </a:rPr>
              <a:t>MLlib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78108-4F74-44C1-A231-BA5A499ACC3A}"/>
              </a:ext>
            </a:extLst>
          </p:cNvPr>
          <p:cNvSpPr/>
          <p:nvPr/>
        </p:nvSpPr>
        <p:spPr>
          <a:xfrm>
            <a:off x="1199803" y="5371635"/>
            <a:ext cx="1796473" cy="4558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NLP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1C054E-14A6-4CDD-ACA9-DB20DBC6AF35}"/>
              </a:ext>
            </a:extLst>
          </p:cNvPr>
          <p:cNvSpPr/>
          <p:nvPr/>
        </p:nvSpPr>
        <p:spPr>
          <a:xfrm>
            <a:off x="3228108" y="5371635"/>
            <a:ext cx="1874981" cy="45582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Regression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B1A0FA-ADC5-4EBC-86EE-AFDDCE4754D0}"/>
              </a:ext>
            </a:extLst>
          </p:cNvPr>
          <p:cNvSpPr/>
          <p:nvPr/>
        </p:nvSpPr>
        <p:spPr>
          <a:xfrm>
            <a:off x="5691911" y="4553530"/>
            <a:ext cx="5571831" cy="127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F3650E-7114-46F2-B98A-F2504B000478}"/>
              </a:ext>
            </a:extLst>
          </p:cNvPr>
          <p:cNvSpPr/>
          <p:nvPr/>
        </p:nvSpPr>
        <p:spPr>
          <a:xfrm>
            <a:off x="5979622" y="4896656"/>
            <a:ext cx="1571106" cy="5442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Genre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CC14C4-91E0-4858-900C-5C44316E2C9E}"/>
              </a:ext>
            </a:extLst>
          </p:cNvPr>
          <p:cNvSpPr/>
          <p:nvPr/>
        </p:nvSpPr>
        <p:spPr>
          <a:xfrm>
            <a:off x="7756233" y="4896656"/>
            <a:ext cx="1554022" cy="5442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Artist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9E22EF-366F-4C56-8866-0037ED47FDE0}"/>
              </a:ext>
            </a:extLst>
          </p:cNvPr>
          <p:cNvSpPr/>
          <p:nvPr/>
        </p:nvSpPr>
        <p:spPr>
          <a:xfrm>
            <a:off x="9476510" y="4892036"/>
            <a:ext cx="1565564" cy="5442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Similar songs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3DC54C-FD39-4DC0-9015-B78CA35025B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25834" y="2007060"/>
            <a:ext cx="202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CA019C-3F32-491C-86C8-B855B24C01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990407" y="2007058"/>
            <a:ext cx="2570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3777C0-7293-4B1B-9120-6E816845629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09708" y="2007058"/>
            <a:ext cx="257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1468AC-989D-4145-8EC5-B4ABC9AA1C0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029009" y="2007058"/>
            <a:ext cx="170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951A60A-BE2F-465C-83CB-461655409653}"/>
              </a:ext>
            </a:extLst>
          </p:cNvPr>
          <p:cNvCxnSpPr>
            <a:stCxn id="18" idx="3"/>
            <a:endCxn id="12" idx="3"/>
          </p:cNvCxnSpPr>
          <p:nvPr/>
        </p:nvCxnSpPr>
        <p:spPr>
          <a:xfrm>
            <a:off x="11263742" y="1932708"/>
            <a:ext cx="9240" cy="1574801"/>
          </a:xfrm>
          <a:prstGeom prst="bentConnector3">
            <a:avLst>
              <a:gd name="adj1" fmla="val 257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F1C7558-7E84-4FA8-9B34-82262F020BBF}"/>
              </a:ext>
            </a:extLst>
          </p:cNvPr>
          <p:cNvCxnSpPr>
            <a:stCxn id="12" idx="1"/>
            <a:endCxn id="19" idx="1"/>
          </p:cNvCxnSpPr>
          <p:nvPr/>
        </p:nvCxnSpPr>
        <p:spPr>
          <a:xfrm rot="10800000" flipH="1" flipV="1">
            <a:off x="838200" y="3507508"/>
            <a:ext cx="50802" cy="1681019"/>
          </a:xfrm>
          <a:prstGeom prst="bentConnector3">
            <a:avLst>
              <a:gd name="adj1" fmla="val -449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EFA16F-9D48-48BD-9754-D189631B561B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417127" y="5188528"/>
            <a:ext cx="274784" cy="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329BF18-5505-44C4-A91F-EC77197E10E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996276" y="5032200"/>
            <a:ext cx="20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61EFFE-D676-438B-B23F-C8D9E03FAB12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2996276" y="5599546"/>
            <a:ext cx="231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9720DB-F97D-4F6B-8CAF-E8257CDFDC17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2098040" y="5292436"/>
            <a:ext cx="0" cy="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AAEB1-AE21-4409-AC44-6536110A2B4C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4152435" y="5292436"/>
            <a:ext cx="13164" cy="7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1DE55F-B59A-4B1A-9997-7197CD69D94A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550728" y="5168784"/>
            <a:ext cx="205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DD2956-3596-4172-AC24-292C437374A6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9310255" y="5164165"/>
            <a:ext cx="166255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EEC888-A919-448E-9902-E9A62C068C9B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>
            <a:off x="9029009" y="3537524"/>
            <a:ext cx="169025" cy="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4909A1-8306-4E64-87F3-14F242DCCFC1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7009708" y="3540293"/>
            <a:ext cx="25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A930C8-50CA-4337-AAC4-2CA4A459DF47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4990407" y="3540293"/>
            <a:ext cx="257003" cy="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7308CF-F535-450B-8E3B-B63BB19F1725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3025834" y="3540293"/>
            <a:ext cx="202275" cy="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B1F2-00C2-4FEC-9CA0-835D98E2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DE10-A297-465E-91E0-992CDC9A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400000 song lyrics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hlinkClick r:id="rId2"/>
              </a:rPr>
              <a:t>kaggle</a:t>
            </a:r>
            <a:r>
              <a:rPr lang="en-IN" dirty="0"/>
              <a:t> 380000 songs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hlinkClick r:id="rId3"/>
              </a:rPr>
              <a:t>kaggle</a:t>
            </a:r>
            <a:r>
              <a:rPr lang="en-IN" dirty="0"/>
              <a:t> 55000 songs dataset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Song additional features from Spotify:</a:t>
            </a:r>
          </a:p>
          <a:p>
            <a:pPr lvl="1"/>
            <a:r>
              <a:rPr lang="en-IN" dirty="0"/>
              <a:t>Details of album and genre</a:t>
            </a:r>
          </a:p>
          <a:p>
            <a:pPr marL="164592" indent="0">
              <a:buNone/>
            </a:pPr>
            <a:endParaRPr lang="en-IN" dirty="0"/>
          </a:p>
          <a:p>
            <a:pPr marL="507492" indent="-342900">
              <a:buFont typeface="Arial" panose="020B0604020202020204" pitchFamily="34" charset="0"/>
              <a:buChar char="•"/>
            </a:pPr>
            <a:r>
              <a:rPr lang="en-IN" dirty="0"/>
              <a:t>For missing data fetch it from Spotify and </a:t>
            </a:r>
            <a:r>
              <a:rPr lang="en-IN" dirty="0" err="1"/>
              <a:t>Musixmatch</a:t>
            </a:r>
            <a:r>
              <a:rPr lang="en-IN" dirty="0"/>
              <a:t> APIs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9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6692-CCD8-48DB-8863-BDFA83FD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9069F9-4039-4104-A49D-7ECE61648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27438"/>
              </p:ext>
            </p:extLst>
          </p:nvPr>
        </p:nvGraphicFramePr>
        <p:xfrm>
          <a:off x="1068186" y="2129492"/>
          <a:ext cx="10087494" cy="293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935">
                  <a:extLst>
                    <a:ext uri="{9D8B030D-6E8A-4147-A177-3AD203B41FA5}">
                      <a16:colId xmlns:a16="http://schemas.microsoft.com/office/drawing/2014/main" val="1811249791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54417415"/>
                    </a:ext>
                  </a:extLst>
                </a:gridCol>
                <a:gridCol w="1724890">
                  <a:extLst>
                    <a:ext uri="{9D8B030D-6E8A-4147-A177-3AD203B41FA5}">
                      <a16:colId xmlns:a16="http://schemas.microsoft.com/office/drawing/2014/main" val="325648631"/>
                    </a:ext>
                  </a:extLst>
                </a:gridCol>
              </a:tblGrid>
              <a:tr h="3753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Sprint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Sprint 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04185"/>
                  </a:ext>
                </a:extLst>
              </a:tr>
              <a:tr h="364756">
                <a:tc>
                  <a:txBody>
                    <a:bodyPr/>
                    <a:lstStyle/>
                    <a:p>
                      <a:r>
                        <a:rPr lang="en-IN" dirty="0"/>
                        <a:t>Data Transformation, Unit Testing and Integration Testing for TDD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 March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 March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14959"/>
                  </a:ext>
                </a:extLst>
              </a:tr>
              <a:tr h="364756">
                <a:tc>
                  <a:txBody>
                    <a:bodyPr/>
                    <a:lstStyle/>
                    <a:p>
                      <a:r>
                        <a:rPr lang="en-IN" dirty="0"/>
                        <a:t>Feature Extraction with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 March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 March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350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r>
                        <a:rPr lang="en-IN" dirty="0" err="1"/>
                        <a:t>MLlib</a:t>
                      </a:r>
                      <a:r>
                        <a:rPr lang="en-IN" dirty="0"/>
                        <a:t> algorithms for different models and validation with Testing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April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07 April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05346"/>
                  </a:ext>
                </a:extLst>
              </a:tr>
              <a:tr h="638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Prediction: genre, artist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 April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 April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42018"/>
                  </a:ext>
                </a:extLst>
              </a:tr>
              <a:tr h="638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Prediction of similar songs and final corrections with all Tests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 April 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 April 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1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19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1DA7-E874-46EF-92BD-37A941D7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in 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8E5F-6472-4D5B-B3EC-1C66EE49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Ingestion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Feature Extraction using Scala and Spark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Spark </a:t>
            </a:r>
            <a:r>
              <a:rPr lang="en-IN" dirty="0" err="1"/>
              <a:t>MLlib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FB34-664C-4D7B-9ED7-5B647E0A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Acceptance Criteria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100E07-0D3F-4D85-ACA4-B4692B3C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Minimum of 65% success rate for predicting genre within 3-5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Top 5 probable artists for the given lyrics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If the artist is present in the dataset, should be in the top 5 probable artists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Predict up to 10 similar songs with a prediction time of 5-8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9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B597-5ECD-44C7-A681-58E35C76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E04D-0420-47D5-8E12-6F23CA12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31" y="1849582"/>
            <a:ext cx="10438349" cy="4019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Correct prediction of genre of a song from a lyric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Providing a prediction for probable artists for the song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Predict similar songs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Meet all project deadlines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Follow TDD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Have code coverage for the maximum part if not entire source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Learn and follow good software development practices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Collaborate and share knowledge with team member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Learn and follow peer coding standards and code review and integration standards.</a:t>
            </a:r>
          </a:p>
        </p:txBody>
      </p:sp>
    </p:spTree>
    <p:extLst>
      <p:ext uri="{BB962C8B-B14F-4D97-AF65-F5344CB8AC3E}">
        <p14:creationId xmlns:p14="http://schemas.microsoft.com/office/powerpoint/2010/main" val="241710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65C7-BCDC-4021-B884-D62F08E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E2ED-B9CE-4DC9-89AB-40961A5C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Spotify API</a:t>
            </a:r>
            <a:r>
              <a:rPr lang="en-IN" dirty="0"/>
              <a:t>: for features</a:t>
            </a:r>
          </a:p>
          <a:p>
            <a:r>
              <a:rPr lang="en-IN" dirty="0"/>
              <a:t>Kaggle: for dataset</a:t>
            </a:r>
          </a:p>
          <a:p>
            <a:r>
              <a:rPr lang="en-IN" dirty="0" err="1">
                <a:hlinkClick r:id="rId3"/>
              </a:rPr>
              <a:t>ReadabilityMetrics</a:t>
            </a:r>
            <a:r>
              <a:rPr lang="en-IN" dirty="0"/>
              <a:t>: for reading level of words/sentences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hlinkClick r:id="rId4"/>
              </a:rPr>
              <a:t>Rhyming Scheme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03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527</TotalTime>
  <Words>569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#Genre Predictor from Lyrics</vt:lpstr>
      <vt:lpstr>Use Cases</vt:lpstr>
      <vt:lpstr>Methodology</vt:lpstr>
      <vt:lpstr>Data source</vt:lpstr>
      <vt:lpstr>Milestones</vt:lpstr>
      <vt:lpstr>Programming in Scala</vt:lpstr>
      <vt:lpstr>Acceptance Criteria</vt:lpstr>
      <vt:lpstr>Goals</vt:lpstr>
      <vt:lpstr>Resources</vt:lpstr>
      <vt:lpstr>Final Presentation</vt:lpstr>
      <vt:lpstr>Feature Extraction</vt:lpstr>
      <vt:lpstr>MLlib</vt:lpstr>
      <vt:lpstr>Prediction</vt:lpstr>
      <vt:lpstr>Pipelines</vt:lpstr>
      <vt:lpstr>Cross Validator Model</vt:lpstr>
      <vt:lpstr>Word2VecModel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#Genre Predictor from Lyrics</dc:title>
  <dc:creator>Rohan Jahagirdar</dc:creator>
  <cp:lastModifiedBy>Rohan Jahagirdar</cp:lastModifiedBy>
  <cp:revision>38</cp:revision>
  <dcterms:created xsi:type="dcterms:W3CDTF">2018-03-15T00:23:06Z</dcterms:created>
  <dcterms:modified xsi:type="dcterms:W3CDTF">2018-04-19T10:58:47Z</dcterms:modified>
</cp:coreProperties>
</file>