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e817879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e817879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e817879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e817879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e817879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e817879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e817879a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e817879a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e817879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e817879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e817879a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e817879a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e817879a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e817879a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e817879a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e817879a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e817879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e817879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e817879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e817879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e817879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e817879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6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SUMMER INTERNSHIP PROJECT</a:t>
            </a:r>
            <a:endParaRPr/>
          </a:p>
          <a:p>
            <a:pPr indent="0" lvl="0" marL="0" rtl="0" algn="l">
              <a:spcBef>
                <a:spcPts val="0"/>
              </a:spcBef>
              <a:spcAft>
                <a:spcPts val="0"/>
              </a:spcAft>
              <a:buNone/>
            </a:pPr>
            <a:r>
              <a:rPr lang="en"/>
              <a:t>AT SAMSUNG R&amp;D ,NOIDA</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                                                                          Kunal Dagar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490000" y="162725"/>
            <a:ext cx="8143875" cy="4818049"/>
          </a:xfrm>
          <a:prstGeom prst="rect">
            <a:avLst/>
          </a:prstGeom>
          <a:noFill/>
          <a:ln>
            <a:noFill/>
          </a:ln>
        </p:spPr>
      </p:pic>
      <p:sp>
        <p:nvSpPr>
          <p:cNvPr id="133" name="Google Shape;133;p2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Objects  </a:t>
            </a:r>
            <a:endParaRPr b="1" sz="3000">
              <a:solidFill>
                <a:schemeClr val="lt2"/>
              </a:solidFill>
              <a:latin typeface="Raleway"/>
              <a:ea typeface="Raleway"/>
              <a:cs typeface="Raleway"/>
              <a:sym typeface="Raleway"/>
            </a:endParaRPr>
          </a:p>
        </p:txBody>
      </p:sp>
      <p:sp>
        <p:nvSpPr>
          <p:cNvPr id="134" name="Google Shape;134;p22"/>
          <p:cNvSpPr txBox="1"/>
          <p:nvPr>
            <p:ph idx="4294967295" type="body"/>
          </p:nvPr>
        </p:nvSpPr>
        <p:spPr>
          <a:xfrm>
            <a:off x="969650" y="1377475"/>
            <a:ext cx="71334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sz="1400">
                <a:latin typeface="Raleway"/>
                <a:ea typeface="Raleway"/>
                <a:cs typeface="Raleway"/>
                <a:sym typeface="Raleway"/>
              </a:rPr>
              <a:t>The shape of the objects is the input </a:t>
            </a:r>
            <a:r>
              <a:rPr lang="en" sz="1400">
                <a:latin typeface="Raleway"/>
                <a:ea typeface="Raleway"/>
                <a:cs typeface="Raleway"/>
                <a:sym typeface="Raleway"/>
              </a:rPr>
              <a:t>from the shape div in the game info and based on that i used backgroundImage and random to assigns the svgs to the div based on the input.</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I used a select tag to get the shape input , there are three choices and based for every shape there are no. of images from which random function chooses to assign to a particular div .</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There are bomb and bonus objects as well .</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The objects get removed by clicking , i used .parentNode().removechild() function to remove the div clicked from the game window.</a:t>
            </a:r>
            <a:br>
              <a:rPr lang="en" sz="1700">
                <a:latin typeface="Raleway"/>
                <a:ea typeface="Raleway"/>
                <a:cs typeface="Raleway"/>
                <a:sym typeface="Raleway"/>
              </a:rPr>
            </a:br>
            <a:endParaRPr sz="17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490000" y="162725"/>
            <a:ext cx="8143875" cy="4818049"/>
          </a:xfrm>
          <a:prstGeom prst="rect">
            <a:avLst/>
          </a:prstGeom>
          <a:noFill/>
          <a:ln>
            <a:noFill/>
          </a:ln>
        </p:spPr>
      </p:pic>
      <p:sp>
        <p:nvSpPr>
          <p:cNvPr id="140" name="Google Shape;140;p2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Bursting</a:t>
            </a:r>
            <a:r>
              <a:rPr b="1" lang="en" sz="3000">
                <a:solidFill>
                  <a:schemeClr val="lt2"/>
                </a:solidFill>
                <a:latin typeface="Raleway"/>
                <a:ea typeface="Raleway"/>
                <a:cs typeface="Raleway"/>
                <a:sym typeface="Raleway"/>
              </a:rPr>
              <a:t>  </a:t>
            </a:r>
            <a:endParaRPr b="1" sz="3000">
              <a:solidFill>
                <a:schemeClr val="lt2"/>
              </a:solidFill>
              <a:latin typeface="Raleway"/>
              <a:ea typeface="Raleway"/>
              <a:cs typeface="Raleway"/>
              <a:sym typeface="Raleway"/>
            </a:endParaRPr>
          </a:p>
        </p:txBody>
      </p:sp>
      <p:sp>
        <p:nvSpPr>
          <p:cNvPr id="141" name="Google Shape;141;p23"/>
          <p:cNvSpPr txBox="1"/>
          <p:nvPr>
            <p:ph idx="4294967295" type="body"/>
          </p:nvPr>
        </p:nvSpPr>
        <p:spPr>
          <a:xfrm>
            <a:off x="969650" y="1377475"/>
            <a:ext cx="71334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sz="1400">
                <a:latin typeface="Raleway"/>
                <a:ea typeface="Raleway"/>
                <a:cs typeface="Raleway"/>
                <a:sym typeface="Raleway"/>
              </a:rPr>
              <a:t>I </a:t>
            </a:r>
            <a:r>
              <a:rPr lang="en" sz="1400">
                <a:latin typeface="Raleway"/>
                <a:ea typeface="Raleway"/>
                <a:cs typeface="Raleway"/>
                <a:sym typeface="Raleway"/>
              </a:rPr>
              <a:t>used event listener to add the feature which removes the object from the window by using the removechild() function and increases the score by 1 and used audio.play() to play the sound whenever the object is bursted.</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If we click on the bomb then the lives decreases by 1 and when we click on the bonus the timer increases by 5 seconds , score increases by 1 and different sounds are played for different objects . I Did this using event Listener </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I created addrandom() function to create surprise elements , used hovering attribute  and random </a:t>
            </a:r>
            <a:r>
              <a:rPr lang="en" sz="1400">
                <a:latin typeface="Raleway"/>
                <a:ea typeface="Raleway"/>
                <a:cs typeface="Raleway"/>
                <a:sym typeface="Raleway"/>
              </a:rPr>
              <a:t>function</a:t>
            </a:r>
            <a:r>
              <a:rPr lang="en" sz="1400">
                <a:latin typeface="Raleway"/>
                <a:ea typeface="Raleway"/>
                <a:cs typeface="Raleway"/>
                <a:sym typeface="Raleway"/>
              </a:rPr>
              <a:t> to change the object </a:t>
            </a:r>
            <a:r>
              <a:rPr lang="en" sz="1400">
                <a:latin typeface="Raleway"/>
                <a:ea typeface="Raleway"/>
                <a:cs typeface="Raleway"/>
                <a:sym typeface="Raleway"/>
              </a:rPr>
              <a:t>shape</a:t>
            </a:r>
            <a:r>
              <a:rPr lang="en" sz="1400">
                <a:latin typeface="Raleway"/>
                <a:ea typeface="Raleway"/>
                <a:cs typeface="Raleway"/>
                <a:sym typeface="Raleway"/>
              </a:rPr>
              <a:t> to bomb or bonus based on the output from random function.And then it shows </a:t>
            </a:r>
            <a:r>
              <a:rPr lang="en" sz="1400">
                <a:latin typeface="Raleway"/>
                <a:ea typeface="Raleway"/>
                <a:cs typeface="Raleway"/>
                <a:sym typeface="Raleway"/>
              </a:rPr>
              <a:t>the</a:t>
            </a:r>
            <a:r>
              <a:rPr lang="en" sz="1400">
                <a:latin typeface="Raleway"/>
                <a:ea typeface="Raleway"/>
                <a:cs typeface="Raleway"/>
                <a:sym typeface="Raleway"/>
              </a:rPr>
              <a:t> properties of the that shape.</a:t>
            </a:r>
            <a:br>
              <a:rPr lang="en" sz="1700">
                <a:latin typeface="Raleway"/>
                <a:ea typeface="Raleway"/>
                <a:cs typeface="Raleway"/>
                <a:sym typeface="Raleway"/>
              </a:rPr>
            </a:br>
            <a:endParaRPr sz="17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490000" y="162725"/>
            <a:ext cx="8143875" cy="4818049"/>
          </a:xfrm>
          <a:prstGeom prst="rect">
            <a:avLst/>
          </a:prstGeom>
          <a:noFill/>
          <a:ln>
            <a:noFill/>
          </a:ln>
        </p:spPr>
      </p:pic>
      <p:sp>
        <p:nvSpPr>
          <p:cNvPr id="147" name="Google Shape;147;p2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Floating</a:t>
            </a:r>
            <a:endParaRPr b="1" sz="3000">
              <a:solidFill>
                <a:schemeClr val="lt2"/>
              </a:solidFill>
              <a:latin typeface="Raleway"/>
              <a:ea typeface="Raleway"/>
              <a:cs typeface="Raleway"/>
              <a:sym typeface="Raleway"/>
            </a:endParaRPr>
          </a:p>
        </p:txBody>
      </p:sp>
      <p:sp>
        <p:nvSpPr>
          <p:cNvPr id="148" name="Google Shape;148;p24"/>
          <p:cNvSpPr txBox="1"/>
          <p:nvPr>
            <p:ph idx="4294967295" type="body"/>
          </p:nvPr>
        </p:nvSpPr>
        <p:spPr>
          <a:xfrm>
            <a:off x="969650" y="1377475"/>
            <a:ext cx="7133400" cy="332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aleway"/>
              <a:buChar char="●"/>
            </a:pPr>
            <a:r>
              <a:rPr lang="en" sz="1500">
                <a:latin typeface="Raleway"/>
                <a:ea typeface="Raleway"/>
                <a:cs typeface="Raleway"/>
                <a:sym typeface="Raleway"/>
              </a:rPr>
              <a:t>I created a pushbottom() function which pushes the bottom of every object from bottom to top.</a:t>
            </a:r>
            <a:br>
              <a:rPr lang="en" sz="1500">
                <a:latin typeface="Raleway"/>
                <a:ea typeface="Raleway"/>
                <a:cs typeface="Raleway"/>
                <a:sym typeface="Raleway"/>
              </a:rPr>
            </a:b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Every object in game window is stored in a array , so i run a loop </a:t>
            </a:r>
            <a:br>
              <a:rPr lang="en" sz="1500">
                <a:latin typeface="Raleway"/>
                <a:ea typeface="Raleway"/>
                <a:cs typeface="Raleway"/>
                <a:sym typeface="Raleway"/>
              </a:rPr>
            </a:br>
            <a:r>
              <a:rPr lang="en" sz="1500">
                <a:latin typeface="Raleway"/>
                <a:ea typeface="Raleway"/>
                <a:cs typeface="Raleway"/>
                <a:sym typeface="Raleway"/>
              </a:rPr>
              <a:t>Over all the objects and push the bottom up , so it seems to flow.</a:t>
            </a:r>
            <a:br>
              <a:rPr lang="en" sz="1500">
                <a:latin typeface="Raleway"/>
                <a:ea typeface="Raleway"/>
                <a:cs typeface="Raleway"/>
                <a:sym typeface="Raleway"/>
              </a:rPr>
            </a:br>
            <a:endParaRPr sz="15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500">
                <a:latin typeface="Raleway"/>
                <a:ea typeface="Raleway"/>
                <a:cs typeface="Raleway"/>
                <a:sym typeface="Raleway"/>
              </a:rPr>
              <a:t>I used  this.balloons[i].style.bottom = (parseInt(this.balloons[i].style.bottom, 10)+4)+'px'; to make the balloon flow .</a:t>
            </a:r>
            <a:br>
              <a:rPr lang="en" sz="1700">
                <a:latin typeface="Raleway"/>
                <a:ea typeface="Raleway"/>
                <a:cs typeface="Raleway"/>
                <a:sym typeface="Raleway"/>
              </a:rPr>
            </a:br>
            <a:endParaRPr sz="17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25"/>
          <p:cNvGrpSpPr/>
          <p:nvPr/>
        </p:nvGrpSpPr>
        <p:grpSpPr>
          <a:xfrm>
            <a:off x="346898" y="345726"/>
            <a:ext cx="8646239" cy="4655280"/>
            <a:chOff x="6803275" y="427445"/>
            <a:chExt cx="2212050" cy="2504994"/>
          </a:xfrm>
        </p:grpSpPr>
        <p:pic>
          <p:nvPicPr>
            <p:cNvPr id="154" name="Google Shape;154;p25"/>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55" name="Google Shape;155;p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200">
                  <a:solidFill>
                    <a:schemeClr val="dk1"/>
                  </a:solidFill>
                  <a:latin typeface="Raleway"/>
                  <a:ea typeface="Raleway"/>
                  <a:cs typeface="Raleway"/>
                  <a:sym typeface="Raleway"/>
                </a:rPr>
                <a:t>Game Info:-</a:t>
              </a:r>
              <a:endParaRPr b="1" sz="2000">
                <a:solidFill>
                  <a:schemeClr val="dk1"/>
                </a:solidFill>
                <a:latin typeface="Raleway"/>
                <a:ea typeface="Raleway"/>
                <a:cs typeface="Raleway"/>
                <a:sym typeface="Raleway"/>
              </a:endParaRPr>
            </a:p>
            <a:p>
              <a:pPr indent="0" lvl="0" marL="457200" rtl="0" algn="l">
                <a:spcBef>
                  <a:spcPts val="800"/>
                </a:spcBef>
                <a:spcAft>
                  <a:spcPts val="0"/>
                </a:spcAft>
                <a:buNone/>
              </a:pPr>
              <a:r>
                <a:rPr b="1" lang="en" sz="1800">
                  <a:solidFill>
                    <a:srgbClr val="7F6000"/>
                  </a:solidFill>
                  <a:latin typeface="Raleway"/>
                  <a:ea typeface="Raleway"/>
                  <a:cs typeface="Raleway"/>
                  <a:sym typeface="Raleway"/>
                </a:rPr>
                <a:t>Shape , Difficulty and Speed:-</a:t>
              </a:r>
              <a:endParaRPr b="1" sz="1800">
                <a:solidFill>
                  <a:srgbClr val="7F6000"/>
                </a:solidFill>
                <a:latin typeface="Raleway"/>
                <a:ea typeface="Raleway"/>
                <a:cs typeface="Raleway"/>
                <a:sym typeface="Raleway"/>
              </a:endParaRPr>
            </a:p>
            <a:p>
              <a:pPr indent="-317500" lvl="0" marL="457200" rtl="0" algn="l">
                <a:spcBef>
                  <a:spcPts val="800"/>
                </a:spcBef>
                <a:spcAft>
                  <a:spcPts val="0"/>
                </a:spcAft>
                <a:buClr>
                  <a:schemeClr val="dk2"/>
                </a:buClr>
                <a:buSzPts val="1400"/>
                <a:buFont typeface="Raleway"/>
                <a:buChar char="●"/>
              </a:pPr>
              <a:r>
                <a:rPr lang="en">
                  <a:solidFill>
                    <a:schemeClr val="dk2"/>
                  </a:solidFill>
                  <a:latin typeface="Raleway"/>
                  <a:ea typeface="Raleway"/>
                  <a:cs typeface="Raleway"/>
                  <a:sym typeface="Raleway"/>
                </a:rPr>
                <a:t>I used a select tag to create a drop down list to choose the feature you want .</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Added event listener to it which helps in taking the input and provides it to make changes in game window</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In Speed i used different no. based on which the time interval for changing the bottom of objects changes and appears as speed has changes</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In difficulty  i used different no. based on which the time interval for adding the object to the gamewindow and the density of the objects changes , making it look as if the difficulty has changed</a:t>
              </a:r>
              <a:br>
                <a:rPr lang="en" sz="1800">
                  <a:solidFill>
                    <a:schemeClr val="dk2"/>
                  </a:solidFill>
                  <a:latin typeface="Raleway"/>
                  <a:ea typeface="Raleway"/>
                  <a:cs typeface="Raleway"/>
                  <a:sym typeface="Raleway"/>
                </a:rPr>
              </a:br>
              <a:br>
                <a:rPr lang="en" sz="1800">
                  <a:solidFill>
                    <a:schemeClr val="dk2"/>
                  </a:solidFill>
                  <a:latin typeface="Raleway"/>
                  <a:ea typeface="Raleway"/>
                  <a:cs typeface="Raleway"/>
                  <a:sym typeface="Raleway"/>
                </a:rPr>
              </a:br>
              <a:endParaRPr b="1" sz="1200">
                <a:solidFill>
                  <a:schemeClr val="dk2"/>
                </a:solidFill>
                <a:latin typeface="Raleway"/>
                <a:ea typeface="Raleway"/>
                <a:cs typeface="Raleway"/>
                <a:sym typeface="Raleway"/>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p26"/>
          <p:cNvGrpSpPr/>
          <p:nvPr/>
        </p:nvGrpSpPr>
        <p:grpSpPr>
          <a:xfrm>
            <a:off x="346898" y="345726"/>
            <a:ext cx="8646239" cy="4655280"/>
            <a:chOff x="6803275" y="427445"/>
            <a:chExt cx="2212050" cy="2504994"/>
          </a:xfrm>
        </p:grpSpPr>
        <p:pic>
          <p:nvPicPr>
            <p:cNvPr id="161" name="Google Shape;161;p26"/>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62" name="Google Shape;162;p2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200">
                  <a:solidFill>
                    <a:schemeClr val="dk1"/>
                  </a:solidFill>
                  <a:latin typeface="Raleway"/>
                  <a:ea typeface="Raleway"/>
                  <a:cs typeface="Raleway"/>
                  <a:sym typeface="Raleway"/>
                </a:rPr>
                <a:t>Game Info:-</a:t>
              </a:r>
              <a:endParaRPr b="1" sz="2000">
                <a:solidFill>
                  <a:schemeClr val="dk1"/>
                </a:solidFill>
                <a:latin typeface="Raleway"/>
                <a:ea typeface="Raleway"/>
                <a:cs typeface="Raleway"/>
                <a:sym typeface="Raleway"/>
              </a:endParaRPr>
            </a:p>
            <a:p>
              <a:pPr indent="0" lvl="0" marL="457200" rtl="0" algn="l">
                <a:spcBef>
                  <a:spcPts val="800"/>
                </a:spcBef>
                <a:spcAft>
                  <a:spcPts val="0"/>
                </a:spcAft>
                <a:buNone/>
              </a:pPr>
              <a:r>
                <a:rPr b="1" lang="en" sz="1800">
                  <a:solidFill>
                    <a:srgbClr val="7F6000"/>
                  </a:solidFill>
                  <a:latin typeface="Raleway"/>
                  <a:ea typeface="Raleway"/>
                  <a:cs typeface="Raleway"/>
                  <a:sym typeface="Raleway"/>
                </a:rPr>
                <a:t>Timer , Lives</a:t>
              </a:r>
              <a:r>
                <a:rPr b="1" lang="en" sz="1800">
                  <a:solidFill>
                    <a:srgbClr val="7F6000"/>
                  </a:solidFill>
                  <a:latin typeface="Raleway"/>
                  <a:ea typeface="Raleway"/>
                  <a:cs typeface="Raleway"/>
                  <a:sym typeface="Raleway"/>
                </a:rPr>
                <a:t>:-</a:t>
              </a:r>
              <a:endParaRPr b="1" sz="1800">
                <a:solidFill>
                  <a:srgbClr val="7F6000"/>
                </a:solidFill>
                <a:latin typeface="Raleway"/>
                <a:ea typeface="Raleway"/>
                <a:cs typeface="Raleway"/>
                <a:sym typeface="Raleway"/>
              </a:endParaRPr>
            </a:p>
            <a:p>
              <a:pPr indent="-317500" lvl="0" marL="457200" rtl="0" algn="l">
                <a:spcBef>
                  <a:spcPts val="800"/>
                </a:spcBef>
                <a:spcAft>
                  <a:spcPts val="0"/>
                </a:spcAft>
                <a:buClr>
                  <a:schemeClr val="dk2"/>
                </a:buClr>
                <a:buSzPts val="1400"/>
                <a:buFont typeface="Raleway"/>
                <a:buChar char="●"/>
              </a:pPr>
              <a:r>
                <a:rPr lang="en">
                  <a:solidFill>
                    <a:schemeClr val="dk2"/>
                  </a:solidFill>
                  <a:latin typeface="Raleway"/>
                  <a:ea typeface="Raleway"/>
                  <a:cs typeface="Raleway"/>
                  <a:sym typeface="Raleway"/>
                </a:rPr>
                <a:t>I used a input tag with type attribute set to number to take the input for these .</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In timer i added a setInterval() method with a interval of 1000ms and in it i added an eventlistener to the div of timer which updates the time every second .</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I also added a timer alert sound for the last 5 seconds , for this in the same event listener i added an if statement for timer less than 5 and used audio.play() to play the sound , and the timer gets updated for every bonus object bursted.</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For lives as well i added an event listener which changes (decreases ) the no. of lives whenever you click on the bomb.</a:t>
              </a:r>
              <a:br>
                <a:rPr lang="en" sz="1800">
                  <a:solidFill>
                    <a:schemeClr val="dk2"/>
                  </a:solidFill>
                  <a:latin typeface="Raleway"/>
                  <a:ea typeface="Raleway"/>
                  <a:cs typeface="Raleway"/>
                  <a:sym typeface="Raleway"/>
                </a:rPr>
              </a:br>
              <a:endParaRPr b="1" sz="1200">
                <a:solidFill>
                  <a:schemeClr val="dk2"/>
                </a:solidFill>
                <a:latin typeface="Raleway"/>
                <a:ea typeface="Raleway"/>
                <a:cs typeface="Raleway"/>
                <a:sym typeface="Raleway"/>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27"/>
          <p:cNvGrpSpPr/>
          <p:nvPr/>
        </p:nvGrpSpPr>
        <p:grpSpPr>
          <a:xfrm>
            <a:off x="346898" y="345726"/>
            <a:ext cx="8646239" cy="4655280"/>
            <a:chOff x="6803275" y="427445"/>
            <a:chExt cx="2212050" cy="2504994"/>
          </a:xfrm>
        </p:grpSpPr>
        <p:pic>
          <p:nvPicPr>
            <p:cNvPr id="168" name="Google Shape;168;p27"/>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69" name="Google Shape;169;p27"/>
            <p:cNvSpPr txBox="1"/>
            <p:nvPr/>
          </p:nvSpPr>
          <p:spPr>
            <a:xfrm>
              <a:off x="6944800" y="684223"/>
              <a:ext cx="1929000" cy="22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200">
                  <a:solidFill>
                    <a:schemeClr val="dk1"/>
                  </a:solidFill>
                  <a:latin typeface="Raleway"/>
                  <a:ea typeface="Raleway"/>
                  <a:cs typeface="Raleway"/>
                  <a:sym typeface="Raleway"/>
                </a:rPr>
                <a:t>Game Info:-</a:t>
              </a:r>
              <a:endParaRPr b="1" sz="2000">
                <a:solidFill>
                  <a:schemeClr val="dk1"/>
                </a:solidFill>
                <a:latin typeface="Raleway"/>
                <a:ea typeface="Raleway"/>
                <a:cs typeface="Raleway"/>
                <a:sym typeface="Raleway"/>
              </a:endParaRPr>
            </a:p>
            <a:p>
              <a:pPr indent="0" lvl="0" marL="457200" rtl="0" algn="l">
                <a:spcBef>
                  <a:spcPts val="800"/>
                </a:spcBef>
                <a:spcAft>
                  <a:spcPts val="0"/>
                </a:spcAft>
                <a:buNone/>
              </a:pPr>
              <a:r>
                <a:rPr b="1" lang="en" sz="1800">
                  <a:solidFill>
                    <a:srgbClr val="7F6000"/>
                  </a:solidFill>
                  <a:latin typeface="Raleway"/>
                  <a:ea typeface="Raleway"/>
                  <a:cs typeface="Raleway"/>
                  <a:sym typeface="Raleway"/>
                </a:rPr>
                <a:t>Start , Pause and End Buttons</a:t>
              </a:r>
              <a:r>
                <a:rPr b="1" lang="en" sz="1800">
                  <a:solidFill>
                    <a:srgbClr val="7F6000"/>
                  </a:solidFill>
                  <a:latin typeface="Raleway"/>
                  <a:ea typeface="Raleway"/>
                  <a:cs typeface="Raleway"/>
                  <a:sym typeface="Raleway"/>
                </a:rPr>
                <a:t>:-</a:t>
              </a:r>
              <a:endParaRPr b="1" sz="1800">
                <a:solidFill>
                  <a:srgbClr val="7F6000"/>
                </a:solidFill>
                <a:latin typeface="Raleway"/>
                <a:ea typeface="Raleway"/>
                <a:cs typeface="Raleway"/>
                <a:sym typeface="Raleway"/>
              </a:endParaRPr>
            </a:p>
            <a:p>
              <a:pPr indent="-317500" lvl="0" marL="457200" rtl="0" algn="l">
                <a:spcBef>
                  <a:spcPts val="800"/>
                </a:spcBef>
                <a:spcAft>
                  <a:spcPts val="0"/>
                </a:spcAft>
                <a:buClr>
                  <a:schemeClr val="dk2"/>
                </a:buClr>
                <a:buSzPts val="1400"/>
                <a:buFont typeface="Raleway"/>
                <a:buChar char="●"/>
              </a:pPr>
              <a:r>
                <a:rPr lang="en">
                  <a:solidFill>
                    <a:schemeClr val="dk2"/>
                  </a:solidFill>
                  <a:latin typeface="Raleway"/>
                  <a:ea typeface="Raleway"/>
                  <a:cs typeface="Raleway"/>
                  <a:sym typeface="Raleway"/>
                </a:rPr>
                <a:t>Whenever we click on start button, a function is called , which gets input every setting of the game , calls the  setintervals for adding objects, bomb,surpriselements ,bonus objects and also calls the setinterval for the time to begin.</a:t>
              </a: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For the Pause button, whenever we click on it , all the setIntervals are cleared using clearInterval() and the text on the button changes to Resume Game and the event listeners are disabaled so that one can’t increase the score and timer also stops.</a:t>
              </a: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When we click on the Resume button Everything we disabled using pause button is enabled again.</a:t>
              </a: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For the end button ,by clicking it calls a function end() which clears all the Intervals, removes all the objects from balloon window ,sets the settings to as it were before starting .</a:t>
              </a: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br>
                <a:rPr lang="en" sz="1800">
                  <a:solidFill>
                    <a:schemeClr val="dk2"/>
                  </a:solidFill>
                  <a:latin typeface="Raleway"/>
                  <a:ea typeface="Raleway"/>
                  <a:cs typeface="Raleway"/>
                  <a:sym typeface="Raleway"/>
                </a:rPr>
              </a:br>
              <a:endParaRPr b="1" sz="1200">
                <a:solidFill>
                  <a:schemeClr val="dk2"/>
                </a:solidFill>
                <a:latin typeface="Raleway"/>
                <a:ea typeface="Raleway"/>
                <a:cs typeface="Raleway"/>
                <a:sym typeface="Raleway"/>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490000" y="162725"/>
            <a:ext cx="8143875" cy="4818049"/>
          </a:xfrm>
          <a:prstGeom prst="rect">
            <a:avLst/>
          </a:prstGeom>
          <a:noFill/>
          <a:ln>
            <a:noFill/>
          </a:ln>
        </p:spPr>
      </p:pic>
      <p:sp>
        <p:nvSpPr>
          <p:cNvPr id="175" name="Google Shape;175;p2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Game END</a:t>
            </a:r>
            <a:endParaRPr b="1" sz="3000">
              <a:solidFill>
                <a:schemeClr val="lt2"/>
              </a:solidFill>
              <a:latin typeface="Raleway"/>
              <a:ea typeface="Raleway"/>
              <a:cs typeface="Raleway"/>
              <a:sym typeface="Raleway"/>
            </a:endParaRPr>
          </a:p>
        </p:txBody>
      </p:sp>
      <p:sp>
        <p:nvSpPr>
          <p:cNvPr id="176" name="Google Shape;176;p28"/>
          <p:cNvSpPr txBox="1"/>
          <p:nvPr>
            <p:ph idx="4294967295" type="body"/>
          </p:nvPr>
        </p:nvSpPr>
        <p:spPr>
          <a:xfrm>
            <a:off x="969650" y="1377475"/>
            <a:ext cx="7133400" cy="3327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aleway"/>
              <a:buChar char="●"/>
            </a:pPr>
            <a:r>
              <a:rPr lang="en" sz="1500">
                <a:latin typeface="Raleway"/>
                <a:ea typeface="Raleway"/>
                <a:cs typeface="Raleway"/>
                <a:sym typeface="Raleway"/>
              </a:rPr>
              <a:t>Game ends when either the lives becomes 0 or the timer .</a:t>
            </a:r>
            <a:br>
              <a:rPr lang="en" sz="1500">
                <a:latin typeface="Raleway"/>
                <a:ea typeface="Raleway"/>
                <a:cs typeface="Raleway"/>
                <a:sym typeface="Raleway"/>
              </a:rPr>
            </a:br>
            <a:endParaRPr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lang="en" sz="1500">
                <a:latin typeface="Raleway"/>
                <a:ea typeface="Raleway"/>
                <a:cs typeface="Raleway"/>
                <a:sym typeface="Raleway"/>
              </a:rPr>
              <a:t>When the game ends then </a:t>
            </a:r>
            <a:r>
              <a:rPr lang="en" sz="1500">
                <a:latin typeface="Raleway"/>
                <a:ea typeface="Raleway"/>
                <a:cs typeface="Raleway"/>
                <a:sym typeface="Raleway"/>
              </a:rPr>
              <a:t>there</a:t>
            </a:r>
            <a:r>
              <a:rPr lang="en" sz="1500">
                <a:latin typeface="Raleway"/>
                <a:ea typeface="Raleway"/>
                <a:cs typeface="Raleway"/>
                <a:sym typeface="Raleway"/>
              </a:rPr>
              <a:t> are 3 alert </a:t>
            </a:r>
            <a:r>
              <a:rPr lang="en" sz="1500">
                <a:latin typeface="Raleway"/>
                <a:ea typeface="Raleway"/>
                <a:cs typeface="Raleway"/>
                <a:sym typeface="Raleway"/>
              </a:rPr>
              <a:t>messages which are :</a:t>
            </a:r>
            <a:endParaRPr sz="1500">
              <a:latin typeface="Raleway"/>
              <a:ea typeface="Raleway"/>
              <a:cs typeface="Raleway"/>
              <a:sym typeface="Raleway"/>
            </a:endParaRPr>
          </a:p>
          <a:p>
            <a:pPr indent="-323850" lvl="1" marL="914400" rtl="0" algn="l">
              <a:spcBef>
                <a:spcPts val="0"/>
              </a:spcBef>
              <a:spcAft>
                <a:spcPts val="0"/>
              </a:spcAft>
              <a:buSzPts val="1500"/>
              <a:buFont typeface="Raleway"/>
              <a:buChar char="○"/>
            </a:pPr>
            <a:r>
              <a:rPr lang="en" sz="1500">
                <a:latin typeface="Raleway"/>
                <a:ea typeface="Raleway"/>
                <a:cs typeface="Raleway"/>
                <a:sym typeface="Raleway"/>
              </a:rPr>
              <a:t>Game Over</a:t>
            </a:r>
            <a:endParaRPr sz="1500">
              <a:latin typeface="Raleway"/>
              <a:ea typeface="Raleway"/>
              <a:cs typeface="Raleway"/>
              <a:sym typeface="Raleway"/>
            </a:endParaRPr>
          </a:p>
          <a:p>
            <a:pPr indent="-323850" lvl="1" marL="914400" rtl="0" algn="l">
              <a:spcBef>
                <a:spcPts val="0"/>
              </a:spcBef>
              <a:spcAft>
                <a:spcPts val="0"/>
              </a:spcAft>
              <a:buSzPts val="1500"/>
              <a:buFont typeface="Raleway"/>
              <a:buChar char="○"/>
            </a:pPr>
            <a:r>
              <a:rPr lang="en" sz="1500">
                <a:latin typeface="Raleway"/>
                <a:ea typeface="Raleway"/>
                <a:cs typeface="Raleway"/>
                <a:sym typeface="Raleway"/>
              </a:rPr>
              <a:t>Your Score is ____ </a:t>
            </a:r>
            <a:endParaRPr sz="1500">
              <a:latin typeface="Raleway"/>
              <a:ea typeface="Raleway"/>
              <a:cs typeface="Raleway"/>
              <a:sym typeface="Raleway"/>
            </a:endParaRPr>
          </a:p>
          <a:p>
            <a:pPr indent="-336550" lvl="1" marL="914400" rtl="0" algn="l">
              <a:spcBef>
                <a:spcPts val="0"/>
              </a:spcBef>
              <a:spcAft>
                <a:spcPts val="0"/>
              </a:spcAft>
              <a:buSzPts val="1700"/>
              <a:buFont typeface="Raleway"/>
              <a:buChar char="○"/>
            </a:pPr>
            <a:r>
              <a:rPr lang="en" sz="1700">
                <a:latin typeface="Raleway"/>
                <a:ea typeface="Raleway"/>
                <a:cs typeface="Raleway"/>
                <a:sym typeface="Raleway"/>
              </a:rPr>
              <a:t>Before starting new game please enter the details and switch to full screen</a:t>
            </a:r>
            <a:br>
              <a:rPr lang="en" sz="1700">
                <a:latin typeface="Raleway"/>
                <a:ea typeface="Raleway"/>
                <a:cs typeface="Raleway"/>
                <a:sym typeface="Raleway"/>
              </a:rPr>
            </a:br>
            <a:endParaRPr sz="17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CONCLUSION:</a:t>
            </a:r>
            <a:endParaRPr sz="2400"/>
          </a:p>
        </p:txBody>
      </p:sp>
      <p:sp>
        <p:nvSpPr>
          <p:cNvPr id="182" name="Google Shape;182;p29"/>
          <p:cNvSpPr txBox="1"/>
          <p:nvPr>
            <p:ph idx="4294967295" type="title"/>
          </p:nvPr>
        </p:nvSpPr>
        <p:spPr>
          <a:xfrm>
            <a:off x="770200" y="1365450"/>
            <a:ext cx="7035900" cy="3067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I was able to create the whole game using just the HTML  , CSS and JavaScript .</a:t>
            </a:r>
            <a:br>
              <a:rPr b="0" lang="en" sz="1600">
                <a:latin typeface="Lato"/>
                <a:ea typeface="Lato"/>
                <a:cs typeface="Lato"/>
                <a:sym typeface="Lato"/>
              </a:rPr>
            </a:b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I made it interactive and removed each and every bug i found .</a:t>
            </a:r>
            <a:br>
              <a:rPr b="0" lang="en" sz="1600">
                <a:latin typeface="Lato"/>
                <a:ea typeface="Lato"/>
                <a:cs typeface="Lato"/>
                <a:sym typeface="Lato"/>
              </a:rPr>
            </a:b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Worked fine when t</a:t>
            </a:r>
            <a:r>
              <a:rPr b="0" lang="en" sz="1600">
                <a:latin typeface="Lato"/>
                <a:ea typeface="Lato"/>
                <a:cs typeface="Lato"/>
                <a:sym typeface="Lato"/>
              </a:rPr>
              <a:t>ested on different devices with different resolutions and screen sizes.</a:t>
            </a:r>
            <a:br>
              <a:rPr b="0" lang="en" sz="1600">
                <a:latin typeface="Lato"/>
                <a:ea typeface="Lato"/>
                <a:cs typeface="Lato"/>
                <a:sym typeface="Lato"/>
              </a:rPr>
            </a:b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Added various modes to add variety to it and make it interesting and at the same time competitive as well.</a:t>
            </a:r>
            <a:endParaRPr b="0"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900">
                <a:solidFill>
                  <a:schemeClr val="dk1"/>
                </a:solidFill>
              </a:rPr>
              <a:t>Content:</a:t>
            </a:r>
            <a:endParaRPr sz="27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Lato"/>
              <a:buChar char="●"/>
            </a:pPr>
            <a:r>
              <a:rPr b="0" lang="en" sz="2100">
                <a:latin typeface="Lato"/>
                <a:ea typeface="Lato"/>
                <a:cs typeface="Lato"/>
                <a:sym typeface="Lato"/>
              </a:rPr>
              <a:t>Objective</a:t>
            </a:r>
            <a:endParaRPr b="0" sz="2100">
              <a:latin typeface="Lato"/>
              <a:ea typeface="Lato"/>
              <a:cs typeface="Lato"/>
              <a:sym typeface="Lato"/>
            </a:endParaRPr>
          </a:p>
          <a:p>
            <a:pPr indent="-355600" lvl="0" marL="457200" rtl="0" algn="l">
              <a:lnSpc>
                <a:spcPct val="115000"/>
              </a:lnSpc>
              <a:spcBef>
                <a:spcPts val="0"/>
              </a:spcBef>
              <a:spcAft>
                <a:spcPts val="0"/>
              </a:spcAft>
              <a:buSzPts val="2000"/>
              <a:buFont typeface="Lato"/>
              <a:buChar char="●"/>
            </a:pPr>
            <a:r>
              <a:rPr b="0" lang="en" sz="2100">
                <a:latin typeface="Lato"/>
                <a:ea typeface="Lato"/>
                <a:cs typeface="Lato"/>
                <a:sym typeface="Lato"/>
              </a:rPr>
              <a:t>Learnings</a:t>
            </a:r>
            <a:endParaRPr b="0"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b="0" lang="en" sz="2100">
                <a:latin typeface="Lato"/>
                <a:ea typeface="Lato"/>
                <a:cs typeface="Lato"/>
                <a:sym typeface="Lato"/>
              </a:rPr>
              <a:t>Uses</a:t>
            </a:r>
            <a:endParaRPr b="0"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b="0" lang="en" sz="2100">
                <a:latin typeface="Lato"/>
                <a:ea typeface="Lato"/>
                <a:cs typeface="Lato"/>
                <a:sym typeface="Lato"/>
              </a:rPr>
              <a:t>Implementation Assignment </a:t>
            </a:r>
            <a:endParaRPr b="0"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b="0" lang="en" sz="2100">
                <a:latin typeface="Lato"/>
                <a:ea typeface="Lato"/>
                <a:cs typeface="Lato"/>
                <a:sym typeface="Lato"/>
              </a:rPr>
              <a:t>Burster Game</a:t>
            </a:r>
            <a:endParaRPr b="0"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b="0" lang="en" sz="2100">
                <a:latin typeface="Lato"/>
                <a:ea typeface="Lato"/>
                <a:cs typeface="Lato"/>
                <a:sym typeface="Lato"/>
              </a:rPr>
              <a:t>Conclusion </a:t>
            </a:r>
            <a:endParaRPr b="0"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479800" y="162725"/>
            <a:ext cx="8347975" cy="4818049"/>
          </a:xfrm>
          <a:prstGeom prst="rect">
            <a:avLst/>
          </a:prstGeom>
          <a:noFill/>
          <a:ln>
            <a:noFill/>
          </a:ln>
        </p:spPr>
      </p:pic>
      <p:sp>
        <p:nvSpPr>
          <p:cNvPr id="85" name="Google Shape;85;p15"/>
          <p:cNvSpPr txBox="1"/>
          <p:nvPr>
            <p:ph idx="4294967295" type="body"/>
          </p:nvPr>
        </p:nvSpPr>
        <p:spPr>
          <a:xfrm>
            <a:off x="1581975" y="561650"/>
            <a:ext cx="5817000" cy="31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Raleway"/>
                <a:ea typeface="Raleway"/>
                <a:cs typeface="Raleway"/>
                <a:sym typeface="Raleway"/>
              </a:rPr>
              <a:t>OBJECTIVE:</a:t>
            </a:r>
            <a:endParaRPr b="1" sz="3100">
              <a:solidFill>
                <a:schemeClr val="dk1"/>
              </a:solidFill>
              <a:latin typeface="Raleway"/>
              <a:ea typeface="Raleway"/>
              <a:cs typeface="Raleway"/>
              <a:sym typeface="Raleway"/>
            </a:endParaRPr>
          </a:p>
          <a:p>
            <a:pPr indent="0" lvl="0" marL="0" rtl="0" algn="l">
              <a:spcBef>
                <a:spcPts val="1000"/>
              </a:spcBef>
              <a:spcAft>
                <a:spcPts val="0"/>
              </a:spcAft>
              <a:buNone/>
            </a:pPr>
            <a:r>
              <a:t/>
            </a:r>
            <a:endParaRPr b="1" sz="3100">
              <a:solidFill>
                <a:schemeClr val="dk1"/>
              </a:solidFill>
              <a:latin typeface="Raleway"/>
              <a:ea typeface="Raleway"/>
              <a:cs typeface="Raleway"/>
              <a:sym typeface="Raleway"/>
            </a:endParaRPr>
          </a:p>
          <a:p>
            <a:pPr indent="0" lvl="0" marL="0" rtl="0" algn="l">
              <a:spcBef>
                <a:spcPts val="1000"/>
              </a:spcBef>
              <a:spcAft>
                <a:spcPts val="1000"/>
              </a:spcAft>
              <a:buNone/>
            </a:pPr>
            <a:r>
              <a:rPr b="1" lang="en" sz="2000">
                <a:latin typeface="Raleway"/>
                <a:ea typeface="Raleway"/>
                <a:cs typeface="Raleway"/>
                <a:sym typeface="Raleway"/>
              </a:rPr>
              <a:t>To develop a Shape Bursting game using frontend , for Samsung </a:t>
            </a:r>
            <a:r>
              <a:rPr b="1" lang="en" sz="2000">
                <a:latin typeface="Raleway"/>
                <a:ea typeface="Raleway"/>
                <a:cs typeface="Raleway"/>
                <a:sym typeface="Raleway"/>
              </a:rPr>
              <a:t>products</a:t>
            </a:r>
            <a:r>
              <a:rPr b="1" lang="en" sz="2000">
                <a:latin typeface="Raleway"/>
                <a:ea typeface="Raleway"/>
                <a:cs typeface="Raleway"/>
                <a:sym typeface="Raleway"/>
              </a:rPr>
              <a:t> .</a:t>
            </a:r>
            <a:endParaRPr b="1" sz="2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479800" y="162725"/>
            <a:ext cx="8347975" cy="4818049"/>
          </a:xfrm>
          <a:prstGeom prst="rect">
            <a:avLst/>
          </a:prstGeom>
          <a:noFill/>
          <a:ln>
            <a:noFill/>
          </a:ln>
        </p:spPr>
      </p:pic>
      <p:sp>
        <p:nvSpPr>
          <p:cNvPr id="91" name="Google Shape;91;p16"/>
          <p:cNvSpPr txBox="1"/>
          <p:nvPr>
            <p:ph idx="4294967295" type="body"/>
          </p:nvPr>
        </p:nvSpPr>
        <p:spPr>
          <a:xfrm>
            <a:off x="969650" y="561650"/>
            <a:ext cx="7286700" cy="41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Raleway"/>
                <a:ea typeface="Raleway"/>
                <a:cs typeface="Raleway"/>
                <a:sym typeface="Raleway"/>
              </a:rPr>
              <a:t>Learnings:</a:t>
            </a:r>
            <a:endParaRPr b="1" sz="3100">
              <a:solidFill>
                <a:schemeClr val="dk1"/>
              </a:solidFill>
              <a:latin typeface="Raleway"/>
              <a:ea typeface="Raleway"/>
              <a:cs typeface="Raleway"/>
              <a:sym typeface="Raleway"/>
            </a:endParaRPr>
          </a:p>
          <a:p>
            <a:pPr indent="-317500" lvl="0" marL="457200" rtl="0" algn="l">
              <a:spcBef>
                <a:spcPts val="1000"/>
              </a:spcBef>
              <a:spcAft>
                <a:spcPts val="0"/>
              </a:spcAft>
              <a:buSzPts val="1400"/>
              <a:buFont typeface="Raleway"/>
              <a:buChar char="●"/>
            </a:pPr>
            <a:r>
              <a:rPr lang="en" sz="1400">
                <a:latin typeface="Raleway"/>
                <a:ea typeface="Raleway"/>
                <a:cs typeface="Raleway"/>
                <a:sym typeface="Raleway"/>
              </a:rPr>
              <a:t>Learned the basics of HTML , CSS , </a:t>
            </a:r>
            <a:r>
              <a:rPr lang="en" sz="1400">
                <a:latin typeface="Raleway"/>
                <a:ea typeface="Raleway"/>
                <a:cs typeface="Raleway"/>
                <a:sym typeface="Raleway"/>
              </a:rPr>
              <a:t>Javascript .</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Created a webpage using HTML and using the attributes only to design the web page and for the interaction. </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Did an assignment to gain confidence in what i was learning  and learned more about CSS and Javascript to create different files for each of them and use them accordingly  to perform different changes on the web page . </a:t>
            </a:r>
            <a:br>
              <a:rPr lang="en" sz="1400">
                <a:latin typeface="Raleway"/>
                <a:ea typeface="Raleway"/>
                <a:cs typeface="Raleway"/>
                <a:sym typeface="Raleway"/>
              </a:rPr>
            </a:b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sz="1400">
                <a:latin typeface="Raleway"/>
                <a:ea typeface="Raleway"/>
                <a:cs typeface="Raleway"/>
                <a:sym typeface="Raleway"/>
              </a:rPr>
              <a:t>Learned React js as it makes easier to design a web .</a:t>
            </a:r>
            <a:endParaRPr sz="14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17"/>
          <p:cNvGrpSpPr/>
          <p:nvPr/>
        </p:nvGrpSpPr>
        <p:grpSpPr>
          <a:xfrm rot="86">
            <a:off x="323953" y="173494"/>
            <a:ext cx="8861251" cy="4969907"/>
            <a:chOff x="6821105" y="452998"/>
            <a:chExt cx="2212050" cy="2504994"/>
          </a:xfrm>
        </p:grpSpPr>
        <p:pic>
          <p:nvPicPr>
            <p:cNvPr id="97" name="Google Shape;97;p17"/>
            <p:cNvPicPr preferRelativeResize="0"/>
            <p:nvPr/>
          </p:nvPicPr>
          <p:blipFill>
            <a:blip r:embed="rId3">
              <a:alphaModFix/>
            </a:blip>
            <a:stretch>
              <a:fillRect/>
            </a:stretch>
          </p:blipFill>
          <p:spPr>
            <a:xfrm>
              <a:off x="6821105" y="452998"/>
              <a:ext cx="2212050" cy="2504994"/>
            </a:xfrm>
            <a:prstGeom prst="rect">
              <a:avLst/>
            </a:prstGeom>
            <a:noFill/>
            <a:ln>
              <a:noFill/>
            </a:ln>
          </p:spPr>
        </p:pic>
        <p:sp>
          <p:nvSpPr>
            <p:cNvPr id="98" name="Google Shape;98;p17"/>
            <p:cNvSpPr txBox="1"/>
            <p:nvPr/>
          </p:nvSpPr>
          <p:spPr>
            <a:xfrm>
              <a:off x="6944803" y="684231"/>
              <a:ext cx="1929000" cy="21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500">
                  <a:solidFill>
                    <a:schemeClr val="dk1"/>
                  </a:solidFill>
                  <a:latin typeface="Raleway"/>
                  <a:ea typeface="Raleway"/>
                  <a:cs typeface="Raleway"/>
                  <a:sym typeface="Raleway"/>
                </a:rPr>
                <a:t>Uses:</a:t>
              </a:r>
              <a:endParaRPr b="1" sz="2500">
                <a:solidFill>
                  <a:schemeClr val="dk1"/>
                </a:solidFill>
                <a:latin typeface="Raleway"/>
                <a:ea typeface="Raleway"/>
                <a:cs typeface="Raleway"/>
                <a:sym typeface="Raleway"/>
              </a:endParaRPr>
            </a:p>
            <a:p>
              <a:pPr indent="-330200" lvl="0" marL="457200" rtl="0" algn="l">
                <a:spcBef>
                  <a:spcPts val="80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Css - Used to randomise balloon </a:t>
              </a:r>
              <a:r>
                <a:rPr lang="en" sz="1600">
                  <a:solidFill>
                    <a:schemeClr val="dk2"/>
                  </a:solidFill>
                  <a:latin typeface="Raleway"/>
                  <a:ea typeface="Raleway"/>
                  <a:cs typeface="Raleway"/>
                  <a:sym typeface="Raleway"/>
                </a:rPr>
                <a:t>positions</a:t>
              </a:r>
              <a:r>
                <a:rPr lang="en" sz="1600">
                  <a:solidFill>
                    <a:schemeClr val="dk2"/>
                  </a:solidFill>
                  <a:latin typeface="Raleway"/>
                  <a:ea typeface="Raleway"/>
                  <a:cs typeface="Raleway"/>
                  <a:sym typeface="Raleway"/>
                </a:rPr>
                <a:t> and their animations</a:t>
              </a:r>
              <a:br>
                <a:rPr lang="en" sz="1600">
                  <a:solidFill>
                    <a:schemeClr val="dk2"/>
                  </a:solidFill>
                  <a:latin typeface="Raleway"/>
                  <a:ea typeface="Raleway"/>
                  <a:cs typeface="Raleway"/>
                  <a:sym typeface="Raleway"/>
                </a:rPr>
              </a:b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HTML - Used this to divide the window into different </a:t>
              </a:r>
              <a:r>
                <a:rPr lang="en" sz="1600">
                  <a:solidFill>
                    <a:schemeClr val="dk2"/>
                  </a:solidFill>
                  <a:latin typeface="Raleway"/>
                  <a:ea typeface="Raleway"/>
                  <a:cs typeface="Raleway"/>
                  <a:sym typeface="Raleway"/>
                </a:rPr>
                <a:t>containers</a:t>
              </a:r>
              <a:r>
                <a:rPr lang="en" sz="1600">
                  <a:solidFill>
                    <a:schemeClr val="dk2"/>
                  </a:solidFill>
                  <a:latin typeface="Raleway"/>
                  <a:ea typeface="Raleway"/>
                  <a:cs typeface="Raleway"/>
                  <a:sym typeface="Raleway"/>
                </a:rPr>
                <a:t>  and then use them to add features to the game</a:t>
              </a:r>
              <a:br>
                <a:rPr lang="en" sz="1600">
                  <a:solidFill>
                    <a:schemeClr val="dk2"/>
                  </a:solidFill>
                  <a:latin typeface="Raleway"/>
                  <a:ea typeface="Raleway"/>
                  <a:cs typeface="Raleway"/>
                  <a:sym typeface="Raleway"/>
                </a:rPr>
              </a:b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Javascript - To make the game window interactive and to add the </a:t>
              </a:r>
              <a:r>
                <a:rPr lang="en" sz="1600">
                  <a:solidFill>
                    <a:schemeClr val="dk2"/>
                  </a:solidFill>
                  <a:latin typeface="Raleway"/>
                  <a:ea typeface="Raleway"/>
                  <a:cs typeface="Raleway"/>
                  <a:sym typeface="Raleway"/>
                </a:rPr>
                <a:t>features</a:t>
              </a:r>
              <a:r>
                <a:rPr lang="en" sz="1600">
                  <a:solidFill>
                    <a:schemeClr val="dk2"/>
                  </a:solidFill>
                  <a:latin typeface="Raleway"/>
                  <a:ea typeface="Raleway"/>
                  <a:cs typeface="Raleway"/>
                  <a:sym typeface="Raleway"/>
                </a:rPr>
                <a:t> of bursting, sounds , timer , score, etc.</a:t>
              </a:r>
              <a:br>
                <a:rPr lang="en" sz="1600">
                  <a:solidFill>
                    <a:schemeClr val="dk2"/>
                  </a:solidFill>
                  <a:latin typeface="Raleway"/>
                  <a:ea typeface="Raleway"/>
                  <a:cs typeface="Raleway"/>
                  <a:sym typeface="Raleway"/>
                </a:rPr>
              </a:b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Char char="●"/>
              </a:pPr>
              <a:r>
                <a:rPr lang="en" sz="1600">
                  <a:solidFill>
                    <a:schemeClr val="dk2"/>
                  </a:solidFill>
                  <a:latin typeface="Raleway"/>
                  <a:ea typeface="Raleway"/>
                  <a:cs typeface="Raleway"/>
                  <a:sym typeface="Raleway"/>
                </a:rPr>
                <a:t>React - </a:t>
              </a:r>
              <a:r>
                <a:rPr lang="en" sz="1600">
                  <a:solidFill>
                    <a:schemeClr val="dk2"/>
                  </a:solidFill>
                  <a:highlight>
                    <a:srgbClr val="FFFFFF"/>
                  </a:highlight>
                  <a:latin typeface="Montserrat"/>
                  <a:ea typeface="Montserrat"/>
                  <a:cs typeface="Montserrat"/>
                  <a:sym typeface="Montserrat"/>
                </a:rPr>
                <a:t>To break down an interface into reusable components that allow you to build dynamic user interfaces, to make </a:t>
              </a:r>
              <a:endParaRPr sz="240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p18"/>
          <p:cNvGrpSpPr/>
          <p:nvPr/>
        </p:nvGrpSpPr>
        <p:grpSpPr>
          <a:xfrm>
            <a:off x="346898" y="345726"/>
            <a:ext cx="8646240" cy="4655280"/>
            <a:chOff x="6803275" y="427445"/>
            <a:chExt cx="2212050" cy="2504994"/>
          </a:xfrm>
        </p:grpSpPr>
        <p:pic>
          <p:nvPicPr>
            <p:cNvPr id="104" name="Google Shape;104;p18"/>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05" name="Google Shape;105;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200">
                  <a:solidFill>
                    <a:schemeClr val="dk1"/>
                  </a:solidFill>
                  <a:latin typeface="Raleway"/>
                  <a:ea typeface="Raleway"/>
                  <a:cs typeface="Raleway"/>
                  <a:sym typeface="Raleway"/>
                </a:rPr>
                <a:t>Implementation Assignment</a:t>
              </a:r>
              <a:r>
                <a:rPr b="1" lang="en" sz="2000">
                  <a:solidFill>
                    <a:schemeClr val="dk1"/>
                  </a:solidFill>
                  <a:latin typeface="Raleway"/>
                  <a:ea typeface="Raleway"/>
                  <a:cs typeface="Raleway"/>
                  <a:sym typeface="Raleway"/>
                </a:rPr>
                <a:t> </a:t>
              </a:r>
              <a:endParaRPr b="1" sz="2000">
                <a:solidFill>
                  <a:schemeClr val="dk1"/>
                </a:solidFill>
                <a:latin typeface="Raleway"/>
                <a:ea typeface="Raleway"/>
                <a:cs typeface="Raleway"/>
                <a:sym typeface="Raleway"/>
              </a:endParaRPr>
            </a:p>
            <a:p>
              <a:pPr indent="0" lvl="0" marL="0" rtl="0" algn="l">
                <a:spcBef>
                  <a:spcPts val="800"/>
                </a:spcBef>
                <a:spcAft>
                  <a:spcPts val="0"/>
                </a:spcAft>
                <a:buNone/>
              </a:pPr>
              <a:r>
                <a:rPr lang="en" sz="1800">
                  <a:solidFill>
                    <a:schemeClr val="dk2"/>
                  </a:solidFill>
                  <a:latin typeface="Raleway"/>
                  <a:ea typeface="Raleway"/>
                  <a:cs typeface="Raleway"/>
                  <a:sym typeface="Raleway"/>
                </a:rPr>
                <a:t>The objective behind this assignment was to learn how to use html , css and </a:t>
              </a:r>
              <a:r>
                <a:rPr lang="en" sz="1800">
                  <a:solidFill>
                    <a:schemeClr val="dk2"/>
                  </a:solidFill>
                  <a:latin typeface="Raleway"/>
                  <a:ea typeface="Raleway"/>
                  <a:cs typeface="Raleway"/>
                  <a:sym typeface="Raleway"/>
                </a:rPr>
                <a:t>javascript</a:t>
              </a:r>
              <a:r>
                <a:rPr lang="en" sz="1800">
                  <a:solidFill>
                    <a:schemeClr val="dk2"/>
                  </a:solidFill>
                  <a:latin typeface="Raleway"/>
                  <a:ea typeface="Raleway"/>
                  <a:cs typeface="Raleway"/>
                  <a:sym typeface="Raleway"/>
                </a:rPr>
                <a:t> together.</a:t>
              </a:r>
              <a:endParaRPr sz="1800">
                <a:solidFill>
                  <a:schemeClr val="dk2"/>
                </a:solidFill>
                <a:latin typeface="Raleway"/>
                <a:ea typeface="Raleway"/>
                <a:cs typeface="Raleway"/>
                <a:sym typeface="Raleway"/>
              </a:endParaRPr>
            </a:p>
            <a:p>
              <a:pPr indent="0" lvl="0" marL="0" rtl="0" algn="l">
                <a:spcBef>
                  <a:spcPts val="800"/>
                </a:spcBef>
                <a:spcAft>
                  <a:spcPts val="0"/>
                </a:spcAft>
                <a:buNone/>
              </a:pPr>
              <a:r>
                <a:t/>
              </a:r>
              <a:endParaRPr sz="1800">
                <a:solidFill>
                  <a:schemeClr val="dk2"/>
                </a:solidFill>
                <a:latin typeface="Raleway"/>
                <a:ea typeface="Raleway"/>
                <a:cs typeface="Raleway"/>
                <a:sym typeface="Raleway"/>
              </a:endParaRPr>
            </a:p>
            <a:p>
              <a:pPr indent="-342900" lvl="0" marL="457200" rtl="0" algn="l">
                <a:spcBef>
                  <a:spcPts val="80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HTML :- Divided the page in two containers i.e. left and right , Left contains the list of title of the images and right shows the image you choose .</a:t>
              </a:r>
              <a:endParaRPr sz="1800">
                <a:solidFill>
                  <a:schemeClr val="dk2"/>
                </a:solidFill>
                <a:latin typeface="Raleway"/>
                <a:ea typeface="Raleway"/>
                <a:cs typeface="Raleway"/>
                <a:sym typeface="Raleway"/>
              </a:endParaRPr>
            </a:p>
            <a:p>
              <a:pPr indent="-342900" lvl="0" marL="457200" rtl="0" algn="l">
                <a:spcBef>
                  <a:spcPts val="0"/>
                </a:spcBef>
                <a:spcAft>
                  <a:spcPts val="0"/>
                </a:spcAft>
                <a:buClr>
                  <a:schemeClr val="dk2"/>
                </a:buClr>
                <a:buSzPts val="1800"/>
                <a:buFont typeface="Raleway"/>
                <a:buChar char="●"/>
              </a:pPr>
              <a:br>
                <a:rPr lang="en" sz="1800">
                  <a:solidFill>
                    <a:schemeClr val="dk2"/>
                  </a:solidFill>
                  <a:latin typeface="Raleway"/>
                  <a:ea typeface="Raleway"/>
                  <a:cs typeface="Raleway"/>
                  <a:sym typeface="Raleway"/>
                </a:rPr>
              </a:br>
              <a:r>
                <a:rPr lang="en" sz="1800">
                  <a:solidFill>
                    <a:schemeClr val="dk2"/>
                  </a:solidFill>
                  <a:latin typeface="Raleway"/>
                  <a:ea typeface="Raleway"/>
                  <a:cs typeface="Raleway"/>
                  <a:sym typeface="Raleway"/>
                </a:rPr>
                <a:t>CSS :- I used CSS to assign the box dimensions, margin , relative positions ,etc.</a:t>
              </a:r>
              <a:br>
                <a:rPr lang="en" sz="1800">
                  <a:solidFill>
                    <a:schemeClr val="dk2"/>
                  </a:solidFill>
                  <a:latin typeface="Raleway"/>
                  <a:ea typeface="Raleway"/>
                  <a:cs typeface="Raleway"/>
                  <a:sym typeface="Raleway"/>
                </a:rPr>
              </a:br>
              <a:br>
                <a:rPr lang="en" sz="1800">
                  <a:solidFill>
                    <a:schemeClr val="dk2"/>
                  </a:solidFill>
                  <a:latin typeface="Raleway"/>
                  <a:ea typeface="Raleway"/>
                  <a:cs typeface="Raleway"/>
                  <a:sym typeface="Raleway"/>
                </a:rPr>
              </a:br>
              <a:endParaRPr b="1" sz="1200">
                <a:solidFill>
                  <a:schemeClr val="dk2"/>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9"/>
          <p:cNvGrpSpPr/>
          <p:nvPr/>
        </p:nvGrpSpPr>
        <p:grpSpPr>
          <a:xfrm>
            <a:off x="346898" y="345726"/>
            <a:ext cx="8646239" cy="4655280"/>
            <a:chOff x="6803275" y="427445"/>
            <a:chExt cx="2212050" cy="2504994"/>
          </a:xfrm>
        </p:grpSpPr>
        <p:pic>
          <p:nvPicPr>
            <p:cNvPr id="111" name="Google Shape;111;p19"/>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12" name="Google Shape;112;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200">
                  <a:solidFill>
                    <a:schemeClr val="dk1"/>
                  </a:solidFill>
                  <a:latin typeface="Raleway"/>
                  <a:ea typeface="Raleway"/>
                  <a:cs typeface="Raleway"/>
                  <a:sym typeface="Raleway"/>
                </a:rPr>
                <a:t>Implementation Assignment</a:t>
              </a:r>
              <a:r>
                <a:rPr b="1" lang="en" sz="2000">
                  <a:solidFill>
                    <a:schemeClr val="dk1"/>
                  </a:solidFill>
                  <a:latin typeface="Raleway"/>
                  <a:ea typeface="Raleway"/>
                  <a:cs typeface="Raleway"/>
                  <a:sym typeface="Raleway"/>
                </a:rPr>
                <a:t> </a:t>
              </a:r>
              <a:endParaRPr b="1" sz="2000">
                <a:solidFill>
                  <a:schemeClr val="dk1"/>
                </a:solidFill>
                <a:latin typeface="Raleway"/>
                <a:ea typeface="Raleway"/>
                <a:cs typeface="Raleway"/>
                <a:sym typeface="Raleway"/>
              </a:endParaRPr>
            </a:p>
            <a:p>
              <a:pPr indent="0" lvl="0" marL="0" rtl="0" algn="l">
                <a:spcBef>
                  <a:spcPts val="800"/>
                </a:spcBef>
                <a:spcAft>
                  <a:spcPts val="0"/>
                </a:spcAft>
                <a:buNone/>
              </a:pPr>
              <a:r>
                <a:rPr b="1" lang="en" sz="1800">
                  <a:solidFill>
                    <a:srgbClr val="7F6000"/>
                  </a:solidFill>
                  <a:latin typeface="Raleway"/>
                  <a:ea typeface="Raleway"/>
                  <a:cs typeface="Raleway"/>
                  <a:sym typeface="Raleway"/>
                </a:rPr>
                <a:t>Javascript</a:t>
              </a:r>
              <a:r>
                <a:rPr lang="en" sz="1800">
                  <a:solidFill>
                    <a:srgbClr val="7F6000"/>
                  </a:solidFill>
                  <a:latin typeface="Raleway"/>
                  <a:ea typeface="Raleway"/>
                  <a:cs typeface="Raleway"/>
                  <a:sym typeface="Raleway"/>
                </a:rPr>
                <a:t> </a:t>
              </a:r>
              <a:r>
                <a:rPr lang="en" sz="1800">
                  <a:solidFill>
                    <a:schemeClr val="dk2"/>
                  </a:solidFill>
                  <a:latin typeface="Raleway"/>
                  <a:ea typeface="Raleway"/>
                  <a:cs typeface="Raleway"/>
                  <a:sym typeface="Raleway"/>
                </a:rPr>
                <a:t>:- </a:t>
              </a:r>
              <a:endParaRPr sz="1800">
                <a:solidFill>
                  <a:schemeClr val="dk2"/>
                </a:solidFill>
                <a:latin typeface="Raleway"/>
                <a:ea typeface="Raleway"/>
                <a:cs typeface="Raleway"/>
                <a:sym typeface="Raleway"/>
              </a:endParaRPr>
            </a:p>
            <a:p>
              <a:pPr indent="-317500" lvl="0" marL="457200" rtl="0" algn="l">
                <a:spcBef>
                  <a:spcPts val="800"/>
                </a:spcBef>
                <a:spcAft>
                  <a:spcPts val="0"/>
                </a:spcAft>
                <a:buClr>
                  <a:schemeClr val="dk2"/>
                </a:buClr>
                <a:buSzPts val="1400"/>
                <a:buFont typeface="Raleway"/>
                <a:buChar char="●"/>
              </a:pPr>
              <a:r>
                <a:rPr lang="en">
                  <a:solidFill>
                    <a:schemeClr val="dk2"/>
                  </a:solidFill>
                  <a:latin typeface="Raleway"/>
                  <a:ea typeface="Raleway"/>
                  <a:cs typeface="Raleway"/>
                  <a:sym typeface="Raleway"/>
                </a:rPr>
                <a:t>Added event listener to each and every title to which shows </a:t>
              </a:r>
              <a:br>
                <a:rPr lang="en">
                  <a:solidFill>
                    <a:schemeClr val="dk2"/>
                  </a:solidFill>
                  <a:latin typeface="Raleway"/>
                  <a:ea typeface="Raleway"/>
                  <a:cs typeface="Raleway"/>
                  <a:sym typeface="Raleway"/>
                </a:rPr>
              </a:br>
              <a:r>
                <a:rPr lang="en">
                  <a:solidFill>
                    <a:schemeClr val="dk2"/>
                  </a:solidFill>
                  <a:latin typeface="Raleway"/>
                  <a:ea typeface="Raleway"/>
                  <a:cs typeface="Raleway"/>
                  <a:sym typeface="Raleway"/>
                </a:rPr>
                <a:t>the Image corresponding title in the right container .</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Used Innertext and textinput to change the title of the image , One can edit the text just the changing the caption of the image .</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Added event listener with keydown event so that one can navigate through the images not only by clicking the titles but by pressing the keydown button on the keyboard </a:t>
              </a:r>
              <a:br>
                <a:rPr lang="en">
                  <a:solidFill>
                    <a:schemeClr val="dk2"/>
                  </a:solidFill>
                  <a:latin typeface="Raleway"/>
                  <a:ea typeface="Raleway"/>
                  <a:cs typeface="Raleway"/>
                  <a:sym typeface="Raleway"/>
                </a:rPr>
              </a:b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lang="en">
                  <a:solidFill>
                    <a:schemeClr val="dk2"/>
                  </a:solidFill>
                  <a:latin typeface="Raleway"/>
                  <a:ea typeface="Raleway"/>
                  <a:cs typeface="Raleway"/>
                  <a:sym typeface="Raleway"/>
                </a:rPr>
                <a:t>Using the hovering attribute , it highlights the title corresponding to the image shown in the right container. </a:t>
              </a:r>
              <a:endParaRPr>
                <a:solidFill>
                  <a:schemeClr val="dk2"/>
                </a:solidFill>
                <a:latin typeface="Raleway"/>
                <a:ea typeface="Raleway"/>
                <a:cs typeface="Raleway"/>
                <a:sym typeface="Raleway"/>
              </a:endParaRPr>
            </a:p>
            <a:p>
              <a:pPr indent="0" lvl="0" marL="0" rtl="0" algn="l">
                <a:spcBef>
                  <a:spcPts val="800"/>
                </a:spcBef>
                <a:spcAft>
                  <a:spcPts val="800"/>
                </a:spcAft>
                <a:buNone/>
              </a:pPr>
              <a:br>
                <a:rPr lang="en" sz="1800">
                  <a:solidFill>
                    <a:schemeClr val="dk2"/>
                  </a:solidFill>
                  <a:latin typeface="Raleway"/>
                  <a:ea typeface="Raleway"/>
                  <a:cs typeface="Raleway"/>
                  <a:sym typeface="Raleway"/>
                </a:rPr>
              </a:br>
              <a:endParaRPr b="1" sz="1200">
                <a:solidFill>
                  <a:schemeClr val="dk2"/>
                </a:solidFill>
                <a:latin typeface="Raleway"/>
                <a:ea typeface="Raleway"/>
                <a:cs typeface="Raleway"/>
                <a:sym typeface="Ralew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490000" y="162725"/>
            <a:ext cx="8143875" cy="4818049"/>
          </a:xfrm>
          <a:prstGeom prst="rect">
            <a:avLst/>
          </a:prstGeom>
          <a:noFill/>
          <a:ln>
            <a:noFill/>
          </a:ln>
        </p:spPr>
      </p:pic>
      <p:sp>
        <p:nvSpPr>
          <p:cNvPr id="118" name="Google Shape;118;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Burster Game</a:t>
            </a:r>
            <a:endParaRPr b="1" sz="3000">
              <a:solidFill>
                <a:schemeClr val="lt2"/>
              </a:solidFill>
              <a:latin typeface="Raleway"/>
              <a:ea typeface="Raleway"/>
              <a:cs typeface="Raleway"/>
              <a:sym typeface="Raleway"/>
            </a:endParaRPr>
          </a:p>
        </p:txBody>
      </p:sp>
      <p:sp>
        <p:nvSpPr>
          <p:cNvPr id="119" name="Google Shape;119;p20"/>
          <p:cNvSpPr txBox="1"/>
          <p:nvPr>
            <p:ph idx="4294967295" type="body"/>
          </p:nvPr>
        </p:nvSpPr>
        <p:spPr>
          <a:xfrm>
            <a:off x="4318000" y="1377475"/>
            <a:ext cx="3785100" cy="332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aleway"/>
              <a:buChar char="●"/>
            </a:pPr>
            <a:r>
              <a:rPr b="1" lang="en" sz="1500">
                <a:latin typeface="Raleway"/>
                <a:ea typeface="Raleway"/>
                <a:cs typeface="Raleway"/>
                <a:sym typeface="Raleway"/>
              </a:rPr>
              <a:t>Goal of this game is to pop as many objects as possible</a:t>
            </a:r>
            <a:endParaRPr b="1"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b="1" lang="en" sz="1500">
                <a:latin typeface="Raleway"/>
                <a:ea typeface="Raleway"/>
                <a:cs typeface="Raleway"/>
                <a:sym typeface="Raleway"/>
              </a:rPr>
              <a:t>You can select the settings to play the game from the left shown features .</a:t>
            </a:r>
            <a:endParaRPr b="1" sz="1500">
              <a:latin typeface="Raleway"/>
              <a:ea typeface="Raleway"/>
              <a:cs typeface="Raleway"/>
              <a:sym typeface="Raleway"/>
            </a:endParaRPr>
          </a:p>
          <a:p>
            <a:pPr indent="-323850" lvl="0" marL="457200" rtl="0" algn="l">
              <a:spcBef>
                <a:spcPts val="0"/>
              </a:spcBef>
              <a:spcAft>
                <a:spcPts val="0"/>
              </a:spcAft>
              <a:buSzPts val="1500"/>
              <a:buFont typeface="Raleway"/>
              <a:buChar char="●"/>
            </a:pPr>
            <a:r>
              <a:rPr b="1" lang="en" sz="1500">
                <a:latin typeface="Raleway"/>
                <a:ea typeface="Raleway"/>
                <a:cs typeface="Raleway"/>
                <a:sym typeface="Raleway"/>
              </a:rPr>
              <a:t>Click Start New Game to play the game , Pause game to pause the game and the same button changes to resume button after </a:t>
            </a:r>
            <a:r>
              <a:rPr b="1" lang="en" sz="1500">
                <a:latin typeface="Raleway"/>
                <a:ea typeface="Raleway"/>
                <a:cs typeface="Raleway"/>
                <a:sym typeface="Raleway"/>
              </a:rPr>
              <a:t>pausing</a:t>
            </a:r>
            <a:r>
              <a:rPr b="1" lang="en" sz="1500">
                <a:latin typeface="Raleway"/>
                <a:ea typeface="Raleway"/>
                <a:cs typeface="Raleway"/>
                <a:sym typeface="Raleway"/>
              </a:rPr>
              <a:t> the game and press end game to end the game.</a:t>
            </a:r>
            <a:endParaRPr b="1" sz="1500">
              <a:latin typeface="Raleway"/>
              <a:ea typeface="Raleway"/>
              <a:cs typeface="Raleway"/>
              <a:sym typeface="Raleway"/>
            </a:endParaRPr>
          </a:p>
          <a:p>
            <a:pPr indent="0" lvl="0" marL="457200" rtl="0" algn="l">
              <a:spcBef>
                <a:spcPts val="1000"/>
              </a:spcBef>
              <a:spcAft>
                <a:spcPts val="1000"/>
              </a:spcAft>
              <a:buNone/>
            </a:pPr>
            <a:br>
              <a:rPr lang="en" sz="1700">
                <a:latin typeface="Raleway"/>
                <a:ea typeface="Raleway"/>
                <a:cs typeface="Raleway"/>
                <a:sym typeface="Raleway"/>
              </a:rPr>
            </a:br>
            <a:endParaRPr sz="1700">
              <a:latin typeface="Raleway"/>
              <a:ea typeface="Raleway"/>
              <a:cs typeface="Raleway"/>
              <a:sym typeface="Raleway"/>
            </a:endParaRPr>
          </a:p>
        </p:txBody>
      </p:sp>
      <p:pic>
        <p:nvPicPr>
          <p:cNvPr id="120" name="Google Shape;120;p20"/>
          <p:cNvPicPr preferRelativeResize="0"/>
          <p:nvPr/>
        </p:nvPicPr>
        <p:blipFill>
          <a:blip r:embed="rId4">
            <a:alphaModFix/>
          </a:blip>
          <a:stretch>
            <a:fillRect/>
          </a:stretch>
        </p:blipFill>
        <p:spPr>
          <a:xfrm>
            <a:off x="1006150" y="1484000"/>
            <a:ext cx="3393777" cy="2833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490000" y="162725"/>
            <a:ext cx="8143875" cy="4818049"/>
          </a:xfrm>
          <a:prstGeom prst="rect">
            <a:avLst/>
          </a:prstGeom>
          <a:noFill/>
          <a:ln>
            <a:noFill/>
          </a:ln>
        </p:spPr>
      </p:pic>
      <p:sp>
        <p:nvSpPr>
          <p:cNvPr id="126" name="Google Shape;126;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Burster Game</a:t>
            </a:r>
            <a:endParaRPr b="1" sz="3000">
              <a:solidFill>
                <a:schemeClr val="lt2"/>
              </a:solidFill>
              <a:latin typeface="Raleway"/>
              <a:ea typeface="Raleway"/>
              <a:cs typeface="Raleway"/>
              <a:sym typeface="Raleway"/>
            </a:endParaRPr>
          </a:p>
        </p:txBody>
      </p:sp>
      <p:sp>
        <p:nvSpPr>
          <p:cNvPr id="127" name="Google Shape;127;p21"/>
          <p:cNvSpPr txBox="1"/>
          <p:nvPr>
            <p:ph idx="4294967295" type="body"/>
          </p:nvPr>
        </p:nvSpPr>
        <p:spPr>
          <a:xfrm>
            <a:off x="969650" y="1377475"/>
            <a:ext cx="71334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Raleway"/>
              <a:ea typeface="Raleway"/>
              <a:cs typeface="Raleway"/>
              <a:sym typeface="Raleway"/>
            </a:endParaRPr>
          </a:p>
          <a:p>
            <a:pPr indent="-323850" lvl="0" marL="457200" rtl="0" algn="l">
              <a:spcBef>
                <a:spcPts val="1000"/>
              </a:spcBef>
              <a:spcAft>
                <a:spcPts val="0"/>
              </a:spcAft>
              <a:buSzPts val="1500"/>
              <a:buFont typeface="Raleway"/>
              <a:buChar char="●"/>
            </a:pPr>
            <a:r>
              <a:rPr lang="en" sz="1500">
                <a:latin typeface="Raleway"/>
                <a:ea typeface="Raleway"/>
                <a:cs typeface="Raleway"/>
                <a:sym typeface="Raleway"/>
              </a:rPr>
              <a:t>Divided the window into 2 containers , i.e. Game info (which contains the divs to take input for playing the game)  and Game Window (in this containers the objects are there which floats from bottom to top).</a:t>
            </a:r>
            <a:endParaRPr sz="1500">
              <a:latin typeface="Raleway"/>
              <a:ea typeface="Raleway"/>
              <a:cs typeface="Raleway"/>
              <a:sym typeface="Raleway"/>
            </a:endParaRPr>
          </a:p>
          <a:p>
            <a:pPr indent="-336550" lvl="1" marL="914400" rtl="0" algn="l">
              <a:spcBef>
                <a:spcPts val="0"/>
              </a:spcBef>
              <a:spcAft>
                <a:spcPts val="0"/>
              </a:spcAft>
              <a:buSzPts val="1700"/>
              <a:buFont typeface="Raleway"/>
              <a:buChar char="○"/>
            </a:pPr>
            <a:r>
              <a:rPr lang="en">
                <a:latin typeface="Raleway"/>
                <a:ea typeface="Raleway"/>
                <a:cs typeface="Raleway"/>
                <a:sym typeface="Raleway"/>
              </a:rPr>
              <a:t>Game window :-   In this I created a time loop and after a particular interval divs of different categories are added to the ballon window using append() function </a:t>
            </a:r>
            <a:r>
              <a:rPr lang="en" sz="1700">
                <a:latin typeface="Raleway"/>
                <a:ea typeface="Raleway"/>
                <a:cs typeface="Raleway"/>
                <a:sym typeface="Raleway"/>
              </a:rPr>
              <a:t>.</a:t>
            </a:r>
            <a:endParaRPr sz="1700">
              <a:latin typeface="Raleway"/>
              <a:ea typeface="Raleway"/>
              <a:cs typeface="Raleway"/>
              <a:sym typeface="Raleway"/>
            </a:endParaRPr>
          </a:p>
          <a:p>
            <a:pPr indent="-336550" lvl="1" marL="914400" rtl="0" algn="l">
              <a:spcBef>
                <a:spcPts val="0"/>
              </a:spcBef>
              <a:spcAft>
                <a:spcPts val="0"/>
              </a:spcAft>
              <a:buSzPts val="1700"/>
              <a:buFont typeface="Raleway"/>
              <a:buChar char="○"/>
            </a:pPr>
            <a:r>
              <a:rPr lang="en">
                <a:latin typeface="Raleway"/>
                <a:ea typeface="Raleway"/>
                <a:cs typeface="Raleway"/>
                <a:sym typeface="Raleway"/>
              </a:rPr>
              <a:t>Game info :- This contains Different divs which has choices for the different features of the game to make it interesting </a:t>
            </a:r>
            <a:br>
              <a:rPr lang="en" sz="1700">
                <a:latin typeface="Raleway"/>
                <a:ea typeface="Raleway"/>
                <a:cs typeface="Raleway"/>
                <a:sym typeface="Raleway"/>
              </a:rPr>
            </a:br>
            <a:endParaRPr sz="17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