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3" r:id="rId6"/>
    <p:sldId id="271" r:id="rId7"/>
    <p:sldId id="272" r:id="rId8"/>
    <p:sldId id="274" r:id="rId9"/>
    <p:sldId id="278" r:id="rId10"/>
    <p:sldId id="280" r:id="rId11"/>
    <p:sldId id="281" r:id="rId12"/>
    <p:sldId id="282" r:id="rId13"/>
    <p:sldId id="283" r:id="rId14"/>
    <p:sldId id="276" r:id="rId15"/>
    <p:sldId id="277"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4660"/>
  </p:normalViewPr>
  <p:slideViewPr>
    <p:cSldViewPr snapToGrid="0">
      <p:cViewPr varScale="1">
        <p:scale>
          <a:sx n="69" d="100"/>
          <a:sy n="69"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36BF2B1-C384-4116-8CA6-C356950FB8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74627A-AE6D-470D-A363-EC93F0D6D3F9}">
      <dgm:prSet/>
      <dgm:spPr/>
      <dgm:t>
        <a:bodyPr/>
        <a:lstStyle/>
        <a:p>
          <a:r>
            <a:rPr lang="en-GB" b="0" i="0"/>
            <a:t>Incorporate this model in a real-time accident risk prediction model or develop a new real-time severe accident risk prediction on grid cells.</a:t>
          </a:r>
          <a:endParaRPr lang="en-US"/>
        </a:p>
      </dgm:t>
    </dgm:pt>
    <dgm:pt modelId="{948F7775-A3EF-4B07-A571-98DABE7DDEE4}" type="parTrans" cxnId="{15F0E32B-A479-4881-8823-BB1372746534}">
      <dgm:prSet/>
      <dgm:spPr/>
      <dgm:t>
        <a:bodyPr/>
        <a:lstStyle/>
        <a:p>
          <a:endParaRPr lang="en-US"/>
        </a:p>
      </dgm:t>
    </dgm:pt>
    <dgm:pt modelId="{0A192BBA-1C90-4B95-9F82-D148A349C278}" type="sibTrans" cxnId="{15F0E32B-A479-4881-8823-BB1372746534}">
      <dgm:prSet/>
      <dgm:spPr/>
      <dgm:t>
        <a:bodyPr/>
        <a:lstStyle/>
        <a:p>
          <a:endParaRPr lang="en-US"/>
        </a:p>
      </dgm:t>
    </dgm:pt>
    <dgm:pt modelId="{1341C8AE-416C-4675-88D4-1D61E4445B75}">
      <dgm:prSet/>
      <dgm:spPr/>
      <dgm:t>
        <a:bodyPr/>
        <a:lstStyle/>
        <a:p>
          <a:r>
            <a:rPr lang="en-GB" b="0" i="0"/>
            <a:t>Detailed relations between some key factors and accident severity can be further studied.</a:t>
          </a:r>
          <a:endParaRPr lang="en-US"/>
        </a:p>
      </dgm:t>
    </dgm:pt>
    <dgm:pt modelId="{76947CF7-6290-4A55-83AE-9A1C0E4AACA8}" type="parTrans" cxnId="{ED2B6320-702F-4185-9C49-63A0669DA256}">
      <dgm:prSet/>
      <dgm:spPr/>
      <dgm:t>
        <a:bodyPr/>
        <a:lstStyle/>
        <a:p>
          <a:endParaRPr lang="en-US"/>
        </a:p>
      </dgm:t>
    </dgm:pt>
    <dgm:pt modelId="{5C38EF83-4FEA-45EF-9F1B-CFEDC5E12D76}" type="sibTrans" cxnId="{ED2B6320-702F-4185-9C49-63A0669DA256}">
      <dgm:prSet/>
      <dgm:spPr/>
      <dgm:t>
        <a:bodyPr/>
        <a:lstStyle/>
        <a:p>
          <a:endParaRPr lang="en-US"/>
        </a:p>
      </dgm:t>
    </dgm:pt>
    <dgm:pt modelId="{930F15DB-BB9A-4260-A0E0-612715D1400F}">
      <dgm:prSet/>
      <dgm:spPr/>
      <dgm:t>
        <a:bodyPr/>
        <a:lstStyle/>
        <a:p>
          <a:r>
            <a:rPr lang="en-GB" b="0" i="0"/>
            <a:t>Policy implications of this project can be explored.</a:t>
          </a:r>
          <a:endParaRPr lang="en-US"/>
        </a:p>
      </dgm:t>
    </dgm:pt>
    <dgm:pt modelId="{D974C306-A3F6-4CB4-BAEF-7F8A0D11EB9F}" type="parTrans" cxnId="{73AF59FC-A3E0-4E22-9D00-06E9407C1B5C}">
      <dgm:prSet/>
      <dgm:spPr/>
      <dgm:t>
        <a:bodyPr/>
        <a:lstStyle/>
        <a:p>
          <a:endParaRPr lang="en-US"/>
        </a:p>
      </dgm:t>
    </dgm:pt>
    <dgm:pt modelId="{674A5BE8-6EBF-40D9-9B4F-F5C574A14956}" type="sibTrans" cxnId="{73AF59FC-A3E0-4E22-9D00-06E9407C1B5C}">
      <dgm:prSet/>
      <dgm:spPr/>
      <dgm:t>
        <a:bodyPr/>
        <a:lstStyle/>
        <a:p>
          <a:endParaRPr lang="en-US"/>
        </a:p>
      </dgm:t>
    </dgm:pt>
    <dgm:pt modelId="{2874047F-6062-449A-8932-D04DEECCFB5B}" type="pres">
      <dgm:prSet presAssocID="{436BF2B1-C384-4116-8CA6-C356950FB84A}" presName="root" presStyleCnt="0">
        <dgm:presLayoutVars>
          <dgm:dir/>
          <dgm:resizeHandles val="exact"/>
        </dgm:presLayoutVars>
      </dgm:prSet>
      <dgm:spPr/>
    </dgm:pt>
    <dgm:pt modelId="{48E2B621-16C4-4583-8A69-752143641CBD}" type="pres">
      <dgm:prSet presAssocID="{FB74627A-AE6D-470D-A363-EC93F0D6D3F9}" presName="compNode" presStyleCnt="0"/>
      <dgm:spPr/>
    </dgm:pt>
    <dgm:pt modelId="{2E55C842-10E6-40FB-ABCA-B989DEA61B16}" type="pres">
      <dgm:prSet presAssocID="{FB74627A-AE6D-470D-A363-EC93F0D6D3F9}" presName="bgRect" presStyleLbl="bgShp" presStyleIdx="0" presStyleCnt="3"/>
      <dgm:spPr/>
    </dgm:pt>
    <dgm:pt modelId="{92C43635-46B0-44DE-A6F4-38431DA4B218}" type="pres">
      <dgm:prSet presAssocID="{FB74627A-AE6D-470D-A363-EC93F0D6D3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614F5749-B01E-4EEC-8DE9-0CC6549B5444}" type="pres">
      <dgm:prSet presAssocID="{FB74627A-AE6D-470D-A363-EC93F0D6D3F9}" presName="spaceRect" presStyleCnt="0"/>
      <dgm:spPr/>
    </dgm:pt>
    <dgm:pt modelId="{C32F264D-7764-4E4B-B985-B4F70E1BA616}" type="pres">
      <dgm:prSet presAssocID="{FB74627A-AE6D-470D-A363-EC93F0D6D3F9}" presName="parTx" presStyleLbl="revTx" presStyleIdx="0" presStyleCnt="3">
        <dgm:presLayoutVars>
          <dgm:chMax val="0"/>
          <dgm:chPref val="0"/>
        </dgm:presLayoutVars>
      </dgm:prSet>
      <dgm:spPr/>
    </dgm:pt>
    <dgm:pt modelId="{F1C22BBC-7E38-4158-9D51-7EE299F59A7E}" type="pres">
      <dgm:prSet presAssocID="{0A192BBA-1C90-4B95-9F82-D148A349C278}" presName="sibTrans" presStyleCnt="0"/>
      <dgm:spPr/>
    </dgm:pt>
    <dgm:pt modelId="{C8077260-6EA3-4883-8CA2-6976F94E1A5A}" type="pres">
      <dgm:prSet presAssocID="{1341C8AE-416C-4675-88D4-1D61E4445B75}" presName="compNode" presStyleCnt="0"/>
      <dgm:spPr/>
    </dgm:pt>
    <dgm:pt modelId="{FB216D6D-13D4-46E9-9963-45711A6726E4}" type="pres">
      <dgm:prSet presAssocID="{1341C8AE-416C-4675-88D4-1D61E4445B75}" presName="bgRect" presStyleLbl="bgShp" presStyleIdx="1" presStyleCnt="3"/>
      <dgm:spPr/>
    </dgm:pt>
    <dgm:pt modelId="{C14A0FDC-E667-4AD2-9700-392F6218473A}" type="pres">
      <dgm:prSet presAssocID="{1341C8AE-416C-4675-88D4-1D61E4445B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978A72BE-C55E-4EF8-9F54-94D45BD4A116}" type="pres">
      <dgm:prSet presAssocID="{1341C8AE-416C-4675-88D4-1D61E4445B75}" presName="spaceRect" presStyleCnt="0"/>
      <dgm:spPr/>
    </dgm:pt>
    <dgm:pt modelId="{082D6082-A418-45F0-A59A-9650E9AC084C}" type="pres">
      <dgm:prSet presAssocID="{1341C8AE-416C-4675-88D4-1D61E4445B75}" presName="parTx" presStyleLbl="revTx" presStyleIdx="1" presStyleCnt="3">
        <dgm:presLayoutVars>
          <dgm:chMax val="0"/>
          <dgm:chPref val="0"/>
        </dgm:presLayoutVars>
      </dgm:prSet>
      <dgm:spPr/>
    </dgm:pt>
    <dgm:pt modelId="{740FC000-B9C6-469F-B50D-073EB00A5810}" type="pres">
      <dgm:prSet presAssocID="{5C38EF83-4FEA-45EF-9F1B-CFEDC5E12D76}" presName="sibTrans" presStyleCnt="0"/>
      <dgm:spPr/>
    </dgm:pt>
    <dgm:pt modelId="{D1B08561-555B-49B0-B15B-E2D6DBCABB16}" type="pres">
      <dgm:prSet presAssocID="{930F15DB-BB9A-4260-A0E0-612715D1400F}" presName="compNode" presStyleCnt="0"/>
      <dgm:spPr/>
    </dgm:pt>
    <dgm:pt modelId="{3F16207F-5E92-4346-9027-44FEC5A328BF}" type="pres">
      <dgm:prSet presAssocID="{930F15DB-BB9A-4260-A0E0-612715D1400F}" presName="bgRect" presStyleLbl="bgShp" presStyleIdx="2" presStyleCnt="3"/>
      <dgm:spPr/>
    </dgm:pt>
    <dgm:pt modelId="{0FA0B179-7828-4E13-870B-15B80B6C120A}" type="pres">
      <dgm:prSet presAssocID="{930F15DB-BB9A-4260-A0E0-612715D140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A2B33E48-C218-415C-9E3D-A5230B4AB11A}" type="pres">
      <dgm:prSet presAssocID="{930F15DB-BB9A-4260-A0E0-612715D1400F}" presName="spaceRect" presStyleCnt="0"/>
      <dgm:spPr/>
    </dgm:pt>
    <dgm:pt modelId="{9F78696F-5297-4D9A-983C-FC29F0D588E4}" type="pres">
      <dgm:prSet presAssocID="{930F15DB-BB9A-4260-A0E0-612715D1400F}" presName="parTx" presStyleLbl="revTx" presStyleIdx="2" presStyleCnt="3">
        <dgm:presLayoutVars>
          <dgm:chMax val="0"/>
          <dgm:chPref val="0"/>
        </dgm:presLayoutVars>
      </dgm:prSet>
      <dgm:spPr/>
    </dgm:pt>
  </dgm:ptLst>
  <dgm:cxnLst>
    <dgm:cxn modelId="{ED2B6320-702F-4185-9C49-63A0669DA256}" srcId="{436BF2B1-C384-4116-8CA6-C356950FB84A}" destId="{1341C8AE-416C-4675-88D4-1D61E4445B75}" srcOrd="1" destOrd="0" parTransId="{76947CF7-6290-4A55-83AE-9A1C0E4AACA8}" sibTransId="{5C38EF83-4FEA-45EF-9F1B-CFEDC5E12D76}"/>
    <dgm:cxn modelId="{2D02E922-456D-4505-8685-3424154C403C}" type="presOf" srcId="{436BF2B1-C384-4116-8CA6-C356950FB84A}" destId="{2874047F-6062-449A-8932-D04DEECCFB5B}" srcOrd="0" destOrd="0" presId="urn:microsoft.com/office/officeart/2018/2/layout/IconVerticalSolidList"/>
    <dgm:cxn modelId="{9A482A2B-6024-43F9-96DE-0ED5F56F4B4A}" type="presOf" srcId="{FB74627A-AE6D-470D-A363-EC93F0D6D3F9}" destId="{C32F264D-7764-4E4B-B985-B4F70E1BA616}" srcOrd="0" destOrd="0" presId="urn:microsoft.com/office/officeart/2018/2/layout/IconVerticalSolidList"/>
    <dgm:cxn modelId="{15F0E32B-A479-4881-8823-BB1372746534}" srcId="{436BF2B1-C384-4116-8CA6-C356950FB84A}" destId="{FB74627A-AE6D-470D-A363-EC93F0D6D3F9}" srcOrd="0" destOrd="0" parTransId="{948F7775-A3EF-4B07-A571-98DABE7DDEE4}" sibTransId="{0A192BBA-1C90-4B95-9F82-D148A349C278}"/>
    <dgm:cxn modelId="{3BF2BD9A-25ED-464F-A1FF-12D3EFE134D5}" type="presOf" srcId="{930F15DB-BB9A-4260-A0E0-612715D1400F}" destId="{9F78696F-5297-4D9A-983C-FC29F0D588E4}" srcOrd="0" destOrd="0" presId="urn:microsoft.com/office/officeart/2018/2/layout/IconVerticalSolidList"/>
    <dgm:cxn modelId="{0B4467C2-32C5-495B-BB79-3D9425C867B0}" type="presOf" srcId="{1341C8AE-416C-4675-88D4-1D61E4445B75}" destId="{082D6082-A418-45F0-A59A-9650E9AC084C}" srcOrd="0" destOrd="0" presId="urn:microsoft.com/office/officeart/2018/2/layout/IconVerticalSolidList"/>
    <dgm:cxn modelId="{73AF59FC-A3E0-4E22-9D00-06E9407C1B5C}" srcId="{436BF2B1-C384-4116-8CA6-C356950FB84A}" destId="{930F15DB-BB9A-4260-A0E0-612715D1400F}" srcOrd="2" destOrd="0" parTransId="{D974C306-A3F6-4CB4-BAEF-7F8A0D11EB9F}" sibTransId="{674A5BE8-6EBF-40D9-9B4F-F5C574A14956}"/>
    <dgm:cxn modelId="{959F623D-DAD0-4945-AF9E-BDE3967AB805}" type="presParOf" srcId="{2874047F-6062-449A-8932-D04DEECCFB5B}" destId="{48E2B621-16C4-4583-8A69-752143641CBD}" srcOrd="0" destOrd="0" presId="urn:microsoft.com/office/officeart/2018/2/layout/IconVerticalSolidList"/>
    <dgm:cxn modelId="{110E74CF-EC6B-4558-A5CE-C4D749C6CD07}" type="presParOf" srcId="{48E2B621-16C4-4583-8A69-752143641CBD}" destId="{2E55C842-10E6-40FB-ABCA-B989DEA61B16}" srcOrd="0" destOrd="0" presId="urn:microsoft.com/office/officeart/2018/2/layout/IconVerticalSolidList"/>
    <dgm:cxn modelId="{C92357ED-B8CB-43DF-802A-5CA8B8476054}" type="presParOf" srcId="{48E2B621-16C4-4583-8A69-752143641CBD}" destId="{92C43635-46B0-44DE-A6F4-38431DA4B218}" srcOrd="1" destOrd="0" presId="urn:microsoft.com/office/officeart/2018/2/layout/IconVerticalSolidList"/>
    <dgm:cxn modelId="{29183FE8-731D-4E86-AD6B-4CEB3F87DA76}" type="presParOf" srcId="{48E2B621-16C4-4583-8A69-752143641CBD}" destId="{614F5749-B01E-4EEC-8DE9-0CC6549B5444}" srcOrd="2" destOrd="0" presId="urn:microsoft.com/office/officeart/2018/2/layout/IconVerticalSolidList"/>
    <dgm:cxn modelId="{95311118-0C95-434E-8DA6-B069317301D7}" type="presParOf" srcId="{48E2B621-16C4-4583-8A69-752143641CBD}" destId="{C32F264D-7764-4E4B-B985-B4F70E1BA616}" srcOrd="3" destOrd="0" presId="urn:microsoft.com/office/officeart/2018/2/layout/IconVerticalSolidList"/>
    <dgm:cxn modelId="{5FA4011C-2FE3-47FD-8678-778CF07869E3}" type="presParOf" srcId="{2874047F-6062-449A-8932-D04DEECCFB5B}" destId="{F1C22BBC-7E38-4158-9D51-7EE299F59A7E}" srcOrd="1" destOrd="0" presId="urn:microsoft.com/office/officeart/2018/2/layout/IconVerticalSolidList"/>
    <dgm:cxn modelId="{F623B874-6D3D-442C-8D02-765B31BA00F6}" type="presParOf" srcId="{2874047F-6062-449A-8932-D04DEECCFB5B}" destId="{C8077260-6EA3-4883-8CA2-6976F94E1A5A}" srcOrd="2" destOrd="0" presId="urn:microsoft.com/office/officeart/2018/2/layout/IconVerticalSolidList"/>
    <dgm:cxn modelId="{24E5D4C7-B207-486E-9612-A2C527534D37}" type="presParOf" srcId="{C8077260-6EA3-4883-8CA2-6976F94E1A5A}" destId="{FB216D6D-13D4-46E9-9963-45711A6726E4}" srcOrd="0" destOrd="0" presId="urn:microsoft.com/office/officeart/2018/2/layout/IconVerticalSolidList"/>
    <dgm:cxn modelId="{3BBBCC8B-19E3-4ED9-99C5-2132B2A92919}" type="presParOf" srcId="{C8077260-6EA3-4883-8CA2-6976F94E1A5A}" destId="{C14A0FDC-E667-4AD2-9700-392F6218473A}" srcOrd="1" destOrd="0" presId="urn:microsoft.com/office/officeart/2018/2/layout/IconVerticalSolidList"/>
    <dgm:cxn modelId="{605F9E02-5DC5-4354-8FFC-8ABA6D9E32F2}" type="presParOf" srcId="{C8077260-6EA3-4883-8CA2-6976F94E1A5A}" destId="{978A72BE-C55E-4EF8-9F54-94D45BD4A116}" srcOrd="2" destOrd="0" presId="urn:microsoft.com/office/officeart/2018/2/layout/IconVerticalSolidList"/>
    <dgm:cxn modelId="{A3A01E7B-9388-4397-A314-0A764D0A1344}" type="presParOf" srcId="{C8077260-6EA3-4883-8CA2-6976F94E1A5A}" destId="{082D6082-A418-45F0-A59A-9650E9AC084C}" srcOrd="3" destOrd="0" presId="urn:microsoft.com/office/officeart/2018/2/layout/IconVerticalSolidList"/>
    <dgm:cxn modelId="{055D2214-3B20-41B5-8986-40B36D4E8601}" type="presParOf" srcId="{2874047F-6062-449A-8932-D04DEECCFB5B}" destId="{740FC000-B9C6-469F-B50D-073EB00A5810}" srcOrd="3" destOrd="0" presId="urn:microsoft.com/office/officeart/2018/2/layout/IconVerticalSolidList"/>
    <dgm:cxn modelId="{F3018537-6067-4EBC-A743-B0E9BA2C6BDE}" type="presParOf" srcId="{2874047F-6062-449A-8932-D04DEECCFB5B}" destId="{D1B08561-555B-49B0-B15B-E2D6DBCABB16}" srcOrd="4" destOrd="0" presId="urn:microsoft.com/office/officeart/2018/2/layout/IconVerticalSolidList"/>
    <dgm:cxn modelId="{A52CD16F-ED0C-4AE8-8D8D-2A1B7074F622}" type="presParOf" srcId="{D1B08561-555B-49B0-B15B-E2D6DBCABB16}" destId="{3F16207F-5E92-4346-9027-44FEC5A328BF}" srcOrd="0" destOrd="0" presId="urn:microsoft.com/office/officeart/2018/2/layout/IconVerticalSolidList"/>
    <dgm:cxn modelId="{A37D565A-1611-4B45-84BD-169FAD2D0318}" type="presParOf" srcId="{D1B08561-555B-49B0-B15B-E2D6DBCABB16}" destId="{0FA0B179-7828-4E13-870B-15B80B6C120A}" srcOrd="1" destOrd="0" presId="urn:microsoft.com/office/officeart/2018/2/layout/IconVerticalSolidList"/>
    <dgm:cxn modelId="{B71C0334-B5BF-4679-B723-C415C0D7DD1F}" type="presParOf" srcId="{D1B08561-555B-49B0-B15B-E2D6DBCABB16}" destId="{A2B33E48-C218-415C-9E3D-A5230B4AB11A}" srcOrd="2" destOrd="0" presId="urn:microsoft.com/office/officeart/2018/2/layout/IconVerticalSolidList"/>
    <dgm:cxn modelId="{D19416AC-A9F7-4506-97B9-396302B829F7}" type="presParOf" srcId="{D1B08561-555B-49B0-B15B-E2D6DBCABB16}" destId="{9F78696F-5297-4D9A-983C-FC29F0D588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5C842-10E6-40FB-ABCA-B989DEA61B1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43635-46B0-44DE-A6F4-38431DA4B21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2F264D-7764-4E4B-B985-B4F70E1BA61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GB" sz="2400" b="0" i="0" kern="1200"/>
            <a:t>Incorporate this model in a real-time accident risk prediction model or develop a new real-time severe accident risk prediction on grid cells.</a:t>
          </a:r>
          <a:endParaRPr lang="en-US" sz="2400" kern="1200"/>
        </a:p>
      </dsp:txBody>
      <dsp:txXfrm>
        <a:off x="1435590" y="531"/>
        <a:ext cx="9080009" cy="1242935"/>
      </dsp:txXfrm>
    </dsp:sp>
    <dsp:sp modelId="{FB216D6D-13D4-46E9-9963-45711A6726E4}">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A0FDC-E667-4AD2-9700-392F6218473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2D6082-A418-45F0-A59A-9650E9AC084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GB" sz="2400" b="0" i="0" kern="1200"/>
            <a:t>Detailed relations between some key factors and accident severity can be further studied.</a:t>
          </a:r>
          <a:endParaRPr lang="en-US" sz="2400" kern="1200"/>
        </a:p>
      </dsp:txBody>
      <dsp:txXfrm>
        <a:off x="1435590" y="1554201"/>
        <a:ext cx="9080009" cy="1242935"/>
      </dsp:txXfrm>
    </dsp:sp>
    <dsp:sp modelId="{3F16207F-5E92-4346-9027-44FEC5A328BF}">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0B179-7828-4E13-870B-15B80B6C120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8696F-5297-4D9A-983C-FC29F0D588E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GB" sz="2400" b="0" i="0" kern="1200"/>
            <a:t>Policy implications of this project can be explored.</a:t>
          </a:r>
          <a:endParaRPr lang="en-US" sz="24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960B-BEFB-4D9C-BB8B-81B569E63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232B79-06B3-472B-89C7-7C58DCF0A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F4C6F3-247B-4E8B-B9CC-2F256D4613EB}"/>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54C92EFF-0CCF-43A8-82B1-4666D8F7D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DEBB4-4089-4A18-9492-A290ED362C8E}"/>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339464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B177-7104-400B-92D1-4C3D792B22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BCD5F9-F8B4-499B-9023-F00726460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0DC29-C868-4149-911D-9619E8702567}"/>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0E605CF4-863B-4BAE-BB7D-BA63115BF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CDE43-4FE8-4B56-BC01-030BB81D7246}"/>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84284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C8169-C3EC-4A40-8D63-F7D14211B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75870-114A-4FD7-AEC7-B9C1A9320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23C23-4F95-461B-B42E-207B1125CCBF}"/>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A2609591-433C-48AF-A68E-140C2296C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BEF51-5F65-43A1-A7A2-EE8FA2958668}"/>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29721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63DD-6FB6-4A3B-9D0B-811E30877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DAD05-42AA-4F03-91C0-8D1B163DD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54728-AF77-4EFA-878A-9EACA52E6DF5}"/>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CA57343A-25AC-4141-B0CE-F5086DBB0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4A52F-8C5D-4003-8CCD-C98273DD9506}"/>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17289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E38A-D550-493D-BBBE-6D955C946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FC782-420D-4E7D-82FF-8EF466AD2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168A3-33C7-4225-A847-00FF1E2BB32D}"/>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DFF6B76A-1529-47E9-A436-9537DAB0A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5C1AD-0ADB-4AE8-AC3D-CE88FF4E5556}"/>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95216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E43D-A906-4E28-B355-3784D4A783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D1358-EF5C-44D5-BEBF-FE63FEFAD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852A5-0D39-41CF-9EFD-F4499B854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2D8D95-4840-4B1B-B152-31F9E13DF1BB}"/>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6" name="Footer Placeholder 5">
            <a:extLst>
              <a:ext uri="{FF2B5EF4-FFF2-40B4-BE49-F238E27FC236}">
                <a16:creationId xmlns:a16="http://schemas.microsoft.com/office/drawing/2014/main" id="{4878BDD7-7BD8-4005-8483-5724A51A4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FF81B-42C8-4FF9-BE23-92A0614FA14C}"/>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205302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DE62-1F08-4553-A172-E1684EA472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974B3-73A5-44F2-ADEB-CA04EF5BD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511FD-A724-475E-9701-5E3183D4A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721BFB-5443-4B15-A90F-E94A71CDD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FC4E0-5E86-426C-8114-3FC36E322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9480AF-8BE1-4885-BB07-27DCF09B7205}"/>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8" name="Footer Placeholder 7">
            <a:extLst>
              <a:ext uri="{FF2B5EF4-FFF2-40B4-BE49-F238E27FC236}">
                <a16:creationId xmlns:a16="http://schemas.microsoft.com/office/drawing/2014/main" id="{1394BB75-D442-451C-A626-D5A594A0CD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92E76D-323B-4443-9CD1-0E359812E86A}"/>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155430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49BD-7ABE-4C54-9B8A-964DEE7C2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57FFFE-E373-46F1-A943-948FC4322C61}"/>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4" name="Footer Placeholder 3">
            <a:extLst>
              <a:ext uri="{FF2B5EF4-FFF2-40B4-BE49-F238E27FC236}">
                <a16:creationId xmlns:a16="http://schemas.microsoft.com/office/drawing/2014/main" id="{53690234-C767-4170-876D-6CA71F0F52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DCEAF4-62A6-4B49-B322-1952832017A0}"/>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73387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FC878-7F9F-4E73-9119-43BDF23BCCF3}"/>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3" name="Footer Placeholder 2">
            <a:extLst>
              <a:ext uri="{FF2B5EF4-FFF2-40B4-BE49-F238E27FC236}">
                <a16:creationId xmlns:a16="http://schemas.microsoft.com/office/drawing/2014/main" id="{BFCEBAEA-8DC1-4E03-9CD9-261B25CC70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ED916-F2A3-4388-ABDB-E23FC5D390B0}"/>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88770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8099-AD9F-49AF-B0D6-88FB0E4D5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49B92B-CC5A-4925-89D0-33DF410D6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DECA80-3053-4F05-B138-2F846A8E6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9BDD9-1A19-4C17-96E2-5F0DA6AD3401}"/>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6" name="Footer Placeholder 5">
            <a:extLst>
              <a:ext uri="{FF2B5EF4-FFF2-40B4-BE49-F238E27FC236}">
                <a16:creationId xmlns:a16="http://schemas.microsoft.com/office/drawing/2014/main" id="{DDAB6755-BF3C-43EC-8C25-D421013A9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9651DB-4003-4EBE-B8B4-80A1B95DBA35}"/>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6900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A213-09ED-4A32-83F2-7B54C6D4C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3D9FFA-7A21-46A2-9660-43C0BE1C0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8A54FF-637E-4134-97E3-310412A22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A3254-D309-4C01-8B55-3E33ADB09D6A}"/>
              </a:ext>
            </a:extLst>
          </p:cNvPr>
          <p:cNvSpPr>
            <a:spLocks noGrp="1"/>
          </p:cNvSpPr>
          <p:nvPr>
            <p:ph type="dt" sz="half" idx="10"/>
          </p:nvPr>
        </p:nvSpPr>
        <p:spPr/>
        <p:txBody>
          <a:bodyPr/>
          <a:lstStyle/>
          <a:p>
            <a:fld id="{A92F7165-9862-49D0-8E05-A0ACB42A5527}" type="datetimeFigureOut">
              <a:rPr lang="en-IN" smtClean="0"/>
              <a:t>06-11-2020</a:t>
            </a:fld>
            <a:endParaRPr lang="en-IN"/>
          </a:p>
        </p:txBody>
      </p:sp>
      <p:sp>
        <p:nvSpPr>
          <p:cNvPr id="6" name="Footer Placeholder 5">
            <a:extLst>
              <a:ext uri="{FF2B5EF4-FFF2-40B4-BE49-F238E27FC236}">
                <a16:creationId xmlns:a16="http://schemas.microsoft.com/office/drawing/2014/main" id="{2C4A10ED-FAB9-4BF2-9236-38B4080AD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3CC2C-D2EC-4F7A-9B3C-7FAB52AABE70}"/>
              </a:ext>
            </a:extLst>
          </p:cNvPr>
          <p:cNvSpPr>
            <a:spLocks noGrp="1"/>
          </p:cNvSpPr>
          <p:nvPr>
            <p:ph type="sldNum" sz="quarter" idx="12"/>
          </p:nvPr>
        </p:nvSpPr>
        <p:spPr/>
        <p:txBody>
          <a:bodyPr/>
          <a:lstStyle/>
          <a:p>
            <a:fld id="{57575AD8-E335-4B83-AA72-0451BEDA58D2}" type="slidenum">
              <a:rPr lang="en-IN" smtClean="0"/>
              <a:t>‹#›</a:t>
            </a:fld>
            <a:endParaRPr lang="en-IN"/>
          </a:p>
        </p:txBody>
      </p:sp>
    </p:spTree>
    <p:extLst>
      <p:ext uri="{BB962C8B-B14F-4D97-AF65-F5344CB8AC3E}">
        <p14:creationId xmlns:p14="http://schemas.microsoft.com/office/powerpoint/2010/main" val="220209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9CD99-A920-4DAE-8609-4E56ED009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1FA809-EB3C-40AD-AFFE-73C822394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A20B6-AF81-476F-AA00-BAB933498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F7165-9862-49D0-8E05-A0ACB42A5527}" type="datetimeFigureOut">
              <a:rPr lang="en-IN" smtClean="0"/>
              <a:t>06-11-2020</a:t>
            </a:fld>
            <a:endParaRPr lang="en-IN"/>
          </a:p>
        </p:txBody>
      </p:sp>
      <p:sp>
        <p:nvSpPr>
          <p:cNvPr id="5" name="Footer Placeholder 4">
            <a:extLst>
              <a:ext uri="{FF2B5EF4-FFF2-40B4-BE49-F238E27FC236}">
                <a16:creationId xmlns:a16="http://schemas.microsoft.com/office/drawing/2014/main" id="{7626900C-01FB-485E-8EAF-381D0BAF5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F14397-C4EB-4ECF-8F91-D9C0D4C6F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75AD8-E335-4B83-AA72-0451BEDA58D2}" type="slidenum">
              <a:rPr lang="en-IN" smtClean="0"/>
              <a:t>‹#›</a:t>
            </a:fld>
            <a:endParaRPr lang="en-IN"/>
          </a:p>
        </p:txBody>
      </p:sp>
    </p:spTree>
    <p:extLst>
      <p:ext uri="{BB962C8B-B14F-4D97-AF65-F5344CB8AC3E}">
        <p14:creationId xmlns:p14="http://schemas.microsoft.com/office/powerpoint/2010/main" val="3943945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ursera.org/user/f80c74521e1c6f49c000e4804f44f641"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kaggle.com/nikitagrec/usa-accidents-plotly-maps-text-classification" TargetMode="External"/><Relationship Id="rId3" Type="http://schemas.openxmlformats.org/officeDocument/2006/relationships/hyperlink" Target="https://www.kaggle.com/sobhanmoosavi/us-accidents/discussion/113055" TargetMode="External"/><Relationship Id="rId7" Type="http://schemas.openxmlformats.org/officeDocument/2006/relationships/hyperlink" Target="https://www.kaggle.com/suyash0010/severity-and-time-wasted-analysis" TargetMode="External"/><Relationship Id="rId2" Type="http://schemas.openxmlformats.org/officeDocument/2006/relationships/hyperlink" Target="https://towardsdatascience.com/usa-accidents-data-analysis-d130843cde02" TargetMode="External"/><Relationship Id="rId1" Type="http://schemas.openxmlformats.org/officeDocument/2006/relationships/slideLayout" Target="../slideLayouts/slideLayout2.xml"/><Relationship Id="rId6" Type="http://schemas.openxmlformats.org/officeDocument/2006/relationships/hyperlink" Target="https://www.kaggle.com/phip2014/ml-to-predict-accident-severity-pa-mont" TargetMode="External"/><Relationship Id="rId5" Type="http://schemas.openxmlformats.org/officeDocument/2006/relationships/hyperlink" Target="https://www.kaggle.com/trivenisaraswathi/severity-prediction-in-sfo-bay-area" TargetMode="External"/><Relationship Id="rId4" Type="http://schemas.openxmlformats.org/officeDocument/2006/relationships/hyperlink" Target="https://www.kaggle.com/deepakdeepu8978/how-severity-the-accidents-i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2065A3-77F2-46D1-BB63-F24D1B69E3AD}"/>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822F118-5481-4025-813A-DCA5866A2B69}"/>
              </a:ext>
            </a:extLst>
          </p:cNvPr>
          <p:cNvSpPr>
            <a:spLocks noGrp="1"/>
          </p:cNvSpPr>
          <p:nvPr>
            <p:ph type="ctrTitle"/>
          </p:nvPr>
        </p:nvSpPr>
        <p:spPr>
          <a:xfrm>
            <a:off x="1524000" y="1122362"/>
            <a:ext cx="9144000" cy="2900518"/>
          </a:xfrm>
        </p:spPr>
        <p:txBody>
          <a:bodyPr>
            <a:normAutofit/>
          </a:bodyPr>
          <a:lstStyle/>
          <a:p>
            <a:r>
              <a:rPr lang="en-IN" b="1" i="0" dirty="0">
                <a:solidFill>
                  <a:srgbClr val="FFFFFF"/>
                </a:solidFill>
                <a:effectLst/>
                <a:latin typeface="-apple-system"/>
              </a:rPr>
              <a:t>Car accident severity</a:t>
            </a:r>
            <a:endParaRPr lang="en-IN" dirty="0">
              <a:solidFill>
                <a:srgbClr val="FFFFFF"/>
              </a:solidFill>
            </a:endParaRPr>
          </a:p>
        </p:txBody>
      </p:sp>
      <p:sp>
        <p:nvSpPr>
          <p:cNvPr id="3" name="Subtitle 2">
            <a:extLst>
              <a:ext uri="{FF2B5EF4-FFF2-40B4-BE49-F238E27FC236}">
                <a16:creationId xmlns:a16="http://schemas.microsoft.com/office/drawing/2014/main" id="{F4235023-C866-49EF-A39D-5580CA72C00C}"/>
              </a:ext>
            </a:extLst>
          </p:cNvPr>
          <p:cNvSpPr>
            <a:spLocks noGrp="1"/>
          </p:cNvSpPr>
          <p:nvPr>
            <p:ph type="subTitle" idx="1"/>
          </p:nvPr>
        </p:nvSpPr>
        <p:spPr>
          <a:xfrm>
            <a:off x="1524000" y="4159404"/>
            <a:ext cx="9144000" cy="1098395"/>
          </a:xfrm>
        </p:spPr>
        <p:txBody>
          <a:bodyPr>
            <a:normAutofit fontScale="47500" lnSpcReduction="20000"/>
          </a:bodyPr>
          <a:lstStyle/>
          <a:p>
            <a:r>
              <a:rPr lang="en-IN" sz="5100" b="0" i="0" dirty="0">
                <a:solidFill>
                  <a:srgbClr val="FFFFFF"/>
                </a:solidFill>
                <a:effectLst/>
                <a:latin typeface="OpenSans-Light"/>
              </a:rPr>
              <a:t>Capstone Project</a:t>
            </a:r>
          </a:p>
          <a:p>
            <a:endParaRPr lang="en-IN" dirty="0">
              <a:solidFill>
                <a:srgbClr val="FFFFFF"/>
              </a:solidFill>
              <a:latin typeface="OpenSans-Light"/>
            </a:endParaRPr>
          </a:p>
          <a:p>
            <a:endParaRPr lang="en-IN" dirty="0">
              <a:solidFill>
                <a:srgbClr val="FFFFFF"/>
              </a:solidFill>
              <a:latin typeface="OpenSans-Light"/>
            </a:endParaRPr>
          </a:p>
          <a:p>
            <a:r>
              <a:rPr lang="en-IN" dirty="0">
                <a:latin typeface="OpenSans-Light"/>
                <a:hlinkClick r:id="rId3">
                  <a:extLst>
                    <a:ext uri="{A12FA001-AC4F-418D-AE19-62706E023703}">
                      <ahyp:hlinkClr xmlns:ahyp="http://schemas.microsoft.com/office/drawing/2018/hyperlinkcolor" val="tx"/>
                    </a:ext>
                  </a:extLst>
                </a:hlinkClick>
              </a:rPr>
              <a:t>Kunal Das</a:t>
            </a:r>
            <a:endParaRPr lang="en-IN" dirty="0"/>
          </a:p>
        </p:txBody>
      </p:sp>
    </p:spTree>
    <p:extLst>
      <p:ext uri="{BB962C8B-B14F-4D97-AF65-F5344CB8AC3E}">
        <p14:creationId xmlns:p14="http://schemas.microsoft.com/office/powerpoint/2010/main" val="39796502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C9DD-BE49-4E84-ABC5-9863172E50DF}"/>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Decision Tree</a:t>
            </a:r>
          </a:p>
        </p:txBody>
      </p:sp>
      <p:pic>
        <p:nvPicPr>
          <p:cNvPr id="4" name="Picture 4">
            <a:extLst>
              <a:ext uri="{FF2B5EF4-FFF2-40B4-BE49-F238E27FC236}">
                <a16:creationId xmlns:a16="http://schemas.microsoft.com/office/drawing/2014/main" id="{C45C11D9-280F-4556-8CD1-5EE786DD43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946" y="1056094"/>
            <a:ext cx="3529109" cy="261587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BADEC3E4-3C8A-4D2B-BD26-EA08F90498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32788" y="913789"/>
            <a:ext cx="3526424" cy="2900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F161EFE-402F-4972-9497-F3D6D29EFE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53400" y="1046881"/>
            <a:ext cx="3553968" cy="263430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74D5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98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AB54-71EB-4178-AB86-5EB8AF3B4F9D}"/>
              </a:ext>
            </a:extLst>
          </p:cNvPr>
          <p:cNvSpPr>
            <a:spLocks noGrp="1"/>
          </p:cNvSpPr>
          <p:nvPr>
            <p:ph type="title"/>
          </p:nvPr>
        </p:nvSpPr>
        <p:spPr/>
        <p:txBody>
          <a:bodyPr/>
          <a:lstStyle/>
          <a:p>
            <a:r>
              <a:rPr lang="en-IN" dirty="0"/>
              <a:t>Decision Tree</a:t>
            </a:r>
          </a:p>
        </p:txBody>
      </p:sp>
      <p:pic>
        <p:nvPicPr>
          <p:cNvPr id="7170" name="Picture 2">
            <a:extLst>
              <a:ext uri="{FF2B5EF4-FFF2-40B4-BE49-F238E27FC236}">
                <a16:creationId xmlns:a16="http://schemas.microsoft.com/office/drawing/2014/main" id="{4792B917-221A-4495-BC62-989DEB1072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325" y="1825625"/>
            <a:ext cx="92173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2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F9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1E23C8-6382-41D2-9F3C-E47ECFDE3E8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a:solidFill>
                  <a:srgbClr val="FFFFFF"/>
                </a:solidFill>
              </a:rPr>
              <a:t>Random Forest</a:t>
            </a:r>
          </a:p>
        </p:txBody>
      </p:sp>
      <p:pic>
        <p:nvPicPr>
          <p:cNvPr id="8196" name="Picture 4">
            <a:extLst>
              <a:ext uri="{FF2B5EF4-FFF2-40B4-BE49-F238E27FC236}">
                <a16:creationId xmlns:a16="http://schemas.microsoft.com/office/drawing/2014/main" id="{07322A0D-EB6D-4F90-A727-C581D5EF0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83" r="27236" b="-1"/>
          <a:stretch/>
        </p:blipFill>
        <p:spPr bwMode="auto">
          <a:xfrm>
            <a:off x="3905434" y="1487272"/>
            <a:ext cx="5909414" cy="49689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0263459-1677-47A1-B3A3-277C5854CA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 r="10921" b="-2"/>
          <a:stretch/>
        </p:blipFill>
        <p:spPr bwMode="auto">
          <a:xfrm>
            <a:off x="7327022" y="2776542"/>
            <a:ext cx="3456432" cy="290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8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B9C05C-2656-454E-864D-E5BE1616D4D9}"/>
              </a:ext>
            </a:extLst>
          </p:cNvPr>
          <p:cNvSpPr>
            <a:spLocks noGrp="1"/>
          </p:cNvSpPr>
          <p:nvPr>
            <p:ph type="title"/>
          </p:nvPr>
        </p:nvSpPr>
        <p:spPr>
          <a:xfrm>
            <a:off x="838200" y="365125"/>
            <a:ext cx="10515600" cy="1325563"/>
          </a:xfrm>
        </p:spPr>
        <p:txBody>
          <a:bodyPr>
            <a:normAutofit/>
          </a:bodyPr>
          <a:lstStyle/>
          <a:p>
            <a:pPr algn="ctr"/>
            <a:r>
              <a:rPr lang="en-IN" dirty="0"/>
              <a:t>Conclusion &amp; Future Work</a:t>
            </a:r>
            <a:endParaRPr lang="en-IN"/>
          </a:p>
        </p:txBody>
      </p:sp>
      <p:graphicFrame>
        <p:nvGraphicFramePr>
          <p:cNvPr id="5" name="Content Placeholder 2">
            <a:extLst>
              <a:ext uri="{FF2B5EF4-FFF2-40B4-BE49-F238E27FC236}">
                <a16:creationId xmlns:a16="http://schemas.microsoft.com/office/drawing/2014/main" id="{61D9C573-5DDC-4F56-8F88-769D96CC4BDC}"/>
              </a:ext>
            </a:extLst>
          </p:cNvPr>
          <p:cNvGraphicFramePr>
            <a:graphicFrameLocks noGrp="1"/>
          </p:cNvGraphicFramePr>
          <p:nvPr>
            <p:ph idx="1"/>
            <p:extLst>
              <p:ext uri="{D42A27DB-BD31-4B8C-83A1-F6EECF244321}">
                <p14:modId xmlns:p14="http://schemas.microsoft.com/office/powerpoint/2010/main" val="30452164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74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EE49-684D-421C-B81B-C6D52D67082E}"/>
              </a:ext>
            </a:extLst>
          </p:cNvPr>
          <p:cNvSpPr>
            <a:spLocks noGrp="1"/>
          </p:cNvSpPr>
          <p:nvPr>
            <p:ph type="title"/>
          </p:nvPr>
        </p:nvSpPr>
        <p:spPr>
          <a:xfrm>
            <a:off x="838200" y="365125"/>
            <a:ext cx="5558489" cy="1325563"/>
          </a:xfrm>
        </p:spPr>
        <p:txBody>
          <a:bodyPr>
            <a:normAutofit/>
          </a:bodyPr>
          <a:lstStyle/>
          <a:p>
            <a:r>
              <a:rPr lang="en-IN" dirty="0"/>
              <a:t>Acknowledgement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BA25823-1153-4FCA-B57E-96DB35A2B425}"/>
              </a:ext>
            </a:extLst>
          </p:cNvPr>
          <p:cNvSpPr>
            <a:spLocks noGrp="1"/>
          </p:cNvSpPr>
          <p:nvPr>
            <p:ph idx="1"/>
          </p:nvPr>
        </p:nvSpPr>
        <p:spPr>
          <a:xfrm>
            <a:off x="838200" y="1825625"/>
            <a:ext cx="5558489" cy="4351338"/>
          </a:xfrm>
        </p:spPr>
        <p:txBody>
          <a:bodyPr>
            <a:normAutofit/>
          </a:bodyPr>
          <a:lstStyle/>
          <a:p>
            <a:r>
              <a:rPr lang="en-IN" sz="1300" b="0" i="0" err="1">
                <a:effectLst/>
                <a:latin typeface="Helvetica Neue"/>
              </a:rPr>
              <a:t>Moosavi</a:t>
            </a:r>
            <a:r>
              <a:rPr lang="en-IN" sz="1300" b="0" i="0">
                <a:effectLst/>
                <a:latin typeface="Helvetica Neue"/>
              </a:rPr>
              <a:t>, </a:t>
            </a:r>
            <a:r>
              <a:rPr lang="en-IN" sz="1300" b="0" i="0" err="1">
                <a:effectLst/>
                <a:latin typeface="Helvetica Neue"/>
              </a:rPr>
              <a:t>Sobhan</a:t>
            </a:r>
            <a:r>
              <a:rPr lang="en-IN" sz="1300" b="0" i="0">
                <a:effectLst/>
                <a:latin typeface="Helvetica Neue"/>
              </a:rPr>
              <a:t>, Mohammad Hossein </a:t>
            </a:r>
            <a:r>
              <a:rPr lang="en-IN" sz="1300" b="0" i="0" err="1">
                <a:effectLst/>
                <a:latin typeface="Helvetica Neue"/>
              </a:rPr>
              <a:t>Samavatian</a:t>
            </a:r>
            <a:r>
              <a:rPr lang="en-IN" sz="1300" b="0" i="0">
                <a:effectLst/>
                <a:latin typeface="Helvetica Neue"/>
              </a:rPr>
              <a:t>, Srinivasan Parthasarathy, and Rajiv Ramnath. “</a:t>
            </a:r>
            <a:r>
              <a:rPr lang="en-IN" sz="1300" b="0" i="0" u="sng">
                <a:effectLst/>
                <a:latin typeface="Helvetica Neue"/>
                <a:hlinkClick r:id="rId2"/>
              </a:rPr>
              <a:t>A Countrywide Traffic Accident Dataset.</a:t>
            </a:r>
            <a:r>
              <a:rPr lang="en-IN" sz="1300" b="0" i="0">
                <a:effectLst/>
                <a:latin typeface="Helvetica Neue"/>
              </a:rPr>
              <a:t>”, 2019.</a:t>
            </a:r>
          </a:p>
          <a:p>
            <a:r>
              <a:rPr lang="en-IN" sz="1300" b="0" i="0" err="1">
                <a:effectLst/>
                <a:latin typeface="Helvetica Neue"/>
              </a:rPr>
              <a:t>Moosavi</a:t>
            </a:r>
            <a:r>
              <a:rPr lang="en-IN" sz="1300" b="0" i="0">
                <a:effectLst/>
                <a:latin typeface="Helvetica Neue"/>
              </a:rPr>
              <a:t>, </a:t>
            </a:r>
            <a:r>
              <a:rPr lang="en-IN" sz="1300" b="0" i="0" err="1">
                <a:effectLst/>
                <a:latin typeface="Helvetica Neue"/>
              </a:rPr>
              <a:t>Sobhan</a:t>
            </a:r>
            <a:r>
              <a:rPr lang="en-IN" sz="1300" b="0" i="0">
                <a:effectLst/>
                <a:latin typeface="Helvetica Neue"/>
              </a:rPr>
              <a:t>, Mohammad Hossein </a:t>
            </a:r>
            <a:r>
              <a:rPr lang="en-IN" sz="1300" b="0" i="0" err="1">
                <a:effectLst/>
                <a:latin typeface="Helvetica Neue"/>
              </a:rPr>
              <a:t>Samavatian</a:t>
            </a:r>
            <a:r>
              <a:rPr lang="en-IN" sz="1300" b="0" i="0">
                <a:effectLst/>
                <a:latin typeface="Helvetica Neue"/>
              </a:rPr>
              <a:t>, Srinivasan Parthasarathy, Radu Teodorescu, and Rajiv Ramnath. "</a:t>
            </a:r>
            <a:r>
              <a:rPr lang="en-IN" sz="1300" b="0" i="0" u="sng">
                <a:effectLst/>
                <a:latin typeface="Helvetica Neue"/>
                <a:hlinkClick r:id="rId3"/>
              </a:rPr>
              <a:t>Accident Risk </a:t>
            </a:r>
            <a:r>
              <a:rPr lang="en-IN" sz="1300" b="0" i="0" u="sng" err="1">
                <a:effectLst/>
                <a:latin typeface="Helvetica Neue"/>
                <a:hlinkClick r:id="rId3"/>
              </a:rPr>
              <a:t>PredictioMoosavi</a:t>
            </a:r>
            <a:r>
              <a:rPr lang="en-IN" sz="1300" b="0" i="0" u="sng">
                <a:effectLst/>
                <a:latin typeface="Helvetica Neue"/>
                <a:hlinkClick r:id="rId3"/>
              </a:rPr>
              <a:t>, </a:t>
            </a:r>
            <a:r>
              <a:rPr lang="en-IN" sz="1300" b="0" i="0" u="sng" err="1">
                <a:effectLst/>
                <a:latin typeface="Helvetica Neue"/>
                <a:hlinkClick r:id="rId3"/>
              </a:rPr>
              <a:t>Sobhan</a:t>
            </a:r>
            <a:r>
              <a:rPr lang="en-IN" sz="1300" b="0" i="0" u="sng">
                <a:effectLst/>
                <a:latin typeface="Helvetica Neue"/>
                <a:hlinkClick r:id="rId3"/>
              </a:rPr>
              <a:t>, Mohammad Hossein </a:t>
            </a:r>
            <a:r>
              <a:rPr lang="en-IN" sz="1300" b="0" i="0" u="sng" err="1">
                <a:effectLst/>
                <a:latin typeface="Helvetica Neue"/>
                <a:hlinkClick r:id="rId3"/>
              </a:rPr>
              <a:t>Samavatian</a:t>
            </a:r>
            <a:r>
              <a:rPr lang="en-IN" sz="1300" b="0" i="0" u="sng">
                <a:effectLst/>
                <a:latin typeface="Helvetica Neue"/>
                <a:hlinkClick r:id="rId3"/>
              </a:rPr>
              <a:t>, Srinivasan Parthasarathy, and Rajiv Ramnath. “A Countrywide Traffic Accident Dataset.”, 2019.</a:t>
            </a:r>
          </a:p>
          <a:p>
            <a:endParaRPr lang="en-IN" sz="1300" b="0" i="0" u="sng">
              <a:effectLst/>
              <a:latin typeface="Helvetica Neue"/>
              <a:hlinkClick r:id="rId3"/>
            </a:endParaRPr>
          </a:p>
          <a:p>
            <a:r>
              <a:rPr lang="en-IN" sz="1300" b="0" i="0" u="sng" err="1">
                <a:effectLst/>
                <a:latin typeface="Helvetica Neue"/>
                <a:hlinkClick r:id="rId3"/>
              </a:rPr>
              <a:t>Moosavi</a:t>
            </a:r>
            <a:r>
              <a:rPr lang="en-IN" sz="1300" b="0" i="0" u="sng">
                <a:effectLst/>
                <a:latin typeface="Helvetica Neue"/>
                <a:hlinkClick r:id="rId3"/>
              </a:rPr>
              <a:t>, </a:t>
            </a:r>
            <a:r>
              <a:rPr lang="en-IN" sz="1300" b="0" i="0" u="sng" err="1">
                <a:effectLst/>
                <a:latin typeface="Helvetica Neue"/>
                <a:hlinkClick r:id="rId3"/>
              </a:rPr>
              <a:t>Sobhan</a:t>
            </a:r>
            <a:r>
              <a:rPr lang="en-IN" sz="1300" b="0" i="0" u="sng">
                <a:effectLst/>
                <a:latin typeface="Helvetica Neue"/>
                <a:hlinkClick r:id="rId3"/>
              </a:rPr>
              <a:t>, Mohammad Hossein </a:t>
            </a:r>
            <a:r>
              <a:rPr lang="en-IN" sz="1300" b="0" i="0" u="sng" err="1">
                <a:effectLst/>
                <a:latin typeface="Helvetica Neue"/>
                <a:hlinkClick r:id="rId3"/>
              </a:rPr>
              <a:t>Samavatian</a:t>
            </a:r>
            <a:r>
              <a:rPr lang="en-IN" sz="1300" b="0" i="0" u="sng">
                <a:effectLst/>
                <a:latin typeface="Helvetica Neue"/>
                <a:hlinkClick r:id="rId3"/>
              </a:rPr>
              <a:t>, Srinivasan Parthasarathy, Radu Teodorescu, and Rajiv Ramnath. "Accident Risk Prediction based on Heterogeneous Sparse Data: New Dataset and Insights." In proceedings of the 27th ACM SIGSPATIAL International Conference on Advances in Geographic Information Systems, ACM, 2019.n based on Heterogeneous Sparse Data: New Dataset and Insights.</a:t>
            </a:r>
            <a:r>
              <a:rPr lang="en-IN" sz="1300" b="0" i="0">
                <a:effectLst/>
                <a:latin typeface="Helvetica Neue"/>
              </a:rPr>
              <a:t>" In proceedings of the 27th ACM SIGSPATIAL International Conference on Advances in Geographic Information Systems, ACM, 2019.</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88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E7CAB-6D59-4061-81AF-084C22A22033}"/>
              </a:ext>
            </a:extLst>
          </p:cNvPr>
          <p:cNvSpPr>
            <a:spLocks noGrp="1"/>
          </p:cNvSpPr>
          <p:nvPr>
            <p:ph type="title"/>
          </p:nvPr>
        </p:nvSpPr>
        <p:spPr>
          <a:xfrm>
            <a:off x="1075767" y="1188637"/>
            <a:ext cx="2988234" cy="4480726"/>
          </a:xfrm>
        </p:spPr>
        <p:txBody>
          <a:bodyPr>
            <a:normAutofit/>
          </a:bodyPr>
          <a:lstStyle/>
          <a:p>
            <a:pPr algn="r"/>
            <a:r>
              <a:rPr lang="en-IN" sz="4600"/>
              <a:t>References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48CB13-EA8C-4FF5-9293-BA7245420FDB}"/>
              </a:ext>
            </a:extLst>
          </p:cNvPr>
          <p:cNvSpPr>
            <a:spLocks noGrp="1"/>
          </p:cNvSpPr>
          <p:nvPr>
            <p:ph idx="1"/>
          </p:nvPr>
        </p:nvSpPr>
        <p:spPr>
          <a:xfrm>
            <a:off x="5255260" y="1648870"/>
            <a:ext cx="4702848" cy="3560260"/>
          </a:xfrm>
        </p:spPr>
        <p:txBody>
          <a:bodyPr anchor="ctr">
            <a:normAutofit/>
          </a:bodyPr>
          <a:lstStyle/>
          <a:p>
            <a:r>
              <a:rPr lang="en-GB" sz="1900" b="0" i="0" u="sng">
                <a:effectLst/>
                <a:latin typeface="Helvetica Neue"/>
                <a:hlinkClick r:id="rId2"/>
              </a:rPr>
              <a:t>USA Accidents Data Analysis</a:t>
            </a:r>
            <a:endParaRPr lang="en-GB" sz="1900" b="0" i="0">
              <a:effectLst/>
              <a:latin typeface="Helvetica Neue"/>
            </a:endParaRPr>
          </a:p>
          <a:p>
            <a:r>
              <a:rPr lang="en-GB" sz="1900" b="0" i="0" u="sng">
                <a:effectLst/>
                <a:latin typeface="Helvetica Neue"/>
                <a:hlinkClick r:id="rId3"/>
              </a:rPr>
              <a:t>https://www.kaggle.com/sobhanmoosavi/us-accidents/discussion/113055</a:t>
            </a:r>
            <a:endParaRPr lang="en-GB" sz="1900" b="0" i="0">
              <a:effectLst/>
              <a:latin typeface="Helvetica Neue"/>
            </a:endParaRPr>
          </a:p>
          <a:p>
            <a:r>
              <a:rPr lang="en-GB" sz="1900" b="0" i="0" u="sng">
                <a:effectLst/>
                <a:latin typeface="Helvetica Neue"/>
                <a:hlinkClick r:id="rId4"/>
              </a:rPr>
              <a:t>how Severity the Accidents is ?</a:t>
            </a:r>
            <a:endParaRPr lang="en-GB" sz="1900" b="0" i="0">
              <a:effectLst/>
              <a:latin typeface="Helvetica Neue"/>
            </a:endParaRPr>
          </a:p>
          <a:p>
            <a:r>
              <a:rPr lang="en-GB" sz="1900" b="0" i="0" u="sng">
                <a:effectLst/>
                <a:latin typeface="Helvetica Neue"/>
                <a:hlinkClick r:id="rId5"/>
              </a:rPr>
              <a:t>Severity Prediction in SFO Bay Area</a:t>
            </a:r>
            <a:endParaRPr lang="en-GB" sz="1900" b="0" i="0">
              <a:effectLst/>
              <a:latin typeface="Helvetica Neue"/>
            </a:endParaRPr>
          </a:p>
          <a:p>
            <a:r>
              <a:rPr lang="en-GB" sz="1900" b="0" i="0" u="sng">
                <a:effectLst/>
                <a:latin typeface="Helvetica Neue"/>
                <a:hlinkClick r:id="rId6"/>
              </a:rPr>
              <a:t>ML to Predict Accident Severity_PA_Mont</a:t>
            </a:r>
            <a:endParaRPr lang="en-GB" sz="1900" b="0" i="0">
              <a:effectLst/>
              <a:latin typeface="Helvetica Neue"/>
            </a:endParaRPr>
          </a:p>
          <a:p>
            <a:r>
              <a:rPr lang="en-GB" sz="1900" b="0" i="0" u="sng">
                <a:effectLst/>
                <a:latin typeface="Helvetica Neue"/>
                <a:hlinkClick r:id="rId7"/>
              </a:rPr>
              <a:t>severity and hours wasted</a:t>
            </a:r>
            <a:endParaRPr lang="en-GB" sz="1900" b="0" i="0">
              <a:effectLst/>
              <a:latin typeface="Helvetica Neue"/>
            </a:endParaRPr>
          </a:p>
          <a:p>
            <a:r>
              <a:rPr lang="en-GB" sz="1900" b="0" i="0" u="sng">
                <a:effectLst/>
                <a:latin typeface="Helvetica Neue"/>
                <a:hlinkClick r:id="rId8"/>
              </a:rPr>
              <a:t>USA Accidents Plotly maps + text classification</a:t>
            </a:r>
            <a:endParaRPr lang="en-GB" sz="1900" b="0" i="0">
              <a:effectLst/>
              <a:latin typeface="Helvetica Neue"/>
            </a:endParaRPr>
          </a:p>
        </p:txBody>
      </p:sp>
    </p:spTree>
    <p:extLst>
      <p:ext uri="{BB962C8B-B14F-4D97-AF65-F5344CB8AC3E}">
        <p14:creationId xmlns:p14="http://schemas.microsoft.com/office/powerpoint/2010/main" val="344603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2A0298-D9D0-4C9F-8F51-029F866428EB}"/>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22" name="Oval 21">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F9B91263-D3D7-4246-B8AD-50866A4F9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18420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66604-5399-4D94-81D1-4E712C459E54}"/>
              </a:ext>
            </a:extLst>
          </p:cNvPr>
          <p:cNvSpPr>
            <a:spLocks noGrp="1"/>
          </p:cNvSpPr>
          <p:nvPr>
            <p:ph type="title"/>
          </p:nvPr>
        </p:nvSpPr>
        <p:spPr>
          <a:xfrm>
            <a:off x="1153618" y="1239927"/>
            <a:ext cx="4008586" cy="4680583"/>
          </a:xfrm>
        </p:spPr>
        <p:txBody>
          <a:bodyPr anchor="ctr">
            <a:normAutofit/>
          </a:bodyPr>
          <a:lstStyle/>
          <a:p>
            <a:r>
              <a:rPr lang="en-IN" sz="5200"/>
              <a:t>Introduction</a:t>
            </a:r>
          </a:p>
        </p:txBody>
      </p:sp>
      <p:sp>
        <p:nvSpPr>
          <p:cNvPr id="3" name="Content Placeholder 2">
            <a:extLst>
              <a:ext uri="{FF2B5EF4-FFF2-40B4-BE49-F238E27FC236}">
                <a16:creationId xmlns:a16="http://schemas.microsoft.com/office/drawing/2014/main" id="{46C38698-5026-422D-BAC5-4356352E934E}"/>
              </a:ext>
            </a:extLst>
          </p:cNvPr>
          <p:cNvSpPr>
            <a:spLocks noGrp="1"/>
          </p:cNvSpPr>
          <p:nvPr>
            <p:ph idx="1"/>
          </p:nvPr>
        </p:nvSpPr>
        <p:spPr>
          <a:xfrm>
            <a:off x="6291923" y="1239927"/>
            <a:ext cx="4971824" cy="4680583"/>
          </a:xfrm>
        </p:spPr>
        <p:txBody>
          <a:bodyPr anchor="ctr">
            <a:normAutofit/>
          </a:bodyPr>
          <a:lstStyle/>
          <a:p>
            <a:pPr marL="0" indent="0">
              <a:buNone/>
            </a:pPr>
            <a:r>
              <a:rPr lang="en-GB" sz="2000" b="0" i="0">
                <a:effectLst/>
                <a:latin typeface="Raleway"/>
              </a:rPr>
              <a:t>Reducing traffic accidents</a:t>
            </a:r>
            <a:r>
              <a:rPr lang="en-GB" sz="2000" b="0" i="0">
                <a:effectLst/>
                <a:latin typeface="Arial" panose="020B0604020202020204" pitchFamily="34" charset="0"/>
              </a:rPr>
              <a:t>,</a:t>
            </a:r>
            <a:r>
              <a:rPr lang="en-GB" sz="2000" b="0" i="0">
                <a:effectLst/>
                <a:latin typeface="Raleway"/>
              </a:rPr>
              <a:t> especially serious accidents</a:t>
            </a:r>
            <a:r>
              <a:rPr lang="en-GB" sz="2000" b="0" i="0">
                <a:effectLst/>
                <a:latin typeface="Arial" panose="020B0604020202020204" pitchFamily="34" charset="0"/>
              </a:rPr>
              <a:t>,</a:t>
            </a:r>
            <a:r>
              <a:rPr lang="en-GB" sz="2000" b="0" i="0">
                <a:effectLst/>
                <a:latin typeface="Raleway"/>
              </a:rPr>
              <a:t> is nevertheless always an important challenge</a:t>
            </a:r>
            <a:r>
              <a:rPr lang="en-GB" sz="2000" b="0" i="0">
                <a:effectLst/>
                <a:latin typeface="Arial" panose="020B0604020202020204" pitchFamily="34" charset="0"/>
              </a:rPr>
              <a:t>.</a:t>
            </a:r>
            <a:r>
              <a:rPr lang="en-GB" sz="2000" b="0" i="0">
                <a:effectLst/>
                <a:latin typeface="Raleway"/>
              </a:rPr>
              <a:t> If we can identify the patterns of how these serious accidents happen and the key factors</a:t>
            </a:r>
            <a:r>
              <a:rPr lang="en-GB" sz="2000" b="0" i="0">
                <a:effectLst/>
                <a:latin typeface="Arial" panose="020B0604020202020204" pitchFamily="34" charset="0"/>
              </a:rPr>
              <a:t>,</a:t>
            </a:r>
            <a:r>
              <a:rPr lang="en-GB" sz="2000" b="0" i="0">
                <a:effectLst/>
                <a:latin typeface="Raleway"/>
              </a:rPr>
              <a:t> we might be able to implement well-informed actions and better allocate financial and human resources</a:t>
            </a:r>
            <a:r>
              <a:rPr lang="en-GB" sz="2000" b="0" i="0">
                <a:effectLst/>
                <a:latin typeface="Arial" panose="020B0604020202020204" pitchFamily="34" charset="0"/>
              </a:rPr>
              <a:t>.</a:t>
            </a:r>
            <a:br>
              <a:rPr lang="en-GB" sz="2000"/>
            </a:br>
            <a:endParaRPr lang="en-IN" sz="2000"/>
          </a:p>
        </p:txBody>
      </p:sp>
    </p:spTree>
    <p:extLst>
      <p:ext uri="{BB962C8B-B14F-4D97-AF65-F5344CB8AC3E}">
        <p14:creationId xmlns:p14="http://schemas.microsoft.com/office/powerpoint/2010/main" val="46113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2FA9D-9CB8-4400-95F5-95CF6D47A9F0}"/>
              </a:ext>
            </a:extLst>
          </p:cNvPr>
          <p:cNvSpPr>
            <a:spLocks noGrp="1"/>
          </p:cNvSpPr>
          <p:nvPr>
            <p:ph type="title"/>
          </p:nvPr>
        </p:nvSpPr>
        <p:spPr>
          <a:xfrm>
            <a:off x="1282963" y="1238080"/>
            <a:ext cx="9849751" cy="1349671"/>
          </a:xfrm>
        </p:spPr>
        <p:txBody>
          <a:bodyPr anchor="b">
            <a:normAutofit/>
          </a:bodyPr>
          <a:lstStyle/>
          <a:p>
            <a:r>
              <a:rPr lang="en-IN" sz="5400"/>
              <a:t>Motivation</a:t>
            </a:r>
          </a:p>
        </p:txBody>
      </p:sp>
      <p:sp>
        <p:nvSpPr>
          <p:cNvPr id="3" name="Content Placeholder 2">
            <a:extLst>
              <a:ext uri="{FF2B5EF4-FFF2-40B4-BE49-F238E27FC236}">
                <a16:creationId xmlns:a16="http://schemas.microsoft.com/office/drawing/2014/main" id="{7B33CC7C-6C54-4717-80FC-D916E1E3FEFB}"/>
              </a:ext>
            </a:extLst>
          </p:cNvPr>
          <p:cNvSpPr>
            <a:spLocks noGrp="1"/>
          </p:cNvSpPr>
          <p:nvPr>
            <p:ph idx="1"/>
          </p:nvPr>
        </p:nvSpPr>
        <p:spPr>
          <a:xfrm>
            <a:off x="1289304" y="2902913"/>
            <a:ext cx="9849751" cy="3032168"/>
          </a:xfrm>
        </p:spPr>
        <p:txBody>
          <a:bodyPr anchor="ctr">
            <a:normAutofit/>
          </a:bodyPr>
          <a:lstStyle/>
          <a:p>
            <a:pPr marL="0" indent="0">
              <a:buNone/>
            </a:pPr>
            <a:r>
              <a:rPr lang="en-GB" sz="2000" b="0" i="0">
                <a:effectLst/>
                <a:latin typeface="Helvetica Neue"/>
              </a:rPr>
              <a:t>Reducing traffic accidents, especially serious accidents, is nevertheless always an important challenge. If we can identify the patterns of how these serious accidents happen and the key factors, we might be able to implement well-informed actions and better allocate financial and human resources.</a:t>
            </a:r>
            <a:endParaRPr lang="en-IN" sz="2000"/>
          </a:p>
        </p:txBody>
      </p:sp>
    </p:spTree>
    <p:extLst>
      <p:ext uri="{BB962C8B-B14F-4D97-AF65-F5344CB8AC3E}">
        <p14:creationId xmlns:p14="http://schemas.microsoft.com/office/powerpoint/2010/main" val="57183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D6E56-B3EB-4603-8939-135B82EE6169}"/>
              </a:ext>
            </a:extLst>
          </p:cNvPr>
          <p:cNvSpPr>
            <a:spLocks noGrp="1"/>
          </p:cNvSpPr>
          <p:nvPr>
            <p:ph type="title"/>
          </p:nvPr>
        </p:nvSpPr>
        <p:spPr>
          <a:xfrm>
            <a:off x="808638" y="386930"/>
            <a:ext cx="9236700" cy="1188950"/>
          </a:xfrm>
        </p:spPr>
        <p:txBody>
          <a:bodyPr anchor="b">
            <a:normAutofit/>
          </a:bodyPr>
          <a:lstStyle/>
          <a:p>
            <a:r>
              <a:rPr lang="en-IN" sz="5400"/>
              <a:t>Objective</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F5C6C2-D4FF-4A68-A890-41DF08724625}"/>
              </a:ext>
            </a:extLst>
          </p:cNvPr>
          <p:cNvSpPr>
            <a:spLocks noGrp="1"/>
          </p:cNvSpPr>
          <p:nvPr>
            <p:ph idx="1"/>
          </p:nvPr>
        </p:nvSpPr>
        <p:spPr>
          <a:xfrm>
            <a:off x="793660" y="2599509"/>
            <a:ext cx="10143668" cy="3435531"/>
          </a:xfrm>
        </p:spPr>
        <p:txBody>
          <a:bodyPr anchor="ctr">
            <a:normAutofit/>
          </a:bodyPr>
          <a:lstStyle/>
          <a:p>
            <a:pPr marL="0" indent="0">
              <a:buNone/>
            </a:pPr>
            <a:r>
              <a:rPr lang="en-GB" sz="2400"/>
              <a:t>The first objective of this project is to recognize key factors affecting the accident severity. The second one is to develop a model that can accurately predict accident severity. To be specific, for a given accident, without any detailed information about itself, like driver attributes or vehicle type, this model is supposed to be able to predict the likelihood of this accident being a severe one. The accident could be the one that just happened and still lack of detailed information, or a potential one predicted by other models. Therefore, with the sophisticated real-time traffic accident prediction solution developed by the creators of the same dataset used in this project, this model might be able to further predict severe accidents in real-time.</a:t>
            </a:r>
          </a:p>
        </p:txBody>
      </p:sp>
    </p:spTree>
    <p:extLst>
      <p:ext uri="{BB962C8B-B14F-4D97-AF65-F5344CB8AC3E}">
        <p14:creationId xmlns:p14="http://schemas.microsoft.com/office/powerpoint/2010/main" val="316730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17EFB-3358-4C5A-B39C-610B98BFDBCE}"/>
              </a:ext>
            </a:extLst>
          </p:cNvPr>
          <p:cNvSpPr>
            <a:spLocks noGrp="1"/>
          </p:cNvSpPr>
          <p:nvPr>
            <p:ph type="title"/>
          </p:nvPr>
        </p:nvSpPr>
        <p:spPr>
          <a:xfrm>
            <a:off x="1043631" y="809898"/>
            <a:ext cx="9942716" cy="1554480"/>
          </a:xfrm>
        </p:spPr>
        <p:txBody>
          <a:bodyPr anchor="ctr">
            <a:normAutofit/>
          </a:bodyPr>
          <a:lstStyle/>
          <a:p>
            <a:r>
              <a:rPr lang="en-IN" sz="4800"/>
              <a:t>Dataset Overview</a:t>
            </a:r>
          </a:p>
        </p:txBody>
      </p:sp>
      <p:sp>
        <p:nvSpPr>
          <p:cNvPr id="3" name="Content Placeholder 2">
            <a:extLst>
              <a:ext uri="{FF2B5EF4-FFF2-40B4-BE49-F238E27FC236}">
                <a16:creationId xmlns:a16="http://schemas.microsoft.com/office/drawing/2014/main" id="{5DB20A35-2F09-4C20-A5C3-3AB25AE8DC3B}"/>
              </a:ext>
            </a:extLst>
          </p:cNvPr>
          <p:cNvSpPr>
            <a:spLocks noGrp="1"/>
          </p:cNvSpPr>
          <p:nvPr>
            <p:ph idx="1"/>
          </p:nvPr>
        </p:nvSpPr>
        <p:spPr>
          <a:xfrm>
            <a:off x="1045028" y="3017522"/>
            <a:ext cx="9941319" cy="3124658"/>
          </a:xfrm>
        </p:spPr>
        <p:txBody>
          <a:bodyPr anchor="ctr">
            <a:normAutofit/>
          </a:bodyPr>
          <a:lstStyle/>
          <a:p>
            <a:r>
              <a:rPr lang="en-GB" sz="1500" b="0" i="0">
                <a:effectLst/>
                <a:latin typeface="Helvetica Neue"/>
              </a:rPr>
              <a:t>US-Accident dataset is a countrywide car accident dataset, which covers </a:t>
            </a:r>
            <a:r>
              <a:rPr lang="en-GB" sz="1500" b="1" i="0">
                <a:effectLst/>
                <a:latin typeface="Helvetica Neue"/>
              </a:rPr>
              <a:t>49 states of the United States</a:t>
            </a:r>
            <a:r>
              <a:rPr lang="en-GB" sz="1500" b="0" i="0">
                <a:effectLst/>
                <a:latin typeface="Helvetica Neue"/>
              </a:rPr>
              <a:t>. It contains </a:t>
            </a:r>
            <a:r>
              <a:rPr lang="en-GB" sz="1500" b="1" i="0">
                <a:effectLst/>
                <a:latin typeface="Helvetica Neue"/>
              </a:rPr>
              <a:t>3.5 million cases</a:t>
            </a:r>
            <a:r>
              <a:rPr lang="en-GB" sz="1500" b="0" i="0">
                <a:effectLst/>
                <a:latin typeface="Helvetica Neue"/>
              </a:rPr>
              <a:t> of traffic accidents that took place from </a:t>
            </a:r>
            <a:r>
              <a:rPr lang="en-GB" sz="1500" b="1" i="0">
                <a:effectLst/>
                <a:latin typeface="Helvetica Neue"/>
              </a:rPr>
              <a:t>February 2016 to June 2020</a:t>
            </a:r>
            <a:r>
              <a:rPr lang="en-GB" sz="1500" b="0" i="0">
                <a:effectLst/>
                <a:latin typeface="Helvetica Neue"/>
              </a:rPr>
              <a:t>. In this project, however, only the data of accidents that happened after </a:t>
            </a:r>
            <a:r>
              <a:rPr lang="en-GB" sz="1500" b="1" i="0">
                <a:effectLst/>
                <a:latin typeface="Helvetica Neue"/>
              </a:rPr>
              <a:t>February 2019</a:t>
            </a:r>
            <a:r>
              <a:rPr lang="en-GB" sz="1500" b="0" i="0">
                <a:effectLst/>
                <a:latin typeface="Helvetica Neue"/>
              </a:rPr>
              <a:t> and were reported by US-Accident dataset is a countrywide car accident dataset, which covers 49 states of the United States. It contains 3.5 million cases of traffic accidents that took place from February 2016 to June 2020. In this project, however, only the data of accidents that happened after February 2019 and were reported by MapQuest was finally used in exploration analysis and modelling so that irrelevant factors can be eliminated to the greatest extent.</a:t>
            </a:r>
          </a:p>
          <a:p>
            <a:endParaRPr lang="en-GB" sz="1500" b="0" i="0">
              <a:effectLst/>
              <a:latin typeface="Helvetica Neue"/>
            </a:endParaRPr>
          </a:p>
          <a:p>
            <a:r>
              <a:rPr lang="en-GB" sz="1500" b="0" i="0">
                <a:effectLst/>
                <a:latin typeface="Helvetica Neue"/>
              </a:rPr>
              <a:t>Link for Kaggle dataset: https://www.kaggle.com/sobhanmoosavi/us-accidents</a:t>
            </a:r>
            <a:r>
              <a:rPr lang="en-GB" sz="1500" b="0" i="1">
                <a:effectLst/>
                <a:latin typeface="Helvetica Neue"/>
              </a:rPr>
              <a:t>MapQuest</a:t>
            </a:r>
            <a:r>
              <a:rPr lang="en-GB" sz="1500" b="0" i="0">
                <a:effectLst/>
                <a:latin typeface="Helvetica Neue"/>
              </a:rPr>
              <a:t> was finally used in exploration analysis and modelling so that irrelevant factors can be eliminated to the greatest extent.</a:t>
            </a:r>
          </a:p>
          <a:p>
            <a:r>
              <a:rPr lang="en-GB" sz="1500" b="0" i="0">
                <a:effectLst/>
                <a:latin typeface="Helvetica Neue"/>
              </a:rPr>
              <a:t>Link for Kaggle dataset: </a:t>
            </a:r>
            <a:r>
              <a:rPr lang="en-GB" sz="1500" u="sng">
                <a:latin typeface="Helvetica Neue"/>
              </a:rPr>
              <a:t>https://www.kaggle.com/sobhanmoosavi/us-accidents</a:t>
            </a:r>
            <a:endParaRPr lang="en-GB" sz="1500" b="0" i="0">
              <a:effectLst/>
              <a:latin typeface="Helvetica Neue"/>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62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5FD3-D298-40EB-A611-D9FE21647904}"/>
              </a:ext>
            </a:extLst>
          </p:cNvPr>
          <p:cNvSpPr>
            <a:spLocks noGrp="1"/>
          </p:cNvSpPr>
          <p:nvPr>
            <p:ph type="title"/>
          </p:nvPr>
        </p:nvSpPr>
        <p:spPr>
          <a:xfrm>
            <a:off x="1282963" y="1238080"/>
            <a:ext cx="9849751" cy="1349671"/>
          </a:xfrm>
        </p:spPr>
        <p:txBody>
          <a:bodyPr anchor="b">
            <a:normAutofit/>
          </a:bodyPr>
          <a:lstStyle/>
          <a:p>
            <a:r>
              <a:rPr lang="en-IN" sz="5400"/>
              <a:t>Process</a:t>
            </a:r>
          </a:p>
        </p:txBody>
      </p:sp>
      <p:sp>
        <p:nvSpPr>
          <p:cNvPr id="3" name="Content Placeholder 2">
            <a:extLst>
              <a:ext uri="{FF2B5EF4-FFF2-40B4-BE49-F238E27FC236}">
                <a16:creationId xmlns:a16="http://schemas.microsoft.com/office/drawing/2014/main" id="{BD56FBB7-0C77-4985-AD9F-2EFB0D93B7D6}"/>
              </a:ext>
            </a:extLst>
          </p:cNvPr>
          <p:cNvSpPr>
            <a:spLocks noGrp="1"/>
          </p:cNvSpPr>
          <p:nvPr>
            <p:ph idx="1"/>
          </p:nvPr>
        </p:nvSpPr>
        <p:spPr>
          <a:xfrm>
            <a:off x="1289304" y="2902913"/>
            <a:ext cx="9849751" cy="3032168"/>
          </a:xfrm>
        </p:spPr>
        <p:txBody>
          <a:bodyPr anchor="ctr">
            <a:normAutofit/>
          </a:bodyPr>
          <a:lstStyle/>
          <a:p>
            <a:pPr marL="0" indent="0">
              <a:buNone/>
            </a:pPr>
            <a:r>
              <a:rPr lang="en-GB" sz="1900"/>
              <a:t>Data cleaning was first performed to detect and handle corrupt or missing records. EDA (Exploratory Data Analysis) and feature engineering were then done over most features. Finally, Logistic regression, Decision Tree Classifier, and Random Forest Classifier were used to develop the predictive model. The final model achieved 98.0% test accuracy on resampled data.</a:t>
            </a:r>
          </a:p>
          <a:p>
            <a:pPr marL="0" indent="0">
              <a:buNone/>
            </a:pPr>
            <a:endParaRPr lang="en-GB" sz="1900"/>
          </a:p>
          <a:p>
            <a:pPr marL="0" indent="0">
              <a:buNone/>
            </a:pPr>
            <a:r>
              <a:rPr lang="en-GB" sz="1900"/>
              <a:t>It is worth noting that the severity in this project is "an indication of the effect the accident has on traffic", rather than the injury severity that has already been thoroughly studied by many articles. Another thing is that the final model is dependent on only a small range of data attributes that are easily achievable for all regions in the United States and before the accident really happened.</a:t>
            </a:r>
            <a:endParaRPr lang="en-IN" sz="1900"/>
          </a:p>
        </p:txBody>
      </p:sp>
    </p:spTree>
    <p:extLst>
      <p:ext uri="{BB962C8B-B14F-4D97-AF65-F5344CB8AC3E}">
        <p14:creationId xmlns:p14="http://schemas.microsoft.com/office/powerpoint/2010/main" val="308901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9015F-605A-4A77-B89A-8EBA1E770B3B}"/>
              </a:ext>
            </a:extLst>
          </p:cNvPr>
          <p:cNvSpPr>
            <a:spLocks noGrp="1"/>
          </p:cNvSpPr>
          <p:nvPr>
            <p:ph type="title"/>
          </p:nvPr>
        </p:nvSpPr>
        <p:spPr>
          <a:xfrm>
            <a:off x="645065" y="1463040"/>
            <a:ext cx="3796306" cy="2690949"/>
          </a:xfrm>
        </p:spPr>
        <p:txBody>
          <a:bodyPr anchor="t">
            <a:normAutofit/>
          </a:bodyPr>
          <a:lstStyle/>
          <a:p>
            <a:r>
              <a:rPr lang="en-IN" sz="4800"/>
              <a:t>Key Findings</a:t>
            </a:r>
          </a:p>
        </p:txBody>
      </p:sp>
      <p:grpSp>
        <p:nvGrpSpPr>
          <p:cNvPr id="16"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9FA837-2504-443E-AAA5-A087149E20EF}"/>
              </a:ext>
            </a:extLst>
          </p:cNvPr>
          <p:cNvSpPr>
            <a:spLocks noGrp="1"/>
          </p:cNvSpPr>
          <p:nvPr>
            <p:ph idx="1"/>
          </p:nvPr>
        </p:nvSpPr>
        <p:spPr>
          <a:xfrm>
            <a:off x="5656218" y="1463039"/>
            <a:ext cx="5542387" cy="4300447"/>
          </a:xfrm>
        </p:spPr>
        <p:txBody>
          <a:bodyPr anchor="t">
            <a:normAutofit/>
          </a:bodyPr>
          <a:lstStyle/>
          <a:p>
            <a:pPr>
              <a:buFont typeface="Arial" panose="020B0604020202020204" pitchFamily="34" charset="0"/>
              <a:buChar char="•"/>
            </a:pPr>
            <a:r>
              <a:rPr lang="en-GB" sz="1400" b="0" i="0">
                <a:effectLst/>
                <a:latin typeface="Helvetica Neue"/>
              </a:rPr>
              <a:t>Country-wide accident severity can be accurately predicted with limited data attributes (location, time, weather, and POI).</a:t>
            </a:r>
          </a:p>
          <a:p>
            <a:pPr>
              <a:buFont typeface="Arial" panose="020B0604020202020204" pitchFamily="34" charset="0"/>
              <a:buChar char="•"/>
            </a:pPr>
            <a:r>
              <a:rPr lang="en-GB" sz="1400" b="0" i="0">
                <a:effectLst/>
                <a:latin typeface="Helvetica Neue"/>
              </a:rPr>
              <a:t>Spatial patterns are the most useful features. For small areas like </a:t>
            </a:r>
            <a:r>
              <a:rPr lang="en-GB" sz="1400" b="1" i="0">
                <a:effectLst/>
                <a:latin typeface="Helvetica Neue"/>
              </a:rPr>
              <a:t>street</a:t>
            </a:r>
            <a:r>
              <a:rPr lang="en-GB" sz="1400" b="0" i="0">
                <a:effectLst/>
                <a:latin typeface="Helvetica Neue"/>
              </a:rPr>
              <a:t> and </a:t>
            </a:r>
            <a:r>
              <a:rPr lang="en-GB" sz="1400" b="1" i="0">
                <a:effectLst/>
                <a:latin typeface="Helvetica Neue"/>
              </a:rPr>
              <a:t>zipcode</a:t>
            </a:r>
            <a:r>
              <a:rPr lang="en-GB" sz="1400" b="0" i="0">
                <a:effectLst/>
                <a:latin typeface="Helvetica Neue"/>
              </a:rPr>
              <a:t>, severe accidents are more likely to happen at places having more accidents while for larger areas like </a:t>
            </a:r>
            <a:r>
              <a:rPr lang="en-GB" sz="1400" b="1" i="0">
                <a:effectLst/>
                <a:latin typeface="Helvetica Neue"/>
              </a:rPr>
              <a:t>city</a:t>
            </a:r>
            <a:r>
              <a:rPr lang="en-GB" sz="1400" b="0" i="0">
                <a:effectLst/>
                <a:latin typeface="Helvetica Neue"/>
              </a:rPr>
              <a:t> and </a:t>
            </a:r>
            <a:r>
              <a:rPr lang="en-GB" sz="1400" b="1" i="0">
                <a:effectLst/>
                <a:latin typeface="Helvetica Neue"/>
              </a:rPr>
              <a:t>airport region</a:t>
            </a:r>
            <a:r>
              <a:rPr lang="en-GB" sz="1400" b="0" i="0">
                <a:effectLst/>
                <a:latin typeface="Helvetica Neue"/>
              </a:rPr>
              <a:t>, at places having less accident.</a:t>
            </a:r>
          </a:p>
          <a:p>
            <a:pPr>
              <a:buFont typeface="Arial" panose="020B0604020202020204" pitchFamily="34" charset="0"/>
              <a:buChar char="•"/>
            </a:pPr>
            <a:r>
              <a:rPr lang="en-GB" sz="1400" b="0" i="0">
                <a:effectLst/>
                <a:latin typeface="Helvetica Neue"/>
              </a:rPr>
              <a:t>Time series features are also very important, especially </a:t>
            </a:r>
            <a:r>
              <a:rPr lang="en-GB" sz="1400" b="1" i="0">
                <a:effectLst/>
                <a:latin typeface="Helvetica Neue"/>
              </a:rPr>
              <a:t>minute</a:t>
            </a:r>
            <a:r>
              <a:rPr lang="en-GB" sz="1400" b="0" i="0">
                <a:effectLst/>
                <a:latin typeface="Helvetica Neue"/>
              </a:rPr>
              <a:t> in a day. An accident is more likely to be a serious one when accidents happen less frequently at this time.</a:t>
            </a:r>
          </a:p>
          <a:p>
            <a:pPr>
              <a:buFont typeface="Arial" panose="020B0604020202020204" pitchFamily="34" charset="0"/>
              <a:buChar char="•"/>
            </a:pPr>
            <a:r>
              <a:rPr lang="en-GB" sz="1400" b="0" i="0">
                <a:effectLst/>
                <a:latin typeface="Helvetica Neue"/>
              </a:rPr>
              <a:t>If an accident happens on </a:t>
            </a:r>
            <a:r>
              <a:rPr lang="en-GB" sz="1400" b="1" i="0">
                <a:effectLst/>
                <a:latin typeface="Helvetica Neue"/>
              </a:rPr>
              <a:t>Interstate Highway</a:t>
            </a:r>
            <a:r>
              <a:rPr lang="en-GB" sz="1400" b="0" i="0">
                <a:effectLst/>
                <a:latin typeface="Helvetica Neue"/>
              </a:rPr>
              <a:t>, there is a 2% chance that it will be a serious one, which is about 2.3 times of average and higher than any other street type.</a:t>
            </a:r>
          </a:p>
          <a:p>
            <a:pPr>
              <a:buFont typeface="Arial" panose="020B0604020202020204" pitchFamily="34" charset="0"/>
              <a:buChar char="•"/>
            </a:pPr>
            <a:r>
              <a:rPr lang="en-GB" sz="1400" b="0" i="0">
                <a:effectLst/>
                <a:latin typeface="Helvetica Neue"/>
              </a:rPr>
              <a:t>An accident is much less likely to be severe if it happens near </a:t>
            </a:r>
            <a:r>
              <a:rPr lang="en-GB" sz="1400" b="1" i="0">
                <a:effectLst/>
                <a:latin typeface="Helvetica Neue"/>
              </a:rPr>
              <a:t>traffic signal</a:t>
            </a:r>
            <a:r>
              <a:rPr lang="en-GB" sz="1400" b="0" i="0">
                <a:effectLst/>
                <a:latin typeface="Helvetica Neue"/>
              </a:rPr>
              <a:t> while more likely if near </a:t>
            </a:r>
            <a:r>
              <a:rPr lang="en-GB" sz="1400" b="1" i="0">
                <a:effectLst/>
                <a:latin typeface="Helvetica Neue"/>
              </a:rPr>
              <a:t>junction</a:t>
            </a:r>
            <a:r>
              <a:rPr lang="en-GB" sz="1400" b="0" i="0">
                <a:effectLst/>
                <a:latin typeface="Helvetica Neue"/>
              </a:rPr>
              <a:t>.</a:t>
            </a:r>
          </a:p>
          <a:p>
            <a:pPr>
              <a:buFont typeface="Arial" panose="020B0604020202020204" pitchFamily="34" charset="0"/>
              <a:buChar char="•"/>
            </a:pPr>
            <a:r>
              <a:rPr lang="en-GB" sz="1400" b="0" i="0">
                <a:effectLst/>
                <a:latin typeface="Helvetica Neue"/>
              </a:rPr>
              <a:t>Weather features like </a:t>
            </a:r>
            <a:r>
              <a:rPr lang="en-GB" sz="1400" b="1" i="0">
                <a:effectLst/>
                <a:latin typeface="Helvetica Neue"/>
              </a:rPr>
              <a:t>pressure</a:t>
            </a:r>
            <a:r>
              <a:rPr lang="en-GB" sz="1400" b="0" i="0">
                <a:effectLst/>
                <a:latin typeface="Helvetica Neue"/>
              </a:rPr>
              <a:t>, </a:t>
            </a:r>
            <a:r>
              <a:rPr lang="en-GB" sz="1400" b="1" i="0">
                <a:effectLst/>
                <a:latin typeface="Helvetica Neue"/>
              </a:rPr>
              <a:t>temperature</a:t>
            </a:r>
            <a:r>
              <a:rPr lang="en-GB" sz="1400" b="0" i="0">
                <a:effectLst/>
                <a:latin typeface="Helvetica Neue"/>
              </a:rPr>
              <a:t>, </a:t>
            </a:r>
            <a:r>
              <a:rPr lang="en-GB" sz="1400" b="1" i="0">
                <a:effectLst/>
                <a:latin typeface="Helvetica Neue"/>
              </a:rPr>
              <a:t>humidity</a:t>
            </a:r>
            <a:r>
              <a:rPr lang="en-GB" sz="1400" b="0" i="0">
                <a:effectLst/>
                <a:latin typeface="Helvetica Neue"/>
              </a:rPr>
              <a:t>, and </a:t>
            </a:r>
            <a:r>
              <a:rPr lang="en-GB" sz="1400" b="1" i="0">
                <a:effectLst/>
                <a:latin typeface="Helvetica Neue"/>
              </a:rPr>
              <a:t>wind speed</a:t>
            </a:r>
            <a:r>
              <a:rPr lang="en-GB" sz="1400" b="0" i="0">
                <a:effectLst/>
                <a:latin typeface="Helvetica Neue"/>
              </a:rPr>
              <a:t> are also very important.</a:t>
            </a:r>
          </a:p>
        </p:txBody>
      </p:sp>
    </p:spTree>
    <p:extLst>
      <p:ext uri="{BB962C8B-B14F-4D97-AF65-F5344CB8AC3E}">
        <p14:creationId xmlns:p14="http://schemas.microsoft.com/office/powerpoint/2010/main" val="267161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reeform: Shape 7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37" name="Group 8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8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0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8" name="Picture 2">
            <a:extLst>
              <a:ext uri="{FF2B5EF4-FFF2-40B4-BE49-F238E27FC236}">
                <a16:creationId xmlns:a16="http://schemas.microsoft.com/office/drawing/2014/main" id="{231D4143-19A6-41CC-8BB6-86666152E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685800"/>
            <a:ext cx="2565400" cy="1841500"/>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CD7D22B-8F68-4D56-B7D5-BCAAF393C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700" y="685800"/>
            <a:ext cx="3848100" cy="184150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3917690-A512-4F58-8084-ABE24E634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590800"/>
            <a:ext cx="4254500" cy="1993900"/>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0F237B2-C7BA-471F-AB2D-4698F8CCB35D}"/>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9321800" y="2590800"/>
            <a:ext cx="2159000" cy="1993900"/>
          </a:xfrm>
          <a:prstGeom prst="rect">
            <a:avLst/>
          </a:prstGeom>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C7A2A85-E042-4784-9CA6-60A4E45C7B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4648200"/>
            <a:ext cx="6477000" cy="11303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44B45F-BD40-4347-9A64-0EA09FA171FC}"/>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Data Exploration</a:t>
            </a:r>
          </a:p>
        </p:txBody>
      </p:sp>
    </p:spTree>
    <p:extLst>
      <p:ext uri="{BB962C8B-B14F-4D97-AF65-F5344CB8AC3E}">
        <p14:creationId xmlns:p14="http://schemas.microsoft.com/office/powerpoint/2010/main" val="144253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50BC8E2C-F8F5-4B1D-9EAE-5CDAC1681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374900"/>
            <a:ext cx="3771900" cy="2057400"/>
          </a:xfrm>
          <a:prstGeom prst="rect">
            <a:avLst/>
          </a:prstGeom>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630F9FF-9840-4A27-98DA-824B5E767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2374900"/>
            <a:ext cx="3784600" cy="2057400"/>
          </a:xfrm>
          <a:prstGeom prst="rect">
            <a:avLst/>
          </a:prstGeom>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D4AC2B2-003A-4680-8B96-754059E97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2374900"/>
            <a:ext cx="2476500" cy="863600"/>
          </a:xfrm>
          <a:prstGeom prst="rect">
            <a:avLst/>
          </a:prstGeom>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D399BD-5932-4551-95D8-8F8CC672A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3314700"/>
            <a:ext cx="2476500" cy="1117600"/>
          </a:xfrm>
          <a:prstGeom prst="rect">
            <a:avLst/>
          </a:prstGeom>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1AFF175B-93FD-479F-A46B-7B8BE4D747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508500"/>
            <a:ext cx="2044700" cy="1447800"/>
          </a:xfrm>
          <a:prstGeom prst="rect">
            <a:avLst/>
          </a:prstGeom>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CFD6D501-C19E-4421-A545-DECCE5EE39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8800" y="4508500"/>
            <a:ext cx="1803400" cy="1447800"/>
          </a:xfrm>
          <a:prstGeom prst="rect">
            <a:avLst/>
          </a:prstGeom>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081C9D73-83DC-4820-9756-C764EDDB2B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1100" y="4508500"/>
            <a:ext cx="6172200" cy="14478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39D946-E568-4046-A8F1-D6318108CC5F}"/>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a:t>Categorical Data</a:t>
            </a:r>
          </a:p>
        </p:txBody>
      </p:sp>
    </p:spTree>
    <p:extLst>
      <p:ext uri="{BB962C8B-B14F-4D97-AF65-F5344CB8AC3E}">
        <p14:creationId xmlns:p14="http://schemas.microsoft.com/office/powerpoint/2010/main" val="3987799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1010</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Helvetica Neue</vt:lpstr>
      <vt:lpstr>OpenSans-Light</vt:lpstr>
      <vt:lpstr>Raleway</vt:lpstr>
      <vt:lpstr>Office Theme</vt:lpstr>
      <vt:lpstr>Car accident severity</vt:lpstr>
      <vt:lpstr>Introduction</vt:lpstr>
      <vt:lpstr>Motivation</vt:lpstr>
      <vt:lpstr>Objective</vt:lpstr>
      <vt:lpstr>Dataset Overview</vt:lpstr>
      <vt:lpstr>Process</vt:lpstr>
      <vt:lpstr>Key Findings</vt:lpstr>
      <vt:lpstr>Data Exploration</vt:lpstr>
      <vt:lpstr>Categorical Data</vt:lpstr>
      <vt:lpstr>Decision Tree</vt:lpstr>
      <vt:lpstr>Decision Tree</vt:lpstr>
      <vt:lpstr>Random Forest</vt:lpstr>
      <vt:lpstr>Conclusion &amp; Future Work</vt:lpstr>
      <vt:lpstr>Acknowledgement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Kunal Das</dc:creator>
  <cp:lastModifiedBy>Kunal Das</cp:lastModifiedBy>
  <cp:revision>2</cp:revision>
  <dcterms:created xsi:type="dcterms:W3CDTF">2020-11-06T13:50:49Z</dcterms:created>
  <dcterms:modified xsi:type="dcterms:W3CDTF">2020-11-06T14:12:52Z</dcterms:modified>
</cp:coreProperties>
</file>