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70" r:id="rId13"/>
    <p:sldId id="267" r:id="rId14"/>
    <p:sldId id="269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3D25-91B1-46C5-A0CB-0487BA9B4C7B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5B8EC-3369-43BA-9458-D6A0B151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9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dirty="0">
                <a:solidFill>
                  <a:srgbClr val="000000"/>
                </a:solidFill>
                <a:effectLst/>
                <a:latin typeface="-apple-system"/>
              </a:rPr>
              <a:t>Spark is extremely fast distributed data processing that runs in the memory of the worker nodes</a:t>
            </a:r>
            <a:endParaRPr lang="en-IN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B8EC-3369-43BA-9458-D6A0B151D70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5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31D5-769D-4B19-A7A4-C00F68C2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5B015-0F1A-437D-9E8D-1E7B8D76C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8FCD-87F1-477C-9A64-7314FE2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25C6-8F9F-4AC2-A94A-4890AAB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2672-5D01-4C4D-96DD-3EF81BE3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D329-8932-487E-92E2-84B45831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D8BE-8900-472D-BCC8-C6B70717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0189-DC78-4CE9-ADE4-7506FF19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4C9E-5763-4033-8E88-DB187798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0A8C-3870-4348-8554-078A27F8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3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743A0-7AC4-415E-902B-09FDBD206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3384C-5B32-4D82-BF34-9906AEE96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A740-7908-4237-B323-76E0BC37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90B3-4917-41DE-97C5-649146A8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7933-92D1-4618-BE3F-2BC87B7C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7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1349-6BEA-462C-944D-F352B43F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2F94-615D-47B0-89F6-0800095F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CE22-52A7-4CE2-9A59-4438FF96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44B1-E6DB-4AA7-81CD-37A170F0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F84F-3C7B-437D-B456-CBCCC796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ACB1-9676-4428-9B7F-80D8254D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89D8-9FAC-4094-86E2-D4E37D80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5EC1-6AB4-472A-A040-E645D733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6F24-0901-4A56-9D60-690FCB0F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A3F5-0743-4BE4-ACB5-FEFE63FB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864-61E2-4BC4-9EA1-3EB3792A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B0E-4A2A-4DFD-B086-009BB1A08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09F7A-FD1B-4555-9291-9FAA58213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7D31D-F6C5-4C28-8EBB-D1425209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09F75-4ED2-42E2-B584-B333EBCA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0BAF5-6FA6-4393-8BC4-F99CF03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1BB-4D7A-4245-B186-040FEE78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E8450-0432-47A1-A11D-B793116BD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ADA0A-B86E-438E-ABBF-236139F2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9041E-F532-4E80-B3F9-F102BA12C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9EC09-9E4A-463B-8355-1C162C14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65487-0071-4839-BAE1-DE4801C5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EEF34-A761-450C-AC1B-A3C26CE0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9D373-E6E1-4625-9B56-B0D34D1B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408-EF79-45FF-AE32-7B59A6C6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7103-DD86-4AD7-911A-7822B9C7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304F0-F2E0-4C20-93EB-C21B16B4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C9642-B278-4167-878D-6BE01ED5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2B963-809B-4FD8-8C10-6488223A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0EB7D-BDD6-4530-AD6B-B9C0531F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BBF7F-41CE-452A-A27B-50031690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5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515-4F71-44BB-9F40-92D7268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A584-A419-453B-B084-28D79833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3ED05-E18F-45B9-BA5A-10BE9CAC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A608-ECB5-4E76-BEE0-53866879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32E54-AF5A-41A7-A2FD-768318E0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0974-061A-4F63-BD8E-F9FEFD6C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0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542F-6A08-48DE-89CE-2CB4B2CD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EF440-29A4-4A8E-9087-2B5F5E47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DA40F-9005-480A-9582-4D443B218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A4AD-2327-4C90-910B-1652410E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DCDA-8178-40E0-8E8C-C940B3A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3567-542A-4B0E-89D6-BAAF30AE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6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1ECC5-6280-4843-B69B-99452157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9B5B-305B-4BE0-B4C4-D7C5511E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4422-5897-40F1-A1B9-0ED071730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3FBC-C8CC-42F2-9983-4DF44531C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F231-D53D-41B6-B7D8-9F60F13BC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olutions/data-lake-solu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ke-form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BC5D-6B5B-4700-B83B-124F62309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Jobs using AWS Glue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74410-588E-4F4F-AA31-BA1EF2D99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9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Athena is an interactive query service that allows us to query data from S3 without the need for clusters or data warehouses.</a:t>
            </a:r>
          </a:p>
        </p:txBody>
      </p:sp>
    </p:spTree>
    <p:extLst>
      <p:ext uri="{BB962C8B-B14F-4D97-AF65-F5344CB8AC3E}">
        <p14:creationId xmlns:p14="http://schemas.microsoft.com/office/powerpoint/2010/main" val="91194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 in Athena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Web Logs</a:t>
            </a:r>
          </a:p>
          <a:p>
            <a:r>
              <a:rPr lang="en-US" dirty="0"/>
              <a:t>CSV</a:t>
            </a:r>
          </a:p>
          <a:p>
            <a:r>
              <a:rPr lang="en-US" dirty="0"/>
              <a:t>TSV</a:t>
            </a:r>
          </a:p>
          <a:p>
            <a:r>
              <a:rPr lang="en-US" dirty="0"/>
              <a:t>Text file with custom delimiters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Parquet</a:t>
            </a:r>
          </a:p>
          <a:p>
            <a:r>
              <a:rPr lang="en-US" dirty="0"/>
              <a:t>ORC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79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Connections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Glue Connection is used to connect to different data 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Connections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  <a:p>
            <a:r>
              <a:rPr lang="en-US" dirty="0"/>
              <a:t>Amazon RDS</a:t>
            </a:r>
          </a:p>
          <a:p>
            <a:r>
              <a:rPr lang="en-US" dirty="0"/>
              <a:t>Amazon Redshift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06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Crawlers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Glue Crawler is used to put a structure on top of the connection retrieved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35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Classifiers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classifier determines the schema of crawler retrieved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37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Classifiers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Grok</a:t>
            </a:r>
          </a:p>
          <a:p>
            <a:r>
              <a:rPr lang="en-IN" dirty="0"/>
              <a:t>XML</a:t>
            </a:r>
          </a:p>
          <a:p>
            <a:r>
              <a:rPr lang="en-IN" dirty="0"/>
              <a:t>JSON</a:t>
            </a:r>
          </a:p>
          <a:p>
            <a:r>
              <a:rPr lang="en-IN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51059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ETL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Glue ETL workflow is used to orchestrate ETL jobs, triggers and crawlers.</a:t>
            </a:r>
          </a:p>
        </p:txBody>
      </p:sp>
    </p:spTree>
    <p:extLst>
      <p:ext uri="{BB962C8B-B14F-4D97-AF65-F5344CB8AC3E}">
        <p14:creationId xmlns:p14="http://schemas.microsoft.com/office/powerpoint/2010/main" val="2754242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ETL Workflow Legends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  <a:p>
            <a:r>
              <a:rPr lang="en-US" dirty="0"/>
              <a:t>Trigger</a:t>
            </a:r>
          </a:p>
          <a:p>
            <a:r>
              <a:rPr lang="en-US" dirty="0"/>
              <a:t>Job</a:t>
            </a:r>
          </a:p>
          <a:p>
            <a:r>
              <a:rPr lang="en-US" dirty="0"/>
              <a:t>Crawler</a:t>
            </a:r>
          </a:p>
        </p:txBody>
      </p:sp>
    </p:spTree>
    <p:extLst>
      <p:ext uri="{BB962C8B-B14F-4D97-AF65-F5344CB8AC3E}">
        <p14:creationId xmlns:p14="http://schemas.microsoft.com/office/powerpoint/2010/main" val="80330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Jobs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are scalable serverless Spark jobs.</a:t>
            </a:r>
          </a:p>
        </p:txBody>
      </p:sp>
    </p:spTree>
    <p:extLst>
      <p:ext uri="{BB962C8B-B14F-4D97-AF65-F5344CB8AC3E}">
        <p14:creationId xmlns:p14="http://schemas.microsoft.com/office/powerpoint/2010/main" val="416869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EMR is the industry-leading cloud big data platform for processing vast amounts of data using open source tools such as Apache Spark, Apache Hive, Apache HBase, Apache </a:t>
            </a:r>
            <a:r>
              <a:rPr lang="en-US" dirty="0" err="1"/>
              <a:t>Flink</a:t>
            </a:r>
            <a:r>
              <a:rPr lang="en-US" dirty="0"/>
              <a:t>, Apache </a:t>
            </a:r>
            <a:r>
              <a:rPr lang="en-US" dirty="0" err="1"/>
              <a:t>Hudi</a:t>
            </a:r>
            <a:r>
              <a:rPr lang="en-US" dirty="0"/>
              <a:t>, and Presto.</a:t>
            </a:r>
          </a:p>
          <a:p>
            <a:r>
              <a:rPr lang="en-US" dirty="0"/>
              <a:t>Amazon EMR makes it easy to set up, operate, and scale your big data environments by automating time-consuming tasks like provisioning capacity and tuning clusters.</a:t>
            </a:r>
          </a:p>
        </p:txBody>
      </p:sp>
    </p:spTree>
    <p:extLst>
      <p:ext uri="{BB962C8B-B14F-4D97-AF65-F5344CB8AC3E}">
        <p14:creationId xmlns:p14="http://schemas.microsoft.com/office/powerpoint/2010/main" val="3148183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Jobs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r>
              <a:rPr lang="en-US" dirty="0"/>
              <a:t>Spark Streaming</a:t>
            </a:r>
          </a:p>
          <a:p>
            <a:r>
              <a:rPr lang="en-US" dirty="0"/>
              <a:t>Python Shell</a:t>
            </a:r>
          </a:p>
        </p:txBody>
      </p:sp>
    </p:spTree>
    <p:extLst>
      <p:ext uri="{BB962C8B-B14F-4D97-AF65-F5344CB8AC3E}">
        <p14:creationId xmlns:p14="http://schemas.microsoft.com/office/powerpoint/2010/main" val="201409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use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Elastic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Flexible</a:t>
            </a:r>
          </a:p>
        </p:txBody>
      </p:sp>
    </p:spTree>
    <p:extLst>
      <p:ext uri="{BB962C8B-B14F-4D97-AF65-F5344CB8AC3E}">
        <p14:creationId xmlns:p14="http://schemas.microsoft.com/office/powerpoint/2010/main" val="12474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 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Extract, transform, load (ETL)</a:t>
            </a:r>
          </a:p>
          <a:p>
            <a:r>
              <a:rPr lang="en-US" dirty="0"/>
              <a:t>Clickstream analysis</a:t>
            </a:r>
          </a:p>
          <a:p>
            <a:r>
              <a:rPr lang="en-US" dirty="0"/>
              <a:t>Real-time streaming</a:t>
            </a:r>
          </a:p>
          <a:p>
            <a:r>
              <a:rPr lang="en-US" dirty="0"/>
              <a:t>Interactive analytics</a:t>
            </a:r>
          </a:p>
          <a:p>
            <a:r>
              <a:rPr lang="en-US" dirty="0"/>
              <a:t>Genomics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2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lake is a centralized, curated and secured repository of all raw and processed data for analysis.</a:t>
            </a:r>
          </a:p>
          <a:p>
            <a:r>
              <a:rPr lang="en-US" dirty="0"/>
              <a:t>A data lake enables us to break down data silos and combine different types of analytics to gain insights and guide better business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Template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DCE6F-1754-49DE-A766-37D9FE9A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2987" y="1825625"/>
            <a:ext cx="4126026" cy="4351338"/>
          </a:xfrm>
        </p:spPr>
      </p:pic>
    </p:spTree>
    <p:extLst>
      <p:ext uri="{BB962C8B-B14F-4D97-AF65-F5344CB8AC3E}">
        <p14:creationId xmlns:p14="http://schemas.microsoft.com/office/powerpoint/2010/main" val="84892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Building Data Lake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data source – HDFS</a:t>
            </a:r>
          </a:p>
          <a:p>
            <a:r>
              <a:rPr lang="en-US" dirty="0"/>
              <a:t>Select services to process and query data</a:t>
            </a:r>
          </a:p>
          <a:p>
            <a:r>
              <a:rPr lang="en-US" dirty="0"/>
              <a:t>Use AWS higher-level services to subsequently further process and transform</a:t>
            </a:r>
            <a:r>
              <a:rPr lang="en-IN" dirty="0"/>
              <a:t>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8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Data Lake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Athena – Serverless SQL on parquet data</a:t>
            </a:r>
          </a:p>
          <a:p>
            <a:r>
              <a:rPr lang="en-US" dirty="0"/>
              <a:t>Glue – Serverless ETL to run Apache Spark job on scale</a:t>
            </a:r>
          </a:p>
          <a:p>
            <a:r>
              <a:rPr lang="en-US" dirty="0"/>
              <a:t>Data lake – CFT/CDK templates to build the lake</a:t>
            </a:r>
          </a:p>
          <a:p>
            <a:r>
              <a:rPr lang="en-IN" dirty="0"/>
              <a:t>Lake Formation – Superset of Glue and Security patterns</a:t>
            </a:r>
          </a:p>
        </p:txBody>
      </p:sp>
    </p:spTree>
    <p:extLst>
      <p:ext uri="{BB962C8B-B14F-4D97-AF65-F5344CB8AC3E}">
        <p14:creationId xmlns:p14="http://schemas.microsoft.com/office/powerpoint/2010/main" val="303636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Lake Formation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AEB2C-E7CC-43FD-BF43-27E73945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7946" y="1825625"/>
            <a:ext cx="9276107" cy="4351338"/>
          </a:xfrm>
        </p:spPr>
      </p:pic>
    </p:spTree>
    <p:extLst>
      <p:ext uri="{BB962C8B-B14F-4D97-AF65-F5344CB8AC3E}">
        <p14:creationId xmlns:p14="http://schemas.microsoft.com/office/powerpoint/2010/main" val="235433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389</Words>
  <Application>Microsoft Office PowerPoint</Application>
  <PresentationFormat>Widescreen</PresentationFormat>
  <Paragraphs>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ETL Jobs using AWS Glue</vt:lpstr>
      <vt:lpstr>EMR</vt:lpstr>
      <vt:lpstr>EMR Advantages</vt:lpstr>
      <vt:lpstr>EMR Usage</vt:lpstr>
      <vt:lpstr>Data Lake</vt:lpstr>
      <vt:lpstr>Data Lake Template</vt:lpstr>
      <vt:lpstr>Process of Building Data Lake</vt:lpstr>
      <vt:lpstr>Key Data Lake Services</vt:lpstr>
      <vt:lpstr>AWS Lake Formation</vt:lpstr>
      <vt:lpstr>AWS Athena</vt:lpstr>
      <vt:lpstr>Data Formats in Athena</vt:lpstr>
      <vt:lpstr>Glue Connections</vt:lpstr>
      <vt:lpstr>Glue Connections Types</vt:lpstr>
      <vt:lpstr>Glue Crawlers</vt:lpstr>
      <vt:lpstr>Glue Classifiers</vt:lpstr>
      <vt:lpstr>Glue Classifiers Types</vt:lpstr>
      <vt:lpstr>Glue ETL Workflow</vt:lpstr>
      <vt:lpstr>Glue ETL Workflow Legends</vt:lpstr>
      <vt:lpstr>Glue Jobs</vt:lpstr>
      <vt:lpstr>Glue Jobs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cbnits-129</dc:creator>
  <cp:lastModifiedBy>cbnits-129</cp:lastModifiedBy>
  <cp:revision>2</cp:revision>
  <dcterms:created xsi:type="dcterms:W3CDTF">2021-09-15T04:05:07Z</dcterms:created>
  <dcterms:modified xsi:type="dcterms:W3CDTF">2021-09-15T04:30:48Z</dcterms:modified>
</cp:coreProperties>
</file>