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Review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B46-47F4-80A0-327427A722BE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B46-47F4-80A0-327427A722BE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B46-47F4-80A0-327427A722BE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FB46-47F4-80A0-327427A722BE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199018320401897"/>
                      <c:h val="0.173889060023454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B46-47F4-80A0-327427A722BE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B46-47F4-80A0-327427A722BE}"/>
                </c:ext>
              </c:extLst>
            </c:dLbl>
            <c:dLbl>
              <c:idx val="2"/>
              <c:layout>
                <c:manualLayout>
                  <c:x val="0.15612330475730696"/>
                  <c:y val="3.0361652372426901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6652090311887"/>
                      <c:h val="0.173889060023454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B46-47F4-80A0-327427A722BE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B46-47F4-80A0-327427A722BE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Positive 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64.844903988183106</c:v>
                </c:pt>
                <c:pt idx="1">
                  <c:v>0.14771048744460799</c:v>
                </c:pt>
                <c:pt idx="2">
                  <c:v>35.007385524372197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46-47F4-80A0-327427A722B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3E8F4-420B-45C4-A5C8-34617700869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EF02D-A3DE-4091-823B-3BD30118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04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British Airways Customer Insight.</a:t>
            </a:r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E4089916-89F7-865B-F3F5-CD428F6C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27" b="22481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3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GB" sz="2400" b="1" dirty="0"/>
              <a:t>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359608"/>
            <a:ext cx="2828611" cy="3159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600" b="1" i="1" dirty="0"/>
              <a:t>Total Number of Reviews : 2031</a:t>
            </a:r>
          </a:p>
          <a:p>
            <a:pPr marL="0" indent="0">
              <a:buNone/>
            </a:pPr>
            <a:endParaRPr lang="en-GB" sz="1600" b="1" i="1" dirty="0"/>
          </a:p>
          <a:p>
            <a:pPr marL="0" indent="0">
              <a:buNone/>
            </a:pPr>
            <a:endParaRPr lang="en-GB" sz="1600" b="1" i="1" dirty="0"/>
          </a:p>
          <a:p>
            <a:pPr marL="0" indent="0">
              <a:buNone/>
            </a:pPr>
            <a:endParaRPr lang="en-GB" sz="1600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F05691-D299-F0F2-7692-3F5672676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9" y="606767"/>
            <a:ext cx="2828611" cy="26960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A35459-2066-EA24-8DEE-E8ECE68BF47B}"/>
              </a:ext>
            </a:extLst>
          </p:cNvPr>
          <p:cNvSpPr txBox="1"/>
          <p:nvPr/>
        </p:nvSpPr>
        <p:spPr>
          <a:xfrm>
            <a:off x="282681" y="3302786"/>
            <a:ext cx="269295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Most Frequent Travelling Type is Couple Leisure.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49174B-C98A-1FFC-D966-207231E71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292" y="606768"/>
            <a:ext cx="2848032" cy="2696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ED3DDA-8131-3181-D3BC-02BF03D7FAC2}"/>
              </a:ext>
            </a:extLst>
          </p:cNvPr>
          <p:cNvSpPr txBox="1"/>
          <p:nvPr/>
        </p:nvSpPr>
        <p:spPr>
          <a:xfrm>
            <a:off x="3111292" y="3302786"/>
            <a:ext cx="269295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Most Comfortable Seat Rating is Solo Leisure.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0617BC-8EC1-8FFB-6F4A-7AF18369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086" y="749695"/>
            <a:ext cx="3048425" cy="24101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CEED82-A66F-D86C-3457-406F1DF82460}"/>
              </a:ext>
            </a:extLst>
          </p:cNvPr>
          <p:cNvSpPr txBox="1"/>
          <p:nvPr/>
        </p:nvSpPr>
        <p:spPr>
          <a:xfrm>
            <a:off x="6094976" y="3225841"/>
            <a:ext cx="300053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A Strong Positive Co-relation between  Recommendation and Value for money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982850-E1FE-EA67-FE06-09B12679B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273" y="749695"/>
            <a:ext cx="2961625" cy="24101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90A7E5-4CE5-A0FA-CE91-5CCF04306A4A}"/>
              </a:ext>
            </a:extLst>
          </p:cNvPr>
          <p:cNvSpPr txBox="1"/>
          <p:nvPr/>
        </p:nvSpPr>
        <p:spPr>
          <a:xfrm>
            <a:off x="9182249" y="3225841"/>
            <a:ext cx="295048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Rating after 3.5 is less likely to be a negative review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B22628E-2149-D23A-FD97-6A576DF91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029" y="3707140"/>
            <a:ext cx="3118881" cy="23911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5537CD-7AAC-D4D3-B4B5-F4B65E489B19}"/>
              </a:ext>
            </a:extLst>
          </p:cNvPr>
          <p:cNvSpPr txBox="1"/>
          <p:nvPr/>
        </p:nvSpPr>
        <p:spPr>
          <a:xfrm>
            <a:off x="195943" y="6137262"/>
            <a:ext cx="305105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Positive Sentiment reviews done by mostly Solo group and Business Class needs some actual Improvement .</a:t>
            </a:r>
          </a:p>
          <a:p>
            <a:endParaRPr lang="en-US" sz="10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A978FF-1B60-C12D-F95C-963EA92DA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735" y="3790648"/>
            <a:ext cx="2985760" cy="277952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E3730A8-9564-000A-02C8-3C4E01B218B6}"/>
              </a:ext>
            </a:extLst>
          </p:cNvPr>
          <p:cNvSpPr txBox="1"/>
          <p:nvPr/>
        </p:nvSpPr>
        <p:spPr>
          <a:xfrm>
            <a:off x="6387320" y="4749524"/>
            <a:ext cx="2728314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The graph shows distinct customer clusters where positive sentiment correlates with high Value for Money and Seat Comfort, while negative sentiment aligns with lower ratings across features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450E8D7-3DFA-7F3A-66CD-CF49E1448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436621"/>
              </p:ext>
            </p:extLst>
          </p:nvPr>
        </p:nvGraphicFramePr>
        <p:xfrm>
          <a:off x="9180252" y="3544426"/>
          <a:ext cx="3082485" cy="259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E1621069-685D-2EB1-B09D-97D78450D0C6}"/>
              </a:ext>
            </a:extLst>
          </p:cNvPr>
          <p:cNvSpPr/>
          <p:nvPr/>
        </p:nvSpPr>
        <p:spPr>
          <a:xfrm>
            <a:off x="9180252" y="3480796"/>
            <a:ext cx="2962834" cy="33279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7344E2-2DCD-7A34-FBD1-5E59EBFD6834}"/>
              </a:ext>
            </a:extLst>
          </p:cNvPr>
          <p:cNvSpPr/>
          <p:nvPr/>
        </p:nvSpPr>
        <p:spPr>
          <a:xfrm>
            <a:off x="3333735" y="3708265"/>
            <a:ext cx="5781899" cy="31005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00C24B-EA33-5E7A-2679-C2FFBB6E86E5}"/>
              </a:ext>
            </a:extLst>
          </p:cNvPr>
          <p:cNvSpPr/>
          <p:nvPr/>
        </p:nvSpPr>
        <p:spPr>
          <a:xfrm>
            <a:off x="62288" y="3699530"/>
            <a:ext cx="3271447" cy="31092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363712-8228-795C-FC79-4FB6AFEE66C6}"/>
              </a:ext>
            </a:extLst>
          </p:cNvPr>
          <p:cNvSpPr/>
          <p:nvPr/>
        </p:nvSpPr>
        <p:spPr>
          <a:xfrm>
            <a:off x="59267" y="606767"/>
            <a:ext cx="9036244" cy="30927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9F2D7D-ED9A-61FB-0ECB-449BB278FE22}"/>
              </a:ext>
            </a:extLst>
          </p:cNvPr>
          <p:cNvSpPr/>
          <p:nvPr/>
        </p:nvSpPr>
        <p:spPr>
          <a:xfrm>
            <a:off x="9182250" y="606767"/>
            <a:ext cx="2950484" cy="28652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497430-D0DA-B86B-CFF6-24287B8F320A}"/>
              </a:ext>
            </a:extLst>
          </p:cNvPr>
          <p:cNvSpPr txBox="1"/>
          <p:nvPr/>
        </p:nvSpPr>
        <p:spPr>
          <a:xfrm>
            <a:off x="9200375" y="6134980"/>
            <a:ext cx="279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Positive = 1317</a:t>
            </a:r>
          </a:p>
          <a:p>
            <a:r>
              <a:rPr lang="en-US" sz="1200" b="1" dirty="0"/>
              <a:t>Neutral = 3</a:t>
            </a:r>
          </a:p>
          <a:p>
            <a:r>
              <a:rPr lang="en-US" sz="1200" b="1" dirty="0"/>
              <a:t>Negative = 711 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British Airways Customer Insight.</vt:lpstr>
      <vt:lpstr>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kunal debroy</cp:lastModifiedBy>
  <cp:revision>2</cp:revision>
  <dcterms:created xsi:type="dcterms:W3CDTF">2022-12-06T11:13:27Z</dcterms:created>
  <dcterms:modified xsi:type="dcterms:W3CDTF">2024-12-17T17:04:49Z</dcterms:modified>
</cp:coreProperties>
</file>