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00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61"/>
    <p:restoredTop sz="94655"/>
  </p:normalViewPr>
  <p:slideViewPr>
    <p:cSldViewPr snapToGrid="0" snapToObjects="1">
      <p:cViewPr varScale="1">
        <p:scale>
          <a:sx n="25" d="100"/>
          <a:sy n="25" d="100"/>
        </p:scale>
        <p:origin x="2064" y="176"/>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9724D-6106-B84D-AD73-88AB3BCE741D}" type="datetimeFigureOut">
              <a:rPr lang="en-US" smtClean="0"/>
              <a:t>8/28/23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A78A6-91B1-A94B-8013-D04A98434E6D}" type="slidenum">
              <a:rPr lang="en-US" smtClean="0"/>
              <a:t>‹#›</a:t>
            </a:fld>
            <a:endParaRPr lang="en-US"/>
          </a:p>
        </p:txBody>
      </p:sp>
    </p:spTree>
    <p:extLst>
      <p:ext uri="{BB962C8B-B14F-4D97-AF65-F5344CB8AC3E}">
        <p14:creationId xmlns:p14="http://schemas.microsoft.com/office/powerpoint/2010/main" val="1644038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8A78A6-91B1-A94B-8013-D04A98434E6D}" type="slidenum">
              <a:rPr lang="en-US" smtClean="0"/>
              <a:t>1</a:t>
            </a:fld>
            <a:endParaRPr lang="en-US"/>
          </a:p>
        </p:txBody>
      </p:sp>
    </p:spTree>
    <p:extLst>
      <p:ext uri="{BB962C8B-B14F-4D97-AF65-F5344CB8AC3E}">
        <p14:creationId xmlns:p14="http://schemas.microsoft.com/office/powerpoint/2010/main" val="1823357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ckground Image">
    <p:spTree>
      <p:nvGrpSpPr>
        <p:cNvPr id="1" name=""/>
        <p:cNvGrpSpPr/>
        <p:nvPr/>
      </p:nvGrpSpPr>
      <p:grpSpPr>
        <a:xfrm>
          <a:off x="0" y="0"/>
          <a:ext cx="0" cy="0"/>
          <a:chOff x="0" y="0"/>
          <a:chExt cx="0" cy="0"/>
        </a:xfrm>
      </p:grpSpPr>
      <p:cxnSp>
        <p:nvCxnSpPr>
          <p:cNvPr id="8" name="Straight Connector 7"/>
          <p:cNvCxnSpPr/>
          <p:nvPr userDrawn="1"/>
        </p:nvCxnSpPr>
        <p:spPr bwMode="auto">
          <a:xfrm>
            <a:off x="11185525" y="6742380"/>
            <a:ext cx="0" cy="22860000"/>
          </a:xfrm>
          <a:prstGeom prst="line">
            <a:avLst/>
          </a:prstGeom>
          <a:noFill/>
          <a:ln w="25400" cap="flat" cmpd="sng" algn="ctr">
            <a:solidFill>
              <a:schemeClr val="tx1"/>
            </a:solidFill>
            <a:prstDash val="dash"/>
            <a:round/>
            <a:headEnd type="oval" w="med" len="med"/>
            <a:tailEnd type="oval" w="med" len="med"/>
          </a:ln>
          <a:effectLst/>
        </p:spPr>
      </p:cxnSp>
      <p:cxnSp>
        <p:nvCxnSpPr>
          <p:cNvPr id="9" name="Straight Connector 9"/>
          <p:cNvCxnSpPr>
            <a:cxnSpLocks noChangeShapeType="1"/>
          </p:cNvCxnSpPr>
          <p:nvPr userDrawn="1"/>
        </p:nvCxnSpPr>
        <p:spPr bwMode="auto">
          <a:xfrm>
            <a:off x="11307763" y="8992295"/>
            <a:ext cx="91440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0" name="Straight Connector 9"/>
          <p:cNvCxnSpPr/>
          <p:nvPr userDrawn="1"/>
        </p:nvCxnSpPr>
        <p:spPr bwMode="auto">
          <a:xfrm>
            <a:off x="21945600" y="6742380"/>
            <a:ext cx="0" cy="22860000"/>
          </a:xfrm>
          <a:prstGeom prst="line">
            <a:avLst/>
          </a:prstGeom>
          <a:noFill/>
          <a:ln w="25400" cap="flat" cmpd="sng" algn="ctr">
            <a:solidFill>
              <a:schemeClr val="tx1"/>
            </a:solidFill>
            <a:prstDash val="dash"/>
            <a:round/>
            <a:headEnd type="oval" w="med" len="med"/>
            <a:tailEnd type="oval" w="med" len="med"/>
          </a:ln>
          <a:effectLst/>
        </p:spPr>
      </p:cxnSp>
      <p:cxnSp>
        <p:nvCxnSpPr>
          <p:cNvPr id="11" name="Straight Connector 10"/>
          <p:cNvCxnSpPr/>
          <p:nvPr userDrawn="1"/>
        </p:nvCxnSpPr>
        <p:spPr bwMode="auto">
          <a:xfrm>
            <a:off x="32705675" y="6742380"/>
            <a:ext cx="0" cy="22860000"/>
          </a:xfrm>
          <a:prstGeom prst="line">
            <a:avLst/>
          </a:prstGeom>
          <a:noFill/>
          <a:ln w="25400" cap="flat" cmpd="sng" algn="ctr">
            <a:solidFill>
              <a:schemeClr val="tx1"/>
            </a:solidFill>
            <a:prstDash val="dash"/>
            <a:round/>
            <a:headEnd type="oval" w="med" len="med"/>
            <a:tailEnd type="oval" w="med" len="med"/>
          </a:ln>
          <a:effectLst/>
        </p:spPr>
      </p:cxnSp>
      <p:sp>
        <p:nvSpPr>
          <p:cNvPr id="12" name="Content Placeholder 9"/>
          <p:cNvSpPr>
            <a:spLocks noGrp="1"/>
          </p:cNvSpPr>
          <p:nvPr>
            <p:ph sz="quarter" idx="10"/>
          </p:nvPr>
        </p:nvSpPr>
        <p:spPr>
          <a:xfrm>
            <a:off x="914400" y="6859659"/>
            <a:ext cx="9798050" cy="14728138"/>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2"/>
          <p:cNvSpPr>
            <a:spLocks noGrp="1"/>
          </p:cNvSpPr>
          <p:nvPr>
            <p:ph type="pic" sz="quarter" idx="16"/>
          </p:nvPr>
        </p:nvSpPr>
        <p:spPr>
          <a:xfrm>
            <a:off x="914400" y="22086737"/>
            <a:ext cx="9798050" cy="7452360"/>
          </a:xfrm>
          <a:prstGeom prst="rect">
            <a:avLst/>
          </a:prstGeom>
          <a:solidFill>
            <a:schemeClr val="bg2">
              <a:lumMod val="85000"/>
            </a:schemeClr>
          </a:solidFill>
        </p:spPr>
        <p:txBody>
          <a:bodyPr>
            <a:normAutofit/>
          </a:bodyPr>
          <a:lstStyle/>
          <a:p>
            <a:pPr marL="0" indent="0" algn="ctr">
              <a:buNone/>
            </a:pPr>
            <a:endParaRPr lang="en-US" dirty="0"/>
          </a:p>
        </p:txBody>
      </p:sp>
      <p:sp>
        <p:nvSpPr>
          <p:cNvPr id="14" name="Picture Placeholder 2"/>
          <p:cNvSpPr>
            <a:spLocks noGrp="1"/>
          </p:cNvSpPr>
          <p:nvPr>
            <p:ph type="pic" sz="quarter" idx="17"/>
          </p:nvPr>
        </p:nvSpPr>
        <p:spPr>
          <a:xfrm>
            <a:off x="33194624" y="17881325"/>
            <a:ext cx="9798050" cy="7452360"/>
          </a:xfrm>
          <a:prstGeom prst="rect">
            <a:avLst/>
          </a:prstGeom>
          <a:solidFill>
            <a:schemeClr val="bg2">
              <a:lumMod val="85000"/>
            </a:schemeClr>
          </a:solidFill>
        </p:spPr>
        <p:txBody>
          <a:bodyPr/>
          <a:lstStyle/>
          <a:p>
            <a:pPr marL="0" indent="0" algn="ctr">
              <a:buNone/>
            </a:pPr>
            <a:endParaRPr lang="en-US" dirty="0"/>
          </a:p>
        </p:txBody>
      </p:sp>
      <p:sp>
        <p:nvSpPr>
          <p:cNvPr id="15" name="Content Placeholder 9"/>
          <p:cNvSpPr>
            <a:spLocks noGrp="1"/>
          </p:cNvSpPr>
          <p:nvPr>
            <p:ph sz="quarter" idx="18"/>
          </p:nvPr>
        </p:nvSpPr>
        <p:spPr>
          <a:xfrm>
            <a:off x="11674474" y="6859658"/>
            <a:ext cx="9798050" cy="22679442"/>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9"/>
          <p:cNvSpPr>
            <a:spLocks noGrp="1"/>
          </p:cNvSpPr>
          <p:nvPr>
            <p:ph sz="quarter" idx="19"/>
          </p:nvPr>
        </p:nvSpPr>
        <p:spPr>
          <a:xfrm>
            <a:off x="22418677" y="6863122"/>
            <a:ext cx="9798050" cy="6975763"/>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0"/>
          </p:nvPr>
        </p:nvSpPr>
        <p:spPr>
          <a:xfrm>
            <a:off x="33194624" y="6859659"/>
            <a:ext cx="9798050" cy="10195894"/>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9"/>
          <p:cNvSpPr>
            <a:spLocks noGrp="1"/>
          </p:cNvSpPr>
          <p:nvPr>
            <p:ph sz="quarter" idx="21"/>
          </p:nvPr>
        </p:nvSpPr>
        <p:spPr>
          <a:xfrm>
            <a:off x="33194624" y="25808882"/>
            <a:ext cx="9798050" cy="3849485"/>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hart Placeholder 23"/>
          <p:cNvSpPr>
            <a:spLocks noGrp="1"/>
          </p:cNvSpPr>
          <p:nvPr>
            <p:ph type="chart" sz="quarter" idx="22"/>
          </p:nvPr>
        </p:nvSpPr>
        <p:spPr>
          <a:xfrm>
            <a:off x="22550435" y="14690434"/>
            <a:ext cx="9666291" cy="6942137"/>
          </a:xfrm>
          <a:prstGeom prst="rect">
            <a:avLst/>
          </a:prstGeom>
        </p:spPr>
        <p:txBody>
          <a:bodyPr/>
          <a:lstStyle/>
          <a:p>
            <a:endParaRPr lang="en-US" dirty="0"/>
          </a:p>
        </p:txBody>
      </p:sp>
      <p:sp>
        <p:nvSpPr>
          <p:cNvPr id="20" name="Content Placeholder 9"/>
          <p:cNvSpPr>
            <a:spLocks noGrp="1"/>
          </p:cNvSpPr>
          <p:nvPr>
            <p:ph sz="quarter" idx="23"/>
          </p:nvPr>
        </p:nvSpPr>
        <p:spPr>
          <a:xfrm>
            <a:off x="22550435" y="22557898"/>
            <a:ext cx="9798050" cy="7140230"/>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73785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36"/>
          <p:cNvSpPr>
            <a:spLocks noChangeArrowheads="1"/>
          </p:cNvSpPr>
          <p:nvPr userDrawn="1"/>
        </p:nvSpPr>
        <p:spPr bwMode="auto">
          <a:xfrm>
            <a:off x="0" y="31928373"/>
            <a:ext cx="43891200" cy="990026"/>
          </a:xfrm>
          <a:prstGeom prst="rect">
            <a:avLst/>
          </a:prstGeom>
          <a:solidFill>
            <a:srgbClr val="A90003"/>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2" name="Rectangle 1"/>
          <p:cNvSpPr/>
          <p:nvPr userDrawn="1"/>
        </p:nvSpPr>
        <p:spPr>
          <a:xfrm>
            <a:off x="-1" y="5498430"/>
            <a:ext cx="43891201" cy="26125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Stevens Institute of Technology Careers and Employment | The American  Accounting Association">
            <a:extLst>
              <a:ext uri="{FF2B5EF4-FFF2-40B4-BE49-F238E27FC236}">
                <a16:creationId xmlns:a16="http://schemas.microsoft.com/office/drawing/2014/main" id="{C0AECE9E-B91D-23F0-76B7-5593D7E42BBF}"/>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13102" t="11200" r="16310" b="13817"/>
          <a:stretch/>
        </p:blipFill>
        <p:spPr bwMode="auto">
          <a:xfrm>
            <a:off x="36882326" y="-237090"/>
            <a:ext cx="4661027" cy="5679405"/>
          </a:xfrm>
          <a:prstGeom prst="rect">
            <a:avLst/>
          </a:prstGeom>
          <a:noFill/>
        </p:spPr>
      </p:pic>
      <p:sp>
        <p:nvSpPr>
          <p:cNvPr id="12" name="Rectangle 11">
            <a:extLst>
              <a:ext uri="{FF2B5EF4-FFF2-40B4-BE49-F238E27FC236}">
                <a16:creationId xmlns:a16="http://schemas.microsoft.com/office/drawing/2014/main" id="{2DBD5954-334E-2449-E259-F5C8D9A16B1A}"/>
              </a:ext>
            </a:extLst>
          </p:cNvPr>
          <p:cNvSpPr/>
          <p:nvPr userDrawn="1"/>
        </p:nvSpPr>
        <p:spPr>
          <a:xfrm>
            <a:off x="0" y="31590374"/>
            <a:ext cx="43891201" cy="26125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914400" y="6770201"/>
            <a:ext cx="982980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endParaRPr lang="en-US" altLang="en-US" dirty="0">
              <a:latin typeface="Arial" charset="0"/>
              <a:ea typeface="Arial" charset="0"/>
            </a:endParaRPr>
          </a:p>
        </p:txBody>
      </p:sp>
      <p:sp>
        <p:nvSpPr>
          <p:cNvPr id="7" name="TextBox 3"/>
          <p:cNvSpPr txBox="1">
            <a:spLocks noChangeArrowheads="1"/>
          </p:cNvSpPr>
          <p:nvPr/>
        </p:nvSpPr>
        <p:spPr bwMode="auto">
          <a:xfrm>
            <a:off x="477078" y="6858027"/>
            <a:ext cx="10363375" cy="682238"/>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600"/>
              </a:lnSpc>
              <a:spcAft>
                <a:spcPts val="1200"/>
              </a:spcAft>
            </a:pPr>
            <a:r>
              <a:rPr lang="en-US" sz="4800" b="1" dirty="0">
                <a:solidFill>
                  <a:srgbClr val="A90003"/>
                </a:solidFill>
                <a:latin typeface="+mj-lt"/>
              </a:rPr>
              <a:t>Introduction:</a:t>
            </a:r>
          </a:p>
        </p:txBody>
      </p:sp>
      <p:sp>
        <p:nvSpPr>
          <p:cNvPr id="9" name="TextBox 8"/>
          <p:cNvSpPr txBox="1"/>
          <p:nvPr/>
        </p:nvSpPr>
        <p:spPr>
          <a:xfrm>
            <a:off x="376780" y="10495106"/>
            <a:ext cx="10363375" cy="682238"/>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4800" b="1" dirty="0">
                <a:solidFill>
                  <a:srgbClr val="A90003"/>
                </a:solidFill>
                <a:latin typeface="+mj-lt"/>
              </a:rPr>
              <a:t>Questions Addressed:</a:t>
            </a:r>
          </a:p>
        </p:txBody>
      </p:sp>
      <p:sp>
        <p:nvSpPr>
          <p:cNvPr id="15" name="Freeform 14"/>
          <p:cNvSpPr/>
          <p:nvPr/>
        </p:nvSpPr>
        <p:spPr>
          <a:xfrm rot="10800000">
            <a:off x="19982190" y="15188625"/>
            <a:ext cx="249237" cy="1147763"/>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6" name="TextBox 64"/>
          <p:cNvSpPr txBox="1">
            <a:spLocks noChangeArrowheads="1"/>
          </p:cNvSpPr>
          <p:nvPr/>
        </p:nvSpPr>
        <p:spPr bwMode="auto">
          <a:xfrm>
            <a:off x="17901598" y="11599882"/>
            <a:ext cx="28591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r>
              <a:rPr lang="en-US" altLang="en-US" sz="2800" dirty="0">
                <a:solidFill>
                  <a:schemeClr val="bg1"/>
                </a:solidFill>
                <a:latin typeface="Arial" charset="0"/>
                <a:ea typeface="Arial" charset="0"/>
              </a:rPr>
              <a:t>Do not forget to provide insights</a:t>
            </a:r>
          </a:p>
        </p:txBody>
      </p:sp>
      <p:sp>
        <p:nvSpPr>
          <p:cNvPr id="19" name="TextBox 18"/>
          <p:cNvSpPr txBox="1"/>
          <p:nvPr/>
        </p:nvSpPr>
        <p:spPr>
          <a:xfrm>
            <a:off x="365042" y="25135932"/>
            <a:ext cx="9829800" cy="682238"/>
          </a:xfrm>
          <a:prstGeom prst="rect">
            <a:avLst/>
          </a:prstGeom>
          <a:solidFill>
            <a:schemeClr val="bg1">
              <a:alpha val="63000"/>
            </a:schemeClr>
          </a:solidFill>
          <a:effectLst/>
        </p:spPr>
        <p:txBody>
          <a:bodyPr>
            <a:spAutoFit/>
          </a:bodyPr>
          <a:lstStyle/>
          <a:p>
            <a:pPr>
              <a:lnSpc>
                <a:spcPts val="4600"/>
              </a:lnSpc>
              <a:spcAft>
                <a:spcPts val="1200"/>
              </a:spcAft>
              <a:defRPr/>
            </a:pPr>
            <a:r>
              <a:rPr lang="en-US" sz="4800" b="1" dirty="0">
                <a:solidFill>
                  <a:srgbClr val="A90003"/>
                </a:solidFill>
                <a:latin typeface="+mj-lt"/>
              </a:rPr>
              <a:t>Visualizations:</a:t>
            </a:r>
          </a:p>
        </p:txBody>
      </p:sp>
      <p:sp>
        <p:nvSpPr>
          <p:cNvPr id="23" name="TextBox 22"/>
          <p:cNvSpPr txBox="1"/>
          <p:nvPr/>
        </p:nvSpPr>
        <p:spPr>
          <a:xfrm>
            <a:off x="33134314" y="23960092"/>
            <a:ext cx="9737512" cy="4580228"/>
          </a:xfrm>
          <a:prstGeom prst="rect">
            <a:avLst/>
          </a:prstGeom>
          <a:solidFill>
            <a:schemeClr val="bg1">
              <a:alpha val="63000"/>
            </a:schemeClr>
          </a:solidFill>
          <a:effectLst/>
        </p:spPr>
        <p:txBody>
          <a:bodyPr wrap="square">
            <a:spAutoFit/>
          </a:bodyPr>
          <a:lstStyle/>
          <a:p>
            <a:pPr>
              <a:lnSpc>
                <a:spcPts val="3800"/>
              </a:lnSpc>
              <a:spcAft>
                <a:spcPts val="1200"/>
              </a:spcAft>
              <a:buClr>
                <a:schemeClr val="tx2"/>
              </a:buClr>
              <a:defRPr/>
            </a:pPr>
            <a:r>
              <a:rPr lang="en-US" sz="4800" b="1" dirty="0">
                <a:solidFill>
                  <a:srgbClr val="A90003"/>
                </a:solidFill>
                <a:latin typeface="+mj-lt"/>
              </a:rPr>
              <a:t>References </a:t>
            </a:r>
            <a:endParaRPr lang="en-US" sz="2400" dirty="0">
              <a:solidFill>
                <a:srgbClr val="A90003"/>
              </a:solidFill>
              <a:latin typeface="Arial" charset="0"/>
              <a:ea typeface="Arial" charset="0"/>
              <a:cs typeface="Arial" charset="0"/>
            </a:endParaRP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 Reference 1</a:t>
            </a: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 Reference 2</a:t>
            </a: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 Reference 3</a:t>
            </a:r>
          </a:p>
          <a:p>
            <a:pPr>
              <a:lnSpc>
                <a:spcPts val="3800"/>
              </a:lnSpc>
              <a:buClr>
                <a:schemeClr val="tx2"/>
              </a:buClr>
              <a:buFont typeface="+mj-lt"/>
              <a:buAutoNum type="arabicPeriod"/>
              <a:defRPr/>
            </a:pPr>
            <a:r>
              <a:rPr lang="en-US" sz="2400" dirty="0">
                <a:latin typeface="Arial" charset="0"/>
                <a:ea typeface="Arial" charset="0"/>
                <a:cs typeface="Arial" charset="0"/>
              </a:rPr>
              <a:t> Reference 4</a:t>
            </a:r>
          </a:p>
          <a:p>
            <a:pPr>
              <a:lnSpc>
                <a:spcPts val="3800"/>
              </a:lnSpc>
              <a:buClr>
                <a:schemeClr val="tx2"/>
              </a:buClr>
              <a:buFont typeface="+mj-lt"/>
              <a:buAutoNum type="arabicPeriod"/>
              <a:defRPr/>
            </a:pPr>
            <a:r>
              <a:rPr lang="en-US" sz="2400" dirty="0">
                <a:latin typeface="Arial" charset="0"/>
                <a:ea typeface="Arial" charset="0"/>
                <a:cs typeface="Arial" charset="0"/>
              </a:rPr>
              <a:t> Reference 5</a:t>
            </a:r>
          </a:p>
          <a:p>
            <a:pPr>
              <a:lnSpc>
                <a:spcPts val="3800"/>
              </a:lnSpc>
              <a:buClr>
                <a:schemeClr val="tx2"/>
              </a:buClr>
              <a:buFont typeface="+mj-lt"/>
              <a:buAutoNum type="arabicPeriod"/>
              <a:defRPr/>
            </a:pPr>
            <a:r>
              <a:rPr lang="en-US" sz="2400" dirty="0">
                <a:latin typeface="Arial" charset="0"/>
                <a:ea typeface="Arial" charset="0"/>
                <a:cs typeface="Arial" charset="0"/>
              </a:rPr>
              <a:t> Reference 6</a:t>
            </a:r>
          </a:p>
          <a:p>
            <a:pPr>
              <a:lnSpc>
                <a:spcPts val="3800"/>
              </a:lnSpc>
              <a:buClr>
                <a:schemeClr val="tx2"/>
              </a:buClr>
              <a:buFont typeface="+mj-lt"/>
              <a:buAutoNum type="arabicPeriod"/>
              <a:defRPr/>
            </a:pPr>
            <a:r>
              <a:rPr lang="en-US" sz="2400" dirty="0">
                <a:latin typeface="Arial" charset="0"/>
                <a:ea typeface="Arial" charset="0"/>
                <a:cs typeface="Arial" charset="0"/>
              </a:rPr>
              <a:t> </a:t>
            </a:r>
            <a:r>
              <a:rPr lang="en-US" sz="2400" dirty="0" err="1">
                <a:latin typeface="Arial" charset="0"/>
                <a:ea typeface="Arial" charset="0"/>
                <a:cs typeface="Arial" charset="0"/>
              </a:rPr>
              <a:t>etc</a:t>
            </a:r>
            <a:endParaRPr lang="en-US" sz="2400" dirty="0">
              <a:latin typeface="Arial" charset="0"/>
              <a:ea typeface="Arial" charset="0"/>
              <a:cs typeface="Arial" charset="0"/>
            </a:endParaRPr>
          </a:p>
          <a:p>
            <a:pPr>
              <a:lnSpc>
                <a:spcPts val="3800"/>
              </a:lnSpc>
              <a:spcBef>
                <a:spcPts val="0"/>
              </a:spcBef>
              <a:buClr>
                <a:schemeClr val="tx2"/>
              </a:buClr>
              <a:buFont typeface="+mj-lt"/>
              <a:buAutoNum type="arabicPeriod"/>
              <a:defRPr/>
            </a:pPr>
            <a:endParaRPr lang="en-US" sz="2400" dirty="0">
              <a:latin typeface="Arial" charset="0"/>
              <a:ea typeface="Arial" charset="0"/>
              <a:cs typeface="Arial" charset="0"/>
            </a:endParaRPr>
          </a:p>
        </p:txBody>
      </p:sp>
      <p:cxnSp>
        <p:nvCxnSpPr>
          <p:cNvPr id="31" name="Straight Connector 30"/>
          <p:cNvCxnSpPr>
            <a:cxnSpLocks/>
          </p:cNvCxnSpPr>
          <p:nvPr/>
        </p:nvCxnSpPr>
        <p:spPr bwMode="auto">
          <a:xfrm flipV="1">
            <a:off x="428951" y="10313384"/>
            <a:ext cx="10458662" cy="1"/>
          </a:xfrm>
          <a:prstGeom prst="line">
            <a:avLst/>
          </a:prstGeom>
          <a:noFill/>
          <a:ln w="25400" cap="flat" cmpd="sng" algn="ctr">
            <a:solidFill>
              <a:schemeClr val="tx1"/>
            </a:solidFill>
            <a:prstDash val="dash"/>
            <a:round/>
            <a:headEnd type="none" w="med" len="med"/>
            <a:tailEnd type="none" w="med" len="med"/>
          </a:ln>
          <a:effectLst/>
        </p:spPr>
      </p:cxnSp>
      <p:sp>
        <p:nvSpPr>
          <p:cNvPr id="36" name="TextBox 35"/>
          <p:cNvSpPr txBox="1"/>
          <p:nvPr/>
        </p:nvSpPr>
        <p:spPr>
          <a:xfrm>
            <a:off x="35639828" y="19881883"/>
            <a:ext cx="7090687" cy="830997"/>
          </a:xfrm>
          <a:prstGeom prst="rect">
            <a:avLst/>
          </a:prstGeom>
          <a:noFill/>
        </p:spPr>
        <p:txBody>
          <a:bodyPr wrap="square">
            <a:spAutoFit/>
          </a:bodyPr>
          <a:lstStyle/>
          <a:p>
            <a:pPr>
              <a:defRPr/>
            </a:pPr>
            <a:r>
              <a:rPr lang="en-US" sz="4800" b="1" dirty="0">
                <a:solidFill>
                  <a:srgbClr val="A90003"/>
                </a:solidFill>
                <a:latin typeface="+mn-lt"/>
              </a:rPr>
              <a:t>Future Work</a:t>
            </a:r>
          </a:p>
        </p:txBody>
      </p:sp>
      <p:cxnSp>
        <p:nvCxnSpPr>
          <p:cNvPr id="38" name="Straight Connector 37"/>
          <p:cNvCxnSpPr>
            <a:cxnSpLocks/>
          </p:cNvCxnSpPr>
          <p:nvPr/>
        </p:nvCxnSpPr>
        <p:spPr bwMode="auto">
          <a:xfrm>
            <a:off x="35639828" y="23033909"/>
            <a:ext cx="7291252" cy="0"/>
          </a:xfrm>
          <a:prstGeom prst="line">
            <a:avLst/>
          </a:prstGeom>
          <a:noFill/>
          <a:ln w="25400" cap="flat" cmpd="sng" algn="ctr">
            <a:solidFill>
              <a:schemeClr val="tx1"/>
            </a:solidFill>
            <a:prstDash val="dash"/>
            <a:round/>
            <a:headEnd type="none" w="med" len="med"/>
            <a:tailEnd type="none" w="med" len="med"/>
          </a:ln>
          <a:effectLst/>
        </p:spPr>
      </p:cxnSp>
      <p:sp>
        <p:nvSpPr>
          <p:cNvPr id="40" name="TextBox 39"/>
          <p:cNvSpPr txBox="1"/>
          <p:nvPr/>
        </p:nvSpPr>
        <p:spPr>
          <a:xfrm>
            <a:off x="35639829" y="14355309"/>
            <a:ext cx="7226828" cy="5079211"/>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4800" b="1" dirty="0">
                <a:solidFill>
                  <a:srgbClr val="A90003"/>
                </a:solidFill>
                <a:latin typeface="+mj-lt"/>
              </a:rPr>
              <a:t>Conclusions</a:t>
            </a:r>
          </a:p>
          <a:p>
            <a:pPr>
              <a:lnSpc>
                <a:spcPts val="4600"/>
              </a:lnSpc>
              <a:spcBef>
                <a:spcPts val="0"/>
              </a:spcBef>
              <a:spcAft>
                <a:spcPts val="1200"/>
              </a:spcAft>
              <a:defRPr/>
            </a:pPr>
            <a:r>
              <a:rPr lang="en-US" sz="2800" dirty="0">
                <a:latin typeface="Arial" charset="0"/>
                <a:ea typeface="Arial" charset="0"/>
                <a:cs typeface="Arial" charset="0"/>
              </a:rPr>
              <a:t>Summary of study.</a:t>
            </a:r>
          </a:p>
          <a:p>
            <a:pPr>
              <a:lnSpc>
                <a:spcPts val="4600"/>
              </a:lnSpc>
              <a:spcBef>
                <a:spcPts val="0"/>
              </a:spcBef>
              <a:spcAft>
                <a:spcPts val="1200"/>
              </a:spcAft>
              <a:defRPr/>
            </a:pPr>
            <a:r>
              <a:rPr lang="en-US" sz="2800" dirty="0">
                <a:latin typeface="Arial" charset="0"/>
                <a:ea typeface="Arial" charset="0"/>
                <a:cs typeface="Arial" charset="0"/>
              </a:rPr>
              <a:t>Who is in need? Of what?</a:t>
            </a:r>
          </a:p>
          <a:p>
            <a:pPr>
              <a:lnSpc>
                <a:spcPts val="4600"/>
              </a:lnSpc>
              <a:spcBef>
                <a:spcPts val="0"/>
              </a:spcBef>
              <a:spcAft>
                <a:spcPts val="1200"/>
              </a:spcAft>
              <a:defRPr/>
            </a:pPr>
            <a:r>
              <a:rPr lang="en-US" sz="2800" dirty="0">
                <a:latin typeface="Arial" charset="0"/>
                <a:ea typeface="Arial" charset="0"/>
                <a:cs typeface="Arial" charset="0"/>
              </a:rPr>
              <a:t>What data was analyzed? From where?</a:t>
            </a:r>
          </a:p>
          <a:p>
            <a:pPr>
              <a:lnSpc>
                <a:spcPts val="4600"/>
              </a:lnSpc>
              <a:spcBef>
                <a:spcPts val="0"/>
              </a:spcBef>
              <a:spcAft>
                <a:spcPts val="1200"/>
              </a:spcAft>
              <a:defRPr/>
            </a:pPr>
            <a:r>
              <a:rPr lang="en-US" sz="2800" dirty="0">
                <a:latin typeface="Arial" charset="0"/>
                <a:ea typeface="Arial" charset="0"/>
                <a:cs typeface="Arial" charset="0"/>
              </a:rPr>
              <a:t>What did you do to extract insights?</a:t>
            </a:r>
          </a:p>
          <a:p>
            <a:pPr>
              <a:lnSpc>
                <a:spcPts val="4600"/>
              </a:lnSpc>
              <a:spcBef>
                <a:spcPts val="0"/>
              </a:spcBef>
              <a:spcAft>
                <a:spcPts val="1200"/>
              </a:spcAft>
              <a:defRPr/>
            </a:pPr>
            <a:r>
              <a:rPr lang="en-US" sz="2800" dirty="0">
                <a:latin typeface="Arial" charset="0"/>
                <a:ea typeface="Arial" charset="0"/>
                <a:cs typeface="Arial" charset="0"/>
              </a:rPr>
              <a:t>Insights extracted?</a:t>
            </a:r>
          </a:p>
          <a:p>
            <a:pPr>
              <a:lnSpc>
                <a:spcPts val="4600"/>
              </a:lnSpc>
              <a:spcBef>
                <a:spcPts val="0"/>
              </a:spcBef>
              <a:spcAft>
                <a:spcPts val="1200"/>
              </a:spcAft>
              <a:defRPr/>
            </a:pPr>
            <a:r>
              <a:rPr lang="en-US" sz="2800" dirty="0">
                <a:latin typeface="Arial" charset="0"/>
                <a:ea typeface="Arial" charset="0"/>
                <a:cs typeface="Arial" charset="0"/>
              </a:rPr>
              <a:t>Implications for decision makers</a:t>
            </a:r>
          </a:p>
        </p:txBody>
      </p:sp>
      <p:cxnSp>
        <p:nvCxnSpPr>
          <p:cNvPr id="41" name="Straight Connector 40"/>
          <p:cNvCxnSpPr>
            <a:cxnSpLocks/>
          </p:cNvCxnSpPr>
          <p:nvPr/>
        </p:nvCxnSpPr>
        <p:spPr bwMode="auto">
          <a:xfrm>
            <a:off x="35422114" y="19622180"/>
            <a:ext cx="7555534" cy="0"/>
          </a:xfrm>
          <a:prstGeom prst="line">
            <a:avLst/>
          </a:prstGeom>
          <a:noFill/>
          <a:ln w="25400" cap="flat" cmpd="sng" algn="ctr">
            <a:solidFill>
              <a:schemeClr val="tx1"/>
            </a:solidFill>
            <a:prstDash val="dash"/>
            <a:round/>
            <a:headEnd type="none" w="med" len="med"/>
            <a:tailEnd type="none" w="med" len="med"/>
          </a:ln>
          <a:effectLst/>
        </p:spPr>
      </p:cxnSp>
      <p:sp>
        <p:nvSpPr>
          <p:cNvPr id="85" name="TextBox 84"/>
          <p:cNvSpPr txBox="1"/>
          <p:nvPr/>
        </p:nvSpPr>
        <p:spPr>
          <a:xfrm>
            <a:off x="11550186" y="29120335"/>
            <a:ext cx="9829800" cy="461665"/>
          </a:xfrm>
          <a:prstGeom prst="rect">
            <a:avLst/>
          </a:prstGeom>
          <a:solidFill>
            <a:schemeClr val="bg1">
              <a:alpha val="42000"/>
            </a:schemeClr>
          </a:solidFill>
        </p:spPr>
        <p:txBody>
          <a:bodyPr>
            <a:spAutoFit/>
          </a:bodyPr>
          <a:lstStyle/>
          <a:p>
            <a:pPr>
              <a:spcBef>
                <a:spcPts val="600"/>
              </a:spcBef>
              <a:buClr>
                <a:schemeClr val="tx2"/>
              </a:buClr>
              <a:defRPr/>
            </a:pPr>
            <a:endParaRPr lang="en-US" sz="2400" i="1" dirty="0">
              <a:latin typeface="Arial" charset="0"/>
              <a:ea typeface="Arial" charset="0"/>
              <a:cs typeface="Arial" charset="0"/>
            </a:endParaRPr>
          </a:p>
        </p:txBody>
      </p:sp>
      <p:pic>
        <p:nvPicPr>
          <p:cNvPr id="3" name="Picture 6" descr="Stevens Institute of Technology Careers and Employment | The American  Accounting Association">
            <a:extLst>
              <a:ext uri="{FF2B5EF4-FFF2-40B4-BE49-F238E27FC236}">
                <a16:creationId xmlns:a16="http://schemas.microsoft.com/office/drawing/2014/main" id="{45569E7E-727D-EBC1-E81F-B5E1B134B2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102" t="11200" r="16310" b="13817"/>
          <a:stretch/>
        </p:blipFill>
        <p:spPr bwMode="auto">
          <a:xfrm>
            <a:off x="36882326" y="-237090"/>
            <a:ext cx="4661027" cy="5679405"/>
          </a:xfrm>
          <a:prstGeom prst="rect">
            <a:avLst/>
          </a:prstGeom>
          <a:noFill/>
        </p:spPr>
      </p:pic>
      <p:sp>
        <p:nvSpPr>
          <p:cNvPr id="20" name="Rectangle 5">
            <a:extLst>
              <a:ext uri="{FF2B5EF4-FFF2-40B4-BE49-F238E27FC236}">
                <a16:creationId xmlns:a16="http://schemas.microsoft.com/office/drawing/2014/main" id="{AB9388CB-1201-D54D-B675-AE8269CDA01E}"/>
              </a:ext>
            </a:extLst>
          </p:cNvPr>
          <p:cNvSpPr>
            <a:spLocks noChangeArrowheads="1"/>
          </p:cNvSpPr>
          <p:nvPr/>
        </p:nvSpPr>
        <p:spPr bwMode="auto">
          <a:xfrm>
            <a:off x="999938" y="1550522"/>
            <a:ext cx="41224200" cy="2261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43" tIns="45614" rIns="91243" bIns="45614">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spcBef>
                <a:spcPts val="0"/>
              </a:spcBef>
              <a:spcAft>
                <a:spcPts val="0"/>
              </a:spcAft>
              <a:defRPr/>
            </a:pPr>
            <a:r>
              <a:rPr lang="en-US" altLang="en-US" sz="8800" dirty="0">
                <a:solidFill>
                  <a:srgbClr val="A90003"/>
                </a:solidFill>
                <a:latin typeface="+mn-lt"/>
                <a:ea typeface="Arial" charset="0"/>
              </a:rPr>
              <a:t>Analysis of STEM salaries</a:t>
            </a:r>
          </a:p>
          <a:p>
            <a:pPr>
              <a:spcBef>
                <a:spcPts val="600"/>
              </a:spcBef>
              <a:spcAft>
                <a:spcPts val="1800"/>
              </a:spcAft>
              <a:defRPr/>
            </a:pPr>
            <a:r>
              <a:rPr lang="en-US" altLang="en-US" sz="4800" dirty="0">
                <a:solidFill>
                  <a:srgbClr val="A90003"/>
                </a:solidFill>
                <a:latin typeface="+mn-lt"/>
                <a:ea typeface="Arial" charset="0"/>
              </a:rPr>
              <a:t>Kunal Pradeep Gandhi</a:t>
            </a:r>
          </a:p>
        </p:txBody>
      </p:sp>
      <p:sp>
        <p:nvSpPr>
          <p:cNvPr id="22" name="TextBox 21">
            <a:extLst>
              <a:ext uri="{FF2B5EF4-FFF2-40B4-BE49-F238E27FC236}">
                <a16:creationId xmlns:a16="http://schemas.microsoft.com/office/drawing/2014/main" id="{EA871D48-3E84-1A7F-A66B-5DA4041FF4E9}"/>
              </a:ext>
            </a:extLst>
          </p:cNvPr>
          <p:cNvSpPr txBox="1"/>
          <p:nvPr/>
        </p:nvSpPr>
        <p:spPr>
          <a:xfrm>
            <a:off x="19151600" y="5537200"/>
            <a:ext cx="184731" cy="1209242"/>
          </a:xfrm>
          <a:prstGeom prst="rect">
            <a:avLst/>
          </a:prstGeom>
          <a:noFill/>
        </p:spPr>
        <p:txBody>
          <a:bodyPr wrap="none" rtlCol="0">
            <a:spAutoFit/>
          </a:bodyPr>
          <a:lstStyle/>
          <a:p>
            <a:endParaRPr lang="en-US"/>
          </a:p>
        </p:txBody>
      </p:sp>
      <p:sp>
        <p:nvSpPr>
          <p:cNvPr id="4" name="TextBox 3">
            <a:extLst>
              <a:ext uri="{FF2B5EF4-FFF2-40B4-BE49-F238E27FC236}">
                <a16:creationId xmlns:a16="http://schemas.microsoft.com/office/drawing/2014/main" id="{3B83E9CC-CBCE-8E55-7CD5-2DF38361CCB5}"/>
              </a:ext>
            </a:extLst>
          </p:cNvPr>
          <p:cNvSpPr txBox="1"/>
          <p:nvPr/>
        </p:nvSpPr>
        <p:spPr>
          <a:xfrm>
            <a:off x="35639828" y="20760472"/>
            <a:ext cx="7592572" cy="2104038"/>
          </a:xfrm>
          <a:prstGeom prst="rect">
            <a:avLst/>
          </a:prstGeom>
          <a:noFill/>
        </p:spPr>
        <p:txBody>
          <a:bodyPr wrap="square">
            <a:spAutoFit/>
          </a:bodyPr>
          <a:lstStyle/>
          <a:p>
            <a:pPr>
              <a:lnSpc>
                <a:spcPts val="4600"/>
              </a:lnSpc>
              <a:spcBef>
                <a:spcPts val="0"/>
              </a:spcBef>
              <a:spcAft>
                <a:spcPts val="1200"/>
              </a:spcAft>
              <a:defRPr/>
            </a:pPr>
            <a:r>
              <a:rPr lang="en-US" sz="2800" dirty="0">
                <a:latin typeface="Arial" charset="0"/>
                <a:ea typeface="Arial" charset="0"/>
                <a:cs typeface="Arial" charset="0"/>
              </a:rPr>
              <a:t>How can you expand the project?</a:t>
            </a:r>
          </a:p>
          <a:p>
            <a:pPr>
              <a:lnSpc>
                <a:spcPts val="4600"/>
              </a:lnSpc>
              <a:spcBef>
                <a:spcPts val="0"/>
              </a:spcBef>
              <a:spcAft>
                <a:spcPts val="1200"/>
              </a:spcAft>
              <a:defRPr/>
            </a:pPr>
            <a:r>
              <a:rPr lang="en-US" sz="2800" dirty="0">
                <a:latin typeface="Arial" charset="0"/>
                <a:ea typeface="Arial" charset="0"/>
                <a:cs typeface="Arial" charset="0"/>
              </a:rPr>
              <a:t>What would you need to extract more insights?</a:t>
            </a:r>
          </a:p>
          <a:p>
            <a:pPr>
              <a:lnSpc>
                <a:spcPts val="4600"/>
              </a:lnSpc>
              <a:spcBef>
                <a:spcPts val="0"/>
              </a:spcBef>
              <a:spcAft>
                <a:spcPts val="1200"/>
              </a:spcAft>
              <a:defRPr/>
            </a:pPr>
            <a:r>
              <a:rPr lang="en-US" sz="2800" dirty="0">
                <a:latin typeface="Arial" charset="0"/>
                <a:ea typeface="Arial" charset="0"/>
                <a:cs typeface="Arial" charset="0"/>
              </a:rPr>
              <a:t>What type of insights can be extracted&gt;</a:t>
            </a:r>
          </a:p>
        </p:txBody>
      </p:sp>
      <p:sp>
        <p:nvSpPr>
          <p:cNvPr id="10" name="TextBox 9">
            <a:extLst>
              <a:ext uri="{FF2B5EF4-FFF2-40B4-BE49-F238E27FC236}">
                <a16:creationId xmlns:a16="http://schemas.microsoft.com/office/drawing/2014/main" id="{8FD9DEFB-0C8E-914C-84AD-A74F4E74EEE4}"/>
              </a:ext>
            </a:extLst>
          </p:cNvPr>
          <p:cNvSpPr txBox="1"/>
          <p:nvPr/>
        </p:nvSpPr>
        <p:spPr>
          <a:xfrm>
            <a:off x="365042" y="15464520"/>
            <a:ext cx="10459628" cy="9448740"/>
          </a:xfrm>
          <a:prstGeom prst="rect">
            <a:avLst/>
          </a:prstGeom>
          <a:noFill/>
        </p:spPr>
        <p:txBody>
          <a:bodyPr wrap="square" rtlCol="0">
            <a:spAutoFit/>
          </a:bodyPr>
          <a:lstStyle/>
          <a:p>
            <a:r>
              <a:rPr lang="en-US" sz="4800" b="1" dirty="0">
                <a:solidFill>
                  <a:srgbClr val="A90003"/>
                </a:solidFill>
              </a:rPr>
              <a:t>Data Understanding/ Methods:</a:t>
            </a:r>
            <a:endParaRPr lang="en-US" sz="2300" b="1" dirty="0">
              <a:solidFill>
                <a:srgbClr val="A90003"/>
              </a:solidFill>
            </a:endParaRPr>
          </a:p>
          <a:p>
            <a:r>
              <a:rPr lang="en-US" sz="2800" b="1" dirty="0">
                <a:solidFill>
                  <a:srgbClr val="C00000"/>
                </a:solidFill>
              </a:rPr>
              <a:t>Data Source</a:t>
            </a:r>
            <a:r>
              <a:rPr lang="en-US" sz="2800" dirty="0">
                <a:solidFill>
                  <a:srgbClr val="C00000"/>
                </a:solidFill>
              </a:rPr>
              <a:t>: </a:t>
            </a:r>
            <a:r>
              <a:rPr lang="en-US" sz="2800" dirty="0"/>
              <a:t>Kaggle</a:t>
            </a:r>
            <a:endParaRPr lang="en-US" sz="2800" dirty="0">
              <a:solidFill>
                <a:srgbClr val="C00000"/>
              </a:solidFill>
            </a:endParaRPr>
          </a:p>
          <a:p>
            <a:r>
              <a:rPr lang="en-US" sz="2800" b="1" dirty="0">
                <a:solidFill>
                  <a:srgbClr val="C00000"/>
                </a:solidFill>
              </a:rPr>
              <a:t>Data Description</a:t>
            </a:r>
            <a:r>
              <a:rPr lang="en-US" sz="2800" dirty="0">
                <a:solidFill>
                  <a:srgbClr val="C00000"/>
                </a:solidFill>
              </a:rPr>
              <a:t>: </a:t>
            </a:r>
            <a:r>
              <a:rPr lang="en-US" sz="2800" dirty="0"/>
              <a:t>The data comprises of 60K+ data points having information about STEM salaries and information on several parameters; gender, race, location, education, stock values, job title, yrs. of experience, level, bonus, stock grant value etc.</a:t>
            </a:r>
            <a:endParaRPr lang="en-US" sz="2800" dirty="0">
              <a:solidFill>
                <a:srgbClr val="C00000"/>
              </a:solidFill>
            </a:endParaRPr>
          </a:p>
          <a:p>
            <a:r>
              <a:rPr lang="en-US" sz="2800" b="1" dirty="0">
                <a:solidFill>
                  <a:srgbClr val="C00000"/>
                </a:solidFill>
              </a:rPr>
              <a:t>EDA Process: </a:t>
            </a:r>
            <a:r>
              <a:rPr lang="en-US" sz="2800" dirty="0">
                <a:solidFill>
                  <a:srgbClr val="C00000"/>
                </a:solidFill>
              </a:rPr>
              <a:t>The process is divided in 4 phases</a:t>
            </a:r>
          </a:p>
          <a:p>
            <a:pPr marL="457200" indent="-457200">
              <a:buFont typeface="Arial" panose="020B0604020202020204" pitchFamily="34" charset="0"/>
              <a:buChar char="•"/>
            </a:pPr>
            <a:r>
              <a:rPr lang="en-US" sz="2800" dirty="0">
                <a:solidFill>
                  <a:srgbClr val="C00000"/>
                </a:solidFill>
              </a:rPr>
              <a:t>Discovery</a:t>
            </a:r>
            <a:r>
              <a:rPr lang="en-US" sz="2800" dirty="0"/>
              <a:t>: Familiarizing with data</a:t>
            </a:r>
          </a:p>
          <a:p>
            <a:pPr marL="457200" indent="-457200">
              <a:buFont typeface="Arial" panose="020B0604020202020204" pitchFamily="34" charset="0"/>
              <a:buChar char="•"/>
            </a:pPr>
            <a:r>
              <a:rPr lang="en-US" sz="2800" dirty="0">
                <a:solidFill>
                  <a:srgbClr val="C00000"/>
                </a:solidFill>
              </a:rPr>
              <a:t>Cleaning</a:t>
            </a:r>
            <a:r>
              <a:rPr lang="en-US" sz="2800" dirty="0"/>
              <a:t>: Removing Null values, mis-spellings, outliers and duplicates</a:t>
            </a:r>
          </a:p>
          <a:p>
            <a:pPr marL="457200" indent="-457200">
              <a:buFont typeface="Arial" panose="020B0604020202020204" pitchFamily="34" charset="0"/>
              <a:buChar char="•"/>
            </a:pPr>
            <a:r>
              <a:rPr lang="en-US" sz="2800" dirty="0">
                <a:solidFill>
                  <a:srgbClr val="C00000"/>
                </a:solidFill>
              </a:rPr>
              <a:t>Validating</a:t>
            </a:r>
            <a:r>
              <a:rPr lang="en-US" sz="2800" dirty="0"/>
              <a:t>: Verifying if the data is consistent </a:t>
            </a:r>
          </a:p>
          <a:p>
            <a:pPr marL="457200" indent="-457200">
              <a:buFont typeface="Arial" panose="020B0604020202020204" pitchFamily="34" charset="0"/>
              <a:buChar char="•"/>
            </a:pPr>
            <a:r>
              <a:rPr lang="en-US" sz="2800" dirty="0">
                <a:solidFill>
                  <a:srgbClr val="C00000"/>
                </a:solidFill>
              </a:rPr>
              <a:t>Analysis</a:t>
            </a:r>
            <a:r>
              <a:rPr lang="en-US" sz="2800" dirty="0"/>
              <a:t>: Performing in depth analysis for seeking relationships or trends</a:t>
            </a:r>
            <a:endParaRPr lang="en-US" sz="2800" dirty="0">
              <a:solidFill>
                <a:srgbClr val="C00000"/>
              </a:solidFill>
            </a:endParaRPr>
          </a:p>
          <a:p>
            <a:r>
              <a:rPr lang="en-US" sz="2800" b="1" dirty="0">
                <a:solidFill>
                  <a:srgbClr val="C00000"/>
                </a:solidFill>
              </a:rPr>
              <a:t>Modelling: </a:t>
            </a:r>
            <a:endParaRPr lang="en-US" sz="2800" dirty="0">
              <a:solidFill>
                <a:srgbClr val="C00000"/>
              </a:solidFill>
            </a:endParaRPr>
          </a:p>
          <a:p>
            <a:r>
              <a:rPr lang="en-US" sz="2800" dirty="0"/>
              <a:t>1. Structuring the cleaned data set</a:t>
            </a:r>
          </a:p>
          <a:p>
            <a:r>
              <a:rPr lang="en-US" sz="2800" dirty="0"/>
              <a:t>2. Label Encoding</a:t>
            </a:r>
          </a:p>
          <a:p>
            <a:r>
              <a:rPr lang="en-US" sz="2800" dirty="0"/>
              <a:t>3. Splitting the dataset into training set and test set</a:t>
            </a:r>
          </a:p>
          <a:p>
            <a:r>
              <a:rPr lang="en-US" sz="2800" dirty="0"/>
              <a:t>4. Scaling our feature and target variables with respect to their interquartile ranges using Robust Scaler</a:t>
            </a:r>
          </a:p>
          <a:p>
            <a:r>
              <a:rPr lang="en-US" sz="2800" dirty="0"/>
              <a:t>5. Using regression model to fit the data and make predictions</a:t>
            </a:r>
            <a:endParaRPr lang="en-US" sz="2800" dirty="0">
              <a:solidFill>
                <a:srgbClr val="C00000"/>
              </a:solidFill>
            </a:endParaRPr>
          </a:p>
        </p:txBody>
      </p:sp>
      <p:cxnSp>
        <p:nvCxnSpPr>
          <p:cNvPr id="39" name="Straight Connector 38">
            <a:extLst>
              <a:ext uri="{FF2B5EF4-FFF2-40B4-BE49-F238E27FC236}">
                <a16:creationId xmlns:a16="http://schemas.microsoft.com/office/drawing/2014/main" id="{FC271D96-F839-174D-BFBC-B341FB27A8D3}"/>
              </a:ext>
            </a:extLst>
          </p:cNvPr>
          <p:cNvCxnSpPr>
            <a:cxnSpLocks/>
          </p:cNvCxnSpPr>
          <p:nvPr/>
        </p:nvCxnSpPr>
        <p:spPr bwMode="auto">
          <a:xfrm>
            <a:off x="385573" y="15442326"/>
            <a:ext cx="10363375" cy="0"/>
          </a:xfrm>
          <a:prstGeom prst="line">
            <a:avLst/>
          </a:prstGeom>
          <a:noFill/>
          <a:ln w="25400" cap="flat" cmpd="sng" algn="ctr">
            <a:solidFill>
              <a:schemeClr val="tx1"/>
            </a:solidFill>
            <a:prstDash val="dash"/>
            <a:round/>
            <a:headEnd type="none" w="med" len="med"/>
            <a:tailEnd type="none" w="med" len="med"/>
          </a:ln>
          <a:effectLst/>
        </p:spPr>
      </p:cxnSp>
      <p:pic>
        <p:nvPicPr>
          <p:cNvPr id="21" name="Picture 20">
            <a:extLst>
              <a:ext uri="{FF2B5EF4-FFF2-40B4-BE49-F238E27FC236}">
                <a16:creationId xmlns:a16="http://schemas.microsoft.com/office/drawing/2014/main" id="{3953C21F-B6CB-8F43-A5BC-CE16AA37C26C}"/>
              </a:ext>
            </a:extLst>
          </p:cNvPr>
          <p:cNvPicPr>
            <a:picLocks noChangeAspect="1"/>
          </p:cNvPicPr>
          <p:nvPr/>
        </p:nvPicPr>
        <p:blipFill>
          <a:blip r:embed="rId4"/>
          <a:stretch>
            <a:fillRect/>
          </a:stretch>
        </p:blipFill>
        <p:spPr>
          <a:xfrm>
            <a:off x="198782" y="25841094"/>
            <a:ext cx="10736957" cy="4742467"/>
          </a:xfrm>
          <a:prstGeom prst="rect">
            <a:avLst/>
          </a:prstGeom>
          <a:ln>
            <a:solidFill>
              <a:schemeClr val="tx1">
                <a:lumMod val="50000"/>
              </a:schemeClr>
            </a:solidFill>
          </a:ln>
        </p:spPr>
      </p:pic>
      <p:sp>
        <p:nvSpPr>
          <p:cNvPr id="42" name="TextBox 41">
            <a:extLst>
              <a:ext uri="{FF2B5EF4-FFF2-40B4-BE49-F238E27FC236}">
                <a16:creationId xmlns:a16="http://schemas.microsoft.com/office/drawing/2014/main" id="{ADB91047-8007-0C41-A86D-8F603DC0694A}"/>
              </a:ext>
            </a:extLst>
          </p:cNvPr>
          <p:cNvSpPr txBox="1"/>
          <p:nvPr/>
        </p:nvSpPr>
        <p:spPr>
          <a:xfrm>
            <a:off x="11435669" y="6754331"/>
            <a:ext cx="10215626" cy="3108543"/>
          </a:xfrm>
          <a:prstGeom prst="rect">
            <a:avLst/>
          </a:prstGeom>
          <a:noFill/>
        </p:spPr>
        <p:txBody>
          <a:bodyPr wrap="square" rtlCol="0">
            <a:spAutoFit/>
          </a:bodyPr>
          <a:lstStyle/>
          <a:p>
            <a:r>
              <a:rPr lang="en-US" sz="2800" dirty="0">
                <a:latin typeface="Arial" charset="0"/>
                <a:ea typeface="Arial" charset="0"/>
                <a:cs typeface="Arial" charset="0"/>
              </a:rPr>
              <a:t>Surprisingly, there is no direct relation between Salary and Education. Though one thing to note is that with PHD degree, overall, the total yearly compensation is slightly higher than rest of the degrees. Since there is no direct relation between Salary and Education we will not be using Education as one of our modelling parameters. If not education let’s check out compensation with respect to Job title and yrs. of experience.</a:t>
            </a:r>
          </a:p>
        </p:txBody>
      </p:sp>
      <p:pic>
        <p:nvPicPr>
          <p:cNvPr id="51" name="Picture 50">
            <a:extLst>
              <a:ext uri="{FF2B5EF4-FFF2-40B4-BE49-F238E27FC236}">
                <a16:creationId xmlns:a16="http://schemas.microsoft.com/office/drawing/2014/main" id="{6B1ADA6E-C87B-AC4C-AE0A-B6037E9280F7}"/>
              </a:ext>
            </a:extLst>
          </p:cNvPr>
          <p:cNvPicPr>
            <a:picLocks noChangeAspect="1"/>
          </p:cNvPicPr>
          <p:nvPr/>
        </p:nvPicPr>
        <p:blipFill>
          <a:blip r:embed="rId5"/>
          <a:stretch>
            <a:fillRect/>
          </a:stretch>
        </p:blipFill>
        <p:spPr>
          <a:xfrm>
            <a:off x="11435669" y="9862874"/>
            <a:ext cx="10311029" cy="5579452"/>
          </a:xfrm>
          <a:prstGeom prst="rect">
            <a:avLst/>
          </a:prstGeom>
          <a:ln>
            <a:solidFill>
              <a:schemeClr val="tx1">
                <a:lumMod val="50000"/>
              </a:schemeClr>
            </a:solidFill>
          </a:ln>
        </p:spPr>
      </p:pic>
      <p:sp>
        <p:nvSpPr>
          <p:cNvPr id="53" name="TextBox 52">
            <a:extLst>
              <a:ext uri="{FF2B5EF4-FFF2-40B4-BE49-F238E27FC236}">
                <a16:creationId xmlns:a16="http://schemas.microsoft.com/office/drawing/2014/main" id="{755A2F56-3B66-624C-AF7D-22B8F803771C}"/>
              </a:ext>
            </a:extLst>
          </p:cNvPr>
          <p:cNvSpPr txBox="1"/>
          <p:nvPr/>
        </p:nvSpPr>
        <p:spPr>
          <a:xfrm>
            <a:off x="11336804" y="15503192"/>
            <a:ext cx="10385635" cy="3539430"/>
          </a:xfrm>
          <a:prstGeom prst="rect">
            <a:avLst/>
          </a:prstGeom>
          <a:noFill/>
        </p:spPr>
        <p:txBody>
          <a:bodyPr wrap="square" rtlCol="0">
            <a:spAutoFit/>
          </a:bodyPr>
          <a:lstStyle/>
          <a:p>
            <a:r>
              <a:rPr lang="en-US" sz="2800" dirty="0"/>
              <a:t>Manager roles are paid significantly higher than the rest of job roles. Other than Manager roles, 5-8 years of experience in any job role fetches salary above $ 200K. Business Analysts are paid lowest salaries even with 5 years of avg. experience. Here the years of experience and job title does play a significant role in the typical average base compensation. Hence Job title will be our modelling parameter .Checking out correlation between number of years and salary would therefore be intriguing.</a:t>
            </a:r>
          </a:p>
        </p:txBody>
      </p:sp>
      <p:cxnSp>
        <p:nvCxnSpPr>
          <p:cNvPr id="58" name="Straight Connector 57">
            <a:extLst>
              <a:ext uri="{FF2B5EF4-FFF2-40B4-BE49-F238E27FC236}">
                <a16:creationId xmlns:a16="http://schemas.microsoft.com/office/drawing/2014/main" id="{48336DD9-0D93-6B42-A22E-96961A961F93}"/>
              </a:ext>
            </a:extLst>
          </p:cNvPr>
          <p:cNvCxnSpPr>
            <a:cxnSpLocks/>
          </p:cNvCxnSpPr>
          <p:nvPr/>
        </p:nvCxnSpPr>
        <p:spPr bwMode="auto">
          <a:xfrm>
            <a:off x="365042" y="24913260"/>
            <a:ext cx="10363375" cy="0"/>
          </a:xfrm>
          <a:prstGeom prst="line">
            <a:avLst/>
          </a:prstGeom>
          <a:noFill/>
          <a:ln w="25400" cap="flat" cmpd="sng" algn="ctr">
            <a:solidFill>
              <a:schemeClr val="tx1"/>
            </a:solidFill>
            <a:prstDash val="dash"/>
            <a:round/>
            <a:headEnd type="none" w="med" len="med"/>
            <a:tailEnd type="none" w="med" len="med"/>
          </a:ln>
          <a:effectLst/>
        </p:spPr>
      </p:cxnSp>
      <p:pic>
        <p:nvPicPr>
          <p:cNvPr id="56" name="Picture 55">
            <a:extLst>
              <a:ext uri="{FF2B5EF4-FFF2-40B4-BE49-F238E27FC236}">
                <a16:creationId xmlns:a16="http://schemas.microsoft.com/office/drawing/2014/main" id="{697CC4D6-A81C-1743-888C-2CC92F2BA6A1}"/>
              </a:ext>
            </a:extLst>
          </p:cNvPr>
          <p:cNvPicPr>
            <a:picLocks noChangeAspect="1"/>
          </p:cNvPicPr>
          <p:nvPr/>
        </p:nvPicPr>
        <p:blipFill>
          <a:blip r:embed="rId6"/>
          <a:stretch>
            <a:fillRect/>
          </a:stretch>
        </p:blipFill>
        <p:spPr>
          <a:xfrm>
            <a:off x="11435669" y="19103488"/>
            <a:ext cx="10215626" cy="4763183"/>
          </a:xfrm>
          <a:prstGeom prst="rect">
            <a:avLst/>
          </a:prstGeom>
          <a:ln>
            <a:solidFill>
              <a:schemeClr val="tx1">
                <a:lumMod val="50000"/>
              </a:schemeClr>
            </a:solidFill>
          </a:ln>
        </p:spPr>
      </p:pic>
      <p:sp>
        <p:nvSpPr>
          <p:cNvPr id="57" name="TextBox 56">
            <a:extLst>
              <a:ext uri="{FF2B5EF4-FFF2-40B4-BE49-F238E27FC236}">
                <a16:creationId xmlns:a16="http://schemas.microsoft.com/office/drawing/2014/main" id="{7899A7A1-F63B-C544-A359-61D2774C2D9C}"/>
              </a:ext>
            </a:extLst>
          </p:cNvPr>
          <p:cNvSpPr txBox="1"/>
          <p:nvPr/>
        </p:nvSpPr>
        <p:spPr>
          <a:xfrm>
            <a:off x="11361316" y="23908668"/>
            <a:ext cx="10364332" cy="1815882"/>
          </a:xfrm>
          <a:prstGeom prst="rect">
            <a:avLst/>
          </a:prstGeom>
          <a:noFill/>
        </p:spPr>
        <p:txBody>
          <a:bodyPr wrap="square" rtlCol="0">
            <a:spAutoFit/>
          </a:bodyPr>
          <a:lstStyle/>
          <a:p>
            <a:r>
              <a:rPr lang="en-US" sz="2800" dirty="0"/>
              <a:t>There is mostly a positive correlation between years of experience and total yearly compensation. Therefore, we will use years of experience as a modelling parameter. Let’s check out for any disparity with respect to race and gender. </a:t>
            </a:r>
          </a:p>
        </p:txBody>
      </p:sp>
      <p:sp>
        <p:nvSpPr>
          <p:cNvPr id="59" name="TextBox 58">
            <a:extLst>
              <a:ext uri="{FF2B5EF4-FFF2-40B4-BE49-F238E27FC236}">
                <a16:creationId xmlns:a16="http://schemas.microsoft.com/office/drawing/2014/main" id="{53C1D9A6-EB91-BC47-9B0B-7B5F65141E98}"/>
              </a:ext>
            </a:extLst>
          </p:cNvPr>
          <p:cNvSpPr txBox="1"/>
          <p:nvPr/>
        </p:nvSpPr>
        <p:spPr>
          <a:xfrm>
            <a:off x="428951" y="7547708"/>
            <a:ext cx="10506788" cy="2677656"/>
          </a:xfrm>
          <a:prstGeom prst="rect">
            <a:avLst/>
          </a:prstGeom>
          <a:noFill/>
        </p:spPr>
        <p:txBody>
          <a:bodyPr wrap="square" rtlCol="0">
            <a:spAutoFit/>
          </a:bodyPr>
          <a:lstStyle/>
          <a:p>
            <a:r>
              <a:rPr lang="en-US" altLang="en-US" sz="2800" dirty="0">
                <a:latin typeface="Arial" charset="0"/>
                <a:ea typeface="Arial" charset="0"/>
              </a:rPr>
              <a:t>Students are always curious about the salaries their STEM degrees can fetch. The purpose of this project is to analyze the total compensation(salaries) based on Gender, Education and Job title for STEM salaries. The objective is to perform EDA and build a regression model that can predict these salaries.</a:t>
            </a:r>
          </a:p>
          <a:p>
            <a:endParaRPr lang="en-US" sz="2800" dirty="0"/>
          </a:p>
        </p:txBody>
      </p:sp>
      <p:pic>
        <p:nvPicPr>
          <p:cNvPr id="63" name="Picture 62">
            <a:extLst>
              <a:ext uri="{FF2B5EF4-FFF2-40B4-BE49-F238E27FC236}">
                <a16:creationId xmlns:a16="http://schemas.microsoft.com/office/drawing/2014/main" id="{8ECA61B2-D324-CF4A-A1DD-CACD6FD3BDCB}"/>
              </a:ext>
            </a:extLst>
          </p:cNvPr>
          <p:cNvPicPr>
            <a:picLocks noChangeAspect="1"/>
          </p:cNvPicPr>
          <p:nvPr/>
        </p:nvPicPr>
        <p:blipFill>
          <a:blip r:embed="rId7"/>
          <a:stretch>
            <a:fillRect/>
          </a:stretch>
        </p:blipFill>
        <p:spPr>
          <a:xfrm>
            <a:off x="11361316" y="25766547"/>
            <a:ext cx="10382022" cy="4817014"/>
          </a:xfrm>
          <a:prstGeom prst="rect">
            <a:avLst/>
          </a:prstGeom>
          <a:ln>
            <a:solidFill>
              <a:schemeClr val="tx1">
                <a:lumMod val="50000"/>
              </a:schemeClr>
            </a:solidFill>
          </a:ln>
        </p:spPr>
      </p:pic>
      <p:sp>
        <p:nvSpPr>
          <p:cNvPr id="64" name="TextBox 63">
            <a:extLst>
              <a:ext uri="{FF2B5EF4-FFF2-40B4-BE49-F238E27FC236}">
                <a16:creationId xmlns:a16="http://schemas.microsoft.com/office/drawing/2014/main" id="{23FCF8DB-D740-404A-BBBD-F138146DDDD7}"/>
              </a:ext>
            </a:extLst>
          </p:cNvPr>
          <p:cNvSpPr txBox="1"/>
          <p:nvPr/>
        </p:nvSpPr>
        <p:spPr>
          <a:xfrm>
            <a:off x="22026100" y="6746442"/>
            <a:ext cx="10575059" cy="954107"/>
          </a:xfrm>
          <a:prstGeom prst="rect">
            <a:avLst/>
          </a:prstGeom>
          <a:noFill/>
        </p:spPr>
        <p:txBody>
          <a:bodyPr wrap="square" rtlCol="0">
            <a:spAutoFit/>
          </a:bodyPr>
          <a:lstStyle/>
          <a:p>
            <a:r>
              <a:rPr lang="en-US" sz="2800" dirty="0"/>
              <a:t>Turns out, there is no disparity with respect to race. There is also no salary disparity with respect to gender. </a:t>
            </a:r>
          </a:p>
        </p:txBody>
      </p:sp>
      <p:pic>
        <p:nvPicPr>
          <p:cNvPr id="66" name="Picture 65">
            <a:extLst>
              <a:ext uri="{FF2B5EF4-FFF2-40B4-BE49-F238E27FC236}">
                <a16:creationId xmlns:a16="http://schemas.microsoft.com/office/drawing/2014/main" id="{B022DC82-F50B-E84F-91AC-AD8F52A53697}"/>
              </a:ext>
            </a:extLst>
          </p:cNvPr>
          <p:cNvPicPr>
            <a:picLocks noChangeAspect="1"/>
          </p:cNvPicPr>
          <p:nvPr/>
        </p:nvPicPr>
        <p:blipFill>
          <a:blip r:embed="rId8"/>
          <a:stretch>
            <a:fillRect/>
          </a:stretch>
        </p:blipFill>
        <p:spPr>
          <a:xfrm>
            <a:off x="22165228" y="7700549"/>
            <a:ext cx="10338047" cy="5003718"/>
          </a:xfrm>
          <a:prstGeom prst="rect">
            <a:avLst/>
          </a:prstGeom>
          <a:ln>
            <a:solidFill>
              <a:schemeClr val="tx1">
                <a:lumMod val="50000"/>
              </a:schemeClr>
            </a:solidFill>
          </a:ln>
        </p:spPr>
      </p:pic>
      <p:sp>
        <p:nvSpPr>
          <p:cNvPr id="67" name="TextBox 66">
            <a:extLst>
              <a:ext uri="{FF2B5EF4-FFF2-40B4-BE49-F238E27FC236}">
                <a16:creationId xmlns:a16="http://schemas.microsoft.com/office/drawing/2014/main" id="{54460FBA-A6EA-9842-941B-633E7DAE1AB2}"/>
              </a:ext>
            </a:extLst>
          </p:cNvPr>
          <p:cNvSpPr txBox="1"/>
          <p:nvPr/>
        </p:nvSpPr>
        <p:spPr>
          <a:xfrm>
            <a:off x="22013866" y="12672172"/>
            <a:ext cx="10477175" cy="1815882"/>
          </a:xfrm>
          <a:prstGeom prst="rect">
            <a:avLst/>
          </a:prstGeom>
          <a:noFill/>
        </p:spPr>
        <p:txBody>
          <a:bodyPr wrap="square" rtlCol="0">
            <a:spAutoFit/>
          </a:bodyPr>
          <a:lstStyle/>
          <a:p>
            <a:r>
              <a:rPr lang="en-US" sz="2800" dirty="0"/>
              <a:t>These companies are paying handsomely to their employees. Though, students are always fascinated about the yearly compensation for FAANG companies. Let’s see how much are they paying typically to their employees.</a:t>
            </a:r>
          </a:p>
        </p:txBody>
      </p:sp>
      <p:pic>
        <p:nvPicPr>
          <p:cNvPr id="72" name="Picture 71">
            <a:extLst>
              <a:ext uri="{FF2B5EF4-FFF2-40B4-BE49-F238E27FC236}">
                <a16:creationId xmlns:a16="http://schemas.microsoft.com/office/drawing/2014/main" id="{FF73E8FA-2AEA-BD4D-9411-D3F2ADF38485}"/>
              </a:ext>
            </a:extLst>
          </p:cNvPr>
          <p:cNvPicPr>
            <a:picLocks noChangeAspect="1"/>
          </p:cNvPicPr>
          <p:nvPr/>
        </p:nvPicPr>
        <p:blipFill>
          <a:blip r:embed="rId9"/>
          <a:stretch>
            <a:fillRect/>
          </a:stretch>
        </p:blipFill>
        <p:spPr>
          <a:xfrm>
            <a:off x="22165228" y="14685039"/>
            <a:ext cx="10338047" cy="5196843"/>
          </a:xfrm>
          <a:prstGeom prst="rect">
            <a:avLst/>
          </a:prstGeom>
          <a:ln>
            <a:solidFill>
              <a:schemeClr val="tx1">
                <a:lumMod val="50000"/>
              </a:schemeClr>
            </a:solidFill>
          </a:ln>
        </p:spPr>
      </p:pic>
      <p:sp>
        <p:nvSpPr>
          <p:cNvPr id="73" name="TextBox 72">
            <a:extLst>
              <a:ext uri="{FF2B5EF4-FFF2-40B4-BE49-F238E27FC236}">
                <a16:creationId xmlns:a16="http://schemas.microsoft.com/office/drawing/2014/main" id="{DBD5CF27-7EC2-C248-9CEE-CEB638F71D90}"/>
              </a:ext>
            </a:extLst>
          </p:cNvPr>
          <p:cNvSpPr txBox="1"/>
          <p:nvPr/>
        </p:nvSpPr>
        <p:spPr>
          <a:xfrm>
            <a:off x="364546" y="11129715"/>
            <a:ext cx="10652593" cy="3539430"/>
          </a:xfrm>
          <a:prstGeom prst="rect">
            <a:avLst/>
          </a:prstGeom>
          <a:noFill/>
        </p:spPr>
        <p:txBody>
          <a:bodyPr wrap="square" rtlCol="0">
            <a:spAutoFit/>
          </a:bodyPr>
          <a:lstStyle/>
          <a:p>
            <a:r>
              <a:rPr lang="en-US" sz="2800" dirty="0"/>
              <a:t>1. Is there a relation between salary and education?</a:t>
            </a:r>
          </a:p>
          <a:p>
            <a:r>
              <a:rPr lang="en-US" sz="2800" dirty="0"/>
              <a:t>2. What is the yearly compensation based on Job title?</a:t>
            </a:r>
          </a:p>
          <a:p>
            <a:r>
              <a:rPr lang="en-US" sz="2800" dirty="0"/>
              <a:t>3. Is there a relationship between experience and salary?</a:t>
            </a:r>
          </a:p>
          <a:p>
            <a:r>
              <a:rPr lang="en-US" sz="2800" dirty="0"/>
              <a:t>4. Is there a salary disparity due to Race?</a:t>
            </a:r>
          </a:p>
          <a:p>
            <a:r>
              <a:rPr lang="en-US" sz="2800" dirty="0"/>
              <a:t>5. Is there a salary disparity due to Gender?</a:t>
            </a:r>
          </a:p>
          <a:p>
            <a:r>
              <a:rPr lang="en-US" sz="2800" dirty="0"/>
              <a:t>6. What are the typically salaries at FAANG?</a:t>
            </a:r>
          </a:p>
          <a:p>
            <a:r>
              <a:rPr lang="en-US" sz="2800" dirty="0"/>
              <a:t>7. Which is the hottest job title with respect to number of employees ?</a:t>
            </a:r>
          </a:p>
        </p:txBody>
      </p:sp>
      <p:sp>
        <p:nvSpPr>
          <p:cNvPr id="75" name="TextBox 74">
            <a:extLst>
              <a:ext uri="{FF2B5EF4-FFF2-40B4-BE49-F238E27FC236}">
                <a16:creationId xmlns:a16="http://schemas.microsoft.com/office/drawing/2014/main" id="{8DBE3BB2-0DF6-994F-8158-C22FB5545FF0}"/>
              </a:ext>
            </a:extLst>
          </p:cNvPr>
          <p:cNvSpPr txBox="1"/>
          <p:nvPr/>
        </p:nvSpPr>
        <p:spPr>
          <a:xfrm>
            <a:off x="22165228" y="20098881"/>
            <a:ext cx="10338047" cy="3108543"/>
          </a:xfrm>
          <a:prstGeom prst="rect">
            <a:avLst/>
          </a:prstGeom>
          <a:noFill/>
        </p:spPr>
        <p:txBody>
          <a:bodyPr wrap="square" rtlCol="0">
            <a:spAutoFit/>
          </a:bodyPr>
          <a:lstStyle/>
          <a:p>
            <a:r>
              <a:rPr lang="en-US" sz="2800" dirty="0"/>
              <a:t>Netflix comparatively pays higher salaries than other FAANG companies, over 400K. Google, Amazon and Facebook typically pay employees well over 150K in total compensation</a:t>
            </a:r>
          </a:p>
          <a:p>
            <a:r>
              <a:rPr lang="en-US" sz="2800" dirty="0"/>
              <a:t>Facebook employees have the highest salary range, from 200K to 400K. Finally, lets check out what job title is the hottest with respect to the number of employees. Turns out, Software Engineer followed by Data Scientist are the hottest job roles.</a:t>
            </a:r>
          </a:p>
        </p:txBody>
      </p:sp>
      <p:pic>
        <p:nvPicPr>
          <p:cNvPr id="81" name="Picture 80">
            <a:extLst>
              <a:ext uri="{FF2B5EF4-FFF2-40B4-BE49-F238E27FC236}">
                <a16:creationId xmlns:a16="http://schemas.microsoft.com/office/drawing/2014/main" id="{801A1948-E762-6F4F-BB17-046C70A190D8}"/>
              </a:ext>
            </a:extLst>
          </p:cNvPr>
          <p:cNvPicPr>
            <a:picLocks noChangeAspect="1"/>
          </p:cNvPicPr>
          <p:nvPr/>
        </p:nvPicPr>
        <p:blipFill>
          <a:blip r:embed="rId10"/>
          <a:stretch>
            <a:fillRect/>
          </a:stretch>
        </p:blipFill>
        <p:spPr>
          <a:xfrm>
            <a:off x="22151225" y="23207424"/>
            <a:ext cx="10339816" cy="7376137"/>
          </a:xfrm>
          <a:prstGeom prst="rect">
            <a:avLst/>
          </a:prstGeom>
          <a:ln>
            <a:solidFill>
              <a:schemeClr val="tx1">
                <a:lumMod val="50000"/>
              </a:schemeClr>
            </a:solidFill>
          </a:ln>
        </p:spPr>
      </p:pic>
    </p:spTree>
    <p:extLst>
      <p:ext uri="{BB962C8B-B14F-4D97-AF65-F5344CB8AC3E}">
        <p14:creationId xmlns:p14="http://schemas.microsoft.com/office/powerpoint/2010/main" val="109865799"/>
      </p:ext>
    </p:extLst>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690</TotalTime>
  <Words>740</Words>
  <Application>Microsoft Macintosh PowerPoint</Application>
  <PresentationFormat>Custom</PresentationFormat>
  <Paragraphs>55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ＭＳ Ｐゴシック</vt:lpstr>
      <vt:lpstr>Arial</vt:lpstr>
      <vt:lpstr>Calibri</vt:lpstr>
      <vt:lpstr>Research Poster Template</vt:lpstr>
      <vt:lpstr>PowerPoint Presentation</vt:lpstr>
    </vt:vector>
  </TitlesOfParts>
  <Manager/>
  <Company>© University at Buffalo</Company>
  <LinksUpToDate>false</LinksUpToDate>
  <SharedDoc>false</SharedDoc>
  <HyperlinkBase>www.buffalo.edu/brand</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Research Poster Template</dc:title>
  <dc:subject/>
  <dc:creator/>
  <cp:keywords/>
  <dc:description/>
  <cp:lastModifiedBy>kunalg569@gmail.com</cp:lastModifiedBy>
  <cp:revision>72</cp:revision>
  <cp:lastPrinted>2018-07-27T15:05:13Z</cp:lastPrinted>
  <dcterms:created xsi:type="dcterms:W3CDTF">2016-09-29T18:43:16Z</dcterms:created>
  <dcterms:modified xsi:type="dcterms:W3CDTF">2023-08-29T00:17:27Z</dcterms:modified>
  <cp:category/>
</cp:coreProperties>
</file>