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4"/>
  </p:notesMasterIdLst>
  <p:sldIdLst>
    <p:sldId id="333" r:id="rId2"/>
    <p:sldId id="343" r:id="rId3"/>
    <p:sldId id="344" r:id="rId4"/>
    <p:sldId id="345" r:id="rId5"/>
    <p:sldId id="336" r:id="rId6"/>
    <p:sldId id="334" r:id="rId7"/>
    <p:sldId id="341" r:id="rId8"/>
    <p:sldId id="340" r:id="rId9"/>
    <p:sldId id="342" r:id="rId10"/>
    <p:sldId id="338" r:id="rId11"/>
    <p:sldId id="339" r:id="rId12"/>
    <p:sldId id="33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/>
    <p:restoredTop sz="96679"/>
  </p:normalViewPr>
  <p:slideViewPr>
    <p:cSldViewPr snapToGrid="0" snapToObjects="1">
      <p:cViewPr varScale="1">
        <p:scale>
          <a:sx n="143" d="100"/>
          <a:sy n="143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8C0FF-D94D-0147-8A73-DCAC4F828367}" type="datetimeFigureOut">
              <a:rPr lang="en-FR" smtClean="0"/>
              <a:t>25/11/2021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BA8E6-99E6-E040-988A-4664803FEB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19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0DB697-EFDD-9743-8A54-3C86B5201B0B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697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6350-915E-7C40-915E-4C7794BC8685}" type="datetime1">
              <a:rPr lang="fr-FR" smtClean="0"/>
              <a:t>25/11/2021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759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AF5C-E2B1-C64A-AD65-4CA930F31935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848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7888-CE6E-C54A-A784-1EF15B0C6B47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150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BFB9-C4B2-0F4B-9030-A386ACDCC297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314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9710-B1CA-2140-A842-EBDB33A7866E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096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22DB-26C3-9648-80AF-D6239F387944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1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C65-FF69-DC49-81CF-CDA3F0B42736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79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92C7-DFAA-744D-BEA2-EAB66C5BA416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40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B280-325A-1B40-A3A5-7BDC63C675B8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28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129-7BE2-BA4D-AB37-8735FF935B83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06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009-3C23-A340-B4C4-AC7A66221690}" type="datetime1">
              <a:rPr lang="fr-FR" smtClean="0"/>
              <a:t>25/11/2021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10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16D2-4961-4347-AB05-16026ADFCEDD}" type="datetime1">
              <a:rPr lang="fr-FR" smtClean="0"/>
              <a:t>25/11/2021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4537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95E8-C1FD-0F43-8463-FD63AA6DCD43}" type="datetime1">
              <a:rPr lang="fr-FR" smtClean="0"/>
              <a:t>25/11/2021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232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F9A5-00FB-E44C-9A64-3F2746D500E9}" type="datetime1">
              <a:rPr lang="fr-FR" smtClean="0"/>
              <a:t>25/11/2021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004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ADB-51ED-3745-A3B1-F4403C3FD5CF}" type="datetime1">
              <a:rPr lang="fr-FR" smtClean="0"/>
              <a:t>25/11/2021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763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C888-6F20-EE42-B979-3566E2B37CAA}" type="datetime1">
              <a:rPr lang="fr-FR" smtClean="0"/>
              <a:t>25/11/2021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491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9BE3D6-5345-F947-B4B0-BBFE2B70735E}" type="datetime1">
              <a:rPr lang="fr-FR" smtClean="0"/>
              <a:t>25/11/2021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Quarkonium2mumu PAG 29/10/2021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0D079D-FC88-E540-8D13-2CC99F46DB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9696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A5A445-3BD6-5147-9270-DCD6F2420436}"/>
              </a:ext>
            </a:extLst>
          </p:cNvPr>
          <p:cNvSpPr txBox="1"/>
          <p:nvPr/>
        </p:nvSpPr>
        <p:spPr>
          <a:xfrm>
            <a:off x="1338470" y="1457739"/>
            <a:ext cx="89187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FR" sz="2000" dirty="0"/>
              <a:t>The source of my high systematics for J/Psi  was the data tuned tails for CB2 function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F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FR" sz="2000" dirty="0"/>
              <a:t>Now using same tails values as Roberta for both MC tuned and data tuned </a:t>
            </a:r>
          </a:p>
          <a:p>
            <a:pPr marL="285750" indent="-285750">
              <a:buFont typeface="Wingdings" pitchFamily="2" charset="2"/>
              <a:buChar char="Ø"/>
            </a:pPr>
            <a:endParaRPr lang="en-F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FR" sz="2000" dirty="0"/>
              <a:t>Systematics for J/Psi are well within control now</a:t>
            </a:r>
          </a:p>
          <a:p>
            <a:pPr marL="285750" indent="-285750">
              <a:buFont typeface="Wingdings" pitchFamily="2" charset="2"/>
              <a:buChar char="Ø"/>
            </a:pPr>
            <a:endParaRPr lang="en-F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FR" sz="2000" dirty="0"/>
              <a:t>For signal extraction vs pT, normalisation is done in double differential binning of 10% centrality and the pT bins used for the results</a:t>
            </a:r>
          </a:p>
          <a:p>
            <a:pPr marL="285750" indent="-285750">
              <a:buFont typeface="Wingdings" pitchFamily="2" charset="2"/>
              <a:buChar char="Ø"/>
            </a:pPr>
            <a:endParaRPr lang="en-FR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8B26-42BA-6847-BF55-9EB6EAF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717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889DD-8F33-324A-826A-5D4ADDCB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96E9FC-8166-FC4B-85DE-F6980296CFF5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Signal Extraction (vs Centrality) chi2 &lt;3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5D6A30-A967-B441-9B5C-245CC1DCA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62070"/>
              </p:ext>
            </p:extLst>
          </p:nvPr>
        </p:nvGraphicFramePr>
        <p:xfrm>
          <a:off x="368434" y="932000"/>
          <a:ext cx="10985366" cy="479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38">
                  <a:extLst>
                    <a:ext uri="{9D8B030D-6E8A-4147-A177-3AD203B41FA5}">
                      <a16:colId xmlns:a16="http://schemas.microsoft.com/office/drawing/2014/main" val="3111727200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857036781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3159815946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1864631701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1326979999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1581405372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2503472395"/>
                    </a:ext>
                  </a:extLst>
                </a:gridCol>
              </a:tblGrid>
              <a:tr h="874261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J/</a:t>
                      </a:r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 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J/</a:t>
                      </a:r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 Kunal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Difference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(2S) 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(2S) Kunal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Difference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27925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586632</a:t>
                      </a:r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 7652 (1.3%)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591347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±3584 (0.6%)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0.8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8108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±2201 (27%)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10582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±869 (8%)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12090013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20-40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235410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±1252 (0.5%)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231869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±1303 (0.6%)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solidFill>
                            <a:srgbClr val="000000"/>
                          </a:solidFill>
                          <a:effectLst/>
                        </a:rPr>
                        <a:t>2920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±646 (22%)</a:t>
                      </a:r>
                      <a:endParaRPr lang="en-FR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1920±494 (25%)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52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92488938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40-60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76872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±433(0.6%)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75869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±292(0.4%)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solidFill>
                            <a:srgbClr val="000000"/>
                          </a:solidFill>
                          <a:effectLst/>
                        </a:rPr>
                        <a:t>1070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±192 (18%)</a:t>
                      </a:r>
                      <a:endParaRPr lang="en-FR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939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±137 (14%)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76453886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60-90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23766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±136   (0.6%)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23746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±110 (0.5%)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358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±67 (18%)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354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±61 (17%)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80993413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922680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922831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12456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13795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9.7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15861063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0-90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920960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±7009 (0.8%)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924303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±2944 (0.32%)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12215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±2332 (19%)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13914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±1341 (9.6%)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36479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dirty="0"/>
                        <a:t>Difference Sum to 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9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53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889DD-8F33-324A-826A-5D4ADDCB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96E9FC-8166-FC4B-85DE-F6980296CFF5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Signal Extraction (vs Centrality) chi2 &lt; 2.5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5D6A30-A967-B441-9B5C-245CC1DCA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75750"/>
              </p:ext>
            </p:extLst>
          </p:nvPr>
        </p:nvGraphicFramePr>
        <p:xfrm>
          <a:off x="368434" y="932000"/>
          <a:ext cx="10985366" cy="479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38">
                  <a:extLst>
                    <a:ext uri="{9D8B030D-6E8A-4147-A177-3AD203B41FA5}">
                      <a16:colId xmlns:a16="http://schemas.microsoft.com/office/drawing/2014/main" val="3111727200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857036781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3159815946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1864631701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1326979999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1581405372"/>
                    </a:ext>
                  </a:extLst>
                </a:gridCol>
                <a:gridCol w="1569338">
                  <a:extLst>
                    <a:ext uri="{9D8B030D-6E8A-4147-A177-3AD203B41FA5}">
                      <a16:colId xmlns:a16="http://schemas.microsoft.com/office/drawing/2014/main" val="2503472395"/>
                    </a:ext>
                  </a:extLst>
                </a:gridCol>
              </a:tblGrid>
              <a:tr h="874261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J/</a:t>
                      </a:r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 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J/</a:t>
                      </a:r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 Kunal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Difference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(2S) 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dirty="0"/>
                        <a:t>ψ</a:t>
                      </a:r>
                      <a:r>
                        <a:rPr lang="en-FR" sz="1400" dirty="0"/>
                        <a:t>(2S) Kunal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Difference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27925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589946</a:t>
                      </a:r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 5565 (0.9%)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592163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±1732 (0.3%)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0.4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8777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±1570 (18%)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10709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±737 (7%)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12090013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20-40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235410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±1252 (0.5%)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231869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±1303 (0.6%)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solidFill>
                            <a:srgbClr val="000000"/>
                          </a:solidFill>
                          <a:effectLst/>
                        </a:rPr>
                        <a:t>2920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±646 (22%)</a:t>
                      </a:r>
                      <a:endParaRPr lang="en-FR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1920±494 (25%)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52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92488938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40-60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76872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±433(0.6%)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75869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±292(0.4%)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solidFill>
                            <a:srgbClr val="000000"/>
                          </a:solidFill>
                          <a:effectLst/>
                        </a:rPr>
                        <a:t>1070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±192 (18%)</a:t>
                      </a:r>
                      <a:endParaRPr lang="en-FR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939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±137 (14%)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76453886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60-90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23766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±136   (0.6%)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23746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±110 (0.5%)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358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±67 (18%)</a:t>
                      </a:r>
                      <a:endParaRPr lang="en-FR" sz="1400" b="0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354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±61 (17%)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80993413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dirty="0"/>
                        <a:t>925994</a:t>
                      </a:r>
                      <a:endParaRPr lang="en-FR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923647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b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13125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13922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FR" sz="1400" dirty="0">
                          <a:effectLst/>
                        </a:rPr>
                        <a:t>5.7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15861063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0-90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924227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±6020 (0.7%)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924303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±2944 (0.32%)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13165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±2090 (16%)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13914</a:t>
                      </a:r>
                      <a:r>
                        <a:rPr lang="en-FR" sz="1400" b="0" baseline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±1341 (9.6%)</a:t>
                      </a:r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36479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dirty="0"/>
                        <a:t>Difference Sum to 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&lt; 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400" dirty="0"/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9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F1ADD3-B24F-2D41-99B0-00AB4233A607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VWG as background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06242-8CBC-DA44-B9F3-A4C147DC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65776" y="638612"/>
            <a:ext cx="3844494" cy="4394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25422-7C22-E147-ACFE-3EA9B7263090}"/>
              </a:ext>
            </a:extLst>
          </p:cNvPr>
          <p:cNvSpPr txBox="1"/>
          <p:nvPr/>
        </p:nvSpPr>
        <p:spPr>
          <a:xfrm>
            <a:off x="7179733" y="4876800"/>
            <a:ext cx="370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VWG2_NA60_MC-GEANT3_2.3to4.5_width1.01</a:t>
            </a:r>
            <a:endParaRPr lang="en-FR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C35CA-C4A7-0F46-B3DB-2A2C070C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8361" y="638611"/>
            <a:ext cx="3844496" cy="4394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50AD7-FC2F-A944-9F21-328F42BD1399}"/>
              </a:ext>
            </a:extLst>
          </p:cNvPr>
          <p:cNvSpPr txBox="1"/>
          <p:nvPr/>
        </p:nvSpPr>
        <p:spPr>
          <a:xfrm>
            <a:off x="495571" y="4995333"/>
            <a:ext cx="437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VWG2_CB2_MC-GEANT3_2.3to4.5_width1.01</a:t>
            </a:r>
            <a:endParaRPr lang="en-F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BCACF-2225-664B-8C3F-3CE6D2A9755F}"/>
              </a:ext>
            </a:extLst>
          </p:cNvPr>
          <p:cNvSpPr txBox="1"/>
          <p:nvPr/>
        </p:nvSpPr>
        <p:spPr>
          <a:xfrm>
            <a:off x="952107" y="5533534"/>
            <a:ext cx="1073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VWG has problematic fits for me. They pass all the criteria but its visible they are not good fits</a:t>
            </a:r>
          </a:p>
          <a:p>
            <a:endParaRPr lang="en-FR" dirty="0"/>
          </a:p>
          <a:p>
            <a:r>
              <a:rPr lang="en-FR" dirty="0"/>
              <a:t>Hence excluded from the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41061-93F8-1541-9150-9EB70E4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05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8B26-42BA-6847-BF55-9EB6EAF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2</a:t>
            </a:fld>
            <a:endParaRPr lang="en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51CB9-C506-3146-BE3C-3F8BEEAE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437" y="475853"/>
            <a:ext cx="3085045" cy="453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26083-4B1E-0C41-B1F2-FC9B4E9F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24193" y="3273089"/>
            <a:ext cx="2633426" cy="3868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D1B62-94D1-E649-B9EB-305075D7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92461" y="2619725"/>
            <a:ext cx="2633428" cy="38682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E6A808-6657-E040-B04D-B391E6610B5A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Event Mixing Background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54492-96D2-EA4E-934D-39B30DE12BDD}"/>
              </a:ext>
            </a:extLst>
          </p:cNvPr>
          <p:cNvSpPr txBox="1"/>
          <p:nvPr/>
        </p:nvSpPr>
        <p:spPr>
          <a:xfrm>
            <a:off x="4769222" y="1199160"/>
            <a:ext cx="657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FR" dirty="0"/>
              <a:t>Comparison of the event mixing background histograms</a:t>
            </a:r>
          </a:p>
          <a:p>
            <a:pPr marL="285750" indent="-285750">
              <a:buFont typeface="Wingdings" pitchFamily="2" charset="2"/>
              <a:buChar char="Ø"/>
            </a:pPr>
            <a:endParaRPr lang="en-FR" dirty="0"/>
          </a:p>
          <a:p>
            <a:pPr marL="285750" indent="-285750">
              <a:buFont typeface="Wingdings" pitchFamily="2" charset="2"/>
              <a:buChar char="Ø"/>
            </a:pPr>
            <a:r>
              <a:rPr lang="en-FR" dirty="0"/>
              <a:t>Scaled to their integral between 2-8 GeV/c2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8872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8B26-42BA-6847-BF55-9EB6EAF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3</a:t>
            </a:fld>
            <a:endParaRPr lang="en-F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E6A808-6657-E040-B04D-B391E6610B5A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 of background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959FC-A534-C848-B83B-7FA4CF2D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9617" y="224376"/>
            <a:ext cx="2695873" cy="39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3E265-2A72-174B-BF2E-8C7C4FBF5DFF}"/>
              </a:ext>
            </a:extLst>
          </p:cNvPr>
          <p:cNvSpPr txBox="1"/>
          <p:nvPr/>
        </p:nvSpPr>
        <p:spPr>
          <a:xfrm>
            <a:off x="4536141" y="1004047"/>
            <a:ext cx="7351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FR" dirty="0"/>
              <a:t>Comparing event mixing subtracted histograms when normalisation was done in larger centrality bins before subtraction Vs. normalisation done in bins of 10% centrality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FR" dirty="0"/>
              <a:t>Latter is the preferred method as done in previous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3E639-5255-0E4C-9FBC-B5F68511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839952" y="1892754"/>
            <a:ext cx="2695873" cy="39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47052-3FB0-AA48-9DA1-45A02470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2336" y="3011728"/>
            <a:ext cx="2742275" cy="4028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744E0-E24F-0E40-9C60-2499690F5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860431" y="2971793"/>
            <a:ext cx="2912605" cy="42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8B26-42BA-6847-BF55-9EB6EAF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4</a:t>
            </a:fld>
            <a:endParaRPr lang="en-F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E6A808-6657-E040-B04D-B391E6610B5A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 of background Subtracted 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F8FA3-A175-9342-8BFD-8781BC9F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786" y="374145"/>
            <a:ext cx="2571946" cy="3777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F8FCC4-2734-314F-8C0B-9895C4C150B8}"/>
              </a:ext>
            </a:extLst>
          </p:cNvPr>
          <p:cNvSpPr txBox="1"/>
          <p:nvPr/>
        </p:nvSpPr>
        <p:spPr>
          <a:xfrm>
            <a:off x="4195482" y="1004047"/>
            <a:ext cx="769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FR" dirty="0"/>
              <a:t>Comparing event mixing subtracted histograms: latest ones being used by me and Roberta for signal extraction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F02F2-2016-784C-B044-4188C2F5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785" y="3232962"/>
            <a:ext cx="2571946" cy="3777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CEABCB-EF31-6645-9E2C-6E9E7482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29015" y="3232962"/>
            <a:ext cx="2571946" cy="3777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1A3E0B-03B6-E44F-8A8B-EAFBC59B3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692832" y="2349264"/>
            <a:ext cx="2664016" cy="39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5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9E3BB8-1235-CC4A-8DD8-42DC68CAB955}"/>
              </a:ext>
            </a:extLst>
          </p:cNvPr>
          <p:cNvSpPr txBox="1"/>
          <p:nvPr/>
        </p:nvSpPr>
        <p:spPr>
          <a:xfrm>
            <a:off x="1498862" y="886120"/>
            <a:ext cx="9247695" cy="403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endParaRPr lang="en-GB" sz="2133" dirty="0"/>
          </a:p>
          <a:p>
            <a:pPr marL="609585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Functions: </a:t>
            </a:r>
          </a:p>
          <a:p>
            <a:pPr marL="1219170" lvl="1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Signal: CB2B, NA60 </a:t>
            </a:r>
          </a:p>
          <a:p>
            <a:pPr marL="1219170" lvl="1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Background: Exp*Pol2, Pol2, Double Expo, Pol1, (VGW?)</a:t>
            </a:r>
          </a:p>
          <a:p>
            <a:pPr marL="1219170" lvl="1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Tails: MC, pp@13TeV (estimated by Roberta)</a:t>
            </a:r>
          </a:p>
          <a:p>
            <a:pPr marL="609585" indent="-440256">
              <a:buSzPts val="1600"/>
              <a:buFont typeface="Wingdings" pitchFamily="2" charset="2"/>
              <a:buChar char="q"/>
            </a:pPr>
            <a:r>
              <a:rPr lang="en-GB" sz="2133" dirty="0" err="1"/>
              <a:t>JPsi</a:t>
            </a:r>
            <a:r>
              <a:rPr lang="en-GB" sz="2133" dirty="0"/>
              <a:t>/Psi2S width ratio: 1.01, 1.034 (calculated by Roberta)</a:t>
            </a:r>
          </a:p>
          <a:p>
            <a:pPr marL="609585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Psi2S mass fixed to difference in PDG</a:t>
            </a:r>
          </a:p>
          <a:p>
            <a:pPr marL="609585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Fitting ranges: </a:t>
            </a:r>
          </a:p>
          <a:p>
            <a:pPr marL="1219170" lvl="1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2.2-4.7</a:t>
            </a:r>
          </a:p>
          <a:p>
            <a:pPr marL="1219170" lvl="1" indent="-440256">
              <a:buSzPts val="1600"/>
              <a:buFont typeface="Wingdings" pitchFamily="2" charset="2"/>
              <a:buChar char="q"/>
            </a:pPr>
            <a:r>
              <a:rPr lang="en-GB" sz="2133" dirty="0"/>
              <a:t>2.3-4.5</a:t>
            </a:r>
          </a:p>
          <a:p>
            <a:pPr marL="1562070" indent="-342900">
              <a:buFont typeface="Wingdings" pitchFamily="2" charset="2"/>
              <a:buChar char="q"/>
            </a:pPr>
            <a:endParaRPr lang="en-GB" sz="2133" dirty="0"/>
          </a:p>
          <a:p>
            <a:pPr marL="342900" indent="-342900">
              <a:buFont typeface="Wingdings" pitchFamily="2" charset="2"/>
              <a:buChar char="q"/>
            </a:pPr>
            <a:r>
              <a:rPr lang="en-GB" sz="2133" dirty="0"/>
              <a:t>Centrality Bins: {0,20}, {20,40}, {40,60}, {60,90}, {0,90}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B5A40-273F-EB42-96CA-530D6EC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5</a:t>
            </a:fld>
            <a:endParaRPr lang="en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6E84B5-F855-DE4A-8154-1BA2AA1A0665}"/>
              </a:ext>
            </a:extLst>
          </p:cNvPr>
          <p:cNvSpPr txBox="1">
            <a:spLocks/>
          </p:cNvSpPr>
          <p:nvPr/>
        </p:nvSpPr>
        <p:spPr>
          <a:xfrm>
            <a:off x="495571" y="219009"/>
            <a:ext cx="10313104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Signal Extraction vs Centrality</a:t>
            </a:r>
          </a:p>
        </p:txBody>
      </p:sp>
    </p:spTree>
    <p:extLst>
      <p:ext uri="{BB962C8B-B14F-4D97-AF65-F5344CB8AC3E}">
        <p14:creationId xmlns:p14="http://schemas.microsoft.com/office/powerpoint/2010/main" val="225932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3532D-E912-0340-A25F-150F42A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079D-FC88-E540-8D13-2CC99F46DB6C}" type="slidenum">
              <a:rPr lang="en-FR" smtClean="0"/>
              <a:t>6</a:t>
            </a:fld>
            <a:endParaRPr lang="en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CC0A-C6C9-6D43-B4D6-5D8F5C57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2022" y="-97453"/>
            <a:ext cx="3477990" cy="3975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E73FF1-74A6-D245-BB99-A7AFCC8C1C06}"/>
              </a:ext>
            </a:extLst>
          </p:cNvPr>
          <p:cNvSpPr txBox="1"/>
          <p:nvPr/>
        </p:nvSpPr>
        <p:spPr>
          <a:xfrm>
            <a:off x="230841" y="3412432"/>
            <a:ext cx="2635623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2*expo_CB2_Data_2.2to4.7_width1.01</a:t>
            </a:r>
            <a:endParaRPr lang="en-F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F1153-7F68-CA4E-BB7B-6E26752A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11658" y="3333485"/>
            <a:ext cx="3038129" cy="3473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946DB2-45C9-2740-A7F2-0A34337C5CC3}"/>
              </a:ext>
            </a:extLst>
          </p:cNvPr>
          <p:cNvSpPr txBox="1"/>
          <p:nvPr/>
        </p:nvSpPr>
        <p:spPr>
          <a:xfrm>
            <a:off x="2994211" y="6429526"/>
            <a:ext cx="342147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expo*Pol2_CB2_MC-GEANT3_2.2to4.7_width1.034</a:t>
            </a:r>
            <a:endParaRPr lang="en-FR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4624E2-B72C-7141-9E22-ED6D2A87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76443" y="-96461"/>
            <a:ext cx="3464127" cy="39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93849-25A4-534F-A3B6-5BC316BEBF9F}"/>
              </a:ext>
            </a:extLst>
          </p:cNvPr>
          <p:cNvSpPr txBox="1"/>
          <p:nvPr/>
        </p:nvSpPr>
        <p:spPr>
          <a:xfrm>
            <a:off x="5459506" y="3429000"/>
            <a:ext cx="244736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Pol2_CB2_Data_2.3to4.5_width1.01</a:t>
            </a:r>
            <a:endParaRPr lang="en-FR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78CDBB-25CB-514C-B3DF-3A4F0EB17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49094" y="2876996"/>
            <a:ext cx="3464131" cy="39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EB07B5-BCED-9449-A933-7BAC9B2DD24B}"/>
              </a:ext>
            </a:extLst>
          </p:cNvPr>
          <p:cNvSpPr txBox="1"/>
          <p:nvPr/>
        </p:nvSpPr>
        <p:spPr>
          <a:xfrm>
            <a:off x="8077199" y="6355976"/>
            <a:ext cx="308385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Pol1_CB2_MC-GEANT3_2.2to4.7_width1.034</a:t>
            </a:r>
            <a:endParaRPr lang="en-F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584ADF-817D-764A-9156-15E781E47959}"/>
              </a:ext>
            </a:extLst>
          </p:cNvPr>
          <p:cNvSpPr txBox="1"/>
          <p:nvPr/>
        </p:nvSpPr>
        <p:spPr>
          <a:xfrm>
            <a:off x="430306" y="473336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R" sz="2400" dirty="0"/>
              <a:t>0-20</a:t>
            </a:r>
          </a:p>
        </p:txBody>
      </p:sp>
    </p:spTree>
    <p:extLst>
      <p:ext uri="{BB962C8B-B14F-4D97-AF65-F5344CB8AC3E}">
        <p14:creationId xmlns:p14="http://schemas.microsoft.com/office/powerpoint/2010/main" val="40742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F66069-69AF-7345-8CFA-105279C8715F}"/>
              </a:ext>
            </a:extLst>
          </p:cNvPr>
          <p:cNvSpPr txBox="1"/>
          <p:nvPr/>
        </p:nvSpPr>
        <p:spPr>
          <a:xfrm>
            <a:off x="430306" y="473336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R" sz="2400" dirty="0"/>
              <a:t>0-20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765A-1D2D-AA4F-AB95-DE9F599BD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" r="29346"/>
          <a:stretch/>
        </p:blipFill>
        <p:spPr>
          <a:xfrm rot="5400000">
            <a:off x="2605579" y="-2236459"/>
            <a:ext cx="3211186" cy="8126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9E3F9-9C5E-FC4B-92B8-4EA916A7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" r="28638"/>
          <a:stretch/>
        </p:blipFill>
        <p:spPr>
          <a:xfrm rot="5400000">
            <a:off x="5800615" y="1003599"/>
            <a:ext cx="3207798" cy="80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30B8D-89ED-5C4A-8798-7B1B92F8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6537" y="-159213"/>
            <a:ext cx="3464127" cy="39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A37EC-2152-494C-A200-FA2589C812ED}"/>
              </a:ext>
            </a:extLst>
          </p:cNvPr>
          <p:cNvSpPr txBox="1"/>
          <p:nvPr/>
        </p:nvSpPr>
        <p:spPr>
          <a:xfrm>
            <a:off x="161364" y="3414351"/>
            <a:ext cx="277905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2*expo_CB2_Data_2.2to4.7_width1.034</a:t>
            </a:r>
            <a:endParaRPr lang="en-FR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D99C8-4D90-7C49-9F6C-74AF7740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71123" y="3057214"/>
            <a:ext cx="3464127" cy="39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33036-A3C3-1848-BE7C-5A84A9FBAB08}"/>
              </a:ext>
            </a:extLst>
          </p:cNvPr>
          <p:cNvSpPr txBox="1"/>
          <p:nvPr/>
        </p:nvSpPr>
        <p:spPr>
          <a:xfrm>
            <a:off x="2940423" y="6581001"/>
            <a:ext cx="378310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expo*Pol2_CB2_MC-GEANT3_2.2to4.7_width1.034</a:t>
            </a:r>
            <a:endParaRPr lang="en-FR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F5C74F-7C94-7345-96FE-3A26CC5E4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56751" y="-229273"/>
            <a:ext cx="3464127" cy="39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DB03F6-7BF3-2E42-894B-021013A0B2D3}"/>
              </a:ext>
            </a:extLst>
          </p:cNvPr>
          <p:cNvSpPr txBox="1"/>
          <p:nvPr/>
        </p:nvSpPr>
        <p:spPr>
          <a:xfrm>
            <a:off x="5003186" y="3166650"/>
            <a:ext cx="2994211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Pol1_CB2_MC-GEANT3_2.3to4.5_width1.034</a:t>
            </a:r>
            <a:endParaRPr lang="en-FR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64ADD2-847E-7E41-8580-7CB44A5CC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50963" y="3007437"/>
            <a:ext cx="3464127" cy="39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6597C8-53EB-874B-8024-11897456C5D7}"/>
              </a:ext>
            </a:extLst>
          </p:cNvPr>
          <p:cNvSpPr txBox="1"/>
          <p:nvPr/>
        </p:nvSpPr>
        <p:spPr>
          <a:xfrm>
            <a:off x="8203026" y="6492279"/>
            <a:ext cx="338865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Pol2_NA60_MC-GEANT3_2.2to4.7_width1.034</a:t>
            </a:r>
            <a:endParaRPr lang="en-F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97BD9-7BA8-6043-96C4-EE865BD59A69}"/>
              </a:ext>
            </a:extLst>
          </p:cNvPr>
          <p:cNvSpPr txBox="1"/>
          <p:nvPr/>
        </p:nvSpPr>
        <p:spPr>
          <a:xfrm>
            <a:off x="430306" y="473336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R" sz="2400" dirty="0"/>
              <a:t>0-90</a:t>
            </a:r>
          </a:p>
        </p:txBody>
      </p:sp>
    </p:spTree>
    <p:extLst>
      <p:ext uri="{BB962C8B-B14F-4D97-AF65-F5344CB8AC3E}">
        <p14:creationId xmlns:p14="http://schemas.microsoft.com/office/powerpoint/2010/main" val="240795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F66069-69AF-7345-8CFA-105279C8715F}"/>
              </a:ext>
            </a:extLst>
          </p:cNvPr>
          <p:cNvSpPr txBox="1"/>
          <p:nvPr/>
        </p:nvSpPr>
        <p:spPr>
          <a:xfrm>
            <a:off x="430306" y="473336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R" sz="2400" dirty="0"/>
              <a:t>0-90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CFCF5-DACA-4F4E-A302-193E0B3A5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" r="28874" b="-1"/>
          <a:stretch/>
        </p:blipFill>
        <p:spPr>
          <a:xfrm rot="5400000">
            <a:off x="2563706" y="-2212517"/>
            <a:ext cx="3131598" cy="794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28F6-E3BF-1A42-9837-AEFE22222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" r="28638"/>
          <a:stretch/>
        </p:blipFill>
        <p:spPr>
          <a:xfrm rot="5400000">
            <a:off x="5840941" y="860179"/>
            <a:ext cx="3239873" cy="81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{9C75A9A7-4E0E-5C4B-87C6-22F2B4E16ED5}tf10001058</Template>
  <TotalTime>610</TotalTime>
  <Words>661</Words>
  <Application>Microsoft Macintosh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ArialMT</vt:lpstr>
      <vt:lpstr>Calibri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</cp:lastModifiedBy>
  <cp:revision>17</cp:revision>
  <dcterms:created xsi:type="dcterms:W3CDTF">2021-11-23T13:20:36Z</dcterms:created>
  <dcterms:modified xsi:type="dcterms:W3CDTF">2021-11-25T14:55:16Z</dcterms:modified>
</cp:coreProperties>
</file>