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sldIdLst>
    <p:sldId id="280" r:id="rId5"/>
    <p:sldId id="282" r:id="rId6"/>
    <p:sldId id="263" r:id="rId7"/>
    <p:sldId id="265" r:id="rId8"/>
    <p:sldId id="266" r:id="rId9"/>
    <p:sldId id="268" r:id="rId10"/>
    <p:sldId id="277" r:id="rId11"/>
    <p:sldId id="269" r:id="rId12"/>
    <p:sldId id="271" r:id="rId13"/>
    <p:sldId id="278" r:id="rId14"/>
    <p:sldId id="272" r:id="rId15"/>
    <p:sldId id="273" r:id="rId16"/>
    <p:sldId id="275" r:id="rId17"/>
    <p:sldId id="281"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431"/>
    <a:srgbClr val="FCF7F1"/>
    <a:srgbClr val="344529"/>
    <a:srgbClr val="2B3922"/>
    <a:srgbClr val="2E3722"/>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338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41752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61103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272257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70361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83914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324307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4126192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7977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16-Dec-20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7393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1354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16-Dec-20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754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16-Dec-20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176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16-Dec-20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131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16-Dec-20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8225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16-Dec-20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049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16-Dec-20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3935007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9D422C-B9A6-4768-938D-7627B206C034}"/>
              </a:ext>
            </a:extLst>
          </p:cNvPr>
          <p:cNvPicPr>
            <a:picLocks noChangeAspect="1"/>
          </p:cNvPicPr>
          <p:nvPr/>
        </p:nvPicPr>
        <p:blipFill rotWithShape="1">
          <a:blip r:embed="rId2"/>
          <a:srcRect l="29902" t="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91F9530-FFDE-4E76-8A23-CEA7BD6C0C96}"/>
              </a:ext>
            </a:extLst>
          </p:cNvPr>
          <p:cNvSpPr>
            <a:spLocks noGrp="1"/>
          </p:cNvSpPr>
          <p:nvPr>
            <p:ph type="ctrTitle"/>
          </p:nvPr>
        </p:nvSpPr>
        <p:spPr>
          <a:xfrm>
            <a:off x="668867" y="1678666"/>
            <a:ext cx="4088190" cy="2369093"/>
          </a:xfrm>
        </p:spPr>
        <p:txBody>
          <a:bodyPr>
            <a:normAutofit/>
          </a:bodyPr>
          <a:lstStyle/>
          <a:p>
            <a:r>
              <a:rPr lang="en-US" sz="4800" dirty="0"/>
              <a:t>INTELLIGENT SYSTEMS &amp; ROBOTICS</a:t>
            </a:r>
            <a:endParaRPr lang="en-IN" sz="4800" dirty="0"/>
          </a:p>
        </p:txBody>
      </p:sp>
      <p:sp>
        <p:nvSpPr>
          <p:cNvPr id="3" name="Subtitle 2">
            <a:extLst>
              <a:ext uri="{FF2B5EF4-FFF2-40B4-BE49-F238E27FC236}">
                <a16:creationId xmlns:a16="http://schemas.microsoft.com/office/drawing/2014/main" id="{5943449B-A4CB-4538-BAA1-B1D8F4AE12F9}"/>
              </a:ext>
            </a:extLst>
          </p:cNvPr>
          <p:cNvSpPr>
            <a:spLocks noGrp="1"/>
          </p:cNvSpPr>
          <p:nvPr>
            <p:ph type="subTitle" idx="1"/>
          </p:nvPr>
        </p:nvSpPr>
        <p:spPr>
          <a:xfrm>
            <a:off x="677335" y="4050831"/>
            <a:ext cx="4079721" cy="1096901"/>
          </a:xfrm>
        </p:spPr>
        <p:txBody>
          <a:bodyPr>
            <a:normAutofit/>
          </a:bodyPr>
          <a:lstStyle/>
          <a:p>
            <a:r>
              <a:rPr lang="en-US" sz="1600" dirty="0"/>
              <a:t>Name: Kunal Gaurav</a:t>
            </a:r>
            <a:endParaRPr lang="en-IN" sz="1600" dirty="0"/>
          </a:p>
          <a:p>
            <a:r>
              <a:rPr lang="en-IN" sz="1600" dirty="0"/>
              <a:t>Reg no.: 2003391 </a:t>
            </a:r>
          </a:p>
          <a:p>
            <a:r>
              <a:rPr lang="en-IN" sz="1600" dirty="0"/>
              <a:t>Email: kg20952@essex.ac.uk</a:t>
            </a:r>
            <a:endParaRPr lang="en-US" sz="1600" dirty="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A4580E1F-2704-4AEB-A20A-2CFFF2C7EE5B}"/>
              </a:ext>
            </a:extLst>
          </p:cNvPr>
          <p:cNvSpPr txBox="1"/>
          <p:nvPr/>
        </p:nvSpPr>
        <p:spPr>
          <a:xfrm>
            <a:off x="1277089" y="470001"/>
            <a:ext cx="2876550" cy="369332"/>
          </a:xfrm>
          <a:prstGeom prst="rect">
            <a:avLst/>
          </a:prstGeom>
          <a:noFill/>
        </p:spPr>
        <p:txBody>
          <a:bodyPr wrap="square" rtlCol="0">
            <a:spAutoFit/>
          </a:bodyPr>
          <a:lstStyle/>
          <a:p>
            <a:pPr algn="ctr">
              <a:spcAft>
                <a:spcPts val="600"/>
              </a:spcAft>
            </a:pPr>
            <a:r>
              <a:rPr lang="en-US" dirty="0"/>
              <a:t>CE801: Assignment</a:t>
            </a:r>
            <a:endParaRPr lang="en-IN" dirty="0"/>
          </a:p>
        </p:txBody>
      </p:sp>
    </p:spTree>
    <p:extLst>
      <p:ext uri="{BB962C8B-B14F-4D97-AF65-F5344CB8AC3E}">
        <p14:creationId xmlns:p14="http://schemas.microsoft.com/office/powerpoint/2010/main" val="107420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25F2-8F71-4258-B7A3-65C6CF04C49F}"/>
              </a:ext>
            </a:extLst>
          </p:cNvPr>
          <p:cNvSpPr>
            <a:spLocks noGrp="1"/>
          </p:cNvSpPr>
          <p:nvPr>
            <p:ph type="title"/>
          </p:nvPr>
        </p:nvSpPr>
        <p:spPr/>
        <p:txBody>
          <a:bodyPr/>
          <a:lstStyle/>
          <a:p>
            <a:r>
              <a:rPr lang="en-US" dirty="0"/>
              <a:t>Rule Evaluation of Right Wall Following</a:t>
            </a:r>
            <a:endParaRPr lang="en-IN" dirty="0"/>
          </a:p>
        </p:txBody>
      </p:sp>
      <p:pic>
        <p:nvPicPr>
          <p:cNvPr id="4" name="Content Placeholder 3">
            <a:extLst>
              <a:ext uri="{FF2B5EF4-FFF2-40B4-BE49-F238E27FC236}">
                <a16:creationId xmlns:a16="http://schemas.microsoft.com/office/drawing/2014/main" id="{2AF5DCC1-F1A8-454F-83E0-6C69842D0240}"/>
              </a:ext>
            </a:extLst>
          </p:cNvPr>
          <p:cNvPicPr>
            <a:picLocks noGrp="1" noChangeAspect="1"/>
          </p:cNvPicPr>
          <p:nvPr>
            <p:ph idx="1"/>
          </p:nvPr>
        </p:nvPicPr>
        <p:blipFill>
          <a:blip r:embed="rId2"/>
          <a:stretch>
            <a:fillRect/>
          </a:stretch>
        </p:blipFill>
        <p:spPr>
          <a:xfrm>
            <a:off x="2936797" y="2014194"/>
            <a:ext cx="6318405" cy="3849687"/>
          </a:xfrm>
          <a:prstGeom prst="rect">
            <a:avLst/>
          </a:prstGeom>
        </p:spPr>
      </p:pic>
    </p:spTree>
    <p:extLst>
      <p:ext uri="{BB962C8B-B14F-4D97-AF65-F5344CB8AC3E}">
        <p14:creationId xmlns:p14="http://schemas.microsoft.com/office/powerpoint/2010/main" val="187470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7F504BB-C3ED-4C82-9F3D-DAABC0D76386}"/>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300">
                <a:solidFill>
                  <a:schemeClr val="bg1"/>
                </a:solidFill>
              </a:rPr>
              <a:t>Behavior based control architecture</a:t>
            </a:r>
          </a:p>
        </p:txBody>
      </p:sp>
      <p:sp>
        <p:nvSpPr>
          <p:cNvPr id="13" name="Content Placeholder 12">
            <a:extLst>
              <a:ext uri="{FF2B5EF4-FFF2-40B4-BE49-F238E27FC236}">
                <a16:creationId xmlns:a16="http://schemas.microsoft.com/office/drawing/2014/main" id="{6790F770-68B3-4013-A4A0-B874BE7CC158}"/>
              </a:ext>
            </a:extLst>
          </p:cNvPr>
          <p:cNvSpPr>
            <a:spLocks noGrp="1"/>
          </p:cNvSpPr>
          <p:nvPr>
            <p:ph sz="half" idx="2"/>
          </p:nvPr>
        </p:nvSpPr>
        <p:spPr>
          <a:xfrm>
            <a:off x="673754" y="2160590"/>
            <a:ext cx="3973943" cy="3440110"/>
          </a:xfrm>
        </p:spPr>
        <p:txBody>
          <a:bodyPr vert="horz" lIns="91440" tIns="45720" rIns="91440" bIns="45720" rtlCol="0">
            <a:normAutofit/>
          </a:bodyPr>
          <a:lstStyle/>
          <a:p>
            <a:r>
              <a:rPr lang="en-US" dirty="0">
                <a:solidFill>
                  <a:schemeClr val="bg1"/>
                </a:solidFill>
              </a:rPr>
              <a:t>Behavior based control architecture basically decides the intensity of two behaviors given a particular scenario.</a:t>
            </a:r>
          </a:p>
          <a:p>
            <a:r>
              <a:rPr lang="en-US" dirty="0">
                <a:solidFill>
                  <a:schemeClr val="bg1"/>
                </a:solidFill>
              </a:rPr>
              <a:t>If there is an obstacle in front of the robot then Obstacle Avoidance(OA) behavior gets higher intensity and vice versa.</a:t>
            </a:r>
          </a:p>
        </p:txBody>
      </p:sp>
      <p:sp>
        <p:nvSpPr>
          <p:cNvPr id="36" name="Isosceles Triangle 3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6" name="Picture 5">
            <a:extLst>
              <a:ext uri="{FF2B5EF4-FFF2-40B4-BE49-F238E27FC236}">
                <a16:creationId xmlns:a16="http://schemas.microsoft.com/office/drawing/2014/main" id="{9F9406E7-3428-4F79-B8D4-5FEA2125DBEE}"/>
              </a:ext>
            </a:extLst>
          </p:cNvPr>
          <p:cNvPicPr>
            <a:picLocks noChangeAspect="1"/>
          </p:cNvPicPr>
          <p:nvPr/>
        </p:nvPicPr>
        <p:blipFill>
          <a:blip r:embed="rId2"/>
          <a:stretch>
            <a:fillRect/>
          </a:stretch>
        </p:blipFill>
        <p:spPr>
          <a:xfrm>
            <a:off x="5608718" y="1639076"/>
            <a:ext cx="6027942" cy="4084674"/>
          </a:xfrm>
          <a:prstGeom prst="rect">
            <a:avLst/>
          </a:prstGeom>
        </p:spPr>
      </p:pic>
    </p:spTree>
    <p:extLst>
      <p:ext uri="{BB962C8B-B14F-4D97-AF65-F5344CB8AC3E}">
        <p14:creationId xmlns:p14="http://schemas.microsoft.com/office/powerpoint/2010/main" val="278277913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C91D-A5A3-4A00-AFBF-E92C64D94C63}"/>
              </a:ext>
            </a:extLst>
          </p:cNvPr>
          <p:cNvSpPr>
            <a:spLocks noGrp="1"/>
          </p:cNvSpPr>
          <p:nvPr>
            <p:ph type="title"/>
          </p:nvPr>
        </p:nvSpPr>
        <p:spPr>
          <a:xfrm>
            <a:off x="677334" y="609600"/>
            <a:ext cx="8596668" cy="801950"/>
          </a:xfrm>
        </p:spPr>
        <p:txBody>
          <a:bodyPr/>
          <a:lstStyle/>
          <a:p>
            <a:r>
              <a:rPr lang="en-US" dirty="0"/>
              <a:t>MFs for Behavior (Control Architecture)</a:t>
            </a:r>
            <a:endParaRPr lang="en-IN" dirty="0"/>
          </a:p>
        </p:txBody>
      </p:sp>
      <p:pic>
        <p:nvPicPr>
          <p:cNvPr id="8" name="Content Placeholder 7">
            <a:extLst>
              <a:ext uri="{FF2B5EF4-FFF2-40B4-BE49-F238E27FC236}">
                <a16:creationId xmlns:a16="http://schemas.microsoft.com/office/drawing/2014/main" id="{A64EF72B-0100-4122-B3DD-63901435EDBA}"/>
              </a:ext>
            </a:extLst>
          </p:cNvPr>
          <p:cNvPicPr>
            <a:picLocks noGrp="1" noChangeAspect="1"/>
          </p:cNvPicPr>
          <p:nvPr>
            <p:ph sz="half" idx="1"/>
          </p:nvPr>
        </p:nvPicPr>
        <p:blipFill>
          <a:blip r:embed="rId2"/>
          <a:stretch>
            <a:fillRect/>
          </a:stretch>
        </p:blipFill>
        <p:spPr>
          <a:xfrm>
            <a:off x="807812" y="1849611"/>
            <a:ext cx="5084989" cy="2040040"/>
          </a:xfrm>
          <a:prstGeom prst="rect">
            <a:avLst/>
          </a:prstGeom>
        </p:spPr>
      </p:pic>
      <p:pic>
        <p:nvPicPr>
          <p:cNvPr id="10" name="Content Placeholder 9">
            <a:extLst>
              <a:ext uri="{FF2B5EF4-FFF2-40B4-BE49-F238E27FC236}">
                <a16:creationId xmlns:a16="http://schemas.microsoft.com/office/drawing/2014/main" id="{909B3BC4-B340-4903-8116-030033FB39BD}"/>
              </a:ext>
            </a:extLst>
          </p:cNvPr>
          <p:cNvPicPr>
            <a:picLocks noGrp="1" noChangeAspect="1"/>
          </p:cNvPicPr>
          <p:nvPr>
            <p:ph sz="half" idx="2"/>
          </p:nvPr>
        </p:nvPicPr>
        <p:blipFill>
          <a:blip r:embed="rId3"/>
          <a:stretch>
            <a:fillRect/>
          </a:stretch>
        </p:blipFill>
        <p:spPr>
          <a:xfrm>
            <a:off x="6219301" y="1800324"/>
            <a:ext cx="5051168" cy="2040039"/>
          </a:xfrm>
          <a:prstGeom prst="rect">
            <a:avLst/>
          </a:prstGeom>
        </p:spPr>
      </p:pic>
      <p:pic>
        <p:nvPicPr>
          <p:cNvPr id="9" name="Picture 8">
            <a:extLst>
              <a:ext uri="{FF2B5EF4-FFF2-40B4-BE49-F238E27FC236}">
                <a16:creationId xmlns:a16="http://schemas.microsoft.com/office/drawing/2014/main" id="{E714DDE3-C6E6-4C8B-9512-F5BF30045EAE}"/>
              </a:ext>
            </a:extLst>
          </p:cNvPr>
          <p:cNvPicPr>
            <a:picLocks noChangeAspect="1"/>
          </p:cNvPicPr>
          <p:nvPr/>
        </p:nvPicPr>
        <p:blipFill>
          <a:blip r:embed="rId4"/>
          <a:stretch>
            <a:fillRect/>
          </a:stretch>
        </p:blipFill>
        <p:spPr>
          <a:xfrm>
            <a:off x="807812" y="4072802"/>
            <a:ext cx="5182049" cy="2027096"/>
          </a:xfrm>
          <a:prstGeom prst="rect">
            <a:avLst/>
          </a:prstGeom>
        </p:spPr>
      </p:pic>
      <p:pic>
        <p:nvPicPr>
          <p:cNvPr id="11" name="Picture 10">
            <a:extLst>
              <a:ext uri="{FF2B5EF4-FFF2-40B4-BE49-F238E27FC236}">
                <a16:creationId xmlns:a16="http://schemas.microsoft.com/office/drawing/2014/main" id="{31B98FA9-3F46-40A2-BC7B-030DDD495BB2}"/>
              </a:ext>
            </a:extLst>
          </p:cNvPr>
          <p:cNvPicPr>
            <a:picLocks noChangeAspect="1"/>
          </p:cNvPicPr>
          <p:nvPr/>
        </p:nvPicPr>
        <p:blipFill>
          <a:blip r:embed="rId5"/>
          <a:stretch>
            <a:fillRect/>
          </a:stretch>
        </p:blipFill>
        <p:spPr>
          <a:xfrm>
            <a:off x="6299200" y="4057561"/>
            <a:ext cx="4971269" cy="1959265"/>
          </a:xfrm>
          <a:prstGeom prst="rect">
            <a:avLst/>
          </a:prstGeom>
        </p:spPr>
      </p:pic>
    </p:spTree>
    <p:extLst>
      <p:ext uri="{BB962C8B-B14F-4D97-AF65-F5344CB8AC3E}">
        <p14:creationId xmlns:p14="http://schemas.microsoft.com/office/powerpoint/2010/main" val="124691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0147-78DB-4F3F-B541-30468407EF77}"/>
              </a:ext>
            </a:extLst>
          </p:cNvPr>
          <p:cNvSpPr>
            <a:spLocks noGrp="1"/>
          </p:cNvSpPr>
          <p:nvPr>
            <p:ph type="title"/>
          </p:nvPr>
        </p:nvSpPr>
        <p:spPr/>
        <p:txBody>
          <a:bodyPr anchor="ctr">
            <a:normAutofit/>
          </a:bodyPr>
          <a:lstStyle/>
          <a:p>
            <a:r>
              <a:rPr lang="en-US" dirty="0"/>
              <a:t>Surface Diagram for Behavior</a:t>
            </a:r>
            <a:endParaRPr lang="en-IN" dirty="0"/>
          </a:p>
        </p:txBody>
      </p:sp>
      <p:pic>
        <p:nvPicPr>
          <p:cNvPr id="5" name="Content Placeholder 4">
            <a:extLst>
              <a:ext uri="{FF2B5EF4-FFF2-40B4-BE49-F238E27FC236}">
                <a16:creationId xmlns:a16="http://schemas.microsoft.com/office/drawing/2014/main" id="{B556C547-C0E5-4F80-84DA-280697F9F9E3}"/>
              </a:ext>
            </a:extLst>
          </p:cNvPr>
          <p:cNvPicPr>
            <a:picLocks noGrp="1" noChangeAspect="1"/>
          </p:cNvPicPr>
          <p:nvPr>
            <p:ph idx="1"/>
          </p:nvPr>
        </p:nvPicPr>
        <p:blipFill>
          <a:blip r:embed="rId2"/>
          <a:stretch>
            <a:fillRect/>
          </a:stretch>
        </p:blipFill>
        <p:spPr>
          <a:xfrm>
            <a:off x="1066800" y="2014194"/>
            <a:ext cx="4382112" cy="3124636"/>
          </a:xfrm>
          <a:prstGeom prst="rect">
            <a:avLst/>
          </a:prstGeom>
        </p:spPr>
      </p:pic>
      <p:pic>
        <p:nvPicPr>
          <p:cNvPr id="6" name="Picture 5">
            <a:extLst>
              <a:ext uri="{FF2B5EF4-FFF2-40B4-BE49-F238E27FC236}">
                <a16:creationId xmlns:a16="http://schemas.microsoft.com/office/drawing/2014/main" id="{0261E915-D3DE-464A-9C8D-863A781BFCAD}"/>
              </a:ext>
            </a:extLst>
          </p:cNvPr>
          <p:cNvPicPr>
            <a:picLocks noChangeAspect="1"/>
          </p:cNvPicPr>
          <p:nvPr/>
        </p:nvPicPr>
        <p:blipFill>
          <a:blip r:embed="rId3"/>
          <a:stretch>
            <a:fillRect/>
          </a:stretch>
        </p:blipFill>
        <p:spPr>
          <a:xfrm>
            <a:off x="6096000" y="2014194"/>
            <a:ext cx="4601217" cy="3143689"/>
          </a:xfrm>
          <a:prstGeom prst="rect">
            <a:avLst/>
          </a:prstGeom>
        </p:spPr>
      </p:pic>
      <p:sp>
        <p:nvSpPr>
          <p:cNvPr id="7" name="TextBox 6">
            <a:extLst>
              <a:ext uri="{FF2B5EF4-FFF2-40B4-BE49-F238E27FC236}">
                <a16:creationId xmlns:a16="http://schemas.microsoft.com/office/drawing/2014/main" id="{79A21EB7-FA57-444F-BB6F-9A5FE5833B20}"/>
              </a:ext>
            </a:extLst>
          </p:cNvPr>
          <p:cNvSpPr txBox="1"/>
          <p:nvPr/>
        </p:nvSpPr>
        <p:spPr>
          <a:xfrm>
            <a:off x="1747212" y="5298877"/>
            <a:ext cx="4096362" cy="276999"/>
          </a:xfrm>
          <a:prstGeom prst="rect">
            <a:avLst/>
          </a:prstGeom>
          <a:noFill/>
        </p:spPr>
        <p:txBody>
          <a:bodyPr wrap="square" rtlCol="0">
            <a:spAutoFit/>
          </a:bodyPr>
          <a:lstStyle/>
          <a:p>
            <a:r>
              <a:rPr lang="en-US" sz="1200" dirty="0"/>
              <a:t>Surface diagram for Obstacle Avoidance</a:t>
            </a:r>
            <a:endParaRPr lang="en-IN" sz="1200" dirty="0"/>
          </a:p>
        </p:txBody>
      </p:sp>
      <p:sp>
        <p:nvSpPr>
          <p:cNvPr id="10" name="TextBox 9">
            <a:extLst>
              <a:ext uri="{FF2B5EF4-FFF2-40B4-BE49-F238E27FC236}">
                <a16:creationId xmlns:a16="http://schemas.microsoft.com/office/drawing/2014/main" id="{B255C713-F47E-4C12-8F4F-2C1C7F5C67AE}"/>
              </a:ext>
            </a:extLst>
          </p:cNvPr>
          <p:cNvSpPr txBox="1"/>
          <p:nvPr/>
        </p:nvSpPr>
        <p:spPr>
          <a:xfrm>
            <a:off x="7225821" y="5260132"/>
            <a:ext cx="4096362" cy="276999"/>
          </a:xfrm>
          <a:prstGeom prst="rect">
            <a:avLst/>
          </a:prstGeom>
          <a:noFill/>
        </p:spPr>
        <p:txBody>
          <a:bodyPr wrap="square" rtlCol="0">
            <a:spAutoFit/>
          </a:bodyPr>
          <a:lstStyle/>
          <a:p>
            <a:r>
              <a:rPr lang="en-US" sz="1200" dirty="0"/>
              <a:t>Surface diagram for Right Following</a:t>
            </a:r>
            <a:endParaRPr lang="en-IN" sz="1200" dirty="0"/>
          </a:p>
        </p:txBody>
      </p:sp>
    </p:spTree>
    <p:extLst>
      <p:ext uri="{BB962C8B-B14F-4D97-AF65-F5344CB8AC3E}">
        <p14:creationId xmlns:p14="http://schemas.microsoft.com/office/powerpoint/2010/main" val="220483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F2CC-0E30-4CAD-81FE-6CF3E9A58FFA}"/>
              </a:ext>
            </a:extLst>
          </p:cNvPr>
          <p:cNvSpPr>
            <a:spLocks noGrp="1"/>
          </p:cNvSpPr>
          <p:nvPr>
            <p:ph type="title"/>
          </p:nvPr>
        </p:nvSpPr>
        <p:spPr>
          <a:xfrm>
            <a:off x="677334" y="609600"/>
            <a:ext cx="8596668" cy="914400"/>
          </a:xfrm>
        </p:spPr>
        <p:txBody>
          <a:bodyPr/>
          <a:lstStyle/>
          <a:p>
            <a:r>
              <a:rPr lang="en-US" dirty="0"/>
              <a:t>Rule evaluation for Behavior</a:t>
            </a:r>
            <a:endParaRPr lang="en-IN" dirty="0"/>
          </a:p>
        </p:txBody>
      </p:sp>
      <p:pic>
        <p:nvPicPr>
          <p:cNvPr id="4" name="Content Placeholder 3">
            <a:extLst>
              <a:ext uri="{FF2B5EF4-FFF2-40B4-BE49-F238E27FC236}">
                <a16:creationId xmlns:a16="http://schemas.microsoft.com/office/drawing/2014/main" id="{80B44BC5-2A20-453D-BB3D-0DF10739E9F9}"/>
              </a:ext>
            </a:extLst>
          </p:cNvPr>
          <p:cNvPicPr>
            <a:picLocks noGrp="1" noChangeAspect="1"/>
          </p:cNvPicPr>
          <p:nvPr>
            <p:ph idx="1"/>
          </p:nvPr>
        </p:nvPicPr>
        <p:blipFill>
          <a:blip r:embed="rId2"/>
          <a:stretch>
            <a:fillRect/>
          </a:stretch>
        </p:blipFill>
        <p:spPr>
          <a:xfrm>
            <a:off x="1813283" y="1524000"/>
            <a:ext cx="7873642" cy="4885019"/>
          </a:xfrm>
          <a:prstGeom prst="rect">
            <a:avLst/>
          </a:prstGeom>
        </p:spPr>
      </p:pic>
    </p:spTree>
    <p:extLst>
      <p:ext uri="{BB962C8B-B14F-4D97-AF65-F5344CB8AC3E}">
        <p14:creationId xmlns:p14="http://schemas.microsoft.com/office/powerpoint/2010/main" val="216797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DAD347E2-0200-49F2-8977-60DA3AB7C9B9}"/>
              </a:ext>
            </a:extLst>
          </p:cNvPr>
          <p:cNvPicPr>
            <a:picLocks noGrp="1" noChangeAspect="1"/>
          </p:cNvPicPr>
          <p:nvPr>
            <p:ph idx="1"/>
          </p:nvPr>
        </p:nvPicPr>
        <p:blipFill rotWithShape="1">
          <a:blip r:embed="rId2"/>
          <a:srcRect l="29902" t="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3B4A9E2-59D9-403C-99A3-4341B70C321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THANK YOU</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14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5" name="Straight Connector 94">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7"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6" name="Rectangle 10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Isosceles Triangle 10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4804292-A9FB-4815-8581-580623B41DCB}"/>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PID Controller</a:t>
            </a:r>
          </a:p>
        </p:txBody>
      </p:sp>
      <p:sp>
        <p:nvSpPr>
          <p:cNvPr id="4" name="Content Placeholder 3">
            <a:extLst>
              <a:ext uri="{FF2B5EF4-FFF2-40B4-BE49-F238E27FC236}">
                <a16:creationId xmlns:a16="http://schemas.microsoft.com/office/drawing/2014/main" id="{89AB384F-48B5-4EFD-9CAF-B3AA719726F4}"/>
              </a:ext>
            </a:extLst>
          </p:cNvPr>
          <p:cNvSpPr>
            <a:spLocks noGrp="1"/>
          </p:cNvSpPr>
          <p:nvPr>
            <p:ph sz="half" idx="1"/>
          </p:nvPr>
        </p:nvSpPr>
        <p:spPr>
          <a:xfrm>
            <a:off x="673754" y="2160590"/>
            <a:ext cx="3973943" cy="3440110"/>
          </a:xfrm>
        </p:spPr>
        <p:txBody>
          <a:bodyPr vert="horz" lIns="91440" tIns="45720" rIns="91440" bIns="45720" rtlCol="0">
            <a:normAutofit lnSpcReduction="10000"/>
          </a:bodyPr>
          <a:lstStyle/>
          <a:p>
            <a:pPr lvl="0">
              <a:buClr>
                <a:srgbClr val="90C226"/>
              </a:buClr>
            </a:pPr>
            <a:r>
              <a:rPr lang="en-US" dirty="0">
                <a:solidFill>
                  <a:prstClr val="white">
                    <a:lumMod val="75000"/>
                    <a:lumOff val="25000"/>
                  </a:prstClr>
                </a:solidFill>
              </a:rPr>
              <a:t>Proportional-Integral-Derivative (PID) control is the most common control algorithm used in industry and has been universally accepted in industrial control. The popularity of PID controllers can be attributed partly to their robust performance in a wide range of operating conditions and partly to their functional simplicity, which allows engineers to operate them in a simple, straightforward manner.</a:t>
            </a:r>
            <a:endParaRPr lang="en-IN" dirty="0">
              <a:solidFill>
                <a:prstClr val="white">
                  <a:lumMod val="75000"/>
                  <a:lumOff val="25000"/>
                </a:prstClr>
              </a:solidFill>
            </a:endParaRPr>
          </a:p>
        </p:txBody>
      </p:sp>
      <p:pic>
        <p:nvPicPr>
          <p:cNvPr id="20" name="Picture 2" descr="Control Engineering | Modern updates in PID control tuning">
            <a:extLst>
              <a:ext uri="{FF2B5EF4-FFF2-40B4-BE49-F238E27FC236}">
                <a16:creationId xmlns:a16="http://schemas.microsoft.com/office/drawing/2014/main" id="{CA7969A6-B1E1-4D1E-A9FB-389A2CF786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564653"/>
            <a:ext cx="5143500" cy="3716178"/>
          </a:xfrm>
          <a:prstGeom prst="rect">
            <a:avLst/>
          </a:prstGeom>
          <a:noFill/>
          <a:extLst>
            <a:ext uri="{909E8E84-426E-40DD-AFC4-6F175D3DCCD1}">
              <a14:hiddenFill xmlns:a14="http://schemas.microsoft.com/office/drawing/2010/main">
                <a:solidFill>
                  <a:srgbClr val="FFFFFF"/>
                </a:solidFill>
              </a14:hiddenFill>
            </a:ext>
          </a:extLst>
        </p:spPr>
      </p:pic>
      <p:sp>
        <p:nvSpPr>
          <p:cNvPr id="112" name="Isosceles Triangle 11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6" name="TextBox 35">
            <a:extLst>
              <a:ext uri="{FF2B5EF4-FFF2-40B4-BE49-F238E27FC236}">
                <a16:creationId xmlns:a16="http://schemas.microsoft.com/office/drawing/2014/main" id="{E5716ADD-F61C-437C-A4B8-5DD6EB2FD367}"/>
              </a:ext>
            </a:extLst>
          </p:cNvPr>
          <p:cNvSpPr txBox="1"/>
          <p:nvPr/>
        </p:nvSpPr>
        <p:spPr>
          <a:xfrm>
            <a:off x="7240276" y="4853721"/>
            <a:ext cx="3362325" cy="800219"/>
          </a:xfrm>
          <a:prstGeom prst="rect">
            <a:avLst/>
          </a:prstGeom>
          <a:noFill/>
        </p:spPr>
        <p:txBody>
          <a:bodyPr wrap="square" rtlCol="0">
            <a:spAutoFit/>
          </a:bodyPr>
          <a:lstStyle/>
          <a:p>
            <a:r>
              <a:rPr lang="en-US" sz="1000" b="1" dirty="0"/>
              <a:t>Block diagram of a basic PID control algorithm.</a:t>
            </a:r>
            <a:endParaRPr lang="en-US" sz="1000" dirty="0"/>
          </a:p>
          <a:p>
            <a:br>
              <a:rPr lang="en-US" dirty="0"/>
            </a:br>
            <a:endParaRPr lang="en-IN" dirty="0"/>
          </a:p>
        </p:txBody>
      </p:sp>
    </p:spTree>
    <p:extLst>
      <p:ext uri="{BB962C8B-B14F-4D97-AF65-F5344CB8AC3E}">
        <p14:creationId xmlns:p14="http://schemas.microsoft.com/office/powerpoint/2010/main" val="38997326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5A63-8605-4CCA-9436-A13E64D4782D}"/>
              </a:ext>
            </a:extLst>
          </p:cNvPr>
          <p:cNvSpPr>
            <a:spLocks noGrp="1"/>
          </p:cNvSpPr>
          <p:nvPr>
            <p:ph type="title"/>
          </p:nvPr>
        </p:nvSpPr>
        <p:spPr>
          <a:xfrm>
            <a:off x="677334" y="609600"/>
            <a:ext cx="8596668" cy="810827"/>
          </a:xfrm>
        </p:spPr>
        <p:txBody>
          <a:bodyPr/>
          <a:lstStyle/>
          <a:p>
            <a:r>
              <a:rPr lang="en-US" dirty="0"/>
              <a:t>Parameter Tuning</a:t>
            </a:r>
            <a:endParaRPr lang="en-IN" dirty="0"/>
          </a:p>
        </p:txBody>
      </p:sp>
      <p:sp>
        <p:nvSpPr>
          <p:cNvPr id="3" name="Content Placeholder 2">
            <a:extLst>
              <a:ext uri="{FF2B5EF4-FFF2-40B4-BE49-F238E27FC236}">
                <a16:creationId xmlns:a16="http://schemas.microsoft.com/office/drawing/2014/main" id="{6E5FECE6-975E-4754-8403-3788B21AFA01}"/>
              </a:ext>
            </a:extLst>
          </p:cNvPr>
          <p:cNvSpPr>
            <a:spLocks noGrp="1"/>
          </p:cNvSpPr>
          <p:nvPr>
            <p:ph sz="half" idx="1"/>
          </p:nvPr>
        </p:nvSpPr>
        <p:spPr>
          <a:xfrm>
            <a:off x="1066800" y="2103120"/>
            <a:ext cx="9857874" cy="2202180"/>
          </a:xfrm>
        </p:spPr>
        <p:txBody>
          <a:bodyPr>
            <a:normAutofit lnSpcReduction="10000"/>
          </a:bodyPr>
          <a:lstStyle/>
          <a:p>
            <a:r>
              <a:rPr lang="en-US" dirty="0"/>
              <a:t>I selected the parameters by some trial-and-error methodology.</a:t>
            </a:r>
          </a:p>
          <a:p>
            <a:r>
              <a:rPr lang="en-US" dirty="0"/>
              <a:t>Steps:</a:t>
            </a:r>
          </a:p>
          <a:p>
            <a:pPr lvl="1"/>
            <a:r>
              <a:rPr lang="en-IN" dirty="0"/>
              <a:t>Started with a very small P coefficient</a:t>
            </a:r>
          </a:p>
          <a:p>
            <a:pPr lvl="1"/>
            <a:r>
              <a:rPr lang="en-IN" dirty="0"/>
              <a:t>Initially I kept the I and D coefficient equal to 0</a:t>
            </a:r>
          </a:p>
          <a:p>
            <a:pPr lvl="1"/>
            <a:r>
              <a:rPr lang="en-IN" dirty="0"/>
              <a:t>Then I increased the P coefficient until I saw some oscillation.</a:t>
            </a:r>
          </a:p>
          <a:p>
            <a:pPr lvl="1"/>
            <a:r>
              <a:rPr lang="en-IN" dirty="0"/>
              <a:t>Then adjusted the value in the same way.</a:t>
            </a:r>
          </a:p>
        </p:txBody>
      </p:sp>
      <p:sp>
        <p:nvSpPr>
          <p:cNvPr id="5" name="TextBox 4">
            <a:extLst>
              <a:ext uri="{FF2B5EF4-FFF2-40B4-BE49-F238E27FC236}">
                <a16:creationId xmlns:a16="http://schemas.microsoft.com/office/drawing/2014/main" id="{217B938F-82FD-425A-A2EE-D297AA33F084}"/>
              </a:ext>
            </a:extLst>
          </p:cNvPr>
          <p:cNvSpPr txBox="1"/>
          <p:nvPr/>
        </p:nvSpPr>
        <p:spPr>
          <a:xfrm>
            <a:off x="1066800" y="4532777"/>
            <a:ext cx="3705225" cy="461665"/>
          </a:xfrm>
          <a:prstGeom prst="rect">
            <a:avLst/>
          </a:prstGeom>
          <a:noFill/>
        </p:spPr>
        <p:txBody>
          <a:bodyPr wrap="square" rtlCol="0">
            <a:spAutoFit/>
          </a:bodyPr>
          <a:lstStyle/>
          <a:p>
            <a:r>
              <a:rPr lang="en-US" sz="2400" dirty="0"/>
              <a:t>Parameter Choice</a:t>
            </a:r>
            <a:endParaRPr lang="en-IN" sz="2400" dirty="0"/>
          </a:p>
        </p:txBody>
      </p:sp>
      <p:sp>
        <p:nvSpPr>
          <p:cNvPr id="7" name="TextBox 6">
            <a:extLst>
              <a:ext uri="{FF2B5EF4-FFF2-40B4-BE49-F238E27FC236}">
                <a16:creationId xmlns:a16="http://schemas.microsoft.com/office/drawing/2014/main" id="{F3EE6A7A-DFA9-4B3D-BC0B-32DDEF113770}"/>
              </a:ext>
            </a:extLst>
          </p:cNvPr>
          <p:cNvSpPr txBox="1"/>
          <p:nvPr/>
        </p:nvSpPr>
        <p:spPr>
          <a:xfrm>
            <a:off x="1172222" y="5221920"/>
            <a:ext cx="7448550"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a:t>
            </a:r>
            <a:r>
              <a:rPr lang="en-US" baseline="-25000" dirty="0" err="1"/>
              <a:t>p</a:t>
            </a:r>
            <a:r>
              <a:rPr lang="en-US" baseline="-25000" dirty="0"/>
              <a:t> </a:t>
            </a:r>
            <a:r>
              <a:rPr lang="en-US" dirty="0"/>
              <a:t>= 2.0</a:t>
            </a:r>
          </a:p>
          <a:p>
            <a:pPr marL="285750" indent="-285750">
              <a:buFont typeface="Arial" panose="020B0604020202020204" pitchFamily="34" charset="0"/>
              <a:buChar char="•"/>
            </a:pPr>
            <a:r>
              <a:rPr lang="en-US" dirty="0"/>
              <a:t>K</a:t>
            </a:r>
            <a:r>
              <a:rPr lang="en-US" baseline="-25000" dirty="0"/>
              <a:t>i</a:t>
            </a:r>
            <a:r>
              <a:rPr lang="en-US" dirty="0"/>
              <a:t> = 0.01</a:t>
            </a:r>
          </a:p>
          <a:p>
            <a:pPr marL="285750" indent="-285750">
              <a:buFont typeface="Arial" panose="020B0604020202020204" pitchFamily="34" charset="0"/>
              <a:buChar char="•"/>
            </a:pPr>
            <a:r>
              <a:rPr lang="en-US" dirty="0" err="1"/>
              <a:t>K</a:t>
            </a:r>
            <a:r>
              <a:rPr lang="en-US" baseline="-25000" dirty="0" err="1"/>
              <a:t>d</a:t>
            </a:r>
            <a:r>
              <a:rPr lang="en-US" dirty="0"/>
              <a:t> = 0.2</a:t>
            </a:r>
            <a:endParaRPr lang="en-IN" dirty="0"/>
          </a:p>
        </p:txBody>
      </p:sp>
    </p:spTree>
    <p:extLst>
      <p:ext uri="{BB962C8B-B14F-4D97-AF65-F5344CB8AC3E}">
        <p14:creationId xmlns:p14="http://schemas.microsoft.com/office/powerpoint/2010/main" val="189288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7" name="Isosceles Triangle 8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4804292-A9FB-4815-8581-580623B41DCB}"/>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Fuzzy Logic Control System</a:t>
            </a:r>
          </a:p>
        </p:txBody>
      </p:sp>
      <p:sp>
        <p:nvSpPr>
          <p:cNvPr id="4" name="Content Placeholder 3">
            <a:extLst>
              <a:ext uri="{FF2B5EF4-FFF2-40B4-BE49-F238E27FC236}">
                <a16:creationId xmlns:a16="http://schemas.microsoft.com/office/drawing/2014/main" id="{89AB384F-48B5-4EFD-9CAF-B3AA719726F4}"/>
              </a:ext>
            </a:extLst>
          </p:cNvPr>
          <p:cNvSpPr>
            <a:spLocks noGrp="1"/>
          </p:cNvSpPr>
          <p:nvPr>
            <p:ph sz="half" idx="1"/>
          </p:nvPr>
        </p:nvSpPr>
        <p:spPr>
          <a:xfrm>
            <a:off x="673754" y="2160590"/>
            <a:ext cx="3973943" cy="3440110"/>
          </a:xfrm>
        </p:spPr>
        <p:txBody>
          <a:bodyPr vert="horz" lIns="91440" tIns="45720" rIns="91440" bIns="45720" rtlCol="0">
            <a:normAutofit/>
          </a:bodyPr>
          <a:lstStyle/>
          <a:p>
            <a:r>
              <a:rPr lang="en-US">
                <a:solidFill>
                  <a:schemeClr val="bg1"/>
                </a:solidFill>
              </a:rPr>
              <a:t>A </a:t>
            </a:r>
            <a:r>
              <a:rPr lang="en-US" b="1">
                <a:solidFill>
                  <a:schemeClr val="bg1"/>
                </a:solidFill>
              </a:rPr>
              <a:t>fuzzy control system</a:t>
            </a:r>
            <a:r>
              <a:rPr lang="en-US">
                <a:solidFill>
                  <a:schemeClr val="bg1"/>
                </a:solidFill>
              </a:rPr>
              <a:t> is a control system based on fuzzy logic—a mathematical system that analyzes analog input values in terms of logical variables that take on continuous values between 0 and 1, in contrast to classical or digital logic, which operates on discrete values of either 1 or 0.</a:t>
            </a:r>
          </a:p>
        </p:txBody>
      </p:sp>
      <p:pic>
        <p:nvPicPr>
          <p:cNvPr id="2050" name="Picture 2" descr="What is Fuzzy Logic in AI and What are its Applications? | Edureka">
            <a:extLst>
              <a:ext uri="{FF2B5EF4-FFF2-40B4-BE49-F238E27FC236}">
                <a16:creationId xmlns:a16="http://schemas.microsoft.com/office/drawing/2014/main" id="{98FC22CB-372E-4432-9710-268358C28E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233478"/>
            <a:ext cx="5143500" cy="2378528"/>
          </a:xfrm>
          <a:prstGeom prst="rect">
            <a:avLst/>
          </a:prstGeom>
          <a:solidFill>
            <a:srgbClr val="FFFFFF"/>
          </a:solidFill>
        </p:spPr>
      </p:pic>
      <p:sp>
        <p:nvSpPr>
          <p:cNvPr id="89" name="Isosceles Triangle 8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4534895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D406-A767-41B6-BBF7-53CDD8F74C52}"/>
              </a:ext>
            </a:extLst>
          </p:cNvPr>
          <p:cNvSpPr>
            <a:spLocks noGrp="1"/>
          </p:cNvSpPr>
          <p:nvPr>
            <p:ph type="title"/>
          </p:nvPr>
        </p:nvSpPr>
        <p:spPr>
          <a:xfrm>
            <a:off x="6167024" y="464894"/>
            <a:ext cx="4958176" cy="1371600"/>
          </a:xfrm>
        </p:spPr>
        <p:txBody>
          <a:bodyPr/>
          <a:lstStyle/>
          <a:p>
            <a:r>
              <a:rPr lang="en-US" dirty="0"/>
              <a:t>MFs for Obstacle Avoidance</a:t>
            </a:r>
            <a:endParaRPr lang="en-IN" dirty="0"/>
          </a:p>
        </p:txBody>
      </p:sp>
      <p:pic>
        <p:nvPicPr>
          <p:cNvPr id="5" name="Picture 4">
            <a:extLst>
              <a:ext uri="{FF2B5EF4-FFF2-40B4-BE49-F238E27FC236}">
                <a16:creationId xmlns:a16="http://schemas.microsoft.com/office/drawing/2014/main" id="{E6488AA6-D8F1-4B99-A11A-AB463924FCEC}"/>
              </a:ext>
            </a:extLst>
          </p:cNvPr>
          <p:cNvPicPr>
            <a:picLocks noChangeAspect="1"/>
          </p:cNvPicPr>
          <p:nvPr/>
        </p:nvPicPr>
        <p:blipFill>
          <a:blip r:embed="rId2"/>
          <a:stretch>
            <a:fillRect/>
          </a:stretch>
        </p:blipFill>
        <p:spPr>
          <a:xfrm>
            <a:off x="909055" y="480192"/>
            <a:ext cx="4142340" cy="1876935"/>
          </a:xfrm>
          <a:prstGeom prst="rect">
            <a:avLst/>
          </a:prstGeom>
        </p:spPr>
      </p:pic>
      <p:pic>
        <p:nvPicPr>
          <p:cNvPr id="7" name="Picture 6">
            <a:extLst>
              <a:ext uri="{FF2B5EF4-FFF2-40B4-BE49-F238E27FC236}">
                <a16:creationId xmlns:a16="http://schemas.microsoft.com/office/drawing/2014/main" id="{DE3EFAA3-249D-42FD-BABC-0B7352731FB4}"/>
              </a:ext>
            </a:extLst>
          </p:cNvPr>
          <p:cNvPicPr>
            <a:picLocks noChangeAspect="1"/>
          </p:cNvPicPr>
          <p:nvPr/>
        </p:nvPicPr>
        <p:blipFill>
          <a:blip r:embed="rId3"/>
          <a:stretch>
            <a:fillRect/>
          </a:stretch>
        </p:blipFill>
        <p:spPr>
          <a:xfrm>
            <a:off x="876905" y="2741739"/>
            <a:ext cx="4174490" cy="1704377"/>
          </a:xfrm>
          <a:prstGeom prst="rect">
            <a:avLst/>
          </a:prstGeom>
        </p:spPr>
      </p:pic>
      <p:pic>
        <p:nvPicPr>
          <p:cNvPr id="8" name="Picture 7">
            <a:extLst>
              <a:ext uri="{FF2B5EF4-FFF2-40B4-BE49-F238E27FC236}">
                <a16:creationId xmlns:a16="http://schemas.microsoft.com/office/drawing/2014/main" id="{EF7BA39A-782B-4489-8B61-395748D16D8C}"/>
              </a:ext>
            </a:extLst>
          </p:cNvPr>
          <p:cNvPicPr>
            <a:picLocks noChangeAspect="1"/>
          </p:cNvPicPr>
          <p:nvPr/>
        </p:nvPicPr>
        <p:blipFill>
          <a:blip r:embed="rId4"/>
          <a:stretch>
            <a:fillRect/>
          </a:stretch>
        </p:blipFill>
        <p:spPr>
          <a:xfrm>
            <a:off x="909055" y="4686413"/>
            <a:ext cx="4364281" cy="1758638"/>
          </a:xfrm>
          <a:prstGeom prst="rect">
            <a:avLst/>
          </a:prstGeom>
        </p:spPr>
      </p:pic>
      <p:pic>
        <p:nvPicPr>
          <p:cNvPr id="13" name="Picture 12">
            <a:extLst>
              <a:ext uri="{FF2B5EF4-FFF2-40B4-BE49-F238E27FC236}">
                <a16:creationId xmlns:a16="http://schemas.microsoft.com/office/drawing/2014/main" id="{291BCCA5-2E7D-4189-8259-0FE9601E00FD}"/>
              </a:ext>
            </a:extLst>
          </p:cNvPr>
          <p:cNvPicPr>
            <a:picLocks noChangeAspect="1"/>
          </p:cNvPicPr>
          <p:nvPr/>
        </p:nvPicPr>
        <p:blipFill>
          <a:blip r:embed="rId5"/>
          <a:stretch>
            <a:fillRect/>
          </a:stretch>
        </p:blipFill>
        <p:spPr>
          <a:xfrm>
            <a:off x="6322312" y="1646848"/>
            <a:ext cx="4958175" cy="1947079"/>
          </a:xfrm>
          <a:prstGeom prst="rect">
            <a:avLst/>
          </a:prstGeom>
        </p:spPr>
      </p:pic>
      <p:pic>
        <p:nvPicPr>
          <p:cNvPr id="14" name="Picture 13">
            <a:extLst>
              <a:ext uri="{FF2B5EF4-FFF2-40B4-BE49-F238E27FC236}">
                <a16:creationId xmlns:a16="http://schemas.microsoft.com/office/drawing/2014/main" id="{B63E0D5D-A92D-4141-BB34-B3D5361543D5}"/>
              </a:ext>
            </a:extLst>
          </p:cNvPr>
          <p:cNvPicPr>
            <a:picLocks noChangeAspect="1"/>
          </p:cNvPicPr>
          <p:nvPr/>
        </p:nvPicPr>
        <p:blipFill>
          <a:blip r:embed="rId6"/>
          <a:stretch>
            <a:fillRect/>
          </a:stretch>
        </p:blipFill>
        <p:spPr>
          <a:xfrm>
            <a:off x="6322312" y="4072692"/>
            <a:ext cx="5113581" cy="1974184"/>
          </a:xfrm>
          <a:prstGeom prst="rect">
            <a:avLst/>
          </a:prstGeom>
        </p:spPr>
      </p:pic>
    </p:spTree>
    <p:extLst>
      <p:ext uri="{BB962C8B-B14F-4D97-AF65-F5344CB8AC3E}">
        <p14:creationId xmlns:p14="http://schemas.microsoft.com/office/powerpoint/2010/main" val="165223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C688-EE80-43CE-BEAE-63D7070FEED1}"/>
              </a:ext>
            </a:extLst>
          </p:cNvPr>
          <p:cNvSpPr>
            <a:spLocks noGrp="1"/>
          </p:cNvSpPr>
          <p:nvPr>
            <p:ph type="title"/>
          </p:nvPr>
        </p:nvSpPr>
        <p:spPr/>
        <p:txBody>
          <a:bodyPr anchor="ctr">
            <a:normAutofit/>
          </a:bodyPr>
          <a:lstStyle/>
          <a:p>
            <a:r>
              <a:rPr lang="en-US" dirty="0"/>
              <a:t>Surface Diagram for Obstacle Avoidance</a:t>
            </a:r>
            <a:endParaRPr lang="en-IN" dirty="0"/>
          </a:p>
        </p:txBody>
      </p:sp>
      <p:pic>
        <p:nvPicPr>
          <p:cNvPr id="7" name="Content Placeholder 6">
            <a:extLst>
              <a:ext uri="{FF2B5EF4-FFF2-40B4-BE49-F238E27FC236}">
                <a16:creationId xmlns:a16="http://schemas.microsoft.com/office/drawing/2014/main" id="{C0A382CF-2E46-4BFF-AF54-61CB8E15E349}"/>
              </a:ext>
            </a:extLst>
          </p:cNvPr>
          <p:cNvPicPr>
            <a:picLocks noGrp="1" noChangeAspect="1"/>
          </p:cNvPicPr>
          <p:nvPr>
            <p:ph idx="1"/>
          </p:nvPr>
        </p:nvPicPr>
        <p:blipFill>
          <a:blip r:embed="rId2"/>
          <a:stretch>
            <a:fillRect/>
          </a:stretch>
        </p:blipFill>
        <p:spPr>
          <a:xfrm>
            <a:off x="1123950" y="2014194"/>
            <a:ext cx="4401164" cy="3067478"/>
          </a:xfrm>
          <a:prstGeom prst="rect">
            <a:avLst/>
          </a:prstGeom>
        </p:spPr>
      </p:pic>
      <p:pic>
        <p:nvPicPr>
          <p:cNvPr id="8" name="Picture 7">
            <a:extLst>
              <a:ext uri="{FF2B5EF4-FFF2-40B4-BE49-F238E27FC236}">
                <a16:creationId xmlns:a16="http://schemas.microsoft.com/office/drawing/2014/main" id="{FB7BA5BA-F523-4A44-BAA9-B676C3D6BB15}"/>
              </a:ext>
            </a:extLst>
          </p:cNvPr>
          <p:cNvPicPr>
            <a:picLocks noChangeAspect="1"/>
          </p:cNvPicPr>
          <p:nvPr/>
        </p:nvPicPr>
        <p:blipFill>
          <a:blip r:embed="rId3"/>
          <a:stretch>
            <a:fillRect/>
          </a:stretch>
        </p:blipFill>
        <p:spPr>
          <a:xfrm>
            <a:off x="6324600" y="2014194"/>
            <a:ext cx="4491352" cy="3124005"/>
          </a:xfrm>
          <a:prstGeom prst="rect">
            <a:avLst/>
          </a:prstGeom>
        </p:spPr>
      </p:pic>
      <p:sp>
        <p:nvSpPr>
          <p:cNvPr id="9" name="TextBox 8">
            <a:extLst>
              <a:ext uri="{FF2B5EF4-FFF2-40B4-BE49-F238E27FC236}">
                <a16:creationId xmlns:a16="http://schemas.microsoft.com/office/drawing/2014/main" id="{9840F3E2-37CF-4E2A-ADB0-EE5BCC252438}"/>
              </a:ext>
            </a:extLst>
          </p:cNvPr>
          <p:cNvSpPr txBox="1"/>
          <p:nvPr/>
        </p:nvSpPr>
        <p:spPr>
          <a:xfrm>
            <a:off x="2267258" y="5149985"/>
            <a:ext cx="2314575" cy="276999"/>
          </a:xfrm>
          <a:prstGeom prst="rect">
            <a:avLst/>
          </a:prstGeom>
          <a:noFill/>
        </p:spPr>
        <p:txBody>
          <a:bodyPr wrap="square" rtlCol="0">
            <a:spAutoFit/>
          </a:bodyPr>
          <a:lstStyle/>
          <a:p>
            <a:r>
              <a:rPr lang="en-US" sz="1200" dirty="0"/>
              <a:t>Surface diagram for Speed</a:t>
            </a:r>
            <a:endParaRPr lang="en-IN" sz="1400" dirty="0"/>
          </a:p>
        </p:txBody>
      </p:sp>
      <p:sp>
        <p:nvSpPr>
          <p:cNvPr id="10" name="TextBox 9">
            <a:extLst>
              <a:ext uri="{FF2B5EF4-FFF2-40B4-BE49-F238E27FC236}">
                <a16:creationId xmlns:a16="http://schemas.microsoft.com/office/drawing/2014/main" id="{5D8D032A-C27E-450E-ADB7-E5E133282BEB}"/>
              </a:ext>
            </a:extLst>
          </p:cNvPr>
          <p:cNvSpPr txBox="1"/>
          <p:nvPr/>
        </p:nvSpPr>
        <p:spPr>
          <a:xfrm>
            <a:off x="7610475" y="5173562"/>
            <a:ext cx="2943225" cy="276999"/>
          </a:xfrm>
          <a:prstGeom prst="rect">
            <a:avLst/>
          </a:prstGeom>
          <a:noFill/>
        </p:spPr>
        <p:txBody>
          <a:bodyPr wrap="square" rtlCol="0">
            <a:spAutoFit/>
          </a:bodyPr>
          <a:lstStyle/>
          <a:p>
            <a:r>
              <a:rPr lang="en-US" sz="1200" dirty="0"/>
              <a:t>Surface diagram for Steer</a:t>
            </a:r>
            <a:endParaRPr lang="en-IN" sz="1200" dirty="0"/>
          </a:p>
        </p:txBody>
      </p:sp>
    </p:spTree>
    <p:extLst>
      <p:ext uri="{BB962C8B-B14F-4D97-AF65-F5344CB8AC3E}">
        <p14:creationId xmlns:p14="http://schemas.microsoft.com/office/powerpoint/2010/main" val="118024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DDF9-C4D7-470D-8E89-22AEF0C8E8F0}"/>
              </a:ext>
            </a:extLst>
          </p:cNvPr>
          <p:cNvSpPr>
            <a:spLocks noGrp="1"/>
          </p:cNvSpPr>
          <p:nvPr>
            <p:ph type="title"/>
          </p:nvPr>
        </p:nvSpPr>
        <p:spPr>
          <a:xfrm>
            <a:off x="907002" y="459408"/>
            <a:ext cx="10058400" cy="719481"/>
          </a:xfrm>
        </p:spPr>
        <p:txBody>
          <a:bodyPr/>
          <a:lstStyle/>
          <a:p>
            <a:r>
              <a:rPr lang="en-US" dirty="0"/>
              <a:t>Rule Evaluation for Obstacle Avoidance</a:t>
            </a:r>
            <a:endParaRPr lang="en-IN" dirty="0"/>
          </a:p>
        </p:txBody>
      </p:sp>
      <p:pic>
        <p:nvPicPr>
          <p:cNvPr id="4" name="Content Placeholder 3">
            <a:extLst>
              <a:ext uri="{FF2B5EF4-FFF2-40B4-BE49-F238E27FC236}">
                <a16:creationId xmlns:a16="http://schemas.microsoft.com/office/drawing/2014/main" id="{AC12CB94-FC13-459B-A36E-1DC38CE82954}"/>
              </a:ext>
            </a:extLst>
          </p:cNvPr>
          <p:cNvPicPr>
            <a:picLocks noGrp="1" noChangeAspect="1"/>
          </p:cNvPicPr>
          <p:nvPr>
            <p:ph idx="1"/>
          </p:nvPr>
        </p:nvPicPr>
        <p:blipFill>
          <a:blip r:embed="rId2"/>
          <a:stretch>
            <a:fillRect/>
          </a:stretch>
        </p:blipFill>
        <p:spPr>
          <a:xfrm>
            <a:off x="2628900" y="1266817"/>
            <a:ext cx="6337857" cy="4772034"/>
          </a:xfrm>
          <a:prstGeom prst="rect">
            <a:avLst/>
          </a:prstGeom>
        </p:spPr>
      </p:pic>
    </p:spTree>
    <p:extLst>
      <p:ext uri="{BB962C8B-B14F-4D97-AF65-F5344CB8AC3E}">
        <p14:creationId xmlns:p14="http://schemas.microsoft.com/office/powerpoint/2010/main" val="239823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B9E1-B2FA-4438-BF3A-7EA5AD4ABF25}"/>
              </a:ext>
            </a:extLst>
          </p:cNvPr>
          <p:cNvSpPr>
            <a:spLocks noGrp="1"/>
          </p:cNvSpPr>
          <p:nvPr>
            <p:ph type="title"/>
          </p:nvPr>
        </p:nvSpPr>
        <p:spPr>
          <a:xfrm>
            <a:off x="677334" y="609600"/>
            <a:ext cx="8596668" cy="837460"/>
          </a:xfrm>
        </p:spPr>
        <p:txBody>
          <a:bodyPr/>
          <a:lstStyle/>
          <a:p>
            <a:r>
              <a:rPr lang="en-US" dirty="0"/>
              <a:t>MFs for Right Wall Following</a:t>
            </a:r>
            <a:endParaRPr lang="en-IN" dirty="0"/>
          </a:p>
        </p:txBody>
      </p:sp>
      <p:pic>
        <p:nvPicPr>
          <p:cNvPr id="5" name="Content Placeholder 4">
            <a:extLst>
              <a:ext uri="{FF2B5EF4-FFF2-40B4-BE49-F238E27FC236}">
                <a16:creationId xmlns:a16="http://schemas.microsoft.com/office/drawing/2014/main" id="{D869A98C-2491-4ABF-B2BE-9AC8A685BD79}"/>
              </a:ext>
            </a:extLst>
          </p:cNvPr>
          <p:cNvPicPr>
            <a:picLocks noGrp="1" noChangeAspect="1"/>
          </p:cNvPicPr>
          <p:nvPr>
            <p:ph sz="half" idx="1"/>
          </p:nvPr>
        </p:nvPicPr>
        <p:blipFill>
          <a:blip r:embed="rId2"/>
          <a:stretch>
            <a:fillRect/>
          </a:stretch>
        </p:blipFill>
        <p:spPr>
          <a:xfrm>
            <a:off x="814799" y="1778362"/>
            <a:ext cx="4664075" cy="1801250"/>
          </a:xfrm>
          <a:prstGeom prst="rect">
            <a:avLst/>
          </a:prstGeom>
        </p:spPr>
      </p:pic>
      <p:pic>
        <p:nvPicPr>
          <p:cNvPr id="7" name="Content Placeholder 6">
            <a:extLst>
              <a:ext uri="{FF2B5EF4-FFF2-40B4-BE49-F238E27FC236}">
                <a16:creationId xmlns:a16="http://schemas.microsoft.com/office/drawing/2014/main" id="{37ADFBC0-258C-4DCB-8CD7-7B01054C56DB}"/>
              </a:ext>
            </a:extLst>
          </p:cNvPr>
          <p:cNvPicPr>
            <a:picLocks noGrp="1" noChangeAspect="1"/>
          </p:cNvPicPr>
          <p:nvPr>
            <p:ph sz="half" idx="2"/>
          </p:nvPr>
        </p:nvPicPr>
        <p:blipFill>
          <a:blip r:embed="rId3"/>
          <a:stretch>
            <a:fillRect/>
          </a:stretch>
        </p:blipFill>
        <p:spPr>
          <a:xfrm>
            <a:off x="6309626" y="1778362"/>
            <a:ext cx="4899837" cy="1843616"/>
          </a:xfrm>
          <a:prstGeom prst="rect">
            <a:avLst/>
          </a:prstGeom>
        </p:spPr>
      </p:pic>
      <p:pic>
        <p:nvPicPr>
          <p:cNvPr id="6" name="Picture 5">
            <a:extLst>
              <a:ext uri="{FF2B5EF4-FFF2-40B4-BE49-F238E27FC236}">
                <a16:creationId xmlns:a16="http://schemas.microsoft.com/office/drawing/2014/main" id="{D9D31D33-E93A-4ED4-825E-5200F55F3B98}"/>
              </a:ext>
            </a:extLst>
          </p:cNvPr>
          <p:cNvPicPr>
            <a:picLocks noChangeAspect="1"/>
          </p:cNvPicPr>
          <p:nvPr/>
        </p:nvPicPr>
        <p:blipFill>
          <a:blip r:embed="rId4"/>
          <a:stretch>
            <a:fillRect/>
          </a:stretch>
        </p:blipFill>
        <p:spPr>
          <a:xfrm>
            <a:off x="814800" y="3877122"/>
            <a:ext cx="4742622" cy="1951262"/>
          </a:xfrm>
          <a:prstGeom prst="rect">
            <a:avLst/>
          </a:prstGeom>
        </p:spPr>
      </p:pic>
      <p:pic>
        <p:nvPicPr>
          <p:cNvPr id="8" name="Picture 7">
            <a:extLst>
              <a:ext uri="{FF2B5EF4-FFF2-40B4-BE49-F238E27FC236}">
                <a16:creationId xmlns:a16="http://schemas.microsoft.com/office/drawing/2014/main" id="{03FDD9BE-88BC-4013-9DF4-1ADC179BF9C6}"/>
              </a:ext>
            </a:extLst>
          </p:cNvPr>
          <p:cNvPicPr>
            <a:picLocks noChangeAspect="1"/>
          </p:cNvPicPr>
          <p:nvPr/>
        </p:nvPicPr>
        <p:blipFill>
          <a:blip r:embed="rId5"/>
          <a:stretch>
            <a:fillRect/>
          </a:stretch>
        </p:blipFill>
        <p:spPr>
          <a:xfrm>
            <a:off x="6309626" y="3849463"/>
            <a:ext cx="4899837" cy="1978921"/>
          </a:xfrm>
          <a:prstGeom prst="rect">
            <a:avLst/>
          </a:prstGeom>
        </p:spPr>
      </p:pic>
    </p:spTree>
    <p:extLst>
      <p:ext uri="{BB962C8B-B14F-4D97-AF65-F5344CB8AC3E}">
        <p14:creationId xmlns:p14="http://schemas.microsoft.com/office/powerpoint/2010/main" val="269548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D9AA-6C53-434C-8AD6-1045421B1D5D}"/>
              </a:ext>
            </a:extLst>
          </p:cNvPr>
          <p:cNvSpPr>
            <a:spLocks noGrp="1"/>
          </p:cNvSpPr>
          <p:nvPr>
            <p:ph type="title"/>
          </p:nvPr>
        </p:nvSpPr>
        <p:spPr/>
        <p:txBody>
          <a:bodyPr anchor="ctr">
            <a:normAutofit/>
          </a:bodyPr>
          <a:lstStyle/>
          <a:p>
            <a:r>
              <a:rPr lang="en-US" dirty="0"/>
              <a:t>Surface Diagram of Right Wall Following</a:t>
            </a:r>
            <a:endParaRPr lang="en-IN" dirty="0"/>
          </a:p>
        </p:txBody>
      </p:sp>
      <p:pic>
        <p:nvPicPr>
          <p:cNvPr id="5" name="Content Placeholder 4">
            <a:extLst>
              <a:ext uri="{FF2B5EF4-FFF2-40B4-BE49-F238E27FC236}">
                <a16:creationId xmlns:a16="http://schemas.microsoft.com/office/drawing/2014/main" id="{1C61B640-A314-4150-AB49-0CDBAAA6E825}"/>
              </a:ext>
            </a:extLst>
          </p:cNvPr>
          <p:cNvPicPr>
            <a:picLocks noGrp="1" noChangeAspect="1"/>
          </p:cNvPicPr>
          <p:nvPr>
            <p:ph idx="1"/>
          </p:nvPr>
        </p:nvPicPr>
        <p:blipFill>
          <a:blip r:embed="rId2"/>
          <a:stretch>
            <a:fillRect/>
          </a:stretch>
        </p:blipFill>
        <p:spPr>
          <a:xfrm>
            <a:off x="814455" y="2348553"/>
            <a:ext cx="5524979" cy="3505504"/>
          </a:xfrm>
          <a:prstGeom prst="rect">
            <a:avLst/>
          </a:prstGeom>
          <a:noFill/>
        </p:spPr>
      </p:pic>
      <p:pic>
        <p:nvPicPr>
          <p:cNvPr id="3" name="Picture 2">
            <a:extLst>
              <a:ext uri="{FF2B5EF4-FFF2-40B4-BE49-F238E27FC236}">
                <a16:creationId xmlns:a16="http://schemas.microsoft.com/office/drawing/2014/main" id="{329682D3-DAC0-4B30-A319-96695BA29577}"/>
              </a:ext>
            </a:extLst>
          </p:cNvPr>
          <p:cNvPicPr>
            <a:picLocks noChangeAspect="1"/>
          </p:cNvPicPr>
          <p:nvPr/>
        </p:nvPicPr>
        <p:blipFill>
          <a:blip r:embed="rId3"/>
          <a:stretch>
            <a:fillRect/>
          </a:stretch>
        </p:blipFill>
        <p:spPr>
          <a:xfrm>
            <a:off x="6670982" y="2348553"/>
            <a:ext cx="5355950" cy="3505503"/>
          </a:xfrm>
          <a:prstGeom prst="rect">
            <a:avLst/>
          </a:prstGeom>
        </p:spPr>
      </p:pic>
      <p:sp>
        <p:nvSpPr>
          <p:cNvPr id="6" name="TextBox 5">
            <a:extLst>
              <a:ext uri="{FF2B5EF4-FFF2-40B4-BE49-F238E27FC236}">
                <a16:creationId xmlns:a16="http://schemas.microsoft.com/office/drawing/2014/main" id="{8BC1D235-D000-4E65-998C-003F3EAE66AF}"/>
              </a:ext>
            </a:extLst>
          </p:cNvPr>
          <p:cNvSpPr txBox="1"/>
          <p:nvPr/>
        </p:nvSpPr>
        <p:spPr>
          <a:xfrm>
            <a:off x="2419656" y="5856710"/>
            <a:ext cx="2314575" cy="276999"/>
          </a:xfrm>
          <a:prstGeom prst="rect">
            <a:avLst/>
          </a:prstGeom>
          <a:noFill/>
        </p:spPr>
        <p:txBody>
          <a:bodyPr wrap="square" rtlCol="0">
            <a:spAutoFit/>
          </a:bodyPr>
          <a:lstStyle/>
          <a:p>
            <a:r>
              <a:rPr lang="en-US" sz="1200" dirty="0"/>
              <a:t>Surface diagram for Speed</a:t>
            </a:r>
            <a:endParaRPr lang="en-IN" sz="1400" dirty="0"/>
          </a:p>
        </p:txBody>
      </p:sp>
      <p:sp>
        <p:nvSpPr>
          <p:cNvPr id="7" name="TextBox 6">
            <a:extLst>
              <a:ext uri="{FF2B5EF4-FFF2-40B4-BE49-F238E27FC236}">
                <a16:creationId xmlns:a16="http://schemas.microsoft.com/office/drawing/2014/main" id="{53A34826-5B56-4D30-BAA9-AD52EA8DD8B2}"/>
              </a:ext>
            </a:extLst>
          </p:cNvPr>
          <p:cNvSpPr txBox="1"/>
          <p:nvPr/>
        </p:nvSpPr>
        <p:spPr>
          <a:xfrm>
            <a:off x="8116714" y="5995210"/>
            <a:ext cx="2314575" cy="276999"/>
          </a:xfrm>
          <a:prstGeom prst="rect">
            <a:avLst/>
          </a:prstGeom>
          <a:noFill/>
        </p:spPr>
        <p:txBody>
          <a:bodyPr wrap="square" rtlCol="0">
            <a:spAutoFit/>
          </a:bodyPr>
          <a:lstStyle/>
          <a:p>
            <a:r>
              <a:rPr lang="en-US" sz="1200" dirty="0"/>
              <a:t>Surface diagram for Steer</a:t>
            </a:r>
            <a:endParaRPr lang="en-IN" sz="1400" dirty="0"/>
          </a:p>
        </p:txBody>
      </p:sp>
    </p:spTree>
    <p:extLst>
      <p:ext uri="{BB962C8B-B14F-4D97-AF65-F5344CB8AC3E}">
        <p14:creationId xmlns:p14="http://schemas.microsoft.com/office/powerpoint/2010/main" val="34872749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TotalTime>
  <Words>339</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INTELLIGENT SYSTEMS &amp; ROBOTICS</vt:lpstr>
      <vt:lpstr>PID Controller</vt:lpstr>
      <vt:lpstr>Parameter Tuning</vt:lpstr>
      <vt:lpstr>Fuzzy Logic Control System</vt:lpstr>
      <vt:lpstr>MFs for Obstacle Avoidance</vt:lpstr>
      <vt:lpstr>Surface Diagram for Obstacle Avoidance</vt:lpstr>
      <vt:lpstr>Rule Evaluation for Obstacle Avoidance</vt:lpstr>
      <vt:lpstr>MFs for Right Wall Following</vt:lpstr>
      <vt:lpstr>Surface Diagram of Right Wall Following</vt:lpstr>
      <vt:lpstr>Rule Evaluation of Right Wall Following</vt:lpstr>
      <vt:lpstr>Behavior based control architecture</vt:lpstr>
      <vt:lpstr>MFs for Behavior (Control Architecture)</vt:lpstr>
      <vt:lpstr>Surface Diagram for Behavior</vt:lpstr>
      <vt:lpstr>Rule evaluation for Behavior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SYSTEMS &amp; ROBOTICS</dc:title>
  <dc:creator>Gaurav, Kunal</dc:creator>
  <cp:lastModifiedBy>Gaurav, Kunal</cp:lastModifiedBy>
  <cp:revision>5</cp:revision>
  <dcterms:created xsi:type="dcterms:W3CDTF">2020-12-10T18:58:10Z</dcterms:created>
  <dcterms:modified xsi:type="dcterms:W3CDTF">2020-12-16T15:06:22Z</dcterms:modified>
</cp:coreProperties>
</file>