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8" r:id="rId11"/>
    <p:sldId id="269" r:id="rId12"/>
    <p:sldId id="271" r:id="rId13"/>
    <p:sldId id="272" r:id="rId14"/>
    <p:sldId id="273"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09-Dec-20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09-Dec-20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09-Dec-20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09-Dec-20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09-Dec-20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09-Dec-20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09-Dec-20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09-Dec-20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09-Dec-20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09-Dec-20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Intelligent Systems</a:t>
            </a:r>
            <a:br>
              <a:rPr lang="en-US" sz="4400" dirty="0">
                <a:solidFill>
                  <a:schemeClr val="tx1"/>
                </a:solidFill>
              </a:rPr>
            </a:br>
            <a:r>
              <a:rPr lang="en-US" sz="4400" dirty="0">
                <a:solidFill>
                  <a:schemeClr val="tx1"/>
                </a:solidFill>
              </a:rPr>
              <a:t>&amp;</a:t>
            </a:r>
            <a:br>
              <a:rPr lang="en-US" sz="4400" dirty="0">
                <a:solidFill>
                  <a:schemeClr val="tx1"/>
                </a:solidFill>
              </a:rPr>
            </a:br>
            <a:r>
              <a:rPr lang="en-US" sz="4400" dirty="0">
                <a:solidFill>
                  <a:schemeClr val="tx1"/>
                </a:solidFill>
              </a:rPr>
              <a:t>Robotics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4152937"/>
            <a:ext cx="4775075" cy="559656"/>
          </a:xfrm>
        </p:spPr>
        <p:txBody>
          <a:bodyPr>
            <a:normAutofit/>
          </a:bodyPr>
          <a:lstStyle/>
          <a:p>
            <a:pPr>
              <a:spcAft>
                <a:spcPts val="600"/>
              </a:spcAft>
            </a:pPr>
            <a:r>
              <a:rPr lang="en-US" dirty="0">
                <a:solidFill>
                  <a:schemeClr val="tx1"/>
                </a:solidFill>
              </a:rPr>
              <a:t>Kunal Gaurav (kg20952@essex.ac.uk)</a:t>
            </a:r>
          </a:p>
        </p:txBody>
      </p:sp>
      <p:sp>
        <p:nvSpPr>
          <p:cNvPr id="4" name="TextBox 3">
            <a:extLst>
              <a:ext uri="{FF2B5EF4-FFF2-40B4-BE49-F238E27FC236}">
                <a16:creationId xmlns:a16="http://schemas.microsoft.com/office/drawing/2014/main" id="{0285DF99-A2B1-4981-BE71-89C84949F010}"/>
              </a:ext>
            </a:extLst>
          </p:cNvPr>
          <p:cNvSpPr txBox="1"/>
          <p:nvPr/>
        </p:nvSpPr>
        <p:spPr>
          <a:xfrm>
            <a:off x="310718" y="6161103"/>
            <a:ext cx="3222595" cy="369332"/>
          </a:xfrm>
          <a:prstGeom prst="rect">
            <a:avLst/>
          </a:prstGeom>
          <a:noFill/>
        </p:spPr>
        <p:txBody>
          <a:bodyPr wrap="square" rtlCol="0">
            <a:spAutoFit/>
          </a:bodyPr>
          <a:lstStyle/>
          <a:p>
            <a:r>
              <a:rPr lang="en-US" dirty="0">
                <a:solidFill>
                  <a:schemeClr val="bg1"/>
                </a:solidFill>
              </a:rPr>
              <a:t>CE801: Assignment</a:t>
            </a:r>
            <a:endParaRPr lang="en-IN" dirty="0">
              <a:solidFill>
                <a:schemeClr val="bg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4BB-C3ED-4C82-9F3D-DAABC0D76386}"/>
              </a:ext>
            </a:extLst>
          </p:cNvPr>
          <p:cNvSpPr>
            <a:spLocks noGrp="1"/>
          </p:cNvSpPr>
          <p:nvPr>
            <p:ph type="title"/>
          </p:nvPr>
        </p:nvSpPr>
        <p:spPr/>
        <p:txBody>
          <a:bodyPr/>
          <a:lstStyle/>
          <a:p>
            <a:r>
              <a:rPr lang="en-US" dirty="0"/>
              <a:t>Behavior based control architecture</a:t>
            </a:r>
            <a:endParaRPr lang="en-IN" dirty="0"/>
          </a:p>
        </p:txBody>
      </p:sp>
      <p:sp>
        <p:nvSpPr>
          <p:cNvPr id="6" name="Content Placeholder 5">
            <a:extLst>
              <a:ext uri="{FF2B5EF4-FFF2-40B4-BE49-F238E27FC236}">
                <a16:creationId xmlns:a16="http://schemas.microsoft.com/office/drawing/2014/main" id="{8C999595-4922-4FA9-A837-53882E02B8EF}"/>
              </a:ext>
            </a:extLst>
          </p:cNvPr>
          <p:cNvSpPr>
            <a:spLocks noGrp="1"/>
          </p:cNvSpPr>
          <p:nvPr>
            <p:ph sz="half" idx="1"/>
          </p:nvPr>
        </p:nvSpPr>
        <p:spPr/>
        <p:txBody>
          <a:bodyPr/>
          <a:lstStyle/>
          <a:p>
            <a:endParaRPr lang="en-IN"/>
          </a:p>
        </p:txBody>
      </p:sp>
      <p:sp>
        <p:nvSpPr>
          <p:cNvPr id="7" name="Content Placeholder 6">
            <a:extLst>
              <a:ext uri="{FF2B5EF4-FFF2-40B4-BE49-F238E27FC236}">
                <a16:creationId xmlns:a16="http://schemas.microsoft.com/office/drawing/2014/main" id="{78A8CD8C-9F05-4A17-8AA4-53961C57ED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78277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C91D-A5A3-4A00-AFBF-E92C64D94C63}"/>
              </a:ext>
            </a:extLst>
          </p:cNvPr>
          <p:cNvSpPr>
            <a:spLocks noGrp="1"/>
          </p:cNvSpPr>
          <p:nvPr>
            <p:ph type="title"/>
          </p:nvPr>
        </p:nvSpPr>
        <p:spPr/>
        <p:txBody>
          <a:bodyPr/>
          <a:lstStyle/>
          <a:p>
            <a:r>
              <a:rPr lang="en-US" dirty="0"/>
              <a:t>MF for Behavior</a:t>
            </a:r>
            <a:endParaRPr lang="en-IN" dirty="0"/>
          </a:p>
        </p:txBody>
      </p:sp>
      <p:pic>
        <p:nvPicPr>
          <p:cNvPr id="10" name="Content Placeholder 9">
            <a:extLst>
              <a:ext uri="{FF2B5EF4-FFF2-40B4-BE49-F238E27FC236}">
                <a16:creationId xmlns:a16="http://schemas.microsoft.com/office/drawing/2014/main" id="{909B3BC4-B340-4903-8116-030033FB39BD}"/>
              </a:ext>
            </a:extLst>
          </p:cNvPr>
          <p:cNvPicPr>
            <a:picLocks noGrp="1" noChangeAspect="1"/>
          </p:cNvPicPr>
          <p:nvPr>
            <p:ph sz="half" idx="2"/>
          </p:nvPr>
        </p:nvPicPr>
        <p:blipFill>
          <a:blip r:embed="rId2"/>
          <a:stretch>
            <a:fillRect/>
          </a:stretch>
        </p:blipFill>
        <p:spPr>
          <a:xfrm>
            <a:off x="6299200" y="2001666"/>
            <a:ext cx="4664075" cy="1883702"/>
          </a:xfrm>
          <a:prstGeom prst="rect">
            <a:avLst/>
          </a:prstGeom>
        </p:spPr>
      </p:pic>
      <p:pic>
        <p:nvPicPr>
          <p:cNvPr id="8" name="Content Placeholder 7">
            <a:extLst>
              <a:ext uri="{FF2B5EF4-FFF2-40B4-BE49-F238E27FC236}">
                <a16:creationId xmlns:a16="http://schemas.microsoft.com/office/drawing/2014/main" id="{A64EF72B-0100-4122-B3DD-63901435EDBA}"/>
              </a:ext>
            </a:extLst>
          </p:cNvPr>
          <p:cNvPicPr>
            <a:picLocks noGrp="1" noChangeAspect="1"/>
          </p:cNvPicPr>
          <p:nvPr>
            <p:ph sz="half" idx="1"/>
          </p:nvPr>
        </p:nvPicPr>
        <p:blipFill>
          <a:blip r:embed="rId3"/>
          <a:stretch>
            <a:fillRect/>
          </a:stretch>
        </p:blipFill>
        <p:spPr>
          <a:xfrm>
            <a:off x="1066800" y="2014194"/>
            <a:ext cx="4664075" cy="1871174"/>
          </a:xfrm>
          <a:prstGeom prst="rect">
            <a:avLst/>
          </a:prstGeom>
        </p:spPr>
      </p:pic>
      <p:pic>
        <p:nvPicPr>
          <p:cNvPr id="9" name="Picture 8">
            <a:extLst>
              <a:ext uri="{FF2B5EF4-FFF2-40B4-BE49-F238E27FC236}">
                <a16:creationId xmlns:a16="http://schemas.microsoft.com/office/drawing/2014/main" id="{E714DDE3-C6E6-4C8B-9512-F5BF30045EAE}"/>
              </a:ext>
            </a:extLst>
          </p:cNvPr>
          <p:cNvPicPr>
            <a:picLocks noChangeAspect="1"/>
          </p:cNvPicPr>
          <p:nvPr/>
        </p:nvPicPr>
        <p:blipFill>
          <a:blip r:embed="rId4"/>
          <a:stretch>
            <a:fillRect/>
          </a:stretch>
        </p:blipFill>
        <p:spPr>
          <a:xfrm>
            <a:off x="807812" y="4072802"/>
            <a:ext cx="5182049" cy="2027096"/>
          </a:xfrm>
          <a:prstGeom prst="rect">
            <a:avLst/>
          </a:prstGeom>
        </p:spPr>
      </p:pic>
      <p:pic>
        <p:nvPicPr>
          <p:cNvPr id="11" name="Picture 10">
            <a:extLst>
              <a:ext uri="{FF2B5EF4-FFF2-40B4-BE49-F238E27FC236}">
                <a16:creationId xmlns:a16="http://schemas.microsoft.com/office/drawing/2014/main" id="{31B98FA9-3F46-40A2-BC7B-030DDD495BB2}"/>
              </a:ext>
            </a:extLst>
          </p:cNvPr>
          <p:cNvPicPr>
            <a:picLocks noChangeAspect="1"/>
          </p:cNvPicPr>
          <p:nvPr/>
        </p:nvPicPr>
        <p:blipFill>
          <a:blip r:embed="rId5"/>
          <a:stretch>
            <a:fillRect/>
          </a:stretch>
        </p:blipFill>
        <p:spPr>
          <a:xfrm>
            <a:off x="6299200" y="4057561"/>
            <a:ext cx="5182049" cy="2042337"/>
          </a:xfrm>
          <a:prstGeom prst="rect">
            <a:avLst/>
          </a:prstGeom>
        </p:spPr>
      </p:pic>
    </p:spTree>
    <p:extLst>
      <p:ext uri="{BB962C8B-B14F-4D97-AF65-F5344CB8AC3E}">
        <p14:creationId xmlns:p14="http://schemas.microsoft.com/office/powerpoint/2010/main" val="124691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0147-78DB-4F3F-B541-30468407EF77}"/>
              </a:ext>
            </a:extLst>
          </p:cNvPr>
          <p:cNvSpPr>
            <a:spLocks noGrp="1"/>
          </p:cNvSpPr>
          <p:nvPr>
            <p:ph type="title"/>
          </p:nvPr>
        </p:nvSpPr>
        <p:spPr>
          <a:xfrm>
            <a:off x="1066800" y="642594"/>
            <a:ext cx="10058400" cy="1371600"/>
          </a:xfrm>
        </p:spPr>
        <p:txBody>
          <a:bodyPr anchor="ctr">
            <a:normAutofit/>
          </a:bodyPr>
          <a:lstStyle/>
          <a:p>
            <a:r>
              <a:rPr lang="en-US" dirty="0"/>
              <a:t>Surface Diagram for behavior</a:t>
            </a:r>
            <a:endParaRPr lang="en-IN" dirty="0"/>
          </a:p>
        </p:txBody>
      </p:sp>
      <p:pic>
        <p:nvPicPr>
          <p:cNvPr id="9" name="Content Placeholder 8">
            <a:extLst>
              <a:ext uri="{FF2B5EF4-FFF2-40B4-BE49-F238E27FC236}">
                <a16:creationId xmlns:a16="http://schemas.microsoft.com/office/drawing/2014/main" id="{31983F8D-4BF5-43C7-A9A5-66696B4CE708}"/>
              </a:ext>
            </a:extLst>
          </p:cNvPr>
          <p:cNvPicPr>
            <a:picLocks noGrp="1" noChangeAspect="1"/>
          </p:cNvPicPr>
          <p:nvPr>
            <p:ph idx="1"/>
          </p:nvPr>
        </p:nvPicPr>
        <p:blipFill>
          <a:blip r:embed="rId2"/>
          <a:stretch>
            <a:fillRect/>
          </a:stretch>
        </p:blipFill>
        <p:spPr>
          <a:xfrm>
            <a:off x="2994597" y="2103120"/>
            <a:ext cx="6202806" cy="3849624"/>
          </a:xfrm>
          <a:prstGeom prst="rect">
            <a:avLst/>
          </a:prstGeom>
          <a:noFill/>
        </p:spPr>
      </p:pic>
    </p:spTree>
    <p:extLst>
      <p:ext uri="{BB962C8B-B14F-4D97-AF65-F5344CB8AC3E}">
        <p14:creationId xmlns:p14="http://schemas.microsoft.com/office/powerpoint/2010/main" val="220483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F8D-420C-49C8-A9BF-937DC0E7CF7A}"/>
              </a:ext>
            </a:extLst>
          </p:cNvPr>
          <p:cNvSpPr>
            <a:spLocks noGrp="1"/>
          </p:cNvSpPr>
          <p:nvPr>
            <p:ph type="title"/>
          </p:nvPr>
        </p:nvSpPr>
        <p:spPr/>
        <p:txBody>
          <a:bodyPr/>
          <a:lstStyle/>
          <a:p>
            <a:r>
              <a:rPr lang="en-US" dirty="0"/>
              <a:t>Robot Performance</a:t>
            </a:r>
            <a:endParaRPr lang="en-IN" dirty="0"/>
          </a:p>
        </p:txBody>
      </p:sp>
      <p:sp>
        <p:nvSpPr>
          <p:cNvPr id="3" name="Content Placeholder 2">
            <a:extLst>
              <a:ext uri="{FF2B5EF4-FFF2-40B4-BE49-F238E27FC236}">
                <a16:creationId xmlns:a16="http://schemas.microsoft.com/office/drawing/2014/main" id="{D0FC72A7-6BC3-4DB3-B900-B315926EEE8C}"/>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1C8C9F69-4C49-4D62-924E-C67BFC8F2F5F}"/>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03168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CB32-5695-4404-8E9F-52BC49E75A18}"/>
              </a:ext>
            </a:extLst>
          </p:cNvPr>
          <p:cNvSpPr>
            <a:spLocks noGrp="1"/>
          </p:cNvSpPr>
          <p:nvPr>
            <p:ph type="title"/>
          </p:nvPr>
        </p:nvSpPr>
        <p:spPr>
          <a:xfrm>
            <a:off x="1066800" y="642594"/>
            <a:ext cx="10058400" cy="1371600"/>
          </a:xfrm>
        </p:spPr>
        <p:txBody>
          <a:bodyPr anchor="ctr">
            <a:normAutofit/>
          </a:bodyPr>
          <a:lstStyle/>
          <a:p>
            <a:r>
              <a:rPr lang="en-US" dirty="0"/>
              <a:t>PID Controller</a:t>
            </a:r>
            <a:endParaRPr lang="en-IN" dirty="0"/>
          </a:p>
        </p:txBody>
      </p:sp>
      <p:sp>
        <p:nvSpPr>
          <p:cNvPr id="3" name="Content Placeholder 2">
            <a:extLst>
              <a:ext uri="{FF2B5EF4-FFF2-40B4-BE49-F238E27FC236}">
                <a16:creationId xmlns:a16="http://schemas.microsoft.com/office/drawing/2014/main" id="{31BA4376-6E50-427D-A7E7-2E3FC9B13D90}"/>
              </a:ext>
            </a:extLst>
          </p:cNvPr>
          <p:cNvSpPr>
            <a:spLocks noGrp="1"/>
          </p:cNvSpPr>
          <p:nvPr>
            <p:ph sz="half" idx="2"/>
          </p:nvPr>
        </p:nvSpPr>
        <p:spPr>
          <a:xfrm>
            <a:off x="905818" y="2014194"/>
            <a:ext cx="4663440" cy="3749040"/>
          </a:xfrm>
        </p:spPr>
        <p:txBody>
          <a:bodyPr>
            <a:normAutofit/>
          </a:bodyPr>
          <a:lstStyle/>
          <a:p>
            <a:r>
              <a:rPr lang="en-US" dirty="0"/>
              <a:t>Proportional-Integral-Derivative (PID) control is the most common control algorithm used in industry and has been universally accepted in industrial control. The popularity of PID controllers can be attributed partly to their robust performance in a wide range of operating conditions and partly to their functional simplicity, which allows engineers to operate them in a simple, straightforward manner.</a:t>
            </a:r>
            <a:endParaRPr lang="en-IN" dirty="0"/>
          </a:p>
        </p:txBody>
      </p:sp>
      <p:sp>
        <p:nvSpPr>
          <p:cNvPr id="5" name="TextBox 4">
            <a:extLst>
              <a:ext uri="{FF2B5EF4-FFF2-40B4-BE49-F238E27FC236}">
                <a16:creationId xmlns:a16="http://schemas.microsoft.com/office/drawing/2014/main" id="{C6788D74-068D-48F5-86BE-74A038E88C40}"/>
              </a:ext>
            </a:extLst>
          </p:cNvPr>
          <p:cNvSpPr txBox="1"/>
          <p:nvPr/>
        </p:nvSpPr>
        <p:spPr>
          <a:xfrm>
            <a:off x="7240276" y="4853721"/>
            <a:ext cx="3362325" cy="800219"/>
          </a:xfrm>
          <a:prstGeom prst="rect">
            <a:avLst/>
          </a:prstGeom>
          <a:noFill/>
        </p:spPr>
        <p:txBody>
          <a:bodyPr wrap="square" rtlCol="0">
            <a:spAutoFit/>
          </a:bodyPr>
          <a:lstStyle/>
          <a:p>
            <a:r>
              <a:rPr lang="en-US" sz="1000" b="1" dirty="0"/>
              <a:t>Block diagram of a basic PID control algorithm.</a:t>
            </a:r>
            <a:endParaRPr lang="en-US" sz="1000" dirty="0"/>
          </a:p>
          <a:p>
            <a:br>
              <a:rPr lang="en-US" dirty="0"/>
            </a:br>
            <a:endParaRPr lang="en-IN" dirty="0"/>
          </a:p>
        </p:txBody>
      </p:sp>
      <p:pic>
        <p:nvPicPr>
          <p:cNvPr id="1026" name="Picture 2" descr="Control Engineering | Modern updates in PID control tuning">
            <a:extLst>
              <a:ext uri="{FF2B5EF4-FFF2-40B4-BE49-F238E27FC236}">
                <a16:creationId xmlns:a16="http://schemas.microsoft.com/office/drawing/2014/main" id="{3A6E28F1-0BA9-4A92-8312-8E71FC45A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574" y="2072640"/>
            <a:ext cx="4619625" cy="271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31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5A63-8605-4CCA-9436-A13E64D4782D}"/>
              </a:ext>
            </a:extLst>
          </p:cNvPr>
          <p:cNvSpPr>
            <a:spLocks noGrp="1"/>
          </p:cNvSpPr>
          <p:nvPr>
            <p:ph type="title"/>
          </p:nvPr>
        </p:nvSpPr>
        <p:spPr/>
        <p:txBody>
          <a:bodyPr/>
          <a:lstStyle/>
          <a:p>
            <a:r>
              <a:rPr lang="en-US" dirty="0"/>
              <a:t>Parameter Tuning</a:t>
            </a:r>
            <a:endParaRPr lang="en-IN" dirty="0"/>
          </a:p>
        </p:txBody>
      </p:sp>
      <p:sp>
        <p:nvSpPr>
          <p:cNvPr id="3" name="Content Placeholder 2">
            <a:extLst>
              <a:ext uri="{FF2B5EF4-FFF2-40B4-BE49-F238E27FC236}">
                <a16:creationId xmlns:a16="http://schemas.microsoft.com/office/drawing/2014/main" id="{6E5FECE6-975E-4754-8403-3788B21AFA01}"/>
              </a:ext>
            </a:extLst>
          </p:cNvPr>
          <p:cNvSpPr>
            <a:spLocks noGrp="1"/>
          </p:cNvSpPr>
          <p:nvPr>
            <p:ph sz="half" idx="1"/>
          </p:nvPr>
        </p:nvSpPr>
        <p:spPr>
          <a:xfrm>
            <a:off x="1066800" y="2103120"/>
            <a:ext cx="9857874" cy="2202180"/>
          </a:xfrm>
        </p:spPr>
        <p:txBody>
          <a:bodyPr/>
          <a:lstStyle/>
          <a:p>
            <a:r>
              <a:rPr lang="en-US" dirty="0"/>
              <a:t>I selected the parameters by some trial-and-error methodology.</a:t>
            </a:r>
          </a:p>
          <a:p>
            <a:r>
              <a:rPr lang="en-US" dirty="0"/>
              <a:t>Steps:</a:t>
            </a:r>
          </a:p>
          <a:p>
            <a:pPr lvl="1"/>
            <a:r>
              <a:rPr lang="en-IN" dirty="0"/>
              <a:t>Started with a very small P coefficient</a:t>
            </a:r>
          </a:p>
          <a:p>
            <a:pPr lvl="1"/>
            <a:r>
              <a:rPr lang="en-IN" dirty="0"/>
              <a:t>Initially I kept the I and D coefficient equal to 0</a:t>
            </a:r>
          </a:p>
          <a:p>
            <a:pPr lvl="1"/>
            <a:r>
              <a:rPr lang="en-IN" dirty="0"/>
              <a:t>Then I increased the P coefficient until I saw some oscillation.</a:t>
            </a:r>
          </a:p>
          <a:p>
            <a:pPr lvl="1"/>
            <a:r>
              <a:rPr lang="en-IN" dirty="0"/>
              <a:t>Then adjusted the value in the same way.</a:t>
            </a:r>
          </a:p>
        </p:txBody>
      </p:sp>
      <p:sp>
        <p:nvSpPr>
          <p:cNvPr id="5" name="TextBox 4">
            <a:extLst>
              <a:ext uri="{FF2B5EF4-FFF2-40B4-BE49-F238E27FC236}">
                <a16:creationId xmlns:a16="http://schemas.microsoft.com/office/drawing/2014/main" id="{217B938F-82FD-425A-A2EE-D297AA33F084}"/>
              </a:ext>
            </a:extLst>
          </p:cNvPr>
          <p:cNvSpPr txBox="1"/>
          <p:nvPr/>
        </p:nvSpPr>
        <p:spPr>
          <a:xfrm>
            <a:off x="1066800" y="4532777"/>
            <a:ext cx="3705225" cy="461665"/>
          </a:xfrm>
          <a:prstGeom prst="rect">
            <a:avLst/>
          </a:prstGeom>
          <a:noFill/>
        </p:spPr>
        <p:txBody>
          <a:bodyPr wrap="square" rtlCol="0">
            <a:spAutoFit/>
          </a:bodyPr>
          <a:lstStyle/>
          <a:p>
            <a:r>
              <a:rPr lang="en-US" sz="2400" dirty="0"/>
              <a:t>Parameter Choice</a:t>
            </a:r>
            <a:endParaRPr lang="en-IN" sz="2400" dirty="0"/>
          </a:p>
        </p:txBody>
      </p:sp>
      <p:sp>
        <p:nvSpPr>
          <p:cNvPr id="7" name="TextBox 6">
            <a:extLst>
              <a:ext uri="{FF2B5EF4-FFF2-40B4-BE49-F238E27FC236}">
                <a16:creationId xmlns:a16="http://schemas.microsoft.com/office/drawing/2014/main" id="{F3EE6A7A-DFA9-4B3D-BC0B-32DDEF113770}"/>
              </a:ext>
            </a:extLst>
          </p:cNvPr>
          <p:cNvSpPr txBox="1"/>
          <p:nvPr/>
        </p:nvSpPr>
        <p:spPr>
          <a:xfrm>
            <a:off x="1172222" y="5221920"/>
            <a:ext cx="7448550"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a:t>
            </a:r>
            <a:r>
              <a:rPr lang="en-US" baseline="-25000" dirty="0" err="1"/>
              <a:t>p</a:t>
            </a:r>
            <a:r>
              <a:rPr lang="en-US" baseline="-25000" dirty="0"/>
              <a:t> </a:t>
            </a:r>
            <a:r>
              <a:rPr lang="en-US" dirty="0"/>
              <a:t>= 2.0</a:t>
            </a:r>
          </a:p>
          <a:p>
            <a:pPr marL="285750" indent="-285750">
              <a:buFont typeface="Arial" panose="020B0604020202020204" pitchFamily="34" charset="0"/>
              <a:buChar char="•"/>
            </a:pPr>
            <a:r>
              <a:rPr lang="en-US" dirty="0"/>
              <a:t>K</a:t>
            </a:r>
            <a:r>
              <a:rPr lang="en-US" baseline="-25000" dirty="0"/>
              <a:t>i</a:t>
            </a:r>
            <a:r>
              <a:rPr lang="en-US" dirty="0"/>
              <a:t> = 0.01</a:t>
            </a:r>
          </a:p>
          <a:p>
            <a:pPr marL="285750" indent="-285750">
              <a:buFont typeface="Arial" panose="020B0604020202020204" pitchFamily="34" charset="0"/>
              <a:buChar char="•"/>
            </a:pPr>
            <a:r>
              <a:rPr lang="en-US" dirty="0" err="1"/>
              <a:t>K</a:t>
            </a:r>
            <a:r>
              <a:rPr lang="en-US" baseline="-25000" dirty="0" err="1"/>
              <a:t>d</a:t>
            </a:r>
            <a:r>
              <a:rPr lang="en-US" dirty="0"/>
              <a:t> = 0.2</a:t>
            </a:r>
            <a:endParaRPr lang="en-IN" dirty="0"/>
          </a:p>
        </p:txBody>
      </p:sp>
    </p:spTree>
    <p:extLst>
      <p:ext uri="{BB962C8B-B14F-4D97-AF65-F5344CB8AC3E}">
        <p14:creationId xmlns:p14="http://schemas.microsoft.com/office/powerpoint/2010/main" val="189288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D1A7-799A-4DD7-BEFA-B9675CE902F6}"/>
              </a:ext>
            </a:extLst>
          </p:cNvPr>
          <p:cNvSpPr>
            <a:spLocks noGrp="1"/>
          </p:cNvSpPr>
          <p:nvPr>
            <p:ph type="title"/>
          </p:nvPr>
        </p:nvSpPr>
        <p:spPr/>
        <p:txBody>
          <a:bodyPr/>
          <a:lstStyle/>
          <a:p>
            <a:r>
              <a:rPr lang="en-US" dirty="0"/>
              <a:t>Performance</a:t>
            </a:r>
            <a:endParaRPr lang="en-IN" dirty="0"/>
          </a:p>
        </p:txBody>
      </p:sp>
      <p:sp>
        <p:nvSpPr>
          <p:cNvPr id="3" name="Content Placeholder 2">
            <a:extLst>
              <a:ext uri="{FF2B5EF4-FFF2-40B4-BE49-F238E27FC236}">
                <a16:creationId xmlns:a16="http://schemas.microsoft.com/office/drawing/2014/main" id="{0CC3A156-DB7D-4166-8F98-8527AE58E2C0}"/>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65573733-9AC2-410F-804C-97C32AA0685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3665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4292-A9FB-4815-8581-580623B41DCB}"/>
              </a:ext>
            </a:extLst>
          </p:cNvPr>
          <p:cNvSpPr>
            <a:spLocks noGrp="1"/>
          </p:cNvSpPr>
          <p:nvPr>
            <p:ph type="title"/>
          </p:nvPr>
        </p:nvSpPr>
        <p:spPr>
          <a:xfrm>
            <a:off x="1066800" y="642594"/>
            <a:ext cx="10058400" cy="1371600"/>
          </a:xfrm>
        </p:spPr>
        <p:txBody>
          <a:bodyPr anchor="ctr">
            <a:normAutofit/>
          </a:bodyPr>
          <a:lstStyle/>
          <a:p>
            <a:r>
              <a:rPr lang="en-US" dirty="0"/>
              <a:t>Fuzzy Logic Control System</a:t>
            </a:r>
            <a:endParaRPr lang="en-IN" dirty="0"/>
          </a:p>
        </p:txBody>
      </p:sp>
      <p:sp>
        <p:nvSpPr>
          <p:cNvPr id="4" name="Content Placeholder 3">
            <a:extLst>
              <a:ext uri="{FF2B5EF4-FFF2-40B4-BE49-F238E27FC236}">
                <a16:creationId xmlns:a16="http://schemas.microsoft.com/office/drawing/2014/main" id="{89AB384F-48B5-4EFD-9CAF-B3AA719726F4}"/>
              </a:ext>
            </a:extLst>
          </p:cNvPr>
          <p:cNvSpPr>
            <a:spLocks noGrp="1"/>
          </p:cNvSpPr>
          <p:nvPr>
            <p:ph sz="half" idx="1"/>
          </p:nvPr>
        </p:nvSpPr>
        <p:spPr>
          <a:xfrm>
            <a:off x="1066800" y="2103120"/>
            <a:ext cx="4663440" cy="3749040"/>
          </a:xfrm>
        </p:spPr>
        <p:txBody>
          <a:bodyPr>
            <a:normAutofit/>
          </a:bodyPr>
          <a:lstStyle/>
          <a:p>
            <a:r>
              <a:rPr lang="en-US" dirty="0"/>
              <a:t>A </a:t>
            </a:r>
            <a:r>
              <a:rPr lang="en-US" b="1" dirty="0"/>
              <a:t>fuzzy control system</a:t>
            </a:r>
            <a:r>
              <a:rPr lang="en-US" dirty="0"/>
              <a:t> is a control system based on fuzzy logic—a mathematical system that analyzes analog input values in terms of logical variables that take on continuous values between 0 and 1, in contrast to classical or digital logic, which operates on discrete values of either 1 or 0.</a:t>
            </a:r>
            <a:endParaRPr lang="en-IN" dirty="0"/>
          </a:p>
        </p:txBody>
      </p:sp>
      <p:pic>
        <p:nvPicPr>
          <p:cNvPr id="2050" name="Picture 2" descr="What is Fuzzy Logic in AI and What are its Applications? | Edureka">
            <a:extLst>
              <a:ext uri="{FF2B5EF4-FFF2-40B4-BE49-F238E27FC236}">
                <a16:creationId xmlns:a16="http://schemas.microsoft.com/office/drawing/2014/main" id="{98FC22CB-372E-4432-9710-268358C28E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1760" y="2687275"/>
            <a:ext cx="4663440" cy="215653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34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D406-A767-41B6-BBF7-53CDD8F74C52}"/>
              </a:ext>
            </a:extLst>
          </p:cNvPr>
          <p:cNvSpPr>
            <a:spLocks noGrp="1"/>
          </p:cNvSpPr>
          <p:nvPr>
            <p:ph type="title"/>
          </p:nvPr>
        </p:nvSpPr>
        <p:spPr/>
        <p:txBody>
          <a:bodyPr/>
          <a:lstStyle/>
          <a:p>
            <a:r>
              <a:rPr lang="en-US" dirty="0"/>
              <a:t>Membership Functions for Obstacle Avoidance</a:t>
            </a:r>
            <a:endParaRPr lang="en-IN" dirty="0"/>
          </a:p>
        </p:txBody>
      </p:sp>
      <p:pic>
        <p:nvPicPr>
          <p:cNvPr id="6" name="Content Placeholder 5">
            <a:extLst>
              <a:ext uri="{FF2B5EF4-FFF2-40B4-BE49-F238E27FC236}">
                <a16:creationId xmlns:a16="http://schemas.microsoft.com/office/drawing/2014/main" id="{98CEEF91-103F-4478-8EC5-49CA96BA35A2}"/>
              </a:ext>
            </a:extLst>
          </p:cNvPr>
          <p:cNvPicPr>
            <a:picLocks noGrp="1" noChangeAspect="1"/>
          </p:cNvPicPr>
          <p:nvPr>
            <p:ph sz="half" idx="2"/>
          </p:nvPr>
        </p:nvPicPr>
        <p:blipFill>
          <a:blip r:embed="rId2"/>
          <a:stretch>
            <a:fillRect/>
          </a:stretch>
        </p:blipFill>
        <p:spPr>
          <a:xfrm>
            <a:off x="831850" y="2986609"/>
            <a:ext cx="4664075" cy="1974292"/>
          </a:xfrm>
          <a:prstGeom prst="rect">
            <a:avLst/>
          </a:prstGeom>
        </p:spPr>
      </p:pic>
      <p:pic>
        <p:nvPicPr>
          <p:cNvPr id="9" name="Content Placeholder 8">
            <a:extLst>
              <a:ext uri="{FF2B5EF4-FFF2-40B4-BE49-F238E27FC236}">
                <a16:creationId xmlns:a16="http://schemas.microsoft.com/office/drawing/2014/main" id="{B49EC3D8-CC5D-472D-B15B-E87B2A34AE1F}"/>
              </a:ext>
            </a:extLst>
          </p:cNvPr>
          <p:cNvPicPr>
            <a:picLocks noGrp="1" noChangeAspect="1"/>
          </p:cNvPicPr>
          <p:nvPr>
            <p:ph sz="half" idx="1"/>
          </p:nvPr>
        </p:nvPicPr>
        <p:blipFill>
          <a:blip r:embed="rId3"/>
          <a:stretch>
            <a:fillRect/>
          </a:stretch>
        </p:blipFill>
        <p:spPr>
          <a:xfrm>
            <a:off x="6461125" y="1912694"/>
            <a:ext cx="4664075" cy="1908661"/>
          </a:xfrm>
          <a:prstGeom prst="rect">
            <a:avLst/>
          </a:prstGeom>
        </p:spPr>
      </p:pic>
      <p:pic>
        <p:nvPicPr>
          <p:cNvPr id="10" name="Picture 9">
            <a:extLst>
              <a:ext uri="{FF2B5EF4-FFF2-40B4-BE49-F238E27FC236}">
                <a16:creationId xmlns:a16="http://schemas.microsoft.com/office/drawing/2014/main" id="{8A0ADAFC-D4E3-44A7-81BB-228C585E7D66}"/>
              </a:ext>
            </a:extLst>
          </p:cNvPr>
          <p:cNvPicPr>
            <a:picLocks noChangeAspect="1"/>
          </p:cNvPicPr>
          <p:nvPr/>
        </p:nvPicPr>
        <p:blipFill>
          <a:blip r:embed="rId4"/>
          <a:stretch>
            <a:fillRect/>
          </a:stretch>
        </p:blipFill>
        <p:spPr>
          <a:xfrm>
            <a:off x="6096000" y="3973755"/>
            <a:ext cx="5113463" cy="2080440"/>
          </a:xfrm>
          <a:prstGeom prst="rect">
            <a:avLst/>
          </a:prstGeom>
        </p:spPr>
      </p:pic>
    </p:spTree>
    <p:extLst>
      <p:ext uri="{BB962C8B-B14F-4D97-AF65-F5344CB8AC3E}">
        <p14:creationId xmlns:p14="http://schemas.microsoft.com/office/powerpoint/2010/main" val="165223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C688-EE80-43CE-BEAE-63D7070FEED1}"/>
              </a:ext>
            </a:extLst>
          </p:cNvPr>
          <p:cNvSpPr>
            <a:spLocks noGrp="1"/>
          </p:cNvSpPr>
          <p:nvPr>
            <p:ph type="title"/>
          </p:nvPr>
        </p:nvSpPr>
        <p:spPr>
          <a:xfrm>
            <a:off x="1066800" y="642594"/>
            <a:ext cx="10058400" cy="1371600"/>
          </a:xfrm>
        </p:spPr>
        <p:txBody>
          <a:bodyPr anchor="ctr">
            <a:normAutofit/>
          </a:bodyPr>
          <a:lstStyle/>
          <a:p>
            <a:r>
              <a:rPr lang="en-US" dirty="0"/>
              <a:t>Surface Diagram</a:t>
            </a:r>
            <a:endParaRPr lang="en-IN" dirty="0"/>
          </a:p>
        </p:txBody>
      </p:sp>
      <p:pic>
        <p:nvPicPr>
          <p:cNvPr id="5" name="Content Placeholder 4">
            <a:extLst>
              <a:ext uri="{FF2B5EF4-FFF2-40B4-BE49-F238E27FC236}">
                <a16:creationId xmlns:a16="http://schemas.microsoft.com/office/drawing/2014/main" id="{0D265ADA-053D-4315-B38C-95F72141A53A}"/>
              </a:ext>
            </a:extLst>
          </p:cNvPr>
          <p:cNvPicPr>
            <a:picLocks noGrp="1" noChangeAspect="1"/>
          </p:cNvPicPr>
          <p:nvPr>
            <p:ph idx="1"/>
          </p:nvPr>
        </p:nvPicPr>
        <p:blipFill>
          <a:blip r:embed="rId2"/>
          <a:stretch>
            <a:fillRect/>
          </a:stretch>
        </p:blipFill>
        <p:spPr>
          <a:xfrm>
            <a:off x="3529584" y="2103120"/>
            <a:ext cx="5132832" cy="3849624"/>
          </a:xfrm>
          <a:prstGeom prst="rect">
            <a:avLst/>
          </a:prstGeom>
          <a:noFill/>
        </p:spPr>
      </p:pic>
    </p:spTree>
    <p:extLst>
      <p:ext uri="{BB962C8B-B14F-4D97-AF65-F5344CB8AC3E}">
        <p14:creationId xmlns:p14="http://schemas.microsoft.com/office/powerpoint/2010/main" val="118024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B9E1-B2FA-4438-BF3A-7EA5AD4ABF25}"/>
              </a:ext>
            </a:extLst>
          </p:cNvPr>
          <p:cNvSpPr>
            <a:spLocks noGrp="1"/>
          </p:cNvSpPr>
          <p:nvPr>
            <p:ph type="title"/>
          </p:nvPr>
        </p:nvSpPr>
        <p:spPr/>
        <p:txBody>
          <a:bodyPr/>
          <a:lstStyle/>
          <a:p>
            <a:r>
              <a:rPr lang="en-US" dirty="0"/>
              <a:t>Membership RF</a:t>
            </a:r>
            <a:endParaRPr lang="en-IN" dirty="0"/>
          </a:p>
        </p:txBody>
      </p:sp>
      <p:pic>
        <p:nvPicPr>
          <p:cNvPr id="5" name="Content Placeholder 4">
            <a:extLst>
              <a:ext uri="{FF2B5EF4-FFF2-40B4-BE49-F238E27FC236}">
                <a16:creationId xmlns:a16="http://schemas.microsoft.com/office/drawing/2014/main" id="{D869A98C-2491-4ABF-B2BE-9AC8A685BD79}"/>
              </a:ext>
            </a:extLst>
          </p:cNvPr>
          <p:cNvPicPr>
            <a:picLocks noGrp="1" noChangeAspect="1"/>
          </p:cNvPicPr>
          <p:nvPr>
            <p:ph sz="half" idx="1"/>
          </p:nvPr>
        </p:nvPicPr>
        <p:blipFill>
          <a:blip r:embed="rId2"/>
          <a:stretch>
            <a:fillRect/>
          </a:stretch>
        </p:blipFill>
        <p:spPr>
          <a:xfrm>
            <a:off x="1066166" y="2014194"/>
            <a:ext cx="4664075" cy="1801250"/>
          </a:xfrm>
          <a:prstGeom prst="rect">
            <a:avLst/>
          </a:prstGeom>
        </p:spPr>
      </p:pic>
      <p:pic>
        <p:nvPicPr>
          <p:cNvPr id="7" name="Content Placeholder 6">
            <a:extLst>
              <a:ext uri="{FF2B5EF4-FFF2-40B4-BE49-F238E27FC236}">
                <a16:creationId xmlns:a16="http://schemas.microsoft.com/office/drawing/2014/main" id="{37ADFBC0-258C-4DCB-8CD7-7B01054C56DB}"/>
              </a:ext>
            </a:extLst>
          </p:cNvPr>
          <p:cNvPicPr>
            <a:picLocks noGrp="1" noChangeAspect="1"/>
          </p:cNvPicPr>
          <p:nvPr>
            <p:ph sz="half" idx="2"/>
          </p:nvPr>
        </p:nvPicPr>
        <p:blipFill>
          <a:blip r:embed="rId3"/>
          <a:stretch>
            <a:fillRect/>
          </a:stretch>
        </p:blipFill>
        <p:spPr>
          <a:xfrm>
            <a:off x="6318250" y="1971828"/>
            <a:ext cx="4664075" cy="1843616"/>
          </a:xfrm>
          <a:prstGeom prst="rect">
            <a:avLst/>
          </a:prstGeom>
        </p:spPr>
      </p:pic>
      <p:pic>
        <p:nvPicPr>
          <p:cNvPr id="6" name="Picture 5">
            <a:extLst>
              <a:ext uri="{FF2B5EF4-FFF2-40B4-BE49-F238E27FC236}">
                <a16:creationId xmlns:a16="http://schemas.microsoft.com/office/drawing/2014/main" id="{D9D31D33-E93A-4ED4-825E-5200F55F3B98}"/>
              </a:ext>
            </a:extLst>
          </p:cNvPr>
          <p:cNvPicPr>
            <a:picLocks noChangeAspect="1"/>
          </p:cNvPicPr>
          <p:nvPr/>
        </p:nvPicPr>
        <p:blipFill>
          <a:blip r:embed="rId4"/>
          <a:stretch>
            <a:fillRect/>
          </a:stretch>
        </p:blipFill>
        <p:spPr>
          <a:xfrm>
            <a:off x="814799" y="3849463"/>
            <a:ext cx="5166808" cy="2057578"/>
          </a:xfrm>
          <a:prstGeom prst="rect">
            <a:avLst/>
          </a:prstGeom>
        </p:spPr>
      </p:pic>
      <p:pic>
        <p:nvPicPr>
          <p:cNvPr id="8" name="Picture 7">
            <a:extLst>
              <a:ext uri="{FF2B5EF4-FFF2-40B4-BE49-F238E27FC236}">
                <a16:creationId xmlns:a16="http://schemas.microsoft.com/office/drawing/2014/main" id="{03FDD9BE-88BC-4013-9DF4-1ADC179BF9C6}"/>
              </a:ext>
            </a:extLst>
          </p:cNvPr>
          <p:cNvPicPr>
            <a:picLocks noChangeAspect="1"/>
          </p:cNvPicPr>
          <p:nvPr/>
        </p:nvPicPr>
        <p:blipFill>
          <a:blip r:embed="rId5"/>
          <a:stretch>
            <a:fillRect/>
          </a:stretch>
        </p:blipFill>
        <p:spPr>
          <a:xfrm>
            <a:off x="6096000" y="3849463"/>
            <a:ext cx="5113463" cy="2065199"/>
          </a:xfrm>
          <a:prstGeom prst="rect">
            <a:avLst/>
          </a:prstGeom>
        </p:spPr>
      </p:pic>
    </p:spTree>
    <p:extLst>
      <p:ext uri="{BB962C8B-B14F-4D97-AF65-F5344CB8AC3E}">
        <p14:creationId xmlns:p14="http://schemas.microsoft.com/office/powerpoint/2010/main" val="269548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D9AA-6C53-434C-8AD6-1045421B1D5D}"/>
              </a:ext>
            </a:extLst>
          </p:cNvPr>
          <p:cNvSpPr>
            <a:spLocks noGrp="1"/>
          </p:cNvSpPr>
          <p:nvPr>
            <p:ph type="title"/>
          </p:nvPr>
        </p:nvSpPr>
        <p:spPr>
          <a:xfrm>
            <a:off x="1066800" y="642594"/>
            <a:ext cx="10058400" cy="1371600"/>
          </a:xfrm>
        </p:spPr>
        <p:txBody>
          <a:bodyPr anchor="ctr">
            <a:normAutofit/>
          </a:bodyPr>
          <a:lstStyle/>
          <a:p>
            <a:r>
              <a:rPr lang="en-US" dirty="0"/>
              <a:t>Surface Diagram of Right wall following</a:t>
            </a:r>
            <a:endParaRPr lang="en-IN" dirty="0"/>
          </a:p>
        </p:txBody>
      </p:sp>
      <p:pic>
        <p:nvPicPr>
          <p:cNvPr id="5" name="Content Placeholder 4">
            <a:extLst>
              <a:ext uri="{FF2B5EF4-FFF2-40B4-BE49-F238E27FC236}">
                <a16:creationId xmlns:a16="http://schemas.microsoft.com/office/drawing/2014/main" id="{1C61B640-A314-4150-AB49-0CDBAAA6E825}"/>
              </a:ext>
            </a:extLst>
          </p:cNvPr>
          <p:cNvPicPr>
            <a:picLocks noGrp="1" noChangeAspect="1"/>
          </p:cNvPicPr>
          <p:nvPr>
            <p:ph idx="1"/>
          </p:nvPr>
        </p:nvPicPr>
        <p:blipFill>
          <a:blip r:embed="rId2"/>
          <a:stretch>
            <a:fillRect/>
          </a:stretch>
        </p:blipFill>
        <p:spPr>
          <a:xfrm>
            <a:off x="3064801" y="2103120"/>
            <a:ext cx="6062398" cy="3849624"/>
          </a:xfrm>
          <a:prstGeom prst="rect">
            <a:avLst/>
          </a:prstGeom>
          <a:noFill/>
        </p:spPr>
      </p:pic>
    </p:spTree>
    <p:extLst>
      <p:ext uri="{BB962C8B-B14F-4D97-AF65-F5344CB8AC3E}">
        <p14:creationId xmlns:p14="http://schemas.microsoft.com/office/powerpoint/2010/main" val="3487274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TotalTime>
  <Words>246</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Garamond</vt:lpstr>
      <vt:lpstr>SavonVTI</vt:lpstr>
      <vt:lpstr>Intelligent Systems &amp; Robotics</vt:lpstr>
      <vt:lpstr>PID Controller</vt:lpstr>
      <vt:lpstr>Parameter Tuning</vt:lpstr>
      <vt:lpstr>Performance</vt:lpstr>
      <vt:lpstr>Fuzzy Logic Control System</vt:lpstr>
      <vt:lpstr>Membership Functions for Obstacle Avoidance</vt:lpstr>
      <vt:lpstr>Surface Diagram</vt:lpstr>
      <vt:lpstr>Membership RF</vt:lpstr>
      <vt:lpstr>Surface Diagram of Right wall following</vt:lpstr>
      <vt:lpstr>Behavior based control architecture</vt:lpstr>
      <vt:lpstr>MF for Behavior</vt:lpstr>
      <vt:lpstr>Surface Diagram for behavior</vt:lpstr>
      <vt:lpstr>Robot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Systems &amp; Robotics</dc:title>
  <dc:creator>Gaurav, Kunal</dc:creator>
  <cp:lastModifiedBy>Gaurav, Kunal</cp:lastModifiedBy>
  <cp:revision>6</cp:revision>
  <dcterms:created xsi:type="dcterms:W3CDTF">2020-12-09T12:52:09Z</dcterms:created>
  <dcterms:modified xsi:type="dcterms:W3CDTF">2020-12-09T13:09:40Z</dcterms:modified>
</cp:coreProperties>
</file>