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6" r:id="rId4"/>
    <p:sldMasterId id="2147483658" r:id="rId5"/>
    <p:sldMasterId id="2147483660" r:id="rId6"/>
    <p:sldMasterId id="2147483664" r:id="rId7"/>
    <p:sldMasterId id="2147483666" r:id="rId8"/>
    <p:sldMasterId id="2147483668" r:id="rId9"/>
    <p:sldMasterId id="2147483687" r:id="rId10"/>
  </p:sldMasterIdLst>
  <p:sldIdLst>
    <p:sldId id="256" r:id="rId11"/>
    <p:sldId id="257" r:id="rId12"/>
    <p:sldId id="258" r:id="rId13"/>
    <p:sldId id="259" r:id="rId14"/>
    <p:sldId id="261" r:id="rId15"/>
    <p:sldId id="26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4" r:id="rId24"/>
    <p:sldId id="273" r:id="rId25"/>
    <p:sldId id="275" r:id="rId26"/>
    <p:sldId id="276" r:id="rId27"/>
    <p:sldId id="278" r:id="rId28"/>
    <p:sldId id="277" r:id="rId29"/>
    <p:sldId id="279" r:id="rId30"/>
    <p:sldId id="280" r:id="rId31"/>
    <p:sldId id="284" r:id="rId32"/>
    <p:sldId id="285" r:id="rId33"/>
    <p:sldId id="286" r:id="rId34"/>
    <p:sldId id="272" r:id="rId35"/>
    <p:sldId id="283" r:id="rId36"/>
    <p:sldId id="287" r:id="rId37"/>
    <p:sldId id="282" r:id="rId3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A86F2D-5618-433F-8215-424CDB0991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89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900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79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92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850F-DAE8-4BFA-9E86-2DDA092EF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2323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794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09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37061A-E35B-4CD2-B04C-C85A6D493C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76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491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20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49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192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289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9B22A2-85F9-4D28-B36B-DA544B96BD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62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3B3F89-5CD8-415D-827C-57F9A20B82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DAA0A0E-3A44-47D4-8E06-4C1E830202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9962AC-4D95-471A-B9D8-A0B4EE8F53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1BAF6AE-D1CC-4CFE-9CA4-A83B885EA6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1732F57-1725-4B42-858B-5AFF99503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D4B0249-36EC-4FDF-BCC2-8A28FA5CD64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7BD08251-FC1A-4444-B514-56E375F45A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A95C77-FAB1-4B23-95B9-D7603E1781D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A95C77-FAB1-4B23-95B9-D7603E1781DD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5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FA1267-B70E-4CDA-B43A-9068B460215A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5E0B6B-954E-4891-A758-DFC36EEEB4B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884ABD-9976-455E-A6A0-784DE751BDCB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84B23F-854F-44FD-977D-EB1C20FED91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07D0A5-23D8-444B-AA17-B5B6D70373D7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327A70-3BCB-49E9-BD49-30BB2054E9A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BB8221-2653-4EC0-AF8C-8BACDB7787F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50A4DE-62C2-4246-8FD4-E52216C96DD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3204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Observation of Species across the globe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4D4D2-0122-82F4-3BE9-58A198FC7CA6}"/>
              </a:ext>
            </a:extLst>
          </p:cNvPr>
          <p:cNvSpPr txBox="1"/>
          <p:nvPr/>
        </p:nvSpPr>
        <p:spPr>
          <a:xfrm>
            <a:off x="677334" y="4493343"/>
            <a:ext cx="1055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 </a:t>
            </a:r>
          </a:p>
          <a:p>
            <a:r>
              <a:rPr lang="en-US" sz="2400" dirty="0"/>
              <a:t>Kunal </a:t>
            </a:r>
            <a:r>
              <a:rPr lang="en-US" sz="2400" dirty="0" err="1"/>
              <a:t>Gokhe</a:t>
            </a:r>
            <a:r>
              <a:rPr lang="en-US" sz="2400" dirty="0"/>
              <a:t> MT2309</a:t>
            </a:r>
          </a:p>
          <a:p>
            <a:r>
              <a:rPr lang="en-US" sz="2400" dirty="0"/>
              <a:t>Famit Dongarwar MT2305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8080" y="1610032"/>
            <a:ext cx="4085303" cy="3335594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5594555" y="1610032"/>
            <a:ext cx="3991897" cy="3335594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D89B9-8871-E61D-BD7F-F1EA4D81B30D}"/>
              </a:ext>
            </a:extLst>
          </p:cNvPr>
          <p:cNvSpPr txBox="1"/>
          <p:nvPr/>
        </p:nvSpPr>
        <p:spPr>
          <a:xfrm>
            <a:off x="1002890" y="5614219"/>
            <a:ext cx="72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Discovery of species in India is also exponential, </a:t>
            </a:r>
            <a:r>
              <a:rPr lang="en-IN" dirty="0" err="1"/>
              <a:t>Insecta</a:t>
            </a:r>
            <a:r>
              <a:rPr lang="en-IN" dirty="0"/>
              <a:t> class has the highest count.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5282379" y="1604659"/>
            <a:ext cx="3989439" cy="3862076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946E0-5C28-70F5-77CF-19F593BBC601}"/>
              </a:ext>
            </a:extLst>
          </p:cNvPr>
          <p:cNvSpPr txBox="1"/>
          <p:nvPr/>
        </p:nvSpPr>
        <p:spPr>
          <a:xfrm>
            <a:off x="838080" y="5948516"/>
            <a:ext cx="676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observation we get from Maharashtra, Kerala and Karnataka.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6317C-EC7E-FC3B-DE59-4C12354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5" y="1647430"/>
            <a:ext cx="4606864" cy="38620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307137" y="1535078"/>
            <a:ext cx="9171159" cy="4560922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95484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Animate Trend of Species discovered in INDIA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Maharashtra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Kerala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Karnataka</a:t>
            </a:r>
          </a:p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Let’s conduct analysis on top 3 states!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4578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Top 3 states in India contributing more discovery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838080" y="1690200"/>
            <a:ext cx="8138772" cy="3756871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DC6C5-7403-14B8-F63F-9BA6A5759FCE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88%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49% phylum is Arthropoda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626349" y="157662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4884174" y="1690200"/>
            <a:ext cx="4289322" cy="37047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9D0AF-3D77-B029-1787-184E836958CD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Kerala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69D75-5864-63F5-E2F2-036950D69C23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Kerala we get most of the observations?</a:t>
            </a:r>
          </a:p>
          <a:p>
            <a:r>
              <a:rPr lang="en-US" sz="1800" b="0" strike="noStrike" spc="-1" dirty="0">
                <a:solidFill>
                  <a:schemeClr val="dk1"/>
                </a:solidFill>
                <a:latin typeface="Calibri"/>
              </a:rPr>
              <a:t>Kochi and Kannur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69714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 with higher rate than in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aharashtra.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kingdom was Animalia and 50% phylum is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rthropoda.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Kochi and Kannur.</a:t>
            </a: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838079" y="1797951"/>
            <a:ext cx="8256759" cy="3708113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026D-3666-9D7A-AA34-E6237C15191B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86%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51% phylum is Chordata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5064439" y="1690200"/>
            <a:ext cx="4158220" cy="37047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F9FE03-9DCF-9F35-5E08-F5CA008E9C7E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Karnataka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97420"/>
            <a:ext cx="8512397" cy="386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Contains 50 Columns/variables and 1,00,000 data points/observations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Containing various fields related to species identification, taxonomy, and metadata on the observation process.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kingdom, phylum, class, order, family, genus, species and taxonomic classification of the observed organism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decimalLatitude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and </a:t>
            </a: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decimalLongitude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provides precise geographic coordinates (latitude and longitude) for each observation, allowing for spatial analysis.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locality and </a:t>
            </a: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stateProvince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 provides additional geographic context, such as the specific locality or province where the observation occurred.</a:t>
            </a:r>
            <a:endParaRPr lang="en-US" sz="2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About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A0DD0-8442-70BD-2451-67B3B233108A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Karnataka we get most of the observations?</a:t>
            </a:r>
          </a:p>
          <a:p>
            <a:r>
              <a:rPr lang="en-US" sz="1800" b="0" strike="noStrike" spc="-1" dirty="0">
                <a:solidFill>
                  <a:schemeClr val="dk1"/>
                </a:solidFill>
                <a:latin typeface="Calibri"/>
              </a:rPr>
              <a:t>Bengaluru, Mysuru and Mangalore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79546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85% kingdom was Animalia and 51% phylum is Chordata.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Bengaluru, Mysuru and Mangalore.</a:t>
            </a: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838079" y="1690200"/>
            <a:ext cx="8325585" cy="3619219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F541C-7510-AB1C-AC0B-90A2EABD63D6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87%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54% phylum is Arthropoda </a:t>
            </a:r>
          </a:p>
        </p:txBody>
      </p:sp>
    </p:spTree>
    <p:extLst>
      <p:ext uri="{BB962C8B-B14F-4D97-AF65-F5344CB8AC3E}">
        <p14:creationId xmlns:p14="http://schemas.microsoft.com/office/powerpoint/2010/main" val="52453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132439" y="1613517"/>
            <a:ext cx="4445815" cy="3630966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130277" y="2152800"/>
            <a:ext cx="4905000" cy="25524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C70B9-1042-28B4-E6FB-717C8B0D5045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Maharashtra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  <p:extLst>
      <p:ext uri="{BB962C8B-B14F-4D97-AF65-F5344CB8AC3E}">
        <p14:creationId xmlns:p14="http://schemas.microsoft.com/office/powerpoint/2010/main" val="38678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838079" y="1927122"/>
            <a:ext cx="5680707" cy="2792362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B69D6-15C2-4E46-6CE8-61599D72835F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Maharashtra we get most of the observations?</a:t>
            </a:r>
          </a:p>
          <a:p>
            <a:r>
              <a:rPr lang="en-IN" dirty="0"/>
              <a:t>Mumbai, Pune and Nagpur</a:t>
            </a:r>
          </a:p>
        </p:txBody>
      </p:sp>
    </p:spTree>
    <p:extLst>
      <p:ext uri="{BB962C8B-B14F-4D97-AF65-F5344CB8AC3E}">
        <p14:creationId xmlns:p14="http://schemas.microsoft.com/office/powerpoint/2010/main" val="369956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00888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kingdom was Animalia and phylum is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rthropoda.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Mumbai,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P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une and Nagpur.</a:t>
            </a: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</p:spTree>
    <p:extLst>
      <p:ext uri="{BB962C8B-B14F-4D97-AF65-F5344CB8AC3E}">
        <p14:creationId xmlns:p14="http://schemas.microsoft.com/office/powerpoint/2010/main" val="240076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More Analysis in Maharashtra </a:t>
            </a:r>
            <a:br>
              <a:rPr lang="en-US" dirty="0"/>
            </a:br>
            <a:r>
              <a:rPr lang="en-US" dirty="0"/>
              <a:t>Particularly Pune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B6015-151B-DD62-F707-8ECAC9F6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21" y="1395232"/>
            <a:ext cx="4171007" cy="42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77C30-0E6A-FBAC-2954-D450A5CD4F44}"/>
              </a:ext>
            </a:extLst>
          </p:cNvPr>
          <p:cNvSpPr txBox="1"/>
          <p:nvPr/>
        </p:nvSpPr>
        <p:spPr>
          <a:xfrm>
            <a:off x="1012724" y="2741456"/>
            <a:ext cx="251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find out top 5 researchers in Pune.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2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6958" y="39020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/>
              <a:t>Which species discovered </a:t>
            </a:r>
            <a:br>
              <a:rPr lang="en-US" dirty="0"/>
            </a:br>
            <a:r>
              <a:rPr lang="en-US" dirty="0"/>
              <a:t>by Bhalchandra Pujari sir and Where?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79251-2C8B-589D-8A00-75437F89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8" y="1809325"/>
            <a:ext cx="9330932" cy="963371"/>
          </a:xfrm>
          <a:prstGeom prst="rect">
            <a:avLst/>
          </a:prstGeom>
        </p:spPr>
      </p:pic>
      <p:pic>
        <p:nvPicPr>
          <p:cNvPr id="1026" name="Picture 2" descr="Punica granatum - Balkan Ecology Project">
            <a:extLst>
              <a:ext uri="{FF2B5EF4-FFF2-40B4-BE49-F238E27FC236}">
                <a16:creationId xmlns:a16="http://schemas.microsoft.com/office/drawing/2014/main" id="{0886B1CD-AFDD-6A72-F63E-AED1EF41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8" y="3213767"/>
            <a:ext cx="3178755" cy="211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liattha quadripartita Walker, 1865 by ...">
            <a:extLst>
              <a:ext uri="{FF2B5EF4-FFF2-40B4-BE49-F238E27FC236}">
                <a16:creationId xmlns:a16="http://schemas.microsoft.com/office/drawing/2014/main" id="{05ACD67B-2BD2-F86B-29B3-E192EDCA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49" y="3207816"/>
            <a:ext cx="2834960" cy="211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Tridax procumbens - Wikipedia">
            <a:extLst>
              <a:ext uri="{FF2B5EF4-FFF2-40B4-BE49-F238E27FC236}">
                <a16:creationId xmlns:a16="http://schemas.microsoft.com/office/drawing/2014/main" id="{364C12A9-B6AF-D60A-BC3A-08D1D005B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Tridax procumbens - Wikipedia">
            <a:extLst>
              <a:ext uri="{FF2B5EF4-FFF2-40B4-BE49-F238E27FC236}">
                <a16:creationId xmlns:a16="http://schemas.microsoft.com/office/drawing/2014/main" id="{A0A0114D-82B6-A6E8-78BA-9AA986A72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46" y="3207816"/>
            <a:ext cx="2047744" cy="211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6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79546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Each year growth of discovery of species is exponential.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Observation of An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imalia is most than other kingdom.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Most of the observation came from coastal area.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Major cities in states contribute more in discovering new species.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As seen on Map southern part of India have dense observations. 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99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07365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Finding the column which has missing values more than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1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0% and eliminate those columns.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Remove the rows which contain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NaN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values.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After treating the missing values we have now 37 Columns and 90184 observations.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Column which contain most missing values: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Treating Missing Values</a:t>
            </a:r>
          </a:p>
        </p:txBody>
      </p:sp>
      <p:pic>
        <p:nvPicPr>
          <p:cNvPr id="71" name="Picture 7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82330" y="4708418"/>
            <a:ext cx="7086600" cy="108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838080" y="1405064"/>
            <a:ext cx="7607830" cy="4602446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Locating discoveries on world map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838080" y="1690200"/>
            <a:ext cx="5609880" cy="47718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Distribution of kingdom around globe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B6DA8-3ED3-B711-D83F-9A303290BC09}"/>
              </a:ext>
            </a:extLst>
          </p:cNvPr>
          <p:cNvSpPr txBox="1"/>
          <p:nvPr/>
        </p:nvSpPr>
        <p:spPr>
          <a:xfrm>
            <a:off x="6872748" y="2875771"/>
            <a:ext cx="279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Animalia and Plantae are the most commonly founded kingdom around globe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50341" y="1828799"/>
            <a:ext cx="4516627" cy="2526891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Locating kingdom wise location on Map</a:t>
            </a:r>
          </a:p>
        </p:txBody>
      </p:sp>
      <p:pic>
        <p:nvPicPr>
          <p:cNvPr id="76" name="Picture 75"/>
          <p:cNvPicPr/>
          <p:nvPr/>
        </p:nvPicPr>
        <p:blipFill>
          <a:blip r:embed="rId3"/>
          <a:stretch/>
        </p:blipFill>
        <p:spPr>
          <a:xfrm>
            <a:off x="4979890" y="1828799"/>
            <a:ext cx="4690287" cy="2526892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9CD6A-F697-F258-0C09-5D8E12BE7AC8}"/>
              </a:ext>
            </a:extLst>
          </p:cNvPr>
          <p:cNvSpPr txBox="1"/>
          <p:nvPr/>
        </p:nvSpPr>
        <p:spPr>
          <a:xfrm>
            <a:off x="2067480" y="44942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Animalia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B71C8-CC9B-D6F6-4D82-BC640D665D2A}"/>
              </a:ext>
            </a:extLst>
          </p:cNvPr>
          <p:cNvSpPr txBox="1"/>
          <p:nvPr/>
        </p:nvSpPr>
        <p:spPr>
          <a:xfrm>
            <a:off x="6783859" y="44942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Plantae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25544-D7C9-A9E4-BD90-C0EEA37C3F3B}"/>
              </a:ext>
            </a:extLst>
          </p:cNvPr>
          <p:cNvSpPr txBox="1"/>
          <p:nvPr/>
        </p:nvSpPr>
        <p:spPr>
          <a:xfrm>
            <a:off x="530942" y="5378245"/>
            <a:ext cx="85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species found near coastal line in few countries.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97306" y="1580536"/>
            <a:ext cx="9210488" cy="4299154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Trend of Species discovered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B853B-F261-5AD5-7093-2037C2A722E0}"/>
              </a:ext>
            </a:extLst>
          </p:cNvPr>
          <p:cNvSpPr txBox="1"/>
          <p:nvPr/>
        </p:nvSpPr>
        <p:spPr>
          <a:xfrm>
            <a:off x="376088" y="5695024"/>
            <a:ext cx="87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Each year there is increase in discovery of new species, the growth is exponential.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384578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Distribution of animalia kingdom is more.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Among those kingdom Arthropoda and Chordata is the mostly found in phylum and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Insecta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and Aves found in class.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count of discovery in each year increases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In India Maharashtra, Kerala and Karnataka contribute is more.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838080" y="1828800"/>
            <a:ext cx="4063181" cy="3195484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5542935" y="1828800"/>
            <a:ext cx="3753465" cy="319548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743</Words>
  <Application>Microsoft Office PowerPoint</Application>
  <PresentationFormat>Widescreen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Facet</vt:lpstr>
      <vt:lpstr>Analysis on Observation of Species across the globe</vt:lpstr>
      <vt:lpstr>About Dataset</vt:lpstr>
      <vt:lpstr>Treating Missing Values</vt:lpstr>
      <vt:lpstr>Locating discoveries on world map</vt:lpstr>
      <vt:lpstr>Distribution of kingdom around globe</vt:lpstr>
      <vt:lpstr>Locating kingdom wise location on Map</vt:lpstr>
      <vt:lpstr>Trend of Species discovered</vt:lpstr>
      <vt:lpstr>Analysis on country INDIA</vt:lpstr>
      <vt:lpstr>Analysis on country INDIA</vt:lpstr>
      <vt:lpstr>Analysis on country INDIA</vt:lpstr>
      <vt:lpstr>Analysis on country INDIA</vt:lpstr>
      <vt:lpstr>Animate Trend of Species discovered in INDIA</vt:lpstr>
      <vt:lpstr>Top 3 states in India contributing more discovery</vt:lpstr>
      <vt:lpstr>Analysis for state Kerala</vt:lpstr>
      <vt:lpstr>Analysis for state Kerala</vt:lpstr>
      <vt:lpstr>Analysis for state Kerala</vt:lpstr>
      <vt:lpstr>Analysis for state Kerala</vt:lpstr>
      <vt:lpstr>Analysis for state Karnataka</vt:lpstr>
      <vt:lpstr>Analysis for state Karnataka</vt:lpstr>
      <vt:lpstr>Analysis for state Karnataka</vt:lpstr>
      <vt:lpstr>Analysis for state Karnataka</vt:lpstr>
      <vt:lpstr>Analysis for state Maharashtra</vt:lpstr>
      <vt:lpstr>Analysis for state Maharashtra</vt:lpstr>
      <vt:lpstr>Analysis for state Maharashtra</vt:lpstr>
      <vt:lpstr>Analysis for state Maharashtra</vt:lpstr>
      <vt:lpstr>More Analysis in Maharashtra  Particularly Pune</vt:lpstr>
      <vt:lpstr>Which species discovered  by Bhalchandra Pujari sir and Where?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Kunal Gokhe</dc:creator>
  <dc:description/>
  <cp:lastModifiedBy>Famit Dongarwar</cp:lastModifiedBy>
  <cp:revision>61</cp:revision>
  <dcterms:created xsi:type="dcterms:W3CDTF">2024-09-22T05:01:24Z</dcterms:created>
  <dcterms:modified xsi:type="dcterms:W3CDTF">2024-10-04T09:39:55Z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