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al Gupta" userId="014a5875d56e4d9a" providerId="LiveId" clId="{B91DFEA6-3B32-4115-919E-EB8520AF010C}"/>
    <pc:docChg chg="undo custSel modSld">
      <pc:chgData name="Kunal Gupta" userId="014a5875d56e4d9a" providerId="LiveId" clId="{B91DFEA6-3B32-4115-919E-EB8520AF010C}" dt="2023-09-25T15:09:53.212" v="926" actId="1076"/>
      <pc:docMkLst>
        <pc:docMk/>
      </pc:docMkLst>
      <pc:sldChg chg="modSp mod">
        <pc:chgData name="Kunal Gupta" userId="014a5875d56e4d9a" providerId="LiveId" clId="{B91DFEA6-3B32-4115-919E-EB8520AF010C}" dt="2023-09-25T14:20:12.104" v="1" actId="20577"/>
        <pc:sldMkLst>
          <pc:docMk/>
          <pc:sldMk cId="1534335262" sldId="257"/>
        </pc:sldMkLst>
        <pc:spChg chg="mod">
          <ac:chgData name="Kunal Gupta" userId="014a5875d56e4d9a" providerId="LiveId" clId="{B91DFEA6-3B32-4115-919E-EB8520AF010C}" dt="2023-09-25T14:20:12.104" v="1" actId="20577"/>
          <ac:spMkLst>
            <pc:docMk/>
            <pc:sldMk cId="1534335262" sldId="257"/>
            <ac:spMk id="3" creationId="{40C2EBAF-6DDA-49FE-0F48-C06D437E32A4}"/>
          </ac:spMkLst>
        </pc:spChg>
      </pc:sldChg>
      <pc:sldChg chg="modSp mod">
        <pc:chgData name="Kunal Gupta" userId="014a5875d56e4d9a" providerId="LiveId" clId="{B91DFEA6-3B32-4115-919E-EB8520AF010C}" dt="2023-09-25T14:41:28.709" v="540" actId="5793"/>
        <pc:sldMkLst>
          <pc:docMk/>
          <pc:sldMk cId="1318691960" sldId="260"/>
        </pc:sldMkLst>
        <pc:spChg chg="mod">
          <ac:chgData name="Kunal Gupta" userId="014a5875d56e4d9a" providerId="LiveId" clId="{B91DFEA6-3B32-4115-919E-EB8520AF010C}" dt="2023-09-25T14:41:28.709" v="540" actId="5793"/>
          <ac:spMkLst>
            <pc:docMk/>
            <pc:sldMk cId="1318691960" sldId="260"/>
            <ac:spMk id="3" creationId="{319CC6B6-B1AE-B49C-2142-19DF707C9A6C}"/>
          </ac:spMkLst>
        </pc:spChg>
      </pc:sldChg>
      <pc:sldChg chg="addSp modSp mod">
        <pc:chgData name="Kunal Gupta" userId="014a5875d56e4d9a" providerId="LiveId" clId="{B91DFEA6-3B32-4115-919E-EB8520AF010C}" dt="2023-09-25T14:56:32.592" v="804" actId="1076"/>
        <pc:sldMkLst>
          <pc:docMk/>
          <pc:sldMk cId="219114734" sldId="261"/>
        </pc:sldMkLst>
        <pc:spChg chg="mod">
          <ac:chgData name="Kunal Gupta" userId="014a5875d56e4d9a" providerId="LiveId" clId="{B91DFEA6-3B32-4115-919E-EB8520AF010C}" dt="2023-09-25T14:27:59.248" v="81" actId="20577"/>
          <ac:spMkLst>
            <pc:docMk/>
            <pc:sldMk cId="219114734" sldId="261"/>
            <ac:spMk id="2" creationId="{91451203-E323-32FE-0EA6-176489DC828F}"/>
          </ac:spMkLst>
        </pc:spChg>
        <pc:spChg chg="mod">
          <ac:chgData name="Kunal Gupta" userId="014a5875d56e4d9a" providerId="LiveId" clId="{B91DFEA6-3B32-4115-919E-EB8520AF010C}" dt="2023-09-25T14:55:43.047" v="797" actId="27636"/>
          <ac:spMkLst>
            <pc:docMk/>
            <pc:sldMk cId="219114734" sldId="261"/>
            <ac:spMk id="3" creationId="{8B9EFABE-D2CD-9ADB-2A9B-FD7CFC9156EC}"/>
          </ac:spMkLst>
        </pc:spChg>
        <pc:graphicFrameChg chg="add mod">
          <ac:chgData name="Kunal Gupta" userId="014a5875d56e4d9a" providerId="LiveId" clId="{B91DFEA6-3B32-4115-919E-EB8520AF010C}" dt="2023-09-25T14:55:48.957" v="798" actId="1076"/>
          <ac:graphicFrameMkLst>
            <pc:docMk/>
            <pc:sldMk cId="219114734" sldId="261"/>
            <ac:graphicFrameMk id="4" creationId="{4AA5A809-F165-25F2-D397-F2FFFDB84484}"/>
          </ac:graphicFrameMkLst>
        </pc:graphicFrameChg>
        <pc:graphicFrameChg chg="add mod">
          <ac:chgData name="Kunal Gupta" userId="014a5875d56e4d9a" providerId="LiveId" clId="{B91DFEA6-3B32-4115-919E-EB8520AF010C}" dt="2023-09-25T14:56:32.592" v="804" actId="1076"/>
          <ac:graphicFrameMkLst>
            <pc:docMk/>
            <pc:sldMk cId="219114734" sldId="261"/>
            <ac:graphicFrameMk id="5" creationId="{751B89C4-CAAC-8C6C-30F4-5F2322B5992C}"/>
          </ac:graphicFrameMkLst>
        </pc:graphicFrameChg>
      </pc:sldChg>
      <pc:sldChg chg="addSp delSp modSp mod">
        <pc:chgData name="Kunal Gupta" userId="014a5875d56e4d9a" providerId="LiveId" clId="{B91DFEA6-3B32-4115-919E-EB8520AF010C}" dt="2023-09-25T15:02:05.016" v="830" actId="1076"/>
        <pc:sldMkLst>
          <pc:docMk/>
          <pc:sldMk cId="2019943954" sldId="262"/>
        </pc:sldMkLst>
        <pc:spChg chg="del">
          <ac:chgData name="Kunal Gupta" userId="014a5875d56e4d9a" providerId="LiveId" clId="{B91DFEA6-3B32-4115-919E-EB8520AF010C}" dt="2023-09-25T14:54:17.577" v="790" actId="478"/>
          <ac:spMkLst>
            <pc:docMk/>
            <pc:sldMk cId="2019943954" sldId="262"/>
            <ac:spMk id="2" creationId="{6D467461-A86E-CFC5-B688-5802B1C5F6E2}"/>
          </ac:spMkLst>
        </pc:spChg>
        <pc:spChg chg="mod">
          <ac:chgData name="Kunal Gupta" userId="014a5875d56e4d9a" providerId="LiveId" clId="{B91DFEA6-3B32-4115-919E-EB8520AF010C}" dt="2023-09-25T14:54:30.745" v="792" actId="1076"/>
          <ac:spMkLst>
            <pc:docMk/>
            <pc:sldMk cId="2019943954" sldId="262"/>
            <ac:spMk id="3" creationId="{E97FEA23-E009-86D1-189C-8BBF8AAABE5E}"/>
          </ac:spMkLst>
        </pc:spChg>
        <pc:graphicFrameChg chg="add mod">
          <ac:chgData name="Kunal Gupta" userId="014a5875d56e4d9a" providerId="LiveId" clId="{B91DFEA6-3B32-4115-919E-EB8520AF010C}" dt="2023-09-25T14:58:26.370" v="807" actId="1076"/>
          <ac:graphicFrameMkLst>
            <pc:docMk/>
            <pc:sldMk cId="2019943954" sldId="262"/>
            <ac:graphicFrameMk id="4" creationId="{B5F37421-2F74-685B-2AC7-CC4447D01E44}"/>
          </ac:graphicFrameMkLst>
        </pc:graphicFrameChg>
        <pc:graphicFrameChg chg="add mod">
          <ac:chgData name="Kunal Gupta" userId="014a5875d56e4d9a" providerId="LiveId" clId="{B91DFEA6-3B32-4115-919E-EB8520AF010C}" dt="2023-09-25T14:59:08.998" v="812" actId="1076"/>
          <ac:graphicFrameMkLst>
            <pc:docMk/>
            <pc:sldMk cId="2019943954" sldId="262"/>
            <ac:graphicFrameMk id="5" creationId="{815BFB5F-15F1-4D52-16B5-702EC6E59308}"/>
          </ac:graphicFrameMkLst>
        </pc:graphicFrameChg>
        <pc:graphicFrameChg chg="add mod">
          <ac:chgData name="Kunal Gupta" userId="014a5875d56e4d9a" providerId="LiveId" clId="{B91DFEA6-3B32-4115-919E-EB8520AF010C}" dt="2023-09-25T14:59:30.719" v="818" actId="1076"/>
          <ac:graphicFrameMkLst>
            <pc:docMk/>
            <pc:sldMk cId="2019943954" sldId="262"/>
            <ac:graphicFrameMk id="6" creationId="{3ACEE843-68C6-B856-7FA3-6A99D9CD88B9}"/>
          </ac:graphicFrameMkLst>
        </pc:graphicFrameChg>
        <pc:graphicFrameChg chg="add mod">
          <ac:chgData name="Kunal Gupta" userId="014a5875d56e4d9a" providerId="LiveId" clId="{B91DFEA6-3B32-4115-919E-EB8520AF010C}" dt="2023-09-25T15:00:11.374" v="824" actId="1076"/>
          <ac:graphicFrameMkLst>
            <pc:docMk/>
            <pc:sldMk cId="2019943954" sldId="262"/>
            <ac:graphicFrameMk id="7" creationId="{58186CD5-5DF3-03BD-F5E6-77F2E341D423}"/>
          </ac:graphicFrameMkLst>
        </pc:graphicFrameChg>
        <pc:graphicFrameChg chg="add mod">
          <ac:chgData name="Kunal Gupta" userId="014a5875d56e4d9a" providerId="LiveId" clId="{B91DFEA6-3B32-4115-919E-EB8520AF010C}" dt="2023-09-25T15:02:05.016" v="830" actId="1076"/>
          <ac:graphicFrameMkLst>
            <pc:docMk/>
            <pc:sldMk cId="2019943954" sldId="262"/>
            <ac:graphicFrameMk id="8" creationId="{DE0F2353-9C79-A789-75E3-C28A5F7DA71B}"/>
          </ac:graphicFrameMkLst>
        </pc:graphicFrameChg>
      </pc:sldChg>
      <pc:sldChg chg="addSp delSp modSp mod">
        <pc:chgData name="Kunal Gupta" userId="014a5875d56e4d9a" providerId="LiveId" clId="{B91DFEA6-3B32-4115-919E-EB8520AF010C}" dt="2023-09-25T15:07:45.732" v="906" actId="1076"/>
        <pc:sldMkLst>
          <pc:docMk/>
          <pc:sldMk cId="3095839057" sldId="263"/>
        </pc:sldMkLst>
        <pc:spChg chg="del">
          <ac:chgData name="Kunal Gupta" userId="014a5875d56e4d9a" providerId="LiveId" clId="{B91DFEA6-3B32-4115-919E-EB8520AF010C}" dt="2023-09-25T14:54:13.532" v="789" actId="478"/>
          <ac:spMkLst>
            <pc:docMk/>
            <pc:sldMk cId="3095839057" sldId="263"/>
            <ac:spMk id="2" creationId="{B4D11F3D-64CA-643F-8BEB-0887B7E08681}"/>
          </ac:spMkLst>
        </pc:spChg>
        <pc:spChg chg="mod">
          <ac:chgData name="Kunal Gupta" userId="014a5875d56e4d9a" providerId="LiveId" clId="{B91DFEA6-3B32-4115-919E-EB8520AF010C}" dt="2023-09-25T15:07:45.732" v="906" actId="1076"/>
          <ac:spMkLst>
            <pc:docMk/>
            <pc:sldMk cId="3095839057" sldId="263"/>
            <ac:spMk id="3" creationId="{9899F36C-F2F4-D6F2-136E-82962BC39E59}"/>
          </ac:spMkLst>
        </pc:spChg>
        <pc:graphicFrameChg chg="add mod">
          <ac:chgData name="Kunal Gupta" userId="014a5875d56e4d9a" providerId="LiveId" clId="{B91DFEA6-3B32-4115-919E-EB8520AF010C}" dt="2023-09-25T15:07:14.274" v="898" actId="1076"/>
          <ac:graphicFrameMkLst>
            <pc:docMk/>
            <pc:sldMk cId="3095839057" sldId="263"/>
            <ac:graphicFrameMk id="4" creationId="{E17C7ABE-702E-A0A2-D374-7875ACC10ECB}"/>
          </ac:graphicFrameMkLst>
        </pc:graphicFrameChg>
        <pc:graphicFrameChg chg="add del mod modGraphic">
          <ac:chgData name="Kunal Gupta" userId="014a5875d56e4d9a" providerId="LiveId" clId="{B91DFEA6-3B32-4115-919E-EB8520AF010C}" dt="2023-09-25T15:05:07.705" v="873" actId="478"/>
          <ac:graphicFrameMkLst>
            <pc:docMk/>
            <pc:sldMk cId="3095839057" sldId="263"/>
            <ac:graphicFrameMk id="5" creationId="{68EA4F7D-7D6F-8BD5-90BF-552A7DE35E8C}"/>
          </ac:graphicFrameMkLst>
        </pc:graphicFrameChg>
        <pc:graphicFrameChg chg="add del mod modGraphic">
          <ac:chgData name="Kunal Gupta" userId="014a5875d56e4d9a" providerId="LiveId" clId="{B91DFEA6-3B32-4115-919E-EB8520AF010C}" dt="2023-09-25T15:04:38.210" v="866" actId="478"/>
          <ac:graphicFrameMkLst>
            <pc:docMk/>
            <pc:sldMk cId="3095839057" sldId="263"/>
            <ac:graphicFrameMk id="6" creationId="{101F7594-E0C5-AED2-6CA6-C7E51F29B9CF}"/>
          </ac:graphicFrameMkLst>
        </pc:graphicFrameChg>
        <pc:graphicFrameChg chg="add mod modGraphic">
          <ac:chgData name="Kunal Gupta" userId="014a5875d56e4d9a" providerId="LiveId" clId="{B91DFEA6-3B32-4115-919E-EB8520AF010C}" dt="2023-09-25T15:07:24.154" v="901" actId="1076"/>
          <ac:graphicFrameMkLst>
            <pc:docMk/>
            <pc:sldMk cId="3095839057" sldId="263"/>
            <ac:graphicFrameMk id="7" creationId="{65B43F73-8891-03AD-32C6-DA8529230816}"/>
          </ac:graphicFrameMkLst>
        </pc:graphicFrameChg>
        <pc:graphicFrameChg chg="add mod modGraphic">
          <ac:chgData name="Kunal Gupta" userId="014a5875d56e4d9a" providerId="LiveId" clId="{B91DFEA6-3B32-4115-919E-EB8520AF010C}" dt="2023-09-25T15:07:20.651" v="900" actId="1076"/>
          <ac:graphicFrameMkLst>
            <pc:docMk/>
            <pc:sldMk cId="3095839057" sldId="263"/>
            <ac:graphicFrameMk id="8" creationId="{6AA23BDA-D8D8-9270-0FFC-5AB9D8490614}"/>
          </ac:graphicFrameMkLst>
        </pc:graphicFrameChg>
        <pc:graphicFrameChg chg="add mod modGraphic">
          <ac:chgData name="Kunal Gupta" userId="014a5875d56e4d9a" providerId="LiveId" clId="{B91DFEA6-3B32-4115-919E-EB8520AF010C}" dt="2023-09-25T15:07:27.970" v="902" actId="1076"/>
          <ac:graphicFrameMkLst>
            <pc:docMk/>
            <pc:sldMk cId="3095839057" sldId="263"/>
            <ac:graphicFrameMk id="9" creationId="{64E6967E-7E33-CDB8-405D-82F7B42F8693}"/>
          </ac:graphicFrameMkLst>
        </pc:graphicFrameChg>
        <pc:graphicFrameChg chg="add mod modGraphic">
          <ac:chgData name="Kunal Gupta" userId="014a5875d56e4d9a" providerId="LiveId" clId="{B91DFEA6-3B32-4115-919E-EB8520AF010C}" dt="2023-09-25T15:07:39.730" v="905" actId="1076"/>
          <ac:graphicFrameMkLst>
            <pc:docMk/>
            <pc:sldMk cId="3095839057" sldId="263"/>
            <ac:graphicFrameMk id="10" creationId="{E5C516FF-84E2-D381-0CBF-EA717FCF1DBC}"/>
          </ac:graphicFrameMkLst>
        </pc:graphicFrameChg>
      </pc:sldChg>
      <pc:sldChg chg="modSp mod">
        <pc:chgData name="Kunal Gupta" userId="014a5875d56e4d9a" providerId="LiveId" clId="{B91DFEA6-3B32-4115-919E-EB8520AF010C}" dt="2023-09-25T14:38:23.929" v="518" actId="20577"/>
        <pc:sldMkLst>
          <pc:docMk/>
          <pc:sldMk cId="485182891" sldId="264"/>
        </pc:sldMkLst>
        <pc:spChg chg="mod">
          <ac:chgData name="Kunal Gupta" userId="014a5875d56e4d9a" providerId="LiveId" clId="{B91DFEA6-3B32-4115-919E-EB8520AF010C}" dt="2023-09-25T14:38:23.929" v="518" actId="20577"/>
          <ac:spMkLst>
            <pc:docMk/>
            <pc:sldMk cId="485182891" sldId="264"/>
            <ac:spMk id="2" creationId="{369248C8-8439-A2B9-2903-2EE89E9D89D2}"/>
          </ac:spMkLst>
        </pc:spChg>
        <pc:spChg chg="mod">
          <ac:chgData name="Kunal Gupta" userId="014a5875d56e4d9a" providerId="LiveId" clId="{B91DFEA6-3B32-4115-919E-EB8520AF010C}" dt="2023-09-25T14:38:14.890" v="498" actId="255"/>
          <ac:spMkLst>
            <pc:docMk/>
            <pc:sldMk cId="485182891" sldId="264"/>
            <ac:spMk id="3" creationId="{FC91EC9B-40EF-9B6C-E83C-05EE13F62D50}"/>
          </ac:spMkLst>
        </pc:spChg>
      </pc:sldChg>
      <pc:sldChg chg="addSp delSp modSp mod">
        <pc:chgData name="Kunal Gupta" userId="014a5875d56e4d9a" providerId="LiveId" clId="{B91DFEA6-3B32-4115-919E-EB8520AF010C}" dt="2023-09-25T15:09:53.212" v="926" actId="1076"/>
        <pc:sldMkLst>
          <pc:docMk/>
          <pc:sldMk cId="803346061" sldId="265"/>
        </pc:sldMkLst>
        <pc:spChg chg="del">
          <ac:chgData name="Kunal Gupta" userId="014a5875d56e4d9a" providerId="LiveId" clId="{B91DFEA6-3B32-4115-919E-EB8520AF010C}" dt="2023-09-25T14:35:00.208" v="477" actId="478"/>
          <ac:spMkLst>
            <pc:docMk/>
            <pc:sldMk cId="803346061" sldId="265"/>
            <ac:spMk id="2" creationId="{753632CF-DC95-869E-F0A7-A0FF4BF6C719}"/>
          </ac:spMkLst>
        </pc:spChg>
        <pc:spChg chg="mod">
          <ac:chgData name="Kunal Gupta" userId="014a5875d56e4d9a" providerId="LiveId" clId="{B91DFEA6-3B32-4115-919E-EB8520AF010C}" dt="2023-09-25T14:35:32.768" v="494" actId="122"/>
          <ac:spMkLst>
            <pc:docMk/>
            <pc:sldMk cId="803346061" sldId="265"/>
            <ac:spMk id="3" creationId="{217E8F5D-CEF6-06C0-7FE1-7A7651B7ECDD}"/>
          </ac:spMkLst>
        </pc:spChg>
        <pc:picChg chg="add mod">
          <ac:chgData name="Kunal Gupta" userId="014a5875d56e4d9a" providerId="LiveId" clId="{B91DFEA6-3B32-4115-919E-EB8520AF010C}" dt="2023-09-25T15:08:52.441" v="908" actId="1076"/>
          <ac:picMkLst>
            <pc:docMk/>
            <pc:sldMk cId="803346061" sldId="265"/>
            <ac:picMk id="4" creationId="{168DFE33-E591-2231-84B7-06BC3339D735}"/>
          </ac:picMkLst>
        </pc:picChg>
        <pc:picChg chg="add mod">
          <ac:chgData name="Kunal Gupta" userId="014a5875d56e4d9a" providerId="LiveId" clId="{B91DFEA6-3B32-4115-919E-EB8520AF010C}" dt="2023-09-25T15:09:04.193" v="911" actId="1076"/>
          <ac:picMkLst>
            <pc:docMk/>
            <pc:sldMk cId="803346061" sldId="265"/>
            <ac:picMk id="5" creationId="{BFD47465-B023-81CF-00A8-C9CE53C0D210}"/>
          </ac:picMkLst>
        </pc:picChg>
        <pc:picChg chg="add mod">
          <ac:chgData name="Kunal Gupta" userId="014a5875d56e4d9a" providerId="LiveId" clId="{B91DFEA6-3B32-4115-919E-EB8520AF010C}" dt="2023-09-25T15:09:11.957" v="913" actId="1076"/>
          <ac:picMkLst>
            <pc:docMk/>
            <pc:sldMk cId="803346061" sldId="265"/>
            <ac:picMk id="6" creationId="{F5A77C62-0438-6696-759A-E6CBA402121C}"/>
          </ac:picMkLst>
        </pc:picChg>
        <pc:picChg chg="add mod">
          <ac:chgData name="Kunal Gupta" userId="014a5875d56e4d9a" providerId="LiveId" clId="{B91DFEA6-3B32-4115-919E-EB8520AF010C}" dt="2023-09-25T15:09:29.438" v="918" actId="14100"/>
          <ac:picMkLst>
            <pc:docMk/>
            <pc:sldMk cId="803346061" sldId="265"/>
            <ac:picMk id="7" creationId="{4CD5CFEE-0C74-596E-8431-2BBC690F7614}"/>
          </ac:picMkLst>
        </pc:picChg>
        <pc:picChg chg="add mod">
          <ac:chgData name="Kunal Gupta" userId="014a5875d56e4d9a" providerId="LiveId" clId="{B91DFEA6-3B32-4115-919E-EB8520AF010C}" dt="2023-09-25T15:09:41.304" v="921" actId="1076"/>
          <ac:picMkLst>
            <pc:docMk/>
            <pc:sldMk cId="803346061" sldId="265"/>
            <ac:picMk id="8" creationId="{FDB9102E-DF0B-79BF-03F2-EF0D1FF924AA}"/>
          </ac:picMkLst>
        </pc:picChg>
        <pc:picChg chg="add mod">
          <ac:chgData name="Kunal Gupta" userId="014a5875d56e4d9a" providerId="LiveId" clId="{B91DFEA6-3B32-4115-919E-EB8520AF010C}" dt="2023-09-25T15:09:53.212" v="926" actId="1076"/>
          <ac:picMkLst>
            <pc:docMk/>
            <pc:sldMk cId="803346061" sldId="265"/>
            <ac:picMk id="9" creationId="{1BFE4921-AC0B-79CE-01D7-161B8299800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014a5875d56e4d9a/Desktop/LP%20SALES%20BDM/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014a5875d56e4d9a/Desktop/LP%20SALES%20BDM/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014a5875d56e4d9a/Desktop/LP%20SALES%20BDM/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014a5875d56e4d9a/Desktop/LP%20SALES%20BDM/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014a5875d56e4d9a/Desktop/LP%20SALES%20BDM/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oleObject" Target="https://d.docs.live.net/014a5875d56e4d9a/Desktop/LP%20SALES%20BDM/analysis.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014a5875d56e4d9a/Desktop/LP%20SALES%20BDM/analysis.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[analysis.xlsx]Sheet3!PivotTable5</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613648293963256"/>
          <c:y val="0.25402559055118112"/>
          <c:w val="0.73578937007874012"/>
          <c:h val="0.53774387576552929"/>
        </c:manualLayout>
      </c:layout>
      <c:barChart>
        <c:barDir val="col"/>
        <c:grouping val="stacked"/>
        <c:varyColors val="0"/>
        <c:ser>
          <c:idx val="0"/>
          <c:order val="0"/>
          <c:tx>
            <c:strRef>
              <c:f>Sheet3!$B$3</c:f>
              <c:strCache>
                <c:ptCount val="1"/>
                <c:pt idx="0">
                  <c:v>Total</c:v>
                </c:pt>
              </c:strCache>
            </c:strRef>
          </c:tx>
          <c:spPr>
            <a:solidFill>
              <a:schemeClr val="accent1"/>
            </a:solidFill>
            <a:ln>
              <a:noFill/>
            </a:ln>
            <a:effectLst/>
          </c:spPr>
          <c:invertIfNegative val="0"/>
          <c:cat>
            <c:strRef>
              <c:f>Sheet3!$A$4:$A$11</c:f>
              <c:strCache>
                <c:ptCount val="7"/>
                <c:pt idx="0">
                  <c:v>Apr</c:v>
                </c:pt>
                <c:pt idx="1">
                  <c:v>May</c:v>
                </c:pt>
                <c:pt idx="2">
                  <c:v>Jun</c:v>
                </c:pt>
                <c:pt idx="3">
                  <c:v>Jul</c:v>
                </c:pt>
                <c:pt idx="4">
                  <c:v>Aug</c:v>
                </c:pt>
                <c:pt idx="5">
                  <c:v>Sep</c:v>
                </c:pt>
                <c:pt idx="6">
                  <c:v>Oct</c:v>
                </c:pt>
              </c:strCache>
            </c:strRef>
          </c:cat>
          <c:val>
            <c:numRef>
              <c:f>Sheet3!$B$4:$B$11</c:f>
              <c:numCache>
                <c:formatCode>General</c:formatCode>
                <c:ptCount val="7"/>
                <c:pt idx="0">
                  <c:v>622419</c:v>
                </c:pt>
                <c:pt idx="1">
                  <c:v>400598</c:v>
                </c:pt>
                <c:pt idx="2">
                  <c:v>308149</c:v>
                </c:pt>
                <c:pt idx="3">
                  <c:v>356531</c:v>
                </c:pt>
                <c:pt idx="4">
                  <c:v>270470</c:v>
                </c:pt>
                <c:pt idx="5">
                  <c:v>205571</c:v>
                </c:pt>
                <c:pt idx="6">
                  <c:v>188047</c:v>
                </c:pt>
              </c:numCache>
            </c:numRef>
          </c:val>
          <c:extLst>
            <c:ext xmlns:c16="http://schemas.microsoft.com/office/drawing/2014/chart" uri="{C3380CC4-5D6E-409C-BE32-E72D297353CC}">
              <c16:uniqueId val="{00000000-405D-4C20-91AF-39A349135F9B}"/>
            </c:ext>
          </c:extLst>
        </c:ser>
        <c:dLbls>
          <c:showLegendKey val="0"/>
          <c:showVal val="0"/>
          <c:showCatName val="0"/>
          <c:showSerName val="0"/>
          <c:showPercent val="0"/>
          <c:showBubbleSize val="0"/>
        </c:dLbls>
        <c:gapWidth val="150"/>
        <c:overlap val="100"/>
        <c:axId val="1827910400"/>
        <c:axId val="1974681792"/>
      </c:barChart>
      <c:catAx>
        <c:axId val="1827910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4681792"/>
        <c:crosses val="autoZero"/>
        <c:auto val="1"/>
        <c:lblAlgn val="ctr"/>
        <c:lblOffset val="100"/>
        <c:noMultiLvlLbl val="0"/>
      </c:catAx>
      <c:valAx>
        <c:axId val="1974681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79104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[analysis.xlsx]Sheet3!PivotTable5</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5580927384077"/>
          <c:y val="0.26328484981044037"/>
          <c:w val="0.6965853018372703"/>
          <c:h val="0.53774387576552929"/>
        </c:manualLayout>
      </c:layout>
      <c:lineChart>
        <c:grouping val="standard"/>
        <c:varyColors val="0"/>
        <c:ser>
          <c:idx val="0"/>
          <c:order val="0"/>
          <c:tx>
            <c:strRef>
              <c:f>Sheet3!$B$3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Sheet3!$A$4:$A$11</c:f>
              <c:strCache>
                <c:ptCount val="7"/>
                <c:pt idx="0">
                  <c:v>Apr</c:v>
                </c:pt>
                <c:pt idx="1">
                  <c:v>May</c:v>
                </c:pt>
                <c:pt idx="2">
                  <c:v>Jun</c:v>
                </c:pt>
                <c:pt idx="3">
                  <c:v>Jul</c:v>
                </c:pt>
                <c:pt idx="4">
                  <c:v>Aug</c:v>
                </c:pt>
                <c:pt idx="5">
                  <c:v>Sep</c:v>
                </c:pt>
                <c:pt idx="6">
                  <c:v>Oct</c:v>
                </c:pt>
              </c:strCache>
            </c:strRef>
          </c:cat>
          <c:val>
            <c:numRef>
              <c:f>Sheet3!$B$4:$B$11</c:f>
              <c:numCache>
                <c:formatCode>General</c:formatCode>
                <c:ptCount val="7"/>
                <c:pt idx="0">
                  <c:v>622419</c:v>
                </c:pt>
                <c:pt idx="1">
                  <c:v>400598</c:v>
                </c:pt>
                <c:pt idx="2">
                  <c:v>308149</c:v>
                </c:pt>
                <c:pt idx="3">
                  <c:v>356531</c:v>
                </c:pt>
                <c:pt idx="4">
                  <c:v>270470</c:v>
                </c:pt>
                <c:pt idx="5">
                  <c:v>205571</c:v>
                </c:pt>
                <c:pt idx="6">
                  <c:v>188047</c:v>
                </c:pt>
              </c:numCache>
            </c:numRef>
          </c:val>
          <c:smooth val="0"/>
          <c:extLst>
            <c:ext xmlns:c16="http://schemas.microsoft.com/office/drawing/2014/chart" uri="{C3380CC4-5D6E-409C-BE32-E72D297353CC}">
              <c16:uniqueId val="{00000000-6C10-4DB3-9A71-B95E84723840}"/>
            </c:ext>
          </c:extLst>
        </c:ser>
        <c:dLbls>
          <c:showLegendKey val="0"/>
          <c:showVal val="0"/>
          <c:showCatName val="0"/>
          <c:showSerName val="0"/>
          <c:showPercent val="0"/>
          <c:showBubbleSize val="0"/>
        </c:dLbls>
        <c:marker val="1"/>
        <c:smooth val="0"/>
        <c:axId val="155805120"/>
        <c:axId val="1928783536"/>
      </c:lineChart>
      <c:catAx>
        <c:axId val="155805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8783536"/>
        <c:crosses val="autoZero"/>
        <c:auto val="1"/>
        <c:lblAlgn val="ctr"/>
        <c:lblOffset val="100"/>
        <c:noMultiLvlLbl val="0"/>
      </c:catAx>
      <c:valAx>
        <c:axId val="192878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8051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[analysis.xlsx]Sheet4!PivotTable6</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8"/>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0"/>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3"/>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4"/>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5"/>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6"/>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8"/>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0"/>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3"/>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4"/>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5"/>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6"/>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7"/>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8"/>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8"/>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0"/>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2"/>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3"/>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4"/>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6"/>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7"/>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8"/>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0"/>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2"/>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3"/>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4"/>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5"/>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6"/>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7"/>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9"/>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0"/>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2"/>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3"/>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4"/>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5"/>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7"/>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8"/>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9"/>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0"/>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2"/>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3"/>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4"/>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5"/>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6"/>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7"/>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8"/>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9"/>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0"/>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2"/>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3"/>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5"/>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6"/>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7"/>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8"/>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9"/>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0"/>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2"/>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4"/>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5"/>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6"/>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8"/>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9"/>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2"/>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3"/>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4"/>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5"/>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6"/>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8"/>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9"/>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0"/>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2"/>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3"/>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4"/>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5"/>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6"/>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7"/>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8"/>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9"/>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0"/>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2"/>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3"/>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4"/>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5"/>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6"/>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7"/>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8"/>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9"/>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2"/>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3"/>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4"/>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5"/>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6"/>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7"/>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8"/>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9"/>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0"/>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2"/>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3"/>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4"/>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5"/>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6"/>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7"/>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8"/>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9"/>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0"/>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2"/>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3"/>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4"/>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5"/>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6"/>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7"/>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8"/>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9"/>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0"/>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2"/>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3"/>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4"/>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5"/>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6"/>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9"/>
        <c:spPr>
          <a:solidFill>
            <a:schemeClr val="accent1"/>
          </a:solidFill>
          <a:ln w="19050">
            <a:solidFill>
              <a:schemeClr val="lt1"/>
            </a:solidFill>
          </a:ln>
          <a:effectLst/>
        </c:spPr>
      </c:pivotFmt>
      <c:pivotFmt>
        <c:idx val="330"/>
        <c:spPr>
          <a:solidFill>
            <a:schemeClr val="accent1"/>
          </a:solidFill>
          <a:ln w="19050">
            <a:solidFill>
              <a:schemeClr val="lt1"/>
            </a:solidFill>
          </a:ln>
          <a:effectLst/>
        </c:spPr>
      </c:pivotFmt>
      <c:pivotFmt>
        <c:idx val="331"/>
        <c:spPr>
          <a:solidFill>
            <a:schemeClr val="accent1"/>
          </a:solidFill>
          <a:ln w="19050">
            <a:solidFill>
              <a:schemeClr val="lt1"/>
            </a:solidFill>
          </a:ln>
          <a:effectLst/>
        </c:spPr>
      </c:pivotFmt>
      <c:pivotFmt>
        <c:idx val="332"/>
        <c:spPr>
          <a:solidFill>
            <a:schemeClr val="accent1"/>
          </a:solidFill>
          <a:ln w="19050">
            <a:solidFill>
              <a:schemeClr val="lt1"/>
            </a:solidFill>
          </a:ln>
          <a:effectLst/>
        </c:spPr>
      </c:pivotFmt>
      <c:pivotFmt>
        <c:idx val="333"/>
        <c:spPr>
          <a:solidFill>
            <a:schemeClr val="accent1"/>
          </a:solidFill>
          <a:ln w="19050">
            <a:solidFill>
              <a:schemeClr val="lt1"/>
            </a:solidFill>
          </a:ln>
          <a:effectLst/>
        </c:spPr>
      </c:pivotFmt>
      <c:pivotFmt>
        <c:idx val="334"/>
        <c:spPr>
          <a:solidFill>
            <a:schemeClr val="accent1"/>
          </a:solidFill>
          <a:ln w="19050">
            <a:solidFill>
              <a:schemeClr val="lt1"/>
            </a:solidFill>
          </a:ln>
          <a:effectLst/>
        </c:spPr>
      </c:pivotFmt>
      <c:pivotFmt>
        <c:idx val="335"/>
        <c:spPr>
          <a:solidFill>
            <a:schemeClr val="accent1"/>
          </a:solidFill>
          <a:ln w="19050">
            <a:solidFill>
              <a:schemeClr val="lt1"/>
            </a:solidFill>
          </a:ln>
          <a:effectLst/>
        </c:spPr>
      </c:pivotFmt>
      <c:pivotFmt>
        <c:idx val="33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7"/>
        <c:spPr>
          <a:solidFill>
            <a:schemeClr val="accent1"/>
          </a:solidFill>
          <a:ln w="19050">
            <a:solidFill>
              <a:schemeClr val="lt1"/>
            </a:solidFill>
          </a:ln>
          <a:effectLst/>
        </c:spPr>
      </c:pivotFmt>
      <c:pivotFmt>
        <c:idx val="338"/>
        <c:spPr>
          <a:solidFill>
            <a:schemeClr val="accent1"/>
          </a:solidFill>
          <a:ln w="19050">
            <a:solidFill>
              <a:schemeClr val="lt1"/>
            </a:solidFill>
          </a:ln>
          <a:effectLst/>
        </c:spPr>
      </c:pivotFmt>
      <c:pivotFmt>
        <c:idx val="339"/>
        <c:spPr>
          <a:solidFill>
            <a:schemeClr val="accent1"/>
          </a:solidFill>
          <a:ln w="19050">
            <a:solidFill>
              <a:schemeClr val="lt1"/>
            </a:solidFill>
          </a:ln>
          <a:effectLst/>
        </c:spPr>
      </c:pivotFmt>
      <c:pivotFmt>
        <c:idx val="340"/>
        <c:spPr>
          <a:solidFill>
            <a:schemeClr val="accent1"/>
          </a:solidFill>
          <a:ln w="19050">
            <a:solidFill>
              <a:schemeClr val="lt1"/>
            </a:solidFill>
          </a:ln>
          <a:effectLst/>
        </c:spPr>
      </c:pivotFmt>
      <c:pivotFmt>
        <c:idx val="341"/>
        <c:spPr>
          <a:solidFill>
            <a:schemeClr val="accent1"/>
          </a:solidFill>
          <a:ln w="19050">
            <a:solidFill>
              <a:schemeClr val="lt1"/>
            </a:solidFill>
          </a:ln>
          <a:effectLst/>
        </c:spPr>
      </c:pivotFmt>
      <c:pivotFmt>
        <c:idx val="342"/>
        <c:spPr>
          <a:solidFill>
            <a:schemeClr val="accent1"/>
          </a:solidFill>
          <a:ln w="19050">
            <a:solidFill>
              <a:schemeClr val="lt1"/>
            </a:solidFill>
          </a:ln>
          <a:effectLst/>
        </c:spPr>
      </c:pivotFmt>
      <c:pivotFmt>
        <c:idx val="343"/>
        <c:spPr>
          <a:solidFill>
            <a:schemeClr val="accent1"/>
          </a:solidFill>
          <a:ln w="19050">
            <a:solidFill>
              <a:schemeClr val="lt1"/>
            </a:solidFill>
          </a:ln>
          <a:effectLst/>
        </c:spPr>
      </c:pivotFmt>
      <c:pivotFmt>
        <c:idx val="3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5"/>
        <c:spPr>
          <a:solidFill>
            <a:schemeClr val="accent1"/>
          </a:solidFill>
          <a:ln w="19050">
            <a:solidFill>
              <a:schemeClr val="lt1"/>
            </a:solidFill>
          </a:ln>
          <a:effectLst/>
        </c:spPr>
      </c:pivotFmt>
      <c:pivotFmt>
        <c:idx val="346"/>
        <c:spPr>
          <a:solidFill>
            <a:schemeClr val="accent1"/>
          </a:solidFill>
          <a:ln w="19050">
            <a:solidFill>
              <a:schemeClr val="lt1"/>
            </a:solidFill>
          </a:ln>
          <a:effectLst/>
        </c:spPr>
      </c:pivotFmt>
      <c:pivotFmt>
        <c:idx val="347"/>
        <c:spPr>
          <a:solidFill>
            <a:schemeClr val="accent1"/>
          </a:solidFill>
          <a:ln w="19050">
            <a:solidFill>
              <a:schemeClr val="lt1"/>
            </a:solidFill>
          </a:ln>
          <a:effectLst/>
        </c:spPr>
      </c:pivotFmt>
      <c:pivotFmt>
        <c:idx val="348"/>
        <c:spPr>
          <a:solidFill>
            <a:schemeClr val="accent1"/>
          </a:solidFill>
          <a:ln w="19050">
            <a:solidFill>
              <a:schemeClr val="lt1"/>
            </a:solidFill>
          </a:ln>
          <a:effectLst/>
        </c:spPr>
      </c:pivotFmt>
      <c:pivotFmt>
        <c:idx val="349"/>
        <c:spPr>
          <a:solidFill>
            <a:schemeClr val="accent1"/>
          </a:solidFill>
          <a:ln w="19050">
            <a:solidFill>
              <a:schemeClr val="lt1"/>
            </a:solidFill>
          </a:ln>
          <a:effectLst/>
        </c:spPr>
      </c:pivotFmt>
      <c:pivotFmt>
        <c:idx val="350"/>
        <c:spPr>
          <a:solidFill>
            <a:schemeClr val="accent1"/>
          </a:solidFill>
          <a:ln w="19050">
            <a:solidFill>
              <a:schemeClr val="lt1"/>
            </a:solidFill>
          </a:ln>
          <a:effectLst/>
        </c:spPr>
      </c:pivotFmt>
      <c:pivotFmt>
        <c:idx val="351"/>
        <c:spPr>
          <a:solidFill>
            <a:schemeClr val="accent1"/>
          </a:solidFill>
          <a:ln w="19050">
            <a:solidFill>
              <a:schemeClr val="lt1"/>
            </a:solidFill>
          </a:ln>
          <a:effectLst/>
        </c:spPr>
      </c:pivotFmt>
    </c:pivotFmts>
    <c:plotArea>
      <c:layout/>
      <c:pieChart>
        <c:varyColors val="1"/>
        <c:ser>
          <c:idx val="0"/>
          <c:order val="0"/>
          <c:tx>
            <c:strRef>
              <c:f>Sheet4!$B$3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250-4EE1-AC27-418C238F687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250-4EE1-AC27-418C238F687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250-4EE1-AC27-418C238F687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250-4EE1-AC27-418C238F687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250-4EE1-AC27-418C238F687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250-4EE1-AC27-418C238F687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250-4EE1-AC27-418C238F6875}"/>
              </c:ext>
            </c:extLst>
          </c:dPt>
          <c:cat>
            <c:strRef>
              <c:f>Sheet4!$A$4:$A$11</c:f>
              <c:strCache>
                <c:ptCount val="7"/>
                <c:pt idx="0">
                  <c:v>Apr</c:v>
                </c:pt>
                <c:pt idx="1">
                  <c:v>May</c:v>
                </c:pt>
                <c:pt idx="2">
                  <c:v>Jun</c:v>
                </c:pt>
                <c:pt idx="3">
                  <c:v>Jul</c:v>
                </c:pt>
                <c:pt idx="4">
                  <c:v>Aug</c:v>
                </c:pt>
                <c:pt idx="5">
                  <c:v>Sep</c:v>
                </c:pt>
                <c:pt idx="6">
                  <c:v>Oct</c:v>
                </c:pt>
              </c:strCache>
            </c:strRef>
          </c:cat>
          <c:val>
            <c:numRef>
              <c:f>Sheet4!$B$4:$B$11</c:f>
              <c:numCache>
                <c:formatCode>General</c:formatCode>
                <c:ptCount val="7"/>
                <c:pt idx="0">
                  <c:v>233514</c:v>
                </c:pt>
                <c:pt idx="1">
                  <c:v>319785</c:v>
                </c:pt>
                <c:pt idx="2">
                  <c:v>228137</c:v>
                </c:pt>
                <c:pt idx="3">
                  <c:v>244772</c:v>
                </c:pt>
                <c:pt idx="4">
                  <c:v>193482</c:v>
                </c:pt>
                <c:pt idx="5">
                  <c:v>143317</c:v>
                </c:pt>
                <c:pt idx="6">
                  <c:v>124851</c:v>
                </c:pt>
              </c:numCache>
            </c:numRef>
          </c:val>
          <c:extLst>
            <c:ext xmlns:c16="http://schemas.microsoft.com/office/drawing/2014/chart" uri="{C3380CC4-5D6E-409C-BE32-E72D297353CC}">
              <c16:uniqueId val="{0000000E-4250-4EE1-AC27-418C238F687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[analysis.xlsx]Sheet2!PivotTable1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s>
    <c:plotArea>
      <c:layout/>
      <c:pieChart>
        <c:varyColors val="1"/>
        <c:ser>
          <c:idx val="0"/>
          <c:order val="0"/>
          <c:tx>
            <c:strRef>
              <c:f>Sheet2!$B$3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96C-497B-85F5-A2043621754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96C-497B-85F5-A2043621754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96C-497B-85F5-A2043621754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96C-497B-85F5-A2043621754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96C-497B-85F5-A2043621754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96C-497B-85F5-A2043621754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96C-497B-85F5-A2043621754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E96C-497B-85F5-A20436217544}"/>
              </c:ext>
            </c:extLst>
          </c:dPt>
          <c:cat>
            <c:strRef>
              <c:f>Sheet2!$A$4:$A$12</c:f>
              <c:strCache>
                <c:ptCount val="8"/>
                <c:pt idx="0">
                  <c:v>&lt;01-04-2022</c:v>
                </c:pt>
                <c:pt idx="1">
                  <c:v>Apr</c:v>
                </c:pt>
                <c:pt idx="2">
                  <c:v>May</c:v>
                </c:pt>
                <c:pt idx="3">
                  <c:v>Jun</c:v>
                </c:pt>
                <c:pt idx="4">
                  <c:v>Jul</c:v>
                </c:pt>
                <c:pt idx="5">
                  <c:v>Aug</c:v>
                </c:pt>
                <c:pt idx="6">
                  <c:v>Sep</c:v>
                </c:pt>
                <c:pt idx="7">
                  <c:v>Oct</c:v>
                </c:pt>
              </c:strCache>
            </c:strRef>
          </c:cat>
          <c:val>
            <c:numRef>
              <c:f>Sheet2!$B$4:$B$12</c:f>
              <c:numCache>
                <c:formatCode>General</c:formatCode>
                <c:ptCount val="8"/>
                <c:pt idx="1">
                  <c:v>366058</c:v>
                </c:pt>
                <c:pt idx="2">
                  <c:v>73313</c:v>
                </c:pt>
                <c:pt idx="3">
                  <c:v>75512</c:v>
                </c:pt>
                <c:pt idx="4">
                  <c:v>107759</c:v>
                </c:pt>
                <c:pt idx="5">
                  <c:v>71988</c:v>
                </c:pt>
                <c:pt idx="6">
                  <c:v>50254</c:v>
                </c:pt>
                <c:pt idx="7">
                  <c:v>63196</c:v>
                </c:pt>
              </c:numCache>
            </c:numRef>
          </c:val>
          <c:extLst>
            <c:ext xmlns:c16="http://schemas.microsoft.com/office/drawing/2014/chart" uri="{C3380CC4-5D6E-409C-BE32-E72D297353CC}">
              <c16:uniqueId val="{00000010-E96C-497B-85F5-A2043621754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[analysis.xlsx]Sheet9!PivotTable2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s>
    <c:plotArea>
      <c:layout/>
      <c:pieChart>
        <c:varyColors val="1"/>
        <c:ser>
          <c:idx val="0"/>
          <c:order val="0"/>
          <c:tx>
            <c:strRef>
              <c:f>Sheet9!$B$3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1E1-44A9-B9D7-58F44502449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1E1-44A9-B9D7-58F44502449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1E1-44A9-B9D7-58F44502449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1E1-44A9-B9D7-58F44502449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1E1-44A9-B9D7-58F44502449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1E1-44A9-B9D7-58F44502449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1E1-44A9-B9D7-58F44502449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1E1-44A9-B9D7-58F44502449D}"/>
              </c:ext>
            </c:extLst>
          </c:dPt>
          <c:cat>
            <c:strRef>
              <c:f>Sheet9!$A$4:$A$12</c:f>
              <c:strCache>
                <c:ptCount val="8"/>
                <c:pt idx="0">
                  <c:v>&lt;01-04-2022</c:v>
                </c:pt>
                <c:pt idx="1">
                  <c:v>Apr</c:v>
                </c:pt>
                <c:pt idx="2">
                  <c:v>May</c:v>
                </c:pt>
                <c:pt idx="3">
                  <c:v>Jun</c:v>
                </c:pt>
                <c:pt idx="4">
                  <c:v>Jul</c:v>
                </c:pt>
                <c:pt idx="5">
                  <c:v>Aug</c:v>
                </c:pt>
                <c:pt idx="6">
                  <c:v>Sep</c:v>
                </c:pt>
                <c:pt idx="7">
                  <c:v>Oct</c:v>
                </c:pt>
              </c:strCache>
            </c:strRef>
          </c:cat>
          <c:val>
            <c:numRef>
              <c:f>Sheet9!$B$4:$B$12</c:f>
              <c:numCache>
                <c:formatCode>General</c:formatCode>
                <c:ptCount val="8"/>
                <c:pt idx="1">
                  <c:v>22847</c:v>
                </c:pt>
                <c:pt idx="2">
                  <c:v>7500</c:v>
                </c:pt>
                <c:pt idx="3">
                  <c:v>4500</c:v>
                </c:pt>
                <c:pt idx="4">
                  <c:v>4000</c:v>
                </c:pt>
                <c:pt idx="5">
                  <c:v>5000</c:v>
                </c:pt>
                <c:pt idx="6">
                  <c:v>12000</c:v>
                </c:pt>
                <c:pt idx="7">
                  <c:v>0</c:v>
                </c:pt>
              </c:numCache>
            </c:numRef>
          </c:val>
          <c:extLst>
            <c:ext xmlns:c16="http://schemas.microsoft.com/office/drawing/2014/chart" uri="{C3380CC4-5D6E-409C-BE32-E72D297353CC}">
              <c16:uniqueId val="{00000010-61E1-44A9-B9D7-58F44502449D}"/>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[analysis.xlsx]Sheet5!PivotTable7</c:name>
    <c:fmtId val="-1"/>
  </c:pivotSource>
  <c:chart>
    <c:title>
      <c:overlay val="0"/>
    </c:title>
    <c:autoTitleDeleted val="0"/>
    <c:pivotFmts>
      <c:pivotFmt>
        <c:idx val="0"/>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4"/>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5"/>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6"/>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7"/>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8"/>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s>
    <c:plotArea>
      <c:layout/>
      <c:lineChart>
        <c:grouping val="standard"/>
        <c:varyColors val="0"/>
        <c:ser>
          <c:idx val="0"/>
          <c:order val="0"/>
          <c:tx>
            <c:strRef>
              <c:f>Sheet5!$B$3</c:f>
              <c:strCache>
                <c:ptCount val="1"/>
                <c:pt idx="0">
                  <c:v>Total</c:v>
                </c:pt>
              </c:strCache>
            </c:strRef>
          </c:tx>
          <c:spPr>
            <a:ln w="28575" cap="rnd">
              <a:solidFill>
                <a:schemeClr val="accent1"/>
              </a:solidFill>
              <a:round/>
            </a:ln>
            <a:effectLst/>
          </c:spPr>
          <c:marker>
            <c:symbol val="none"/>
          </c:marker>
          <c:cat>
            <c:strRef>
              <c:f>Sheet5!$A$4:$A$11</c:f>
              <c:strCache>
                <c:ptCount val="7"/>
                <c:pt idx="0">
                  <c:v>Apr</c:v>
                </c:pt>
                <c:pt idx="1">
                  <c:v>May</c:v>
                </c:pt>
                <c:pt idx="2">
                  <c:v>Jun</c:v>
                </c:pt>
                <c:pt idx="3">
                  <c:v>Jul</c:v>
                </c:pt>
                <c:pt idx="4">
                  <c:v>Aug</c:v>
                </c:pt>
                <c:pt idx="5">
                  <c:v>Sep</c:v>
                </c:pt>
                <c:pt idx="6">
                  <c:v>Oct</c:v>
                </c:pt>
              </c:strCache>
            </c:strRef>
          </c:cat>
          <c:val>
            <c:numRef>
              <c:f>Sheet5!$B$4:$B$11</c:f>
              <c:numCache>
                <c:formatCode>General</c:formatCode>
                <c:ptCount val="7"/>
                <c:pt idx="0">
                  <c:v>107</c:v>
                </c:pt>
                <c:pt idx="1">
                  <c:v>90</c:v>
                </c:pt>
                <c:pt idx="2">
                  <c:v>80</c:v>
                </c:pt>
                <c:pt idx="3">
                  <c:v>91</c:v>
                </c:pt>
                <c:pt idx="4">
                  <c:v>79</c:v>
                </c:pt>
                <c:pt idx="5">
                  <c:v>55</c:v>
                </c:pt>
                <c:pt idx="6">
                  <c:v>39</c:v>
                </c:pt>
              </c:numCache>
            </c:numRef>
          </c:val>
          <c:smooth val="0"/>
          <c:extLst>
            <c:ext xmlns:c16="http://schemas.microsoft.com/office/drawing/2014/chart" uri="{C3380CC4-5D6E-409C-BE32-E72D297353CC}">
              <c16:uniqueId val="{00000000-A83F-4332-B2C4-498190013C70}"/>
            </c:ext>
          </c:extLst>
        </c:ser>
        <c:dLbls>
          <c:showLegendKey val="0"/>
          <c:showVal val="0"/>
          <c:showCatName val="0"/>
          <c:showSerName val="0"/>
          <c:showPercent val="0"/>
          <c:showBubbleSize val="0"/>
        </c:dLbls>
        <c:smooth val="0"/>
        <c:axId val="1788812608"/>
        <c:axId val="1335950272"/>
      </c:lineChart>
      <c:catAx>
        <c:axId val="1788812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5950272"/>
        <c:crosses val="autoZero"/>
        <c:auto val="1"/>
        <c:lblAlgn val="ctr"/>
        <c:lblOffset val="100"/>
        <c:noMultiLvlLbl val="0"/>
      </c:catAx>
      <c:valAx>
        <c:axId val="1335950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8812608"/>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[analysis.xlsx]Sheet8!PivotTable10</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7580927384077009E-2"/>
          <c:y val="0.14712744240303297"/>
          <c:w val="0.63817716535433067"/>
          <c:h val="0.52130030621172352"/>
        </c:manualLayout>
      </c:layout>
      <c:barChart>
        <c:barDir val="col"/>
        <c:grouping val="clustered"/>
        <c:varyColors val="0"/>
        <c:ser>
          <c:idx val="0"/>
          <c:order val="0"/>
          <c:tx>
            <c:strRef>
              <c:f>Sheet8!$B$3</c:f>
              <c:strCache>
                <c:ptCount val="1"/>
                <c:pt idx="0">
                  <c:v>Sum of Total Bills2</c:v>
                </c:pt>
              </c:strCache>
            </c:strRef>
          </c:tx>
          <c:spPr>
            <a:solidFill>
              <a:schemeClr val="accent1"/>
            </a:solidFill>
            <a:ln>
              <a:noFill/>
            </a:ln>
            <a:effectLst/>
          </c:spPr>
          <c:invertIfNegative val="0"/>
          <c:cat>
            <c:strRef>
              <c:f>Sheet8!$A$4:$A$12</c:f>
              <c:strCache>
                <c:ptCount val="8"/>
                <c:pt idx="0">
                  <c:v>&lt;01-04-2022</c:v>
                </c:pt>
                <c:pt idx="1">
                  <c:v>Apr</c:v>
                </c:pt>
                <c:pt idx="2">
                  <c:v>May</c:v>
                </c:pt>
                <c:pt idx="3">
                  <c:v>Jun</c:v>
                </c:pt>
                <c:pt idx="4">
                  <c:v>Jul</c:v>
                </c:pt>
                <c:pt idx="5">
                  <c:v>Aug</c:v>
                </c:pt>
                <c:pt idx="6">
                  <c:v>Sep</c:v>
                </c:pt>
                <c:pt idx="7">
                  <c:v>Oct</c:v>
                </c:pt>
              </c:strCache>
            </c:strRef>
          </c:cat>
          <c:val>
            <c:numRef>
              <c:f>Sheet8!$B$4:$B$12</c:f>
              <c:numCache>
                <c:formatCode>General</c:formatCode>
                <c:ptCount val="8"/>
                <c:pt idx="1">
                  <c:v>5</c:v>
                </c:pt>
                <c:pt idx="2">
                  <c:v>10</c:v>
                </c:pt>
                <c:pt idx="3">
                  <c:v>8</c:v>
                </c:pt>
                <c:pt idx="4">
                  <c:v>13</c:v>
                </c:pt>
                <c:pt idx="5">
                  <c:v>10</c:v>
                </c:pt>
                <c:pt idx="6">
                  <c:v>8</c:v>
                </c:pt>
                <c:pt idx="7">
                  <c:v>3</c:v>
                </c:pt>
              </c:numCache>
            </c:numRef>
          </c:val>
          <c:extLst>
            <c:ext xmlns:c16="http://schemas.microsoft.com/office/drawing/2014/chart" uri="{C3380CC4-5D6E-409C-BE32-E72D297353CC}">
              <c16:uniqueId val="{00000000-33EB-4D08-80AA-9A7D5489502B}"/>
            </c:ext>
          </c:extLst>
        </c:ser>
        <c:ser>
          <c:idx val="1"/>
          <c:order val="1"/>
          <c:tx>
            <c:strRef>
              <c:f>Sheet8!$C$3</c:f>
              <c:strCache>
                <c:ptCount val="1"/>
                <c:pt idx="0">
                  <c:v>Sum of Qty</c:v>
                </c:pt>
              </c:strCache>
            </c:strRef>
          </c:tx>
          <c:spPr>
            <a:solidFill>
              <a:schemeClr val="accent2"/>
            </a:solidFill>
            <a:ln>
              <a:noFill/>
            </a:ln>
            <a:effectLst/>
          </c:spPr>
          <c:invertIfNegative val="0"/>
          <c:cat>
            <c:strRef>
              <c:f>Sheet8!$A$4:$A$12</c:f>
              <c:strCache>
                <c:ptCount val="8"/>
                <c:pt idx="0">
                  <c:v>&lt;01-04-2022</c:v>
                </c:pt>
                <c:pt idx="1">
                  <c:v>Apr</c:v>
                </c:pt>
                <c:pt idx="2">
                  <c:v>May</c:v>
                </c:pt>
                <c:pt idx="3">
                  <c:v>Jun</c:v>
                </c:pt>
                <c:pt idx="4">
                  <c:v>Jul</c:v>
                </c:pt>
                <c:pt idx="5">
                  <c:v>Aug</c:v>
                </c:pt>
                <c:pt idx="6">
                  <c:v>Sep</c:v>
                </c:pt>
                <c:pt idx="7">
                  <c:v>Oct</c:v>
                </c:pt>
              </c:strCache>
            </c:strRef>
          </c:cat>
          <c:val>
            <c:numRef>
              <c:f>Sheet8!$C$4:$C$12</c:f>
              <c:numCache>
                <c:formatCode>General</c:formatCode>
                <c:ptCount val="8"/>
                <c:pt idx="1">
                  <c:v>235</c:v>
                </c:pt>
                <c:pt idx="2">
                  <c:v>206</c:v>
                </c:pt>
                <c:pt idx="3">
                  <c:v>149</c:v>
                </c:pt>
                <c:pt idx="4">
                  <c:v>205</c:v>
                </c:pt>
                <c:pt idx="5">
                  <c:v>154</c:v>
                </c:pt>
                <c:pt idx="6">
                  <c:v>104</c:v>
                </c:pt>
                <c:pt idx="7">
                  <c:v>77</c:v>
                </c:pt>
              </c:numCache>
            </c:numRef>
          </c:val>
          <c:extLst>
            <c:ext xmlns:c16="http://schemas.microsoft.com/office/drawing/2014/chart" uri="{C3380CC4-5D6E-409C-BE32-E72D297353CC}">
              <c16:uniqueId val="{00000001-33EB-4D08-80AA-9A7D5489502B}"/>
            </c:ext>
          </c:extLst>
        </c:ser>
        <c:dLbls>
          <c:showLegendKey val="0"/>
          <c:showVal val="0"/>
          <c:showCatName val="0"/>
          <c:showSerName val="0"/>
          <c:showPercent val="0"/>
          <c:showBubbleSize val="0"/>
        </c:dLbls>
        <c:gapWidth val="219"/>
        <c:overlap val="-27"/>
        <c:axId val="1371321520"/>
        <c:axId val="1369770944"/>
      </c:barChart>
      <c:catAx>
        <c:axId val="1371321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9770944"/>
        <c:crosses val="autoZero"/>
        <c:auto val="1"/>
        <c:lblAlgn val="ctr"/>
        <c:lblOffset val="100"/>
        <c:noMultiLvlLbl val="0"/>
      </c:catAx>
      <c:valAx>
        <c:axId val="1369770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3215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[analysis.xlsx]Sheet10!PivotTable17</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Sheet10!$B$3</c:f>
              <c:strCache>
                <c:ptCount val="1"/>
                <c:pt idx="0">
                  <c:v>Sum of Units</c:v>
                </c:pt>
              </c:strCache>
            </c:strRef>
          </c:tx>
          <c:spPr>
            <a:solidFill>
              <a:schemeClr val="accent1"/>
            </a:solidFill>
            <a:ln>
              <a:noFill/>
            </a:ln>
            <a:effectLst/>
          </c:spPr>
          <c:invertIfNegative val="0"/>
          <c:cat>
            <c:strRef>
              <c:f>Sheet10!$A$4:$A$11</c:f>
              <c:strCache>
                <c:ptCount val="7"/>
                <c:pt idx="0">
                  <c:v>Apr</c:v>
                </c:pt>
                <c:pt idx="1">
                  <c:v>May</c:v>
                </c:pt>
                <c:pt idx="2">
                  <c:v>Jun</c:v>
                </c:pt>
                <c:pt idx="3">
                  <c:v>Jul</c:v>
                </c:pt>
                <c:pt idx="4">
                  <c:v>Aug</c:v>
                </c:pt>
                <c:pt idx="5">
                  <c:v>Sep</c:v>
                </c:pt>
                <c:pt idx="6">
                  <c:v>Oct</c:v>
                </c:pt>
              </c:strCache>
            </c:strRef>
          </c:cat>
          <c:val>
            <c:numRef>
              <c:f>Sheet10!$B$4:$B$11</c:f>
              <c:numCache>
                <c:formatCode>General</c:formatCode>
                <c:ptCount val="7"/>
                <c:pt idx="0">
                  <c:v>123</c:v>
                </c:pt>
                <c:pt idx="1">
                  <c:v>259</c:v>
                </c:pt>
                <c:pt idx="2">
                  <c:v>44</c:v>
                </c:pt>
                <c:pt idx="3">
                  <c:v>17</c:v>
                </c:pt>
                <c:pt idx="4">
                  <c:v>32</c:v>
                </c:pt>
                <c:pt idx="5">
                  <c:v>68</c:v>
                </c:pt>
                <c:pt idx="6">
                  <c:v>16</c:v>
                </c:pt>
              </c:numCache>
            </c:numRef>
          </c:val>
          <c:extLst>
            <c:ext xmlns:c16="http://schemas.microsoft.com/office/drawing/2014/chart" uri="{C3380CC4-5D6E-409C-BE32-E72D297353CC}">
              <c16:uniqueId val="{00000000-663A-464B-9EDD-FB0D8EB58ACF}"/>
            </c:ext>
          </c:extLst>
        </c:ser>
        <c:ser>
          <c:idx val="1"/>
          <c:order val="1"/>
          <c:tx>
            <c:strRef>
              <c:f>Sheet10!$C$3</c:f>
              <c:strCache>
                <c:ptCount val="1"/>
                <c:pt idx="0">
                  <c:v>Sum of Total Qty Sold</c:v>
                </c:pt>
              </c:strCache>
            </c:strRef>
          </c:tx>
          <c:spPr>
            <a:solidFill>
              <a:schemeClr val="accent2"/>
            </a:solidFill>
            <a:ln>
              <a:noFill/>
            </a:ln>
            <a:effectLst/>
          </c:spPr>
          <c:invertIfNegative val="0"/>
          <c:cat>
            <c:strRef>
              <c:f>Sheet10!$A$4:$A$11</c:f>
              <c:strCache>
                <c:ptCount val="7"/>
                <c:pt idx="0">
                  <c:v>Apr</c:v>
                </c:pt>
                <c:pt idx="1">
                  <c:v>May</c:v>
                </c:pt>
                <c:pt idx="2">
                  <c:v>Jun</c:v>
                </c:pt>
                <c:pt idx="3">
                  <c:v>Jul</c:v>
                </c:pt>
                <c:pt idx="4">
                  <c:v>Aug</c:v>
                </c:pt>
                <c:pt idx="5">
                  <c:v>Sep</c:v>
                </c:pt>
                <c:pt idx="6">
                  <c:v>Oct</c:v>
                </c:pt>
              </c:strCache>
            </c:strRef>
          </c:cat>
          <c:val>
            <c:numRef>
              <c:f>Sheet10!$C$4:$C$11</c:f>
              <c:numCache>
                <c:formatCode>General</c:formatCode>
                <c:ptCount val="7"/>
                <c:pt idx="0">
                  <c:v>227</c:v>
                </c:pt>
                <c:pt idx="1">
                  <c:v>188</c:v>
                </c:pt>
                <c:pt idx="2">
                  <c:v>140</c:v>
                </c:pt>
                <c:pt idx="3">
                  <c:v>188</c:v>
                </c:pt>
                <c:pt idx="4">
                  <c:v>136</c:v>
                </c:pt>
                <c:pt idx="5">
                  <c:v>88</c:v>
                </c:pt>
                <c:pt idx="6">
                  <c:v>74</c:v>
                </c:pt>
              </c:numCache>
            </c:numRef>
          </c:val>
          <c:extLst>
            <c:ext xmlns:c16="http://schemas.microsoft.com/office/drawing/2014/chart" uri="{C3380CC4-5D6E-409C-BE32-E72D297353CC}">
              <c16:uniqueId val="{00000001-663A-464B-9EDD-FB0D8EB58ACF}"/>
            </c:ext>
          </c:extLst>
        </c:ser>
        <c:dLbls>
          <c:showLegendKey val="0"/>
          <c:showVal val="0"/>
          <c:showCatName val="0"/>
          <c:showSerName val="0"/>
          <c:showPercent val="0"/>
          <c:showBubbleSize val="0"/>
        </c:dLbls>
        <c:gapWidth val="219"/>
        <c:overlap val="-27"/>
        <c:axId val="261558256"/>
        <c:axId val="1422306864"/>
      </c:barChart>
      <c:catAx>
        <c:axId val="261558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2306864"/>
        <c:crosses val="autoZero"/>
        <c:auto val="1"/>
        <c:lblAlgn val="ctr"/>
        <c:lblOffset val="100"/>
        <c:noMultiLvlLbl val="0"/>
      </c:catAx>
      <c:valAx>
        <c:axId val="1422306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1558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A7B3B17-8E6D-4531-AD41-DEFC3FA1E33B}" type="datetimeFigureOut">
              <a:rPr lang="en-IN" smtClean="0"/>
              <a:t>25-09-2023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A14169D-FB24-4A58-9826-792E1216134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410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B3B17-8E6D-4531-AD41-DEFC3FA1E33B}"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4169D-FB24-4A58-9826-792E12161343}" type="slidenum">
              <a:rPr lang="en-IN" smtClean="0"/>
              <a:t>‹#›</a:t>
            </a:fld>
            <a:endParaRPr lang="en-IN"/>
          </a:p>
        </p:txBody>
      </p:sp>
    </p:spTree>
    <p:extLst>
      <p:ext uri="{BB962C8B-B14F-4D97-AF65-F5344CB8AC3E}">
        <p14:creationId xmlns:p14="http://schemas.microsoft.com/office/powerpoint/2010/main" val="15471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B3B17-8E6D-4531-AD41-DEFC3FA1E33B}"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4169D-FB24-4A58-9826-792E1216134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3644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B3B17-8E6D-4531-AD41-DEFC3FA1E33B}"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4169D-FB24-4A58-9826-792E1216134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4258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B3B17-8E6D-4531-AD41-DEFC3FA1E33B}"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4169D-FB24-4A58-9826-792E12161343}" type="slidenum">
              <a:rPr lang="en-IN" smtClean="0"/>
              <a:t>‹#›</a:t>
            </a:fld>
            <a:endParaRPr lang="en-IN"/>
          </a:p>
        </p:txBody>
      </p:sp>
    </p:spTree>
    <p:extLst>
      <p:ext uri="{BB962C8B-B14F-4D97-AF65-F5344CB8AC3E}">
        <p14:creationId xmlns:p14="http://schemas.microsoft.com/office/powerpoint/2010/main" val="1411792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B3B17-8E6D-4531-AD41-DEFC3FA1E33B}"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4169D-FB24-4A58-9826-792E1216134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6591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B3B17-8E6D-4531-AD41-DEFC3FA1E33B}"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4169D-FB24-4A58-9826-792E1216134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0353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B3B17-8E6D-4531-AD41-DEFC3FA1E33B}"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4169D-FB24-4A58-9826-792E1216134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3100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B3B17-8E6D-4531-AD41-DEFC3FA1E33B}"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4169D-FB24-4A58-9826-792E1216134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40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B3B17-8E6D-4531-AD41-DEFC3FA1E33B}"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4169D-FB24-4A58-9826-792E12161343}" type="slidenum">
              <a:rPr lang="en-IN" smtClean="0"/>
              <a:t>‹#›</a:t>
            </a:fld>
            <a:endParaRPr lang="en-IN"/>
          </a:p>
        </p:txBody>
      </p:sp>
    </p:spTree>
    <p:extLst>
      <p:ext uri="{BB962C8B-B14F-4D97-AF65-F5344CB8AC3E}">
        <p14:creationId xmlns:p14="http://schemas.microsoft.com/office/powerpoint/2010/main" val="307425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B3B17-8E6D-4531-AD41-DEFC3FA1E33B}"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4169D-FB24-4A58-9826-792E1216134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797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7B3B17-8E6D-4531-AD41-DEFC3FA1E33B}"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4169D-FB24-4A58-9826-792E12161343}" type="slidenum">
              <a:rPr lang="en-IN" smtClean="0"/>
              <a:t>‹#›</a:t>
            </a:fld>
            <a:endParaRPr lang="en-IN"/>
          </a:p>
        </p:txBody>
      </p:sp>
    </p:spTree>
    <p:extLst>
      <p:ext uri="{BB962C8B-B14F-4D97-AF65-F5344CB8AC3E}">
        <p14:creationId xmlns:p14="http://schemas.microsoft.com/office/powerpoint/2010/main" val="1064077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7B3B17-8E6D-4531-AD41-DEFC3FA1E33B}" type="datetimeFigureOut">
              <a:rPr lang="en-IN" smtClean="0"/>
              <a:t>25-09-2023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14169D-FB24-4A58-9826-792E1216134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119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B3B17-8E6D-4531-AD41-DEFC3FA1E33B}" type="datetimeFigureOut">
              <a:rPr lang="en-IN" smtClean="0"/>
              <a:t>25-09-2023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14169D-FB24-4A58-9826-792E1216134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21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B3B17-8E6D-4531-AD41-DEFC3FA1E33B}" type="datetimeFigureOut">
              <a:rPr lang="en-IN" smtClean="0"/>
              <a:t>25-09-2023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14169D-FB24-4A58-9826-792E12161343}" type="slidenum">
              <a:rPr lang="en-IN" smtClean="0"/>
              <a:t>‹#›</a:t>
            </a:fld>
            <a:endParaRPr lang="en-IN"/>
          </a:p>
        </p:txBody>
      </p:sp>
    </p:spTree>
    <p:extLst>
      <p:ext uri="{BB962C8B-B14F-4D97-AF65-F5344CB8AC3E}">
        <p14:creationId xmlns:p14="http://schemas.microsoft.com/office/powerpoint/2010/main" val="26296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B3B17-8E6D-4531-AD41-DEFC3FA1E33B}"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4169D-FB24-4A58-9826-792E1216134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67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B3B17-8E6D-4531-AD41-DEFC3FA1E33B}"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4169D-FB24-4A58-9826-792E12161343}" type="slidenum">
              <a:rPr lang="en-IN" smtClean="0"/>
              <a:t>‹#›</a:t>
            </a:fld>
            <a:endParaRPr lang="en-IN"/>
          </a:p>
        </p:txBody>
      </p:sp>
    </p:spTree>
    <p:extLst>
      <p:ext uri="{BB962C8B-B14F-4D97-AF65-F5344CB8AC3E}">
        <p14:creationId xmlns:p14="http://schemas.microsoft.com/office/powerpoint/2010/main" val="3870518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7B3B17-8E6D-4531-AD41-DEFC3FA1E33B}" type="datetimeFigureOut">
              <a:rPr lang="en-IN" smtClean="0"/>
              <a:t>25-09-2023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14169D-FB24-4A58-9826-792E12161343}" type="slidenum">
              <a:rPr lang="en-IN" smtClean="0"/>
              <a:t>‹#›</a:t>
            </a:fld>
            <a:endParaRPr lang="en-IN"/>
          </a:p>
        </p:txBody>
      </p:sp>
    </p:spTree>
    <p:extLst>
      <p:ext uri="{BB962C8B-B14F-4D97-AF65-F5344CB8AC3E}">
        <p14:creationId xmlns:p14="http://schemas.microsoft.com/office/powerpoint/2010/main" val="756984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1E4F-73F1-351D-244B-23D5EE5C1BF7}"/>
              </a:ext>
            </a:extLst>
          </p:cNvPr>
          <p:cNvSpPr>
            <a:spLocks noGrp="1"/>
          </p:cNvSpPr>
          <p:nvPr>
            <p:ph type="ctrTitle"/>
          </p:nvPr>
        </p:nvSpPr>
        <p:spPr/>
        <p:txBody>
          <a:bodyPr/>
          <a:lstStyle/>
          <a:p>
            <a:r>
              <a:rPr lang="pt-BR" sz="4000" b="1" dirty="0">
                <a:latin typeface="Algerian" panose="04020705040A02060702" pitchFamily="82" charset="0"/>
              </a:rPr>
              <a:t>BUSINESS DATA management capstone project</a:t>
            </a:r>
            <a:endParaRPr lang="en-IN" sz="4000" b="1" dirty="0"/>
          </a:p>
        </p:txBody>
      </p:sp>
      <p:sp>
        <p:nvSpPr>
          <p:cNvPr id="3" name="Subtitle 2">
            <a:extLst>
              <a:ext uri="{FF2B5EF4-FFF2-40B4-BE49-F238E27FC236}">
                <a16:creationId xmlns:a16="http://schemas.microsoft.com/office/drawing/2014/main" id="{75C049D7-662B-48FF-78ED-760A5B9BCDB9}"/>
              </a:ext>
            </a:extLst>
          </p:cNvPr>
          <p:cNvSpPr>
            <a:spLocks noGrp="1"/>
          </p:cNvSpPr>
          <p:nvPr>
            <p:ph type="subTitle" idx="1"/>
          </p:nvPr>
        </p:nvSpPr>
        <p:spPr>
          <a:xfrm>
            <a:off x="2692398" y="3675529"/>
            <a:ext cx="6815669" cy="1954305"/>
          </a:xfrm>
        </p:spPr>
        <p:txBody>
          <a:bodyPr>
            <a:normAutofit fontScale="92500"/>
          </a:bodyPr>
          <a:lstStyle/>
          <a:p>
            <a:r>
              <a:rPr lang="en-US" sz="2400" dirty="0">
                <a:latin typeface="Candara" panose="020E0502030303020204" pitchFamily="34" charset="0"/>
              </a:rPr>
              <a:t>Enhancing Profitability and Sales Growth: Data-driven Analysis and Strategies for Louis Phillipe Store</a:t>
            </a:r>
          </a:p>
          <a:p>
            <a:r>
              <a:rPr lang="en-US" sz="1800" dirty="0"/>
              <a:t>Submitted by </a:t>
            </a:r>
          </a:p>
          <a:p>
            <a:pPr algn="ctr"/>
            <a:r>
              <a:rPr lang="en-US" sz="1800" dirty="0"/>
              <a:t>Kunal Gupta-</a:t>
            </a:r>
            <a:r>
              <a:rPr lang="en-US" sz="2400" dirty="0"/>
              <a:t> 21f3001818</a:t>
            </a:r>
            <a:endParaRPr lang="en-IN" sz="2400" dirty="0"/>
          </a:p>
          <a:p>
            <a:endParaRPr lang="en-IN" sz="2400" dirty="0">
              <a:latin typeface="Candara" panose="020E0502030303020204" pitchFamily="34" charset="0"/>
            </a:endParaRPr>
          </a:p>
          <a:p>
            <a:endParaRPr lang="en-IN" dirty="0"/>
          </a:p>
        </p:txBody>
      </p:sp>
    </p:spTree>
    <p:extLst>
      <p:ext uri="{BB962C8B-B14F-4D97-AF65-F5344CB8AC3E}">
        <p14:creationId xmlns:p14="http://schemas.microsoft.com/office/powerpoint/2010/main" val="32891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E8F5D-CEF6-06C0-7FE1-7A7651B7ECDD}"/>
              </a:ext>
            </a:extLst>
          </p:cNvPr>
          <p:cNvSpPr>
            <a:spLocks noGrp="1"/>
          </p:cNvSpPr>
          <p:nvPr>
            <p:ph idx="1"/>
          </p:nvPr>
        </p:nvSpPr>
        <p:spPr>
          <a:xfrm>
            <a:off x="1167064" y="2396511"/>
            <a:ext cx="9601196" cy="3318936"/>
          </a:xfrm>
        </p:spPr>
        <p:txBody>
          <a:bodyPr>
            <a:normAutofit/>
          </a:bodyPr>
          <a:lstStyle/>
          <a:p>
            <a:pPr marL="0" indent="0" algn="ctr">
              <a:buNone/>
            </a:pPr>
            <a:r>
              <a:rPr lang="en-IN" sz="6600" b="1" dirty="0"/>
              <a:t>THANK YOU</a:t>
            </a:r>
          </a:p>
        </p:txBody>
      </p:sp>
      <p:pic>
        <p:nvPicPr>
          <p:cNvPr id="4" name="Picture 3">
            <a:extLst>
              <a:ext uri="{FF2B5EF4-FFF2-40B4-BE49-F238E27FC236}">
                <a16:creationId xmlns:a16="http://schemas.microsoft.com/office/drawing/2014/main" id="{168DFE33-E591-2231-84B7-06BC3339D73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269" y="4203515"/>
            <a:ext cx="2682240" cy="2012315"/>
          </a:xfrm>
          <a:prstGeom prst="rect">
            <a:avLst/>
          </a:prstGeom>
          <a:noFill/>
          <a:ln>
            <a:noFill/>
          </a:ln>
        </p:spPr>
      </p:pic>
      <p:pic>
        <p:nvPicPr>
          <p:cNvPr id="5" name="Picture 4">
            <a:extLst>
              <a:ext uri="{FF2B5EF4-FFF2-40B4-BE49-F238E27FC236}">
                <a16:creationId xmlns:a16="http://schemas.microsoft.com/office/drawing/2014/main" id="{BFD47465-B023-81CF-00A8-C9CE53C0D21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8" y="782132"/>
            <a:ext cx="1642745" cy="2921000"/>
          </a:xfrm>
          <a:prstGeom prst="rect">
            <a:avLst/>
          </a:prstGeom>
          <a:noFill/>
          <a:ln>
            <a:noFill/>
          </a:ln>
        </p:spPr>
      </p:pic>
      <p:pic>
        <p:nvPicPr>
          <p:cNvPr id="6" name="Picture 5">
            <a:extLst>
              <a:ext uri="{FF2B5EF4-FFF2-40B4-BE49-F238E27FC236}">
                <a16:creationId xmlns:a16="http://schemas.microsoft.com/office/drawing/2014/main" id="{F5A77C62-0438-6696-759A-E6CBA402121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90751" y="782132"/>
            <a:ext cx="1734185" cy="3084195"/>
          </a:xfrm>
          <a:prstGeom prst="rect">
            <a:avLst/>
          </a:prstGeom>
          <a:noFill/>
          <a:ln>
            <a:noFill/>
          </a:ln>
        </p:spPr>
      </p:pic>
      <p:pic>
        <p:nvPicPr>
          <p:cNvPr id="7" name="Picture 6">
            <a:extLst>
              <a:ext uri="{FF2B5EF4-FFF2-40B4-BE49-F238E27FC236}">
                <a16:creationId xmlns:a16="http://schemas.microsoft.com/office/drawing/2014/main" id="{4CD5CFEE-0C74-596E-8431-2BBC690F761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94136" y="4058653"/>
            <a:ext cx="1321177" cy="2157177"/>
          </a:xfrm>
          <a:prstGeom prst="rect">
            <a:avLst/>
          </a:prstGeom>
          <a:noFill/>
          <a:ln>
            <a:noFill/>
          </a:ln>
        </p:spPr>
      </p:pic>
      <p:pic>
        <p:nvPicPr>
          <p:cNvPr id="8" name="Picture 7">
            <a:extLst>
              <a:ext uri="{FF2B5EF4-FFF2-40B4-BE49-F238E27FC236}">
                <a16:creationId xmlns:a16="http://schemas.microsoft.com/office/drawing/2014/main" id="{FDB9102E-DF0B-79BF-03F2-EF0D1FF924A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5879307" y="3809497"/>
            <a:ext cx="1574165" cy="2800350"/>
          </a:xfrm>
          <a:prstGeom prst="rect">
            <a:avLst/>
          </a:prstGeom>
          <a:noFill/>
          <a:ln>
            <a:noFill/>
          </a:ln>
        </p:spPr>
      </p:pic>
      <p:pic>
        <p:nvPicPr>
          <p:cNvPr id="9" name="Picture 8">
            <a:extLst>
              <a:ext uri="{FF2B5EF4-FFF2-40B4-BE49-F238E27FC236}">
                <a16:creationId xmlns:a16="http://schemas.microsoft.com/office/drawing/2014/main" id="{1BFE4921-AC0B-79CE-01D7-161B82998009}"/>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171172" y="105857"/>
            <a:ext cx="1447800" cy="2825750"/>
          </a:xfrm>
          <a:prstGeom prst="rect">
            <a:avLst/>
          </a:prstGeom>
          <a:noFill/>
          <a:ln>
            <a:noFill/>
          </a:ln>
        </p:spPr>
      </p:pic>
    </p:spTree>
    <p:extLst>
      <p:ext uri="{BB962C8B-B14F-4D97-AF65-F5344CB8AC3E}">
        <p14:creationId xmlns:p14="http://schemas.microsoft.com/office/powerpoint/2010/main" val="80334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20CCE-6325-EE6E-4366-3870BD9A4A76}"/>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40C2EBAF-6DDA-49FE-0F48-C06D437E32A4}"/>
              </a:ext>
            </a:extLst>
          </p:cNvPr>
          <p:cNvSpPr>
            <a:spLocks noGrp="1"/>
          </p:cNvSpPr>
          <p:nvPr>
            <p:ph idx="1"/>
          </p:nvPr>
        </p:nvSpPr>
        <p:spPr/>
        <p:txBody>
          <a:bodyPr/>
          <a:lstStyle/>
          <a:p>
            <a:r>
              <a:rPr lang="en-IN" dirty="0"/>
              <a:t>About the business</a:t>
            </a:r>
          </a:p>
          <a:p>
            <a:r>
              <a:rPr lang="en-IN" dirty="0"/>
              <a:t>Problem Statement</a:t>
            </a:r>
          </a:p>
          <a:p>
            <a:r>
              <a:rPr lang="en-IN" dirty="0"/>
              <a:t>Data and Approach</a:t>
            </a:r>
          </a:p>
          <a:p>
            <a:r>
              <a:rPr lang="en-IN" dirty="0"/>
              <a:t>Result and Key Findings</a:t>
            </a:r>
          </a:p>
          <a:p>
            <a:r>
              <a:rPr lang="en-IN" dirty="0"/>
              <a:t>Recommendations</a:t>
            </a:r>
          </a:p>
        </p:txBody>
      </p:sp>
    </p:spTree>
    <p:extLst>
      <p:ext uri="{BB962C8B-B14F-4D97-AF65-F5344CB8AC3E}">
        <p14:creationId xmlns:p14="http://schemas.microsoft.com/office/powerpoint/2010/main" val="153433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C5FE-795F-5538-2095-969DEAAE124A}"/>
              </a:ext>
            </a:extLst>
          </p:cNvPr>
          <p:cNvSpPr>
            <a:spLocks noGrp="1"/>
          </p:cNvSpPr>
          <p:nvPr>
            <p:ph type="title"/>
          </p:nvPr>
        </p:nvSpPr>
        <p:spPr/>
        <p:txBody>
          <a:bodyPr/>
          <a:lstStyle/>
          <a:p>
            <a:r>
              <a:rPr lang="en-IN" dirty="0"/>
              <a:t>About the business</a:t>
            </a:r>
          </a:p>
        </p:txBody>
      </p:sp>
      <p:sp>
        <p:nvSpPr>
          <p:cNvPr id="3" name="Content Placeholder 2">
            <a:extLst>
              <a:ext uri="{FF2B5EF4-FFF2-40B4-BE49-F238E27FC236}">
                <a16:creationId xmlns:a16="http://schemas.microsoft.com/office/drawing/2014/main" id="{9EC9829D-D63B-1117-4A83-7466F3C56E00}"/>
              </a:ext>
            </a:extLst>
          </p:cNvPr>
          <p:cNvSpPr>
            <a:spLocks noGrp="1"/>
          </p:cNvSpPr>
          <p:nvPr>
            <p:ph idx="1"/>
          </p:nvPr>
        </p:nvSpPr>
        <p:spPr/>
        <p:txBody>
          <a:bodyPr>
            <a:normAutofit lnSpcReduction="10000"/>
          </a:bodyPr>
          <a:lstStyle/>
          <a:p>
            <a:r>
              <a:rPr lang="en-IN" sz="2400" b="1" i="0" dirty="0">
                <a:effectLst/>
                <a:latin typeface="Söhne"/>
              </a:rPr>
              <a:t>Business Overview:</a:t>
            </a:r>
            <a:r>
              <a:rPr lang="en-IN" sz="2400" b="0" i="0" dirty="0">
                <a:solidFill>
                  <a:srgbClr val="D1D5DB"/>
                </a:solidFill>
                <a:effectLst/>
                <a:latin typeface="Söhne"/>
              </a:rPr>
              <a:t> </a:t>
            </a:r>
            <a:r>
              <a:rPr lang="en-IN" sz="2400" b="0" i="0" dirty="0">
                <a:solidFill>
                  <a:schemeClr val="tx1"/>
                </a:solidFill>
                <a:effectLst/>
                <a:latin typeface="Söhne"/>
              </a:rPr>
              <a:t>The project centres around Louis Phillipe, situated in Faridabad, Haryana. This B2C establishment is a Louis Phillipe franchise, specializing in a comprehensive range of high-quality Clothing and general accessories products.</a:t>
            </a:r>
          </a:p>
          <a:p>
            <a:r>
              <a:rPr lang="en-US" sz="2400" b="1" i="0" dirty="0">
                <a:effectLst/>
                <a:latin typeface="Söhne"/>
              </a:rPr>
              <a:t>Challenges:</a:t>
            </a:r>
            <a:r>
              <a:rPr lang="en-US" sz="2400" b="0" i="0" dirty="0">
                <a:solidFill>
                  <a:srgbClr val="D1D5DB"/>
                </a:solidFill>
                <a:effectLst/>
                <a:latin typeface="Söhne"/>
              </a:rPr>
              <a:t> </a:t>
            </a:r>
            <a:r>
              <a:rPr lang="en-US" sz="2400" b="0" i="0" dirty="0">
                <a:solidFill>
                  <a:schemeClr val="tx1"/>
                </a:solidFill>
                <a:effectLst/>
                <a:latin typeface="Söhne"/>
              </a:rPr>
              <a:t>Facing sales decline during recession and struggling with effective inventory management and marketing.</a:t>
            </a:r>
            <a:endParaRPr lang="en-IN" sz="2400" dirty="0">
              <a:solidFill>
                <a:schemeClr val="tx1"/>
              </a:solidFill>
              <a:latin typeface="Söhne"/>
            </a:endParaRPr>
          </a:p>
          <a:p>
            <a:r>
              <a:rPr lang="en-US" sz="2400" b="1" i="0" dirty="0">
                <a:effectLst/>
                <a:latin typeface="Söhne"/>
              </a:rPr>
              <a:t>Solution Focus:</a:t>
            </a:r>
            <a:r>
              <a:rPr lang="en-US" sz="2400" b="0" i="0" dirty="0">
                <a:solidFill>
                  <a:srgbClr val="D1D5DB"/>
                </a:solidFill>
                <a:effectLst/>
                <a:latin typeface="Söhne"/>
              </a:rPr>
              <a:t> </a:t>
            </a:r>
            <a:r>
              <a:rPr lang="en-US" sz="2400" b="0" i="0" dirty="0">
                <a:solidFill>
                  <a:schemeClr val="tx1"/>
                </a:solidFill>
                <a:effectLst/>
                <a:latin typeface="Söhne"/>
              </a:rPr>
              <a:t>Utilizing data analysis and strategies to address challenges and improve performance.</a:t>
            </a:r>
            <a:endParaRPr lang="en-IN" sz="2400" dirty="0">
              <a:solidFill>
                <a:schemeClr val="tx1"/>
              </a:solidFill>
            </a:endParaRPr>
          </a:p>
          <a:p>
            <a:endParaRPr lang="en-IN" dirty="0"/>
          </a:p>
        </p:txBody>
      </p:sp>
    </p:spTree>
    <p:extLst>
      <p:ext uri="{BB962C8B-B14F-4D97-AF65-F5344CB8AC3E}">
        <p14:creationId xmlns:p14="http://schemas.microsoft.com/office/powerpoint/2010/main" val="273297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80CE-0D96-8C6B-75D8-CD00FA98C8D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7DFFC1C-9DCA-72C4-286A-52A4CA2D7F78}"/>
              </a:ext>
            </a:extLst>
          </p:cNvPr>
          <p:cNvSpPr>
            <a:spLocks noGrp="1"/>
          </p:cNvSpPr>
          <p:nvPr>
            <p:ph idx="1"/>
          </p:nvPr>
        </p:nvSpPr>
        <p:spPr/>
        <p:txBody>
          <a:bodyPr/>
          <a:lstStyle/>
          <a:p>
            <a:r>
              <a:rPr lang="en-US" sz="2400" b="1" i="0" dirty="0">
                <a:effectLst/>
                <a:latin typeface="Söhne"/>
              </a:rPr>
              <a:t>Sales Decline:</a:t>
            </a:r>
            <a:r>
              <a:rPr lang="en-US" sz="2400" b="0" i="0" dirty="0">
                <a:solidFill>
                  <a:srgbClr val="D1D5DB"/>
                </a:solidFill>
                <a:effectLst/>
                <a:latin typeface="Söhne"/>
              </a:rPr>
              <a:t> </a:t>
            </a:r>
            <a:r>
              <a:rPr lang="en-US" sz="2400" b="0" i="0" dirty="0">
                <a:solidFill>
                  <a:schemeClr val="tx1"/>
                </a:solidFill>
                <a:effectLst/>
                <a:latin typeface="Söhne"/>
              </a:rPr>
              <a:t>The business experiencing declining sales amid the ongoing recession.</a:t>
            </a:r>
          </a:p>
          <a:p>
            <a:r>
              <a:rPr lang="en-US" sz="2400" b="1" i="0" dirty="0">
                <a:effectLst/>
                <a:latin typeface="Söhne"/>
              </a:rPr>
              <a:t>Inventory Management:</a:t>
            </a:r>
            <a:r>
              <a:rPr lang="en-US" sz="2400" b="0" i="0" dirty="0">
                <a:solidFill>
                  <a:srgbClr val="D1D5DB"/>
                </a:solidFill>
                <a:effectLst/>
                <a:latin typeface="Söhne"/>
              </a:rPr>
              <a:t> </a:t>
            </a:r>
            <a:r>
              <a:rPr lang="en-US" sz="2400" b="0" i="0" dirty="0">
                <a:solidFill>
                  <a:schemeClr val="tx1"/>
                </a:solidFill>
                <a:effectLst/>
                <a:latin typeface="Söhne"/>
              </a:rPr>
              <a:t>Struggling with effective inventory management, leading to overstocking or stockouts or deadstock.</a:t>
            </a:r>
          </a:p>
          <a:p>
            <a:r>
              <a:rPr lang="en-US" sz="2400" b="1" i="0" dirty="0">
                <a:effectLst/>
                <a:latin typeface="Söhne"/>
              </a:rPr>
              <a:t>Limited Marketing:</a:t>
            </a:r>
            <a:r>
              <a:rPr lang="en-US" sz="2400" b="0" i="0" dirty="0">
                <a:solidFill>
                  <a:srgbClr val="D1D5DB"/>
                </a:solidFill>
                <a:effectLst/>
                <a:latin typeface="Söhne"/>
              </a:rPr>
              <a:t> </a:t>
            </a:r>
            <a:r>
              <a:rPr lang="en-US" sz="2400" b="0" i="0" dirty="0">
                <a:solidFill>
                  <a:schemeClr val="tx1"/>
                </a:solidFill>
                <a:effectLst/>
                <a:latin typeface="Söhne"/>
              </a:rPr>
              <a:t>Lack of knowledge in low-cost and effective marketing strategies to attract customers.</a:t>
            </a:r>
            <a:endParaRPr lang="en-IN" sz="2400" dirty="0">
              <a:solidFill>
                <a:schemeClr val="tx1"/>
              </a:solidFill>
            </a:endParaRPr>
          </a:p>
          <a:p>
            <a:endParaRPr lang="en-IN" dirty="0"/>
          </a:p>
        </p:txBody>
      </p:sp>
    </p:spTree>
    <p:extLst>
      <p:ext uri="{BB962C8B-B14F-4D97-AF65-F5344CB8AC3E}">
        <p14:creationId xmlns:p14="http://schemas.microsoft.com/office/powerpoint/2010/main" val="421218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D10EA-1F16-FF9E-17D1-B8F96708494D}"/>
              </a:ext>
            </a:extLst>
          </p:cNvPr>
          <p:cNvSpPr>
            <a:spLocks noGrp="1"/>
          </p:cNvSpPr>
          <p:nvPr>
            <p:ph type="title"/>
          </p:nvPr>
        </p:nvSpPr>
        <p:spPr/>
        <p:txBody>
          <a:bodyPr/>
          <a:lstStyle/>
          <a:p>
            <a:r>
              <a:rPr lang="en-IN" dirty="0"/>
              <a:t>Data and Approach</a:t>
            </a:r>
          </a:p>
        </p:txBody>
      </p:sp>
      <p:sp>
        <p:nvSpPr>
          <p:cNvPr id="3" name="Content Placeholder 2">
            <a:extLst>
              <a:ext uri="{FF2B5EF4-FFF2-40B4-BE49-F238E27FC236}">
                <a16:creationId xmlns:a16="http://schemas.microsoft.com/office/drawing/2014/main" id="{319CC6B6-B1AE-B49C-2142-19DF707C9A6C}"/>
              </a:ext>
            </a:extLst>
          </p:cNvPr>
          <p:cNvSpPr>
            <a:spLocks noGrp="1"/>
          </p:cNvSpPr>
          <p:nvPr>
            <p:ph idx="1"/>
          </p:nvPr>
        </p:nvSpPr>
        <p:spPr/>
        <p:txBody>
          <a:bodyPr>
            <a:normAutofit/>
          </a:bodyPr>
          <a:lstStyle/>
          <a:p>
            <a:r>
              <a:rPr lang="en-US" sz="2400" b="1" i="0" dirty="0">
                <a:effectLst/>
                <a:latin typeface="Söhne"/>
              </a:rPr>
              <a:t>Data Source:</a:t>
            </a:r>
            <a:r>
              <a:rPr lang="en-US" sz="2400" b="0" i="0" dirty="0">
                <a:solidFill>
                  <a:srgbClr val="D1D5DB"/>
                </a:solidFill>
                <a:effectLst/>
                <a:latin typeface="Söhne"/>
              </a:rPr>
              <a:t> </a:t>
            </a:r>
            <a:r>
              <a:rPr lang="en-US" sz="2400" b="0" i="0" dirty="0">
                <a:solidFill>
                  <a:schemeClr val="tx1"/>
                </a:solidFill>
                <a:effectLst/>
                <a:latin typeface="Söhne"/>
              </a:rPr>
              <a:t>Utilized sales and inventory data from Louis Phillipe for the fiscal year 2022(April- October).</a:t>
            </a:r>
          </a:p>
          <a:p>
            <a:r>
              <a:rPr lang="en-US" sz="2400" b="1" i="0" dirty="0">
                <a:effectLst/>
                <a:latin typeface="Söhne"/>
              </a:rPr>
              <a:t>Analytical Approach:</a:t>
            </a:r>
            <a:r>
              <a:rPr lang="en-US" sz="2400" b="0" i="0" dirty="0">
                <a:solidFill>
                  <a:srgbClr val="D1D5DB"/>
                </a:solidFill>
                <a:effectLst/>
                <a:latin typeface="Söhne"/>
              </a:rPr>
              <a:t> </a:t>
            </a:r>
            <a:r>
              <a:rPr lang="en-US" sz="2400" b="0" i="0" dirty="0">
                <a:solidFill>
                  <a:schemeClr val="tx1"/>
                </a:solidFill>
                <a:effectLst/>
                <a:latin typeface="Söhne"/>
              </a:rPr>
              <a:t>Employed a combination of descriptive and predictive analytics techniques.</a:t>
            </a:r>
            <a:endParaRPr lang="en-US" sz="2400" dirty="0">
              <a:solidFill>
                <a:schemeClr val="tx1"/>
              </a:solidFill>
              <a:latin typeface="Söhne"/>
            </a:endParaRPr>
          </a:p>
          <a:p>
            <a:r>
              <a:rPr lang="en-US" sz="2400" b="1" i="0" dirty="0">
                <a:effectLst/>
                <a:latin typeface="Söhne"/>
              </a:rPr>
              <a:t>Tools Used:</a:t>
            </a:r>
            <a:r>
              <a:rPr lang="en-US" sz="2400" b="0" i="0" dirty="0">
                <a:solidFill>
                  <a:srgbClr val="D1D5DB"/>
                </a:solidFill>
                <a:effectLst/>
                <a:latin typeface="Söhne"/>
              </a:rPr>
              <a:t> </a:t>
            </a:r>
            <a:r>
              <a:rPr lang="en-US" sz="2400" b="0" i="0" dirty="0">
                <a:solidFill>
                  <a:schemeClr val="tx1"/>
                </a:solidFill>
                <a:effectLst/>
                <a:latin typeface="Söhne"/>
              </a:rPr>
              <a:t>Utilized Excel for comprehensive sales and inventory analysis and dynamic visualizations</a:t>
            </a:r>
            <a:r>
              <a:rPr lang="en-US" dirty="0">
                <a:solidFill>
                  <a:schemeClr val="tx1"/>
                </a:solidFill>
                <a:latin typeface="Söhne"/>
              </a:rPr>
              <a:t>, graphs</a:t>
            </a:r>
            <a:r>
              <a:rPr lang="en-US" sz="2400" b="0" i="0" dirty="0">
                <a:solidFill>
                  <a:schemeClr val="tx1"/>
                </a:solidFill>
                <a:effectLst/>
                <a:latin typeface="Söhne"/>
              </a:rPr>
              <a:t>.</a:t>
            </a:r>
          </a:p>
          <a:p>
            <a:pPr marL="0" indent="0">
              <a:buNone/>
            </a:pPr>
            <a:endParaRPr lang="en-IN" dirty="0"/>
          </a:p>
        </p:txBody>
      </p:sp>
    </p:spTree>
    <p:extLst>
      <p:ext uri="{BB962C8B-B14F-4D97-AF65-F5344CB8AC3E}">
        <p14:creationId xmlns:p14="http://schemas.microsoft.com/office/powerpoint/2010/main" val="131869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51203-E323-32FE-0EA6-176489DC828F}"/>
              </a:ext>
            </a:extLst>
          </p:cNvPr>
          <p:cNvSpPr>
            <a:spLocks noGrp="1"/>
          </p:cNvSpPr>
          <p:nvPr>
            <p:ph type="title"/>
          </p:nvPr>
        </p:nvSpPr>
        <p:spPr/>
        <p:txBody>
          <a:bodyPr/>
          <a:lstStyle/>
          <a:p>
            <a:r>
              <a:rPr lang="en-IN" dirty="0"/>
              <a:t>Result and Key Findings</a:t>
            </a:r>
          </a:p>
        </p:txBody>
      </p:sp>
      <p:sp>
        <p:nvSpPr>
          <p:cNvPr id="3" name="Content Placeholder 2">
            <a:extLst>
              <a:ext uri="{FF2B5EF4-FFF2-40B4-BE49-F238E27FC236}">
                <a16:creationId xmlns:a16="http://schemas.microsoft.com/office/drawing/2014/main" id="{8B9EFABE-D2CD-9ADB-2A9B-FD7CFC9156EC}"/>
              </a:ext>
            </a:extLst>
          </p:cNvPr>
          <p:cNvSpPr>
            <a:spLocks noGrp="1"/>
          </p:cNvSpPr>
          <p:nvPr>
            <p:ph idx="1"/>
          </p:nvPr>
        </p:nvSpPr>
        <p:spPr/>
        <p:txBody>
          <a:bodyPr>
            <a:normAutofit/>
          </a:bodyPr>
          <a:lstStyle/>
          <a:p>
            <a:r>
              <a:rPr lang="en-US" sz="1800" b="1" i="0" dirty="0">
                <a:effectLst/>
                <a:latin typeface="Söhne"/>
              </a:rPr>
              <a:t>Total Sales and Profit:</a:t>
            </a:r>
            <a:r>
              <a:rPr lang="en-US" sz="1800" b="0" i="0" dirty="0">
                <a:solidFill>
                  <a:srgbClr val="D1D5DB"/>
                </a:solidFill>
                <a:effectLst/>
                <a:latin typeface="Söhne"/>
              </a:rPr>
              <a:t> </a:t>
            </a:r>
            <a:r>
              <a:rPr lang="en-US" sz="1800" b="0" i="0" dirty="0">
                <a:solidFill>
                  <a:schemeClr val="tx1"/>
                </a:solidFill>
                <a:effectLst/>
                <a:latin typeface="Söhne"/>
              </a:rPr>
              <a:t>The fiscal year 2022 recorded total sales of 23,51,785 Rs with approx. 35% margin on each item sold.</a:t>
            </a:r>
          </a:p>
          <a:p>
            <a:r>
              <a:rPr lang="en-US" sz="1800" b="1" i="0" dirty="0">
                <a:effectLst/>
                <a:latin typeface="Söhne"/>
              </a:rPr>
              <a:t>Average Profit Margin:</a:t>
            </a:r>
            <a:r>
              <a:rPr lang="en-US" sz="1800" b="0" i="0" dirty="0">
                <a:solidFill>
                  <a:srgbClr val="D1D5DB"/>
                </a:solidFill>
                <a:effectLst/>
                <a:latin typeface="Söhne"/>
              </a:rPr>
              <a:t> </a:t>
            </a:r>
            <a:r>
              <a:rPr lang="en-US" sz="1800" b="0" i="0" dirty="0">
                <a:solidFill>
                  <a:schemeClr val="tx1"/>
                </a:solidFill>
                <a:effectLst/>
                <a:latin typeface="Söhne"/>
              </a:rPr>
              <a:t>With an average profit margin of 35% on each good with average profit margin of approx. 20-25%.</a:t>
            </a:r>
          </a:p>
          <a:p>
            <a:r>
              <a:rPr lang="en-US" sz="1800" b="1" i="0" dirty="0">
                <a:effectLst/>
                <a:latin typeface="Söhne"/>
              </a:rPr>
              <a:t>Top Sub Categories by Sales:</a:t>
            </a:r>
            <a:r>
              <a:rPr lang="en-US" sz="1800" b="0" i="0" dirty="0">
                <a:solidFill>
                  <a:srgbClr val="D1D5DB"/>
                </a:solidFill>
                <a:effectLst/>
                <a:latin typeface="Söhne"/>
              </a:rPr>
              <a:t> </a:t>
            </a:r>
            <a:r>
              <a:rPr lang="en-US" sz="1800" b="0" i="0" dirty="0">
                <a:solidFill>
                  <a:schemeClr val="tx1"/>
                </a:solidFill>
                <a:effectLst/>
                <a:latin typeface="Söhne"/>
              </a:rPr>
              <a:t>“Shirts, Trousers" and “Blazers, Suits" emerged as significant contributors to sales, indicating strong customer demand, strong written data was not available but soft analysis concluded this.</a:t>
            </a:r>
            <a:endParaRPr lang="en-US" sz="1800" dirty="0">
              <a:solidFill>
                <a:schemeClr val="tx1"/>
              </a:solidFill>
              <a:latin typeface="Söhne"/>
            </a:endParaRPr>
          </a:p>
          <a:p>
            <a:endParaRPr lang="en-IN" dirty="0"/>
          </a:p>
        </p:txBody>
      </p:sp>
      <p:graphicFrame>
        <p:nvGraphicFramePr>
          <p:cNvPr id="4" name="Chart 3">
            <a:extLst>
              <a:ext uri="{FF2B5EF4-FFF2-40B4-BE49-F238E27FC236}">
                <a16:creationId xmlns:a16="http://schemas.microsoft.com/office/drawing/2014/main" id="{4AA5A809-F165-25F2-D397-F2FFFDB84484}"/>
              </a:ext>
            </a:extLst>
          </p:cNvPr>
          <p:cNvGraphicFramePr>
            <a:graphicFrameLocks/>
          </p:cNvGraphicFramePr>
          <p:nvPr>
            <p:extLst>
              <p:ext uri="{D42A27DB-BD31-4B8C-83A1-F6EECF244321}">
                <p14:modId xmlns:p14="http://schemas.microsoft.com/office/powerpoint/2010/main" val="2402643319"/>
              </p:ext>
            </p:extLst>
          </p:nvPr>
        </p:nvGraphicFramePr>
        <p:xfrm>
          <a:off x="8133348" y="4459705"/>
          <a:ext cx="3537284" cy="18167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51B89C4-CAAC-8C6C-30F4-5F2322B5992C}"/>
              </a:ext>
            </a:extLst>
          </p:cNvPr>
          <p:cNvGraphicFramePr>
            <a:graphicFrameLocks/>
          </p:cNvGraphicFramePr>
          <p:nvPr>
            <p:extLst>
              <p:ext uri="{D42A27DB-BD31-4B8C-83A1-F6EECF244321}">
                <p14:modId xmlns:p14="http://schemas.microsoft.com/office/powerpoint/2010/main" val="1462138491"/>
              </p:ext>
            </p:extLst>
          </p:nvPr>
        </p:nvGraphicFramePr>
        <p:xfrm>
          <a:off x="3505199" y="4352980"/>
          <a:ext cx="4074695" cy="20302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9114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FEA23-E009-86D1-189C-8BBF8AAABE5E}"/>
              </a:ext>
            </a:extLst>
          </p:cNvPr>
          <p:cNvSpPr>
            <a:spLocks noGrp="1"/>
          </p:cNvSpPr>
          <p:nvPr>
            <p:ph idx="1"/>
          </p:nvPr>
        </p:nvSpPr>
        <p:spPr>
          <a:xfrm>
            <a:off x="1295402" y="2560495"/>
            <a:ext cx="9601196" cy="3318936"/>
          </a:xfrm>
        </p:spPr>
        <p:txBody>
          <a:bodyPr>
            <a:normAutofit fontScale="70000" lnSpcReduction="20000"/>
          </a:bodyPr>
          <a:lstStyle/>
          <a:p>
            <a:r>
              <a:rPr lang="en-US" b="1" dirty="0">
                <a:solidFill>
                  <a:schemeClr val="tx1"/>
                </a:solidFill>
                <a:latin typeface="Söhne"/>
              </a:rPr>
              <a:t>Transaction via Cash, Card and Other Modes</a:t>
            </a:r>
            <a:r>
              <a:rPr lang="en-US" b="1" i="0" dirty="0">
                <a:solidFill>
                  <a:schemeClr val="tx1"/>
                </a:solidFill>
                <a:effectLst/>
                <a:latin typeface="Söhne"/>
              </a:rPr>
              <a:t>:</a:t>
            </a:r>
            <a:r>
              <a:rPr lang="en-US" b="0" i="0" dirty="0">
                <a:solidFill>
                  <a:schemeClr val="tx1"/>
                </a:solidFill>
                <a:effectLst/>
                <a:latin typeface="Söhne"/>
              </a:rPr>
              <a:t> A pie chart analysis of sales from April to November revealed that credit card transactions were highest in April, May, and July, while cash sales peaked in April and July. Other modes like Paytm UPI declined steadily, suggesting the need for promotion and convenience enhancements.</a:t>
            </a:r>
          </a:p>
          <a:p>
            <a:r>
              <a:rPr lang="en-US" b="1" i="0" dirty="0">
                <a:solidFill>
                  <a:schemeClr val="tx1"/>
                </a:solidFill>
                <a:effectLst/>
                <a:latin typeface="Söhne"/>
              </a:rPr>
              <a:t>Total Item sold vs Return: </a:t>
            </a:r>
            <a:r>
              <a:rPr lang="en-US" dirty="0">
                <a:solidFill>
                  <a:schemeClr val="tx1"/>
                </a:solidFill>
                <a:latin typeface="Söhne"/>
              </a:rPr>
              <a:t>F</a:t>
            </a:r>
            <a:r>
              <a:rPr lang="en-US" b="0" i="0" dirty="0">
                <a:solidFill>
                  <a:schemeClr val="tx1"/>
                </a:solidFill>
                <a:effectLst/>
                <a:latin typeface="Söhne"/>
              </a:rPr>
              <a:t>luctuations in both items sold and items returned over the past six months, indicating a need for increased customer traffic and potential quality control concerns due to rising returns. Investigating the reasons behind frequent returns and implementing corrective measures is essential to enhance overall retail performance.</a:t>
            </a:r>
          </a:p>
          <a:p>
            <a:r>
              <a:rPr lang="en-US" b="1" i="0" dirty="0">
                <a:solidFill>
                  <a:schemeClr val="tx1"/>
                </a:solidFill>
                <a:effectLst/>
                <a:latin typeface="Söhne"/>
              </a:rPr>
              <a:t>Total Bills Month: </a:t>
            </a:r>
            <a:r>
              <a:rPr lang="en-US" i="0" dirty="0">
                <a:solidFill>
                  <a:schemeClr val="tx1"/>
                </a:solidFill>
                <a:effectLst/>
                <a:latin typeface="Söhne"/>
              </a:rPr>
              <a:t>Over</a:t>
            </a:r>
            <a:r>
              <a:rPr lang="en-US" b="0" i="0" dirty="0">
                <a:solidFill>
                  <a:schemeClr val="tx1"/>
                </a:solidFill>
                <a:effectLst/>
                <a:latin typeface="Söhne"/>
              </a:rPr>
              <a:t> the past seven months, the outlet's monthly bill counts fluctuated. April marked a significant spike with 107 bills, while October saw a drastic decline at only 39 bills, indicating the need for strategic measures to address the decrease in sales.</a:t>
            </a:r>
            <a:endParaRPr lang="en-US" b="1" i="0" dirty="0">
              <a:solidFill>
                <a:schemeClr val="tx1"/>
              </a:solidFill>
              <a:effectLst/>
              <a:latin typeface="Söhne"/>
            </a:endParaRPr>
          </a:p>
          <a:p>
            <a:pPr marL="0" indent="0">
              <a:buNone/>
            </a:pPr>
            <a:br>
              <a:rPr lang="en-US" b="0" i="0" dirty="0">
                <a:solidFill>
                  <a:schemeClr val="tx1"/>
                </a:solidFill>
                <a:effectLst/>
                <a:latin typeface="Söhne"/>
              </a:rPr>
            </a:br>
            <a:endParaRPr lang="en-IN" dirty="0">
              <a:solidFill>
                <a:schemeClr val="tx1"/>
              </a:solidFill>
            </a:endParaRPr>
          </a:p>
          <a:p>
            <a:endParaRPr lang="en-IN" dirty="0">
              <a:solidFill>
                <a:schemeClr val="tx1"/>
              </a:solidFill>
            </a:endParaRPr>
          </a:p>
          <a:p>
            <a:endParaRPr lang="en-IN" dirty="0">
              <a:solidFill>
                <a:schemeClr val="tx1"/>
              </a:solidFill>
            </a:endParaRPr>
          </a:p>
        </p:txBody>
      </p:sp>
      <p:graphicFrame>
        <p:nvGraphicFramePr>
          <p:cNvPr id="4" name="Chart 3">
            <a:extLst>
              <a:ext uri="{FF2B5EF4-FFF2-40B4-BE49-F238E27FC236}">
                <a16:creationId xmlns:a16="http://schemas.microsoft.com/office/drawing/2014/main" id="{B5F37421-2F74-685B-2AC7-CC4447D01E44}"/>
              </a:ext>
            </a:extLst>
          </p:cNvPr>
          <p:cNvGraphicFramePr>
            <a:graphicFrameLocks/>
          </p:cNvGraphicFramePr>
          <p:nvPr>
            <p:extLst>
              <p:ext uri="{D42A27DB-BD31-4B8C-83A1-F6EECF244321}">
                <p14:modId xmlns:p14="http://schemas.microsoft.com/office/powerpoint/2010/main" val="2153974838"/>
              </p:ext>
            </p:extLst>
          </p:nvPr>
        </p:nvGraphicFramePr>
        <p:xfrm>
          <a:off x="-240632" y="577515"/>
          <a:ext cx="3554329" cy="18488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15BFB5F-15F1-4D52-16B5-702EC6E59308}"/>
              </a:ext>
            </a:extLst>
          </p:cNvPr>
          <p:cNvGraphicFramePr/>
          <p:nvPr>
            <p:extLst>
              <p:ext uri="{D42A27DB-BD31-4B8C-83A1-F6EECF244321}">
                <p14:modId xmlns:p14="http://schemas.microsoft.com/office/powerpoint/2010/main" val="1081017998"/>
              </p:ext>
            </p:extLst>
          </p:nvPr>
        </p:nvGraphicFramePr>
        <p:xfrm>
          <a:off x="3694563" y="530012"/>
          <a:ext cx="2268220" cy="19634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ACEE843-68C6-B856-7FA3-6A99D9CD88B9}"/>
              </a:ext>
            </a:extLst>
          </p:cNvPr>
          <p:cNvGraphicFramePr/>
          <p:nvPr>
            <p:extLst>
              <p:ext uri="{D42A27DB-BD31-4B8C-83A1-F6EECF244321}">
                <p14:modId xmlns:p14="http://schemas.microsoft.com/office/powerpoint/2010/main" val="2997956915"/>
              </p:ext>
            </p:extLst>
          </p:nvPr>
        </p:nvGraphicFramePr>
        <p:xfrm>
          <a:off x="5990723" y="546054"/>
          <a:ext cx="2259800" cy="19634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58186CD5-5DF3-03BD-F5E6-77F2E341D423}"/>
              </a:ext>
            </a:extLst>
          </p:cNvPr>
          <p:cNvGraphicFramePr>
            <a:graphicFrameLocks/>
          </p:cNvGraphicFramePr>
          <p:nvPr>
            <p:extLst>
              <p:ext uri="{D42A27DB-BD31-4B8C-83A1-F6EECF244321}">
                <p14:modId xmlns:p14="http://schemas.microsoft.com/office/powerpoint/2010/main" val="2101546822"/>
              </p:ext>
            </p:extLst>
          </p:nvPr>
        </p:nvGraphicFramePr>
        <p:xfrm>
          <a:off x="8250523" y="563542"/>
          <a:ext cx="3344643" cy="196342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DE0F2353-9C79-A789-75E3-C28A5F7DA71B}"/>
              </a:ext>
            </a:extLst>
          </p:cNvPr>
          <p:cNvGraphicFramePr/>
          <p:nvPr>
            <p:extLst>
              <p:ext uri="{D42A27DB-BD31-4B8C-83A1-F6EECF244321}">
                <p14:modId xmlns:p14="http://schemas.microsoft.com/office/powerpoint/2010/main" val="590583421"/>
              </p:ext>
            </p:extLst>
          </p:nvPr>
        </p:nvGraphicFramePr>
        <p:xfrm>
          <a:off x="7220352" y="4762308"/>
          <a:ext cx="2709711" cy="179027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1994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9F36C-F2F4-D6F2-136E-82962BC39E59}"/>
              </a:ext>
            </a:extLst>
          </p:cNvPr>
          <p:cNvSpPr>
            <a:spLocks noGrp="1"/>
          </p:cNvSpPr>
          <p:nvPr>
            <p:ph idx="1"/>
          </p:nvPr>
        </p:nvSpPr>
        <p:spPr>
          <a:xfrm>
            <a:off x="1295402" y="2844512"/>
            <a:ext cx="9601196" cy="3318936"/>
          </a:xfrm>
        </p:spPr>
        <p:txBody>
          <a:bodyPr>
            <a:normAutofit fontScale="92500" lnSpcReduction="10000"/>
          </a:bodyPr>
          <a:lstStyle/>
          <a:p>
            <a:r>
              <a:rPr lang="en-IN" b="1" dirty="0"/>
              <a:t>Total Unit Brought vs Total Unit Sold: </a:t>
            </a:r>
            <a:r>
              <a:rPr lang="en-US" b="0" i="0" dirty="0">
                <a:solidFill>
                  <a:schemeClr val="tx1"/>
                </a:solidFill>
                <a:effectLst/>
                <a:latin typeface="Söhne"/>
              </a:rPr>
              <a:t>The consistent surplus of units bought versus units sold throughout the year suggests potential challenges in selling the products, possibly stemming from increased competition, economic conditions, product quality, or marketing effectiveness.</a:t>
            </a:r>
          </a:p>
          <a:p>
            <a:r>
              <a:rPr lang="en-US" b="1" dirty="0">
                <a:solidFill>
                  <a:schemeClr val="tx1"/>
                </a:solidFill>
                <a:latin typeface="Söhne"/>
              </a:rPr>
              <a:t>Swot Analysis: </a:t>
            </a:r>
            <a:r>
              <a:rPr lang="en-US" b="0" i="0" dirty="0">
                <a:solidFill>
                  <a:schemeClr val="tx1"/>
                </a:solidFill>
                <a:effectLst/>
                <a:latin typeface="Söhne"/>
              </a:rPr>
              <a:t>The SWOT analysis delves into Louis Phillipe's internal strengths and weaknesses, drawing from customer feedback and industry trends, while also identifying external opportunities and threats from the competitive landscape. This comprehensive assessment guides strategic decision-making to leverage strengths, address weaknesses, capitalize on opportunities, and mitigate potential threats in the market.</a:t>
            </a:r>
            <a:endParaRPr lang="en-IN" b="1" dirty="0">
              <a:solidFill>
                <a:schemeClr val="tx1"/>
              </a:solidFill>
            </a:endParaRPr>
          </a:p>
        </p:txBody>
      </p:sp>
      <p:graphicFrame>
        <p:nvGraphicFramePr>
          <p:cNvPr id="4" name="Chart 3">
            <a:extLst>
              <a:ext uri="{FF2B5EF4-FFF2-40B4-BE49-F238E27FC236}">
                <a16:creationId xmlns:a16="http://schemas.microsoft.com/office/drawing/2014/main" id="{E17C7ABE-702E-A0A2-D374-7875ACC10ECB}"/>
              </a:ext>
            </a:extLst>
          </p:cNvPr>
          <p:cNvGraphicFramePr/>
          <p:nvPr>
            <p:extLst>
              <p:ext uri="{D42A27DB-BD31-4B8C-83A1-F6EECF244321}">
                <p14:modId xmlns:p14="http://schemas.microsoft.com/office/powerpoint/2010/main" val="2186593162"/>
              </p:ext>
            </p:extLst>
          </p:nvPr>
        </p:nvGraphicFramePr>
        <p:xfrm>
          <a:off x="741425" y="567110"/>
          <a:ext cx="3156803" cy="17869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65B43F73-8891-03AD-32C6-DA8529230816}"/>
              </a:ext>
            </a:extLst>
          </p:cNvPr>
          <p:cNvGraphicFramePr>
            <a:graphicFrameLocks noGrp="1"/>
          </p:cNvGraphicFramePr>
          <p:nvPr>
            <p:extLst>
              <p:ext uri="{D42A27DB-BD31-4B8C-83A1-F6EECF244321}">
                <p14:modId xmlns:p14="http://schemas.microsoft.com/office/powerpoint/2010/main" val="1634989230"/>
              </p:ext>
            </p:extLst>
          </p:nvPr>
        </p:nvGraphicFramePr>
        <p:xfrm>
          <a:off x="5216207" y="382358"/>
          <a:ext cx="2582779" cy="2156412"/>
        </p:xfrm>
        <a:graphic>
          <a:graphicData uri="http://schemas.openxmlformats.org/drawingml/2006/table">
            <a:tbl>
              <a:tblPr firstRow="1" firstCol="1" bandRow="1"/>
              <a:tblGrid>
                <a:gridCol w="457905">
                  <a:extLst>
                    <a:ext uri="{9D8B030D-6E8A-4147-A177-3AD203B41FA5}">
                      <a16:colId xmlns:a16="http://schemas.microsoft.com/office/drawing/2014/main" val="2043705125"/>
                    </a:ext>
                  </a:extLst>
                </a:gridCol>
                <a:gridCol w="575206">
                  <a:extLst>
                    <a:ext uri="{9D8B030D-6E8A-4147-A177-3AD203B41FA5}">
                      <a16:colId xmlns:a16="http://schemas.microsoft.com/office/drawing/2014/main" val="2936706435"/>
                    </a:ext>
                  </a:extLst>
                </a:gridCol>
                <a:gridCol w="516556">
                  <a:extLst>
                    <a:ext uri="{9D8B030D-6E8A-4147-A177-3AD203B41FA5}">
                      <a16:colId xmlns:a16="http://schemas.microsoft.com/office/drawing/2014/main" val="2232605402"/>
                    </a:ext>
                  </a:extLst>
                </a:gridCol>
                <a:gridCol w="516556">
                  <a:extLst>
                    <a:ext uri="{9D8B030D-6E8A-4147-A177-3AD203B41FA5}">
                      <a16:colId xmlns:a16="http://schemas.microsoft.com/office/drawing/2014/main" val="4230215932"/>
                    </a:ext>
                  </a:extLst>
                </a:gridCol>
                <a:gridCol w="516556">
                  <a:extLst>
                    <a:ext uri="{9D8B030D-6E8A-4147-A177-3AD203B41FA5}">
                      <a16:colId xmlns:a16="http://schemas.microsoft.com/office/drawing/2014/main" val="1678512926"/>
                    </a:ext>
                  </a:extLst>
                </a:gridCol>
              </a:tblGrid>
              <a:tr h="433974">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0219686"/>
                  </a:ext>
                </a:extLst>
              </a:tr>
              <a:tr h="148526">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WEAKNESS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85789547"/>
                  </a:ext>
                </a:extLst>
              </a:tr>
              <a:tr h="157609">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Management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7673889"/>
                  </a:ext>
                </a:extLst>
              </a:tr>
              <a:tr h="157609">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Stock Management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53637911"/>
                  </a:ext>
                </a:extLst>
              </a:tr>
              <a:tr h="157609">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Un-organised Footfall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59096988"/>
                  </a:ext>
                </a:extLst>
              </a:tr>
              <a:tr h="157609">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 Prices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05830522"/>
                  </a:ext>
                </a:extLst>
              </a:tr>
              <a:tr h="157609">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Limited Target Audience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47043708"/>
                  </a:ext>
                </a:extLst>
              </a:tr>
              <a:tr h="303928">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Limited Geographic Presence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29951861"/>
                  </a:ext>
                </a:extLst>
              </a:tr>
              <a:tr h="148526">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Competition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45817228"/>
                  </a:ext>
                </a:extLst>
              </a:tr>
              <a:tr h="157609">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IN" sz="1100" kern="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34399657"/>
                  </a:ext>
                </a:extLst>
              </a:tr>
            </a:tbl>
          </a:graphicData>
        </a:graphic>
      </p:graphicFrame>
      <p:graphicFrame>
        <p:nvGraphicFramePr>
          <p:cNvPr id="8" name="Table 7">
            <a:extLst>
              <a:ext uri="{FF2B5EF4-FFF2-40B4-BE49-F238E27FC236}">
                <a16:creationId xmlns:a16="http://schemas.microsoft.com/office/drawing/2014/main" id="{6AA23BDA-D8D8-9270-0FFC-5AB9D8490614}"/>
              </a:ext>
            </a:extLst>
          </p:cNvPr>
          <p:cNvGraphicFramePr>
            <a:graphicFrameLocks noGrp="1"/>
          </p:cNvGraphicFramePr>
          <p:nvPr>
            <p:extLst>
              <p:ext uri="{D42A27DB-BD31-4B8C-83A1-F6EECF244321}">
                <p14:modId xmlns:p14="http://schemas.microsoft.com/office/powerpoint/2010/main" val="428180496"/>
              </p:ext>
            </p:extLst>
          </p:nvPr>
        </p:nvGraphicFramePr>
        <p:xfrm>
          <a:off x="3350794" y="626374"/>
          <a:ext cx="2165683" cy="1668381"/>
        </p:xfrm>
        <a:graphic>
          <a:graphicData uri="http://schemas.openxmlformats.org/drawingml/2006/table">
            <a:tbl>
              <a:tblPr firstRow="1" firstCol="1" bandRow="1"/>
              <a:tblGrid>
                <a:gridCol w="433137">
                  <a:extLst>
                    <a:ext uri="{9D8B030D-6E8A-4147-A177-3AD203B41FA5}">
                      <a16:colId xmlns:a16="http://schemas.microsoft.com/office/drawing/2014/main" val="118203434"/>
                    </a:ext>
                  </a:extLst>
                </a:gridCol>
                <a:gridCol w="433137">
                  <a:extLst>
                    <a:ext uri="{9D8B030D-6E8A-4147-A177-3AD203B41FA5}">
                      <a16:colId xmlns:a16="http://schemas.microsoft.com/office/drawing/2014/main" val="2326119381"/>
                    </a:ext>
                  </a:extLst>
                </a:gridCol>
                <a:gridCol w="1299409">
                  <a:extLst>
                    <a:ext uri="{9D8B030D-6E8A-4147-A177-3AD203B41FA5}">
                      <a16:colId xmlns:a16="http://schemas.microsoft.com/office/drawing/2014/main" val="650897264"/>
                    </a:ext>
                  </a:extLst>
                </a:gridCol>
              </a:tblGrid>
              <a:tr h="292613">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STRENGTH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6986885"/>
                  </a:ext>
                </a:extLst>
              </a:tr>
              <a:tr h="538896">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Strong Brand Reputation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7201747"/>
                  </a:ext>
                </a:extLst>
              </a:tr>
              <a:tr h="263351">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Quality Products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9160022"/>
                  </a:ext>
                </a:extLst>
              </a:tr>
              <a:tr h="280908">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Variety of Products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5109649"/>
                  </a:ext>
                </a:extLst>
              </a:tr>
              <a:tr h="292613">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Effective Marketing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6155966"/>
                  </a:ext>
                </a:extLst>
              </a:tr>
            </a:tbl>
          </a:graphicData>
        </a:graphic>
      </p:graphicFrame>
      <p:graphicFrame>
        <p:nvGraphicFramePr>
          <p:cNvPr id="9" name="Table 8">
            <a:extLst>
              <a:ext uri="{FF2B5EF4-FFF2-40B4-BE49-F238E27FC236}">
                <a16:creationId xmlns:a16="http://schemas.microsoft.com/office/drawing/2014/main" id="{64E6967E-7E33-CDB8-405D-82F7B42F8693}"/>
              </a:ext>
            </a:extLst>
          </p:cNvPr>
          <p:cNvGraphicFramePr>
            <a:graphicFrameLocks noGrp="1"/>
          </p:cNvGraphicFramePr>
          <p:nvPr>
            <p:extLst>
              <p:ext uri="{D42A27DB-BD31-4B8C-83A1-F6EECF244321}">
                <p14:modId xmlns:p14="http://schemas.microsoft.com/office/powerpoint/2010/main" val="2194269283"/>
              </p:ext>
            </p:extLst>
          </p:nvPr>
        </p:nvGraphicFramePr>
        <p:xfrm>
          <a:off x="7350778" y="-76060"/>
          <a:ext cx="3124716" cy="2802330"/>
        </p:xfrm>
        <a:graphic>
          <a:graphicData uri="http://schemas.openxmlformats.org/drawingml/2006/table">
            <a:tbl>
              <a:tblPr firstRow="1" firstCol="1" bandRow="1"/>
              <a:tblGrid>
                <a:gridCol w="520786">
                  <a:extLst>
                    <a:ext uri="{9D8B030D-6E8A-4147-A177-3AD203B41FA5}">
                      <a16:colId xmlns:a16="http://schemas.microsoft.com/office/drawing/2014/main" val="2719852592"/>
                    </a:ext>
                  </a:extLst>
                </a:gridCol>
                <a:gridCol w="520786">
                  <a:extLst>
                    <a:ext uri="{9D8B030D-6E8A-4147-A177-3AD203B41FA5}">
                      <a16:colId xmlns:a16="http://schemas.microsoft.com/office/drawing/2014/main" val="763499132"/>
                    </a:ext>
                  </a:extLst>
                </a:gridCol>
                <a:gridCol w="520786">
                  <a:extLst>
                    <a:ext uri="{9D8B030D-6E8A-4147-A177-3AD203B41FA5}">
                      <a16:colId xmlns:a16="http://schemas.microsoft.com/office/drawing/2014/main" val="2507785646"/>
                    </a:ext>
                  </a:extLst>
                </a:gridCol>
                <a:gridCol w="520786">
                  <a:extLst>
                    <a:ext uri="{9D8B030D-6E8A-4147-A177-3AD203B41FA5}">
                      <a16:colId xmlns:a16="http://schemas.microsoft.com/office/drawing/2014/main" val="89630357"/>
                    </a:ext>
                  </a:extLst>
                </a:gridCol>
                <a:gridCol w="520786">
                  <a:extLst>
                    <a:ext uri="{9D8B030D-6E8A-4147-A177-3AD203B41FA5}">
                      <a16:colId xmlns:a16="http://schemas.microsoft.com/office/drawing/2014/main" val="3032315101"/>
                    </a:ext>
                  </a:extLst>
                </a:gridCol>
                <a:gridCol w="520786">
                  <a:extLst>
                    <a:ext uri="{9D8B030D-6E8A-4147-A177-3AD203B41FA5}">
                      <a16:colId xmlns:a16="http://schemas.microsoft.com/office/drawing/2014/main" val="566535504"/>
                    </a:ext>
                  </a:extLst>
                </a:gridCol>
              </a:tblGrid>
              <a:tr h="648066">
                <a:tc>
                  <a:txBody>
                    <a:bodyPr/>
                    <a:lstStyle/>
                    <a:p>
                      <a:pPr>
                        <a:lnSpc>
                          <a:spcPct val="107000"/>
                        </a:lnSpc>
                        <a:spcAft>
                          <a:spcPts val="800"/>
                        </a:spcAft>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327295206"/>
                  </a:ext>
                </a:extLst>
              </a:tr>
              <a:tr h="142316">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OPPORTUNITY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95991405"/>
                  </a:ext>
                </a:extLst>
              </a:tr>
              <a:tr h="142316">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Local Brand Loyalty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58179916"/>
                  </a:ext>
                </a:extLst>
              </a:tr>
              <a:tr h="142316">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Online Presence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52141717"/>
                  </a:ext>
                </a:extLst>
              </a:tr>
              <a:tr h="77743">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Multi-Brand Approach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35496935"/>
                  </a:ext>
                </a:extLst>
              </a:tr>
              <a:tr h="291221">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a:lnSpc>
                          <a:spcPct val="107000"/>
                        </a:lnSpc>
                        <a:spcAft>
                          <a:spcPts val="800"/>
                        </a:spcAft>
                      </a:pP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Tailoring and Alterations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16532833"/>
                  </a:ext>
                </a:extLst>
              </a:tr>
              <a:tr h="291221">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Local Events and Partnerships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26559173"/>
                  </a:ext>
                </a:extLst>
              </a:tr>
              <a:tr h="291221">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Customer Loyalty Programs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17818095"/>
                  </a:ext>
                </a:extLst>
              </a:tr>
              <a:tr h="142316">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Exclusive Collections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29953881"/>
                  </a:ext>
                </a:extLst>
              </a:tr>
              <a:tr h="142316">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IN" sz="1100" kern="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822070689"/>
                  </a:ext>
                </a:extLst>
              </a:tr>
            </a:tbl>
          </a:graphicData>
        </a:graphic>
      </p:graphicFrame>
      <p:graphicFrame>
        <p:nvGraphicFramePr>
          <p:cNvPr id="10" name="Table 9">
            <a:extLst>
              <a:ext uri="{FF2B5EF4-FFF2-40B4-BE49-F238E27FC236}">
                <a16:creationId xmlns:a16="http://schemas.microsoft.com/office/drawing/2014/main" id="{E5C516FF-84E2-D381-0CBF-EA717FCF1DBC}"/>
              </a:ext>
            </a:extLst>
          </p:cNvPr>
          <p:cNvGraphicFramePr>
            <a:graphicFrameLocks noGrp="1"/>
          </p:cNvGraphicFramePr>
          <p:nvPr>
            <p:extLst>
              <p:ext uri="{D42A27DB-BD31-4B8C-83A1-F6EECF244321}">
                <p14:modId xmlns:p14="http://schemas.microsoft.com/office/powerpoint/2010/main" val="2793520807"/>
              </p:ext>
            </p:extLst>
          </p:nvPr>
        </p:nvGraphicFramePr>
        <p:xfrm>
          <a:off x="9633287" y="382358"/>
          <a:ext cx="2015815" cy="2439990"/>
        </p:xfrm>
        <a:graphic>
          <a:graphicData uri="http://schemas.openxmlformats.org/drawingml/2006/table">
            <a:tbl>
              <a:tblPr firstRow="1" firstCol="1" bandRow="1"/>
              <a:tblGrid>
                <a:gridCol w="403163">
                  <a:extLst>
                    <a:ext uri="{9D8B030D-6E8A-4147-A177-3AD203B41FA5}">
                      <a16:colId xmlns:a16="http://schemas.microsoft.com/office/drawing/2014/main" val="630802256"/>
                    </a:ext>
                  </a:extLst>
                </a:gridCol>
                <a:gridCol w="403163">
                  <a:extLst>
                    <a:ext uri="{9D8B030D-6E8A-4147-A177-3AD203B41FA5}">
                      <a16:colId xmlns:a16="http://schemas.microsoft.com/office/drawing/2014/main" val="3415555553"/>
                    </a:ext>
                  </a:extLst>
                </a:gridCol>
                <a:gridCol w="403163">
                  <a:extLst>
                    <a:ext uri="{9D8B030D-6E8A-4147-A177-3AD203B41FA5}">
                      <a16:colId xmlns:a16="http://schemas.microsoft.com/office/drawing/2014/main" val="192369844"/>
                    </a:ext>
                  </a:extLst>
                </a:gridCol>
                <a:gridCol w="403163">
                  <a:extLst>
                    <a:ext uri="{9D8B030D-6E8A-4147-A177-3AD203B41FA5}">
                      <a16:colId xmlns:a16="http://schemas.microsoft.com/office/drawing/2014/main" val="2155206845"/>
                    </a:ext>
                  </a:extLst>
                </a:gridCol>
                <a:gridCol w="403163">
                  <a:extLst>
                    <a:ext uri="{9D8B030D-6E8A-4147-A177-3AD203B41FA5}">
                      <a16:colId xmlns:a16="http://schemas.microsoft.com/office/drawing/2014/main" val="1710895366"/>
                    </a:ext>
                  </a:extLst>
                </a:gridCol>
              </a:tblGrid>
              <a:tr h="129812">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8429229"/>
                  </a:ext>
                </a:extLst>
              </a:tr>
              <a:tr h="0">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THREATS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93853702"/>
                  </a:ext>
                </a:extLst>
              </a:tr>
              <a:tr h="129812">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Other brands competition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02688162"/>
                  </a:ext>
                </a:extLst>
              </a:tr>
              <a:tr h="129812">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Economic Downturn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46686361"/>
                  </a:ext>
                </a:extLst>
              </a:tr>
              <a:tr h="129812">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Changing Fashion Trends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71870851"/>
                  </a:ext>
                </a:extLst>
              </a:tr>
              <a:tr h="129812">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Competitive Market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05465700"/>
                  </a:ext>
                </a:extLst>
              </a:tr>
              <a:tr h="129812">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Counterfeiting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74994517"/>
                  </a:ext>
                </a:extLst>
              </a:tr>
              <a:tr h="129812">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algn="ct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Supply Chain Disruptions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72381007"/>
                  </a:ext>
                </a:extLst>
              </a:tr>
              <a:tr h="129812">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IN" sz="1100" kern="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02763107"/>
                  </a:ext>
                </a:extLst>
              </a:tr>
            </a:tbl>
          </a:graphicData>
        </a:graphic>
      </p:graphicFrame>
    </p:spTree>
    <p:extLst>
      <p:ext uri="{BB962C8B-B14F-4D97-AF65-F5344CB8AC3E}">
        <p14:creationId xmlns:p14="http://schemas.microsoft.com/office/powerpoint/2010/main" val="3095839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48C8-8439-A2B9-2903-2EE89E9D89D2}"/>
              </a:ext>
            </a:extLst>
          </p:cNvPr>
          <p:cNvSpPr>
            <a:spLocks noGrp="1"/>
          </p:cNvSpPr>
          <p:nvPr>
            <p:ph type="title"/>
          </p:nvPr>
        </p:nvSpPr>
        <p:spPr/>
        <p:txBody>
          <a:bodyPr/>
          <a:lstStyle/>
          <a:p>
            <a:r>
              <a:rPr lang="en-IN" dirty="0"/>
              <a:t>Recommendation</a:t>
            </a:r>
          </a:p>
        </p:txBody>
      </p:sp>
      <p:sp>
        <p:nvSpPr>
          <p:cNvPr id="3" name="Content Placeholder 2">
            <a:extLst>
              <a:ext uri="{FF2B5EF4-FFF2-40B4-BE49-F238E27FC236}">
                <a16:creationId xmlns:a16="http://schemas.microsoft.com/office/drawing/2014/main" id="{FC91EC9B-40EF-9B6C-E83C-05EE13F62D50}"/>
              </a:ext>
            </a:extLst>
          </p:cNvPr>
          <p:cNvSpPr>
            <a:spLocks noGrp="1"/>
          </p:cNvSpPr>
          <p:nvPr>
            <p:ph idx="1"/>
          </p:nvPr>
        </p:nvSpPr>
        <p:spPr/>
        <p:txBody>
          <a:bodyPr>
            <a:normAutofit fontScale="62500" lnSpcReduction="20000"/>
          </a:bodyPr>
          <a:lstStyle/>
          <a:p>
            <a:pPr algn="l"/>
            <a:r>
              <a:rPr lang="en-US" sz="2600" b="0" i="0" dirty="0">
                <a:solidFill>
                  <a:schemeClr val="tx1"/>
                </a:solidFill>
                <a:effectLst/>
                <a:latin typeface="Söhne"/>
              </a:rPr>
              <a:t>Recommendation 1: Optimize high-demand items by keeping prices competitive and ensuring consistent availability to boost revenue and profit. Efficient inventory management based on customer demand is crucial for profitability.</a:t>
            </a:r>
          </a:p>
          <a:p>
            <a:pPr algn="l"/>
            <a:r>
              <a:rPr lang="en-US" sz="2600" b="0" i="0" dirty="0">
                <a:solidFill>
                  <a:schemeClr val="tx1"/>
                </a:solidFill>
                <a:effectLst/>
                <a:latin typeface="Söhne"/>
              </a:rPr>
              <a:t>Recommendation 2: During peak months like April and May, hire additional staff to handle the increased customer influx, extend shop hours, and open seven days a week to maximize revenue and customer satisfaction.</a:t>
            </a:r>
          </a:p>
          <a:p>
            <a:pPr algn="l"/>
            <a:r>
              <a:rPr lang="en-US" sz="2600" b="0" i="0" dirty="0">
                <a:solidFill>
                  <a:schemeClr val="tx1"/>
                </a:solidFill>
                <a:effectLst/>
                <a:latin typeface="Söhne"/>
              </a:rPr>
              <a:t>Recommendation 3: Stock up on gift items during festive seasons like October and November, and cater to increased demand for formal wear in March and April due to weddings and new academic sessions.</a:t>
            </a:r>
          </a:p>
          <a:p>
            <a:pPr algn="l"/>
            <a:r>
              <a:rPr lang="en-US" sz="2600" b="0" i="0" dirty="0">
                <a:solidFill>
                  <a:schemeClr val="tx1"/>
                </a:solidFill>
                <a:effectLst/>
                <a:latin typeface="Söhne"/>
              </a:rPr>
              <a:t>Recommendation 4: Invest in marketing and advertising expertise to promote underperforming items, potentially increasing sales of high-margin items and addressing supply issues caused by funding constraints.</a:t>
            </a:r>
          </a:p>
          <a:p>
            <a:pPr algn="l"/>
            <a:r>
              <a:rPr lang="en-US" sz="2600" b="0" i="0" dirty="0">
                <a:solidFill>
                  <a:schemeClr val="tx1"/>
                </a:solidFill>
                <a:effectLst/>
                <a:latin typeface="Söhne"/>
              </a:rPr>
              <a:t>Recommendation 5: Hire a dedicated person to manage supply-related challenges and reduce the need for shop closures, while also exploring alternative suppliers to address external supply-demand mismatches for sustained profitability.</a:t>
            </a:r>
          </a:p>
          <a:p>
            <a:endParaRPr lang="en-IN" dirty="0"/>
          </a:p>
        </p:txBody>
      </p:sp>
    </p:spTree>
    <p:extLst>
      <p:ext uri="{BB962C8B-B14F-4D97-AF65-F5344CB8AC3E}">
        <p14:creationId xmlns:p14="http://schemas.microsoft.com/office/powerpoint/2010/main" val="4851828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480</TotalTime>
  <Words>871</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Calibri</vt:lpstr>
      <vt:lpstr>Candara</vt:lpstr>
      <vt:lpstr>Garamond</vt:lpstr>
      <vt:lpstr>Söhne</vt:lpstr>
      <vt:lpstr>Times New Roman</vt:lpstr>
      <vt:lpstr>Organic</vt:lpstr>
      <vt:lpstr>BUSINESS DATA management capstone project</vt:lpstr>
      <vt:lpstr>OUTLINE-</vt:lpstr>
      <vt:lpstr>About the business</vt:lpstr>
      <vt:lpstr>Problem Statement</vt:lpstr>
      <vt:lpstr>Data and Approach</vt:lpstr>
      <vt:lpstr>Result and Key Findings</vt:lpstr>
      <vt:lpstr>PowerPoint Presentation</vt:lpstr>
      <vt:lpstr>PowerPoint Presentation</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management capstone project</dc:title>
  <dc:creator>Kunal Gupta</dc:creator>
  <cp:lastModifiedBy>Kunal Gupta</cp:lastModifiedBy>
  <cp:revision>1</cp:revision>
  <dcterms:created xsi:type="dcterms:W3CDTF">2023-09-24T15:36:17Z</dcterms:created>
  <dcterms:modified xsi:type="dcterms:W3CDTF">2023-09-25T16:24:07Z</dcterms:modified>
</cp:coreProperties>
</file>