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C2038DF-2555-4F68-87A8-F27BEE78B1DA}" type="datetimeFigureOut">
              <a:rPr lang="en-IN" smtClean="0"/>
              <a:t>05-04-2020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D688D9-C3BB-4AD9-B48A-52BAA6DDCE68}" type="slidenum">
              <a:rPr lang="en-IN" smtClean="0"/>
              <a:t>‹#›</a:t>
            </a:fld>
            <a:endParaRPr lang="en-IN"/>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2038DF-2555-4F68-87A8-F27BEE78B1DA}" type="datetimeFigureOut">
              <a:rPr lang="en-IN" smtClean="0"/>
              <a:t>05-04-2020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D688D9-C3BB-4AD9-B48A-52BAA6DDCE68}"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2038DF-2555-4F68-87A8-F27BEE78B1DA}" type="datetimeFigureOut">
              <a:rPr lang="en-IN" smtClean="0"/>
              <a:t>05-04-2020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D688D9-C3BB-4AD9-B48A-52BAA6DDCE68}"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C2038DF-2555-4F68-87A8-F27BEE78B1DA}" type="datetimeFigureOut">
              <a:rPr lang="en-IN" smtClean="0"/>
              <a:t>05-04-2020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D688D9-C3BB-4AD9-B48A-52BAA6DDCE68}"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2038DF-2555-4F68-87A8-F27BEE78B1DA}" type="datetimeFigureOut">
              <a:rPr lang="en-IN" smtClean="0"/>
              <a:t>05-04-2020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D688D9-C3BB-4AD9-B48A-52BAA6DDCE68}"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C2038DF-2555-4F68-87A8-F27BEE78B1DA}" type="datetimeFigureOut">
              <a:rPr lang="en-IN" smtClean="0"/>
              <a:t>05-04-2020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D688D9-C3BB-4AD9-B48A-52BAA6DDCE68}"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2038DF-2555-4F68-87A8-F27BEE78B1DA}" type="datetimeFigureOut">
              <a:rPr lang="en-IN" smtClean="0"/>
              <a:t>05-04-2020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D688D9-C3BB-4AD9-B48A-52BAA6DDCE68}" type="slidenum">
              <a:rPr lang="en-IN" smtClean="0"/>
              <a:t>‹#›</a:t>
            </a:fld>
            <a:endParaRPr lang="en-IN"/>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2038DF-2555-4F68-87A8-F27BEE78B1DA}" type="datetimeFigureOut">
              <a:rPr lang="en-IN" smtClean="0"/>
              <a:t>05-04-2020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D688D9-C3BB-4AD9-B48A-52BAA6DDCE68}"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2038DF-2555-4F68-87A8-F27BEE78B1DA}" type="datetimeFigureOut">
              <a:rPr lang="en-IN" smtClean="0"/>
              <a:t>05-04-2020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D688D9-C3BB-4AD9-B48A-52BAA6DDCE68}"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2038DF-2555-4F68-87A8-F27BEE78B1DA}" type="datetimeFigureOut">
              <a:rPr lang="en-IN" smtClean="0"/>
              <a:t>05-04-2020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D688D9-C3BB-4AD9-B48A-52BAA6DDCE68}"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2038DF-2555-4F68-87A8-F27BEE78B1DA}" type="datetimeFigureOut">
              <a:rPr lang="en-IN" smtClean="0"/>
              <a:t>05-04-2020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D688D9-C3BB-4AD9-B48A-52BAA6DDCE68}" type="slidenum">
              <a:rPr lang="en-IN" smtClean="0"/>
              <a:t>‹#›</a:t>
            </a:fld>
            <a:endParaRPr lang="en-IN"/>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FC2038DF-2555-4F68-87A8-F27BEE78B1DA}" type="datetimeFigureOut">
              <a:rPr lang="en-IN" smtClean="0"/>
              <a:t>05-04-2020</a:t>
            </a:fld>
            <a:endParaRPr lang="en-IN"/>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B6D688D9-C3BB-4AD9-B48A-52BAA6DDCE6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Delhi_Metro_statio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eveloper.foursquare.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foursquare.com/docs/places-api/endpoin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IN" dirty="0"/>
          </a:p>
        </p:txBody>
      </p:sp>
      <p:sp>
        <p:nvSpPr>
          <p:cNvPr id="2" name="Title 1"/>
          <p:cNvSpPr>
            <a:spLocks noGrp="1"/>
          </p:cNvSpPr>
          <p:nvPr>
            <p:ph type="ctrTitle"/>
          </p:nvPr>
        </p:nvSpPr>
        <p:spPr>
          <a:xfrm>
            <a:off x="539552" y="476672"/>
            <a:ext cx="8208911" cy="4448785"/>
          </a:xfrm>
        </p:spPr>
        <p:txBody>
          <a:bodyPr/>
          <a:lstStyle/>
          <a:p>
            <a:r>
              <a:rPr lang="en-IN" u="sng" dirty="0">
                <a:effectLst/>
              </a:rPr>
              <a:t>Classification of Delhi Metro stations</a:t>
            </a:r>
            <a:r>
              <a:rPr lang="en-IN" dirty="0">
                <a:effectLst/>
              </a:rPr>
              <a:t/>
            </a:r>
            <a:br>
              <a:rPr lang="en-IN" dirty="0">
                <a:effectLst/>
              </a:rPr>
            </a:br>
            <a:endParaRPr lang="en-IN"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915815" y="2852936"/>
            <a:ext cx="2931765" cy="3050699"/>
          </a:xfrm>
          <a:prstGeom prst="rect">
            <a:avLst/>
          </a:prstGeom>
        </p:spPr>
      </p:pic>
    </p:spTree>
    <p:extLst>
      <p:ext uri="{BB962C8B-B14F-4D97-AF65-F5344CB8AC3E}">
        <p14:creationId xmlns:p14="http://schemas.microsoft.com/office/powerpoint/2010/main" val="1320510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352928" cy="785024"/>
          </a:xfrm>
        </p:spPr>
        <p:txBody>
          <a:bodyPr/>
          <a:lstStyle/>
          <a:p>
            <a:pPr algn="ctr"/>
            <a:r>
              <a:rPr lang="en-IN" sz="2800" dirty="0" smtClean="0"/>
              <a:t>Data Processing and Normalization</a:t>
            </a:r>
            <a:endParaRPr lang="en-IN" sz="2800" dirty="0"/>
          </a:p>
        </p:txBody>
      </p:sp>
      <p:pic>
        <p:nvPicPr>
          <p:cNvPr id="1026"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79388" y="2623122"/>
            <a:ext cx="8785225" cy="2565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32623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16632"/>
            <a:ext cx="6512511" cy="1143000"/>
          </a:xfrm>
        </p:spPr>
        <p:txBody>
          <a:bodyPr/>
          <a:lstStyle/>
          <a:p>
            <a:pPr algn="ctr"/>
            <a:r>
              <a:rPr lang="en-IN" u="sng" dirty="0" smtClean="0">
                <a:effectLst/>
              </a:rPr>
              <a:t>Clustering</a:t>
            </a:r>
            <a:r>
              <a:rPr lang="en-IN" dirty="0">
                <a:effectLst/>
              </a:rPr>
              <a:t/>
            </a:r>
            <a:br>
              <a:rPr lang="en-IN" dirty="0">
                <a:effectLst/>
              </a:rPr>
            </a:br>
            <a:endParaRPr lang="en-IN" dirty="0"/>
          </a:p>
        </p:txBody>
      </p:sp>
      <p:sp>
        <p:nvSpPr>
          <p:cNvPr id="3" name="Content Placeholder 2"/>
          <p:cNvSpPr>
            <a:spLocks noGrp="1"/>
          </p:cNvSpPr>
          <p:nvPr>
            <p:ph sz="quarter" idx="13"/>
          </p:nvPr>
        </p:nvSpPr>
        <p:spPr>
          <a:xfrm>
            <a:off x="179512" y="1124744"/>
            <a:ext cx="8784976" cy="5490944"/>
          </a:xfrm>
        </p:spPr>
        <p:txBody>
          <a:bodyPr>
            <a:normAutofit/>
          </a:bodyPr>
          <a:lstStyle/>
          <a:p>
            <a:r>
              <a:rPr lang="en-IN" dirty="0"/>
              <a:t>So we have the data and using an unsupervised clustering Algorithm known as </a:t>
            </a:r>
            <a:r>
              <a:rPr lang="en-IN" dirty="0" err="1"/>
              <a:t>KMeans</a:t>
            </a:r>
            <a:r>
              <a:rPr lang="en-IN" dirty="0"/>
              <a:t> </a:t>
            </a:r>
            <a:r>
              <a:rPr lang="en-IN" dirty="0" err="1"/>
              <a:t>Clusteing</a:t>
            </a:r>
            <a:r>
              <a:rPr lang="en-IN" dirty="0"/>
              <a:t> we will Create clusters. To get started You may know that 'K' Means Numbers of clusters in which data is to be categorized. Now problem is we </a:t>
            </a:r>
            <a:r>
              <a:rPr lang="en-IN" dirty="0" err="1"/>
              <a:t>dont</a:t>
            </a:r>
            <a:r>
              <a:rPr lang="en-IN" dirty="0"/>
              <a:t> know how to evaluate the best K value so we will run the </a:t>
            </a:r>
            <a:r>
              <a:rPr lang="en-IN" dirty="0" err="1"/>
              <a:t>Kmeans</a:t>
            </a:r>
            <a:r>
              <a:rPr lang="en-IN" dirty="0"/>
              <a:t> algorithm on different values of K. Then we will use some measures or metrics to see which K value will be the most suitable.</a:t>
            </a:r>
          </a:p>
          <a:p>
            <a:r>
              <a:rPr lang="en-IN" dirty="0"/>
              <a:t>First we will use the 'ELBOW METHOD' to check the most appropriate value of K.</a:t>
            </a:r>
          </a:p>
          <a:p>
            <a:r>
              <a:rPr lang="en-IN" dirty="0"/>
              <a:t>Second we use the ‘</a:t>
            </a:r>
            <a:r>
              <a:rPr lang="en-IN" dirty="0" err="1"/>
              <a:t>Silhoutte</a:t>
            </a:r>
            <a:r>
              <a:rPr lang="en-IN" dirty="0"/>
              <a:t> Score Method’.</a:t>
            </a:r>
          </a:p>
          <a:p>
            <a:endParaRPr lang="en-IN" dirty="0"/>
          </a:p>
        </p:txBody>
      </p:sp>
    </p:spTree>
    <p:extLst>
      <p:ext uri="{BB962C8B-B14F-4D97-AF65-F5344CB8AC3E}">
        <p14:creationId xmlns:p14="http://schemas.microsoft.com/office/powerpoint/2010/main" val="6204206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sz="quarter" idx="13"/>
          </p:nvPr>
        </p:nvPicPr>
        <p:blipFill rotWithShape="1">
          <a:blip r:embed="rId2">
            <a:extLst>
              <a:ext uri="{28A0092B-C50C-407E-A947-70E740481C1C}">
                <a14:useLocalDpi xmlns:a14="http://schemas.microsoft.com/office/drawing/2010/main" val="0"/>
              </a:ext>
            </a:extLst>
          </a:blip>
          <a:srcRect l="4354" r="3026"/>
          <a:stretch/>
        </p:blipFill>
        <p:spPr bwMode="auto">
          <a:xfrm>
            <a:off x="467544" y="260648"/>
            <a:ext cx="8424936" cy="61206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804113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sz="quarter" idx="13"/>
          </p:nvPr>
        </p:nvPicPr>
        <p:blipFill rotWithShape="1">
          <a:blip r:embed="rId2">
            <a:extLst>
              <a:ext uri="{28A0092B-C50C-407E-A947-70E740481C1C}">
                <a14:useLocalDpi xmlns:a14="http://schemas.microsoft.com/office/drawing/2010/main" val="0"/>
              </a:ext>
            </a:extLst>
          </a:blip>
          <a:srcRect l="2686" t="-2" r="3383" b="26"/>
          <a:stretch/>
        </p:blipFill>
        <p:spPr bwMode="auto">
          <a:xfrm>
            <a:off x="179512" y="188640"/>
            <a:ext cx="8712968" cy="64807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856785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424936" cy="1143000"/>
          </a:xfrm>
        </p:spPr>
        <p:txBody>
          <a:bodyPr/>
          <a:lstStyle/>
          <a:p>
            <a:pPr algn="ctr"/>
            <a:r>
              <a:rPr lang="en-IN" sz="3600" u="sng" dirty="0">
                <a:effectLst/>
              </a:rPr>
              <a:t>Clusters Visualization and Analysis</a:t>
            </a:r>
            <a:r>
              <a:rPr lang="en-IN" sz="3600" dirty="0">
                <a:effectLst/>
              </a:rPr>
              <a:t/>
            </a:r>
            <a:br>
              <a:rPr lang="en-IN" sz="3600" dirty="0">
                <a:effectLst/>
              </a:rPr>
            </a:br>
            <a:endParaRPr lang="en-IN" sz="3600" dirty="0"/>
          </a:p>
        </p:txBody>
      </p:sp>
      <p:sp>
        <p:nvSpPr>
          <p:cNvPr id="3" name="Content Placeholder 2"/>
          <p:cNvSpPr>
            <a:spLocks noGrp="1"/>
          </p:cNvSpPr>
          <p:nvPr>
            <p:ph sz="quarter" idx="13"/>
          </p:nvPr>
        </p:nvSpPr>
        <p:spPr>
          <a:xfrm>
            <a:off x="179512" y="1124744"/>
            <a:ext cx="8640960" cy="5634960"/>
          </a:xfrm>
        </p:spPr>
        <p:txBody>
          <a:bodyPr/>
          <a:lstStyle/>
          <a:p>
            <a:r>
              <a:rPr lang="en-IN" dirty="0" smtClean="0"/>
              <a:t>Using Number of clusters as 4 we have visualize the map.</a:t>
            </a:r>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758" y="1628800"/>
            <a:ext cx="8620125"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43242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3"/>
          </p:nvPr>
        </p:nvSpPr>
        <p:spPr>
          <a:xfrm>
            <a:off x="251520" y="260648"/>
            <a:ext cx="8640960" cy="6408712"/>
          </a:xfrm>
        </p:spPr>
        <p:txBody>
          <a:bodyPr>
            <a:normAutofit/>
          </a:bodyPr>
          <a:lstStyle/>
          <a:p>
            <a:pPr algn="ctr"/>
            <a:r>
              <a:rPr lang="en-IN" sz="3200" b="1" u="sng" dirty="0"/>
              <a:t>Results:-</a:t>
            </a:r>
            <a:endParaRPr lang="en-IN" sz="3200" dirty="0"/>
          </a:p>
          <a:p>
            <a:r>
              <a:rPr lang="en-IN" b="1" dirty="0"/>
              <a:t>Cluster 0 (Blue)</a:t>
            </a:r>
          </a:p>
          <a:p>
            <a:r>
              <a:rPr lang="en-IN" dirty="0"/>
              <a:t>Data Analysis Shows that </a:t>
            </a:r>
            <a:r>
              <a:rPr lang="en-IN" b="1" dirty="0"/>
              <a:t>Blue cluster/ Cluster 0</a:t>
            </a:r>
            <a:r>
              <a:rPr lang="en-IN" dirty="0"/>
              <a:t> have high value in almost all the fields of College &amp; University, Professional &amp; Other Places, Outdoors &amp; Recreation, Shops &amp; Service and also in other categories for some stations.</a:t>
            </a:r>
          </a:p>
          <a:p>
            <a:endParaRPr lang="en-IN"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996952"/>
            <a:ext cx="8643689" cy="3572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3760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3"/>
          </p:nvPr>
        </p:nvSpPr>
        <p:spPr>
          <a:xfrm>
            <a:off x="107504" y="620688"/>
            <a:ext cx="8784976" cy="3585552"/>
          </a:xfrm>
        </p:spPr>
        <p:txBody>
          <a:bodyPr/>
          <a:lstStyle/>
          <a:p>
            <a:pPr algn="ctr"/>
            <a:r>
              <a:rPr lang="en-IN" b="1" dirty="0"/>
              <a:t>Cluster 1 (Blue)</a:t>
            </a:r>
          </a:p>
          <a:p>
            <a:r>
              <a:rPr lang="en-IN" dirty="0"/>
              <a:t>Data Analysis Shows that </a:t>
            </a:r>
            <a:r>
              <a:rPr lang="en-IN" b="1" dirty="0"/>
              <a:t>Green cluster/ Cluster 1</a:t>
            </a:r>
            <a:r>
              <a:rPr lang="en-IN" dirty="0"/>
              <a:t> have high value in almost all the fields of Residence, Professional &amp; Other Places, Outdoors &amp; Recreation, Arts &amp; Entertainment , Shops &amp; Services and College &amp; University than other categories.</a:t>
            </a:r>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2" y="2701993"/>
            <a:ext cx="8601075" cy="2815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15639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3"/>
          </p:nvPr>
        </p:nvSpPr>
        <p:spPr>
          <a:xfrm>
            <a:off x="107504" y="116632"/>
            <a:ext cx="8856984" cy="4089608"/>
          </a:xfrm>
        </p:spPr>
        <p:txBody>
          <a:bodyPr>
            <a:normAutofit/>
          </a:bodyPr>
          <a:lstStyle/>
          <a:p>
            <a:pPr algn="ctr"/>
            <a:r>
              <a:rPr lang="en-GB" b="1" dirty="0"/>
              <a:t>CLUSTER 2 (YELLOW</a:t>
            </a:r>
            <a:r>
              <a:rPr lang="en-GB" b="1" dirty="0" smtClean="0"/>
              <a:t>)</a:t>
            </a:r>
            <a:endParaRPr lang="en-GB" b="1" dirty="0"/>
          </a:p>
          <a:p>
            <a:r>
              <a:rPr lang="en-GB" dirty="0" smtClean="0"/>
              <a:t>Data </a:t>
            </a:r>
            <a:r>
              <a:rPr lang="en-GB" dirty="0"/>
              <a:t>Analysis Shows that Yellow cluster/ Cluster 2 have high value in almost all the fields of Event, Residence, Outdoors &amp; Recreation, Arts &amp; Entertainment , Travel &amp; Transport than other categories.</a:t>
            </a:r>
          </a:p>
          <a:p>
            <a:r>
              <a:rPr lang="en-GB" dirty="0"/>
              <a:t>Analysis shows us that this cluster is geographically </a:t>
            </a:r>
            <a:r>
              <a:rPr lang="en-GB" dirty="0" err="1"/>
              <a:t>centered</a:t>
            </a:r>
            <a:r>
              <a:rPr lang="en-GB" dirty="0"/>
              <a:t> at almost central part of Delhi and including stations like </a:t>
            </a:r>
            <a:r>
              <a:rPr lang="en-GB" dirty="0" err="1"/>
              <a:t>Kashmere</a:t>
            </a:r>
            <a:r>
              <a:rPr lang="en-GB" dirty="0"/>
              <a:t> Gate, Welcome which have interchanges </a:t>
            </a:r>
            <a:r>
              <a:rPr lang="en-GB" dirty="0" smtClean="0"/>
              <a:t>of </a:t>
            </a:r>
            <a:r>
              <a:rPr lang="en-GB" dirty="0"/>
              <a:t>Travel and Transport facility.</a:t>
            </a:r>
          </a:p>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454718"/>
            <a:ext cx="8856984"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74298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3"/>
          </p:nvPr>
        </p:nvSpPr>
        <p:spPr>
          <a:xfrm>
            <a:off x="246315" y="188640"/>
            <a:ext cx="8591550" cy="4017600"/>
          </a:xfrm>
        </p:spPr>
        <p:txBody>
          <a:bodyPr/>
          <a:lstStyle/>
          <a:p>
            <a:pPr algn="ctr"/>
            <a:r>
              <a:rPr lang="en-IN" b="1" dirty="0"/>
              <a:t>CLUSTER 3 (RED)</a:t>
            </a:r>
          </a:p>
          <a:p>
            <a:r>
              <a:rPr lang="en-GB" dirty="0"/>
              <a:t>Data Analysis Shows that Red cluster/ Cluster 3 have high value in almost all the fields of Event, Nightlife, Outdoors &amp; Recreation, Professional &amp; Other Places, College &amp; University than other categories.</a:t>
            </a:r>
          </a:p>
          <a:p>
            <a:r>
              <a:rPr lang="en-GB" dirty="0"/>
              <a:t>Analysis shows us that this cluster consists of industrial and professional places like Faridabad, some Noida sectors.</a:t>
            </a:r>
          </a:p>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846" y="3356992"/>
            <a:ext cx="8591550" cy="3024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59453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640960" cy="1143000"/>
          </a:xfrm>
        </p:spPr>
        <p:txBody>
          <a:bodyPr/>
          <a:lstStyle/>
          <a:p>
            <a:pPr algn="ctr"/>
            <a:r>
              <a:rPr lang="en-IN" dirty="0"/>
              <a:t>Discussions</a:t>
            </a:r>
          </a:p>
        </p:txBody>
      </p:sp>
      <p:sp>
        <p:nvSpPr>
          <p:cNvPr id="3" name="Content Placeholder 2"/>
          <p:cNvSpPr>
            <a:spLocks noGrp="1"/>
          </p:cNvSpPr>
          <p:nvPr>
            <p:ph sz="quarter" idx="13"/>
          </p:nvPr>
        </p:nvSpPr>
        <p:spPr>
          <a:xfrm>
            <a:off x="251520" y="1268760"/>
            <a:ext cx="8784976" cy="5112568"/>
          </a:xfrm>
        </p:spPr>
        <p:txBody>
          <a:bodyPr>
            <a:normAutofit/>
          </a:bodyPr>
          <a:lstStyle/>
          <a:p>
            <a:r>
              <a:rPr lang="en-GB" dirty="0"/>
              <a:t>Note that Foursquare data isn't very precise and accurate. The Foursquare counts for the venues that we can explore via Foursquare data. This doesn’t take into account other attributes that are essential and </a:t>
            </a:r>
            <a:r>
              <a:rPr lang="en-GB" dirty="0" err="1"/>
              <a:t>impotant</a:t>
            </a:r>
            <a:r>
              <a:rPr lang="en-GB" dirty="0"/>
              <a:t> to take while making clusters like Venue's size, services it provide, small shops or '</a:t>
            </a:r>
            <a:r>
              <a:rPr lang="en-GB" dirty="0" err="1"/>
              <a:t>Rehdis</a:t>
            </a:r>
            <a:r>
              <a:rPr lang="en-GB" dirty="0"/>
              <a:t>' that are usually present almost everywhere. Moreover we do not take into account the Food while analysis as this is the attribute almost equal everywhere.</a:t>
            </a:r>
          </a:p>
          <a:p>
            <a:r>
              <a:rPr lang="en-GB" dirty="0"/>
              <a:t>Also using </a:t>
            </a:r>
            <a:r>
              <a:rPr lang="en-GB" dirty="0" err="1"/>
              <a:t>Geocoder</a:t>
            </a:r>
            <a:r>
              <a:rPr lang="en-GB" dirty="0"/>
              <a:t> has some limitations in how accurate the geocoding of an address will be returned. There is also ambiguity with some places due to similar names or changes in names.</a:t>
            </a:r>
          </a:p>
          <a:p>
            <a:endParaRPr lang="en-IN" dirty="0"/>
          </a:p>
        </p:txBody>
      </p:sp>
    </p:spTree>
    <p:extLst>
      <p:ext uri="{BB962C8B-B14F-4D97-AF65-F5344CB8AC3E}">
        <p14:creationId xmlns:p14="http://schemas.microsoft.com/office/powerpoint/2010/main" val="3426443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16632"/>
            <a:ext cx="8136904" cy="1143000"/>
          </a:xfrm>
        </p:spPr>
        <p:txBody>
          <a:bodyPr/>
          <a:lstStyle/>
          <a:p>
            <a:pPr algn="ctr"/>
            <a:r>
              <a:rPr lang="en-IN" u="sng" dirty="0">
                <a:effectLst/>
              </a:rPr>
              <a:t>Introduction</a:t>
            </a:r>
            <a:r>
              <a:rPr lang="en-IN" dirty="0">
                <a:effectLst/>
              </a:rPr>
              <a:t/>
            </a:r>
            <a:br>
              <a:rPr lang="en-IN" dirty="0">
                <a:effectLst/>
              </a:rPr>
            </a:br>
            <a:endParaRPr lang="en-IN" dirty="0"/>
          </a:p>
        </p:txBody>
      </p:sp>
      <p:sp>
        <p:nvSpPr>
          <p:cNvPr id="3" name="Content Placeholder 2"/>
          <p:cNvSpPr>
            <a:spLocks noGrp="1"/>
          </p:cNvSpPr>
          <p:nvPr>
            <p:ph sz="quarter" idx="13"/>
          </p:nvPr>
        </p:nvSpPr>
        <p:spPr>
          <a:xfrm>
            <a:off x="323528" y="1412776"/>
            <a:ext cx="8640960" cy="5256584"/>
          </a:xfrm>
        </p:spPr>
        <p:txBody>
          <a:bodyPr>
            <a:normAutofit/>
          </a:bodyPr>
          <a:lstStyle/>
          <a:p>
            <a:r>
              <a:rPr lang="en-IN" dirty="0"/>
              <a:t>Delhi Metro is a rapid transit system serving Delhi and its satellite cities in the National Capital Region of India. As of now, there are a total of 229 metro stations including the Airport Express stations. The first section of the Delhi Metro opened on 25 December 2002 with the Red Line, and has since been expanded to around 347.66 km (216.03 miles) of route length as of 4 October 2019. The network has nine operational lines and is built and operated by the Delhi Metro Rail Corporation Limited (DMRC). The Delhi Metro Rail Corporation makes 2,700 trips per day carrying 1.5 million passengers, who on an average travel a distance of 17 kilometres each.</a:t>
            </a:r>
          </a:p>
          <a:p>
            <a:r>
              <a:rPr lang="en-IN" dirty="0"/>
              <a:t> </a:t>
            </a:r>
          </a:p>
          <a:p>
            <a:r>
              <a:rPr lang="en-IN" dirty="0"/>
              <a:t> </a:t>
            </a:r>
          </a:p>
          <a:p>
            <a:endParaRPr lang="en-IN" dirty="0"/>
          </a:p>
        </p:txBody>
      </p:sp>
    </p:spTree>
    <p:extLst>
      <p:ext uri="{BB962C8B-B14F-4D97-AF65-F5344CB8AC3E}">
        <p14:creationId xmlns:p14="http://schemas.microsoft.com/office/powerpoint/2010/main" val="42893966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260648"/>
            <a:ext cx="6512511" cy="1143000"/>
          </a:xfrm>
        </p:spPr>
        <p:txBody>
          <a:bodyPr/>
          <a:lstStyle/>
          <a:p>
            <a:pPr algn="ctr"/>
            <a:r>
              <a:rPr lang="en-IN" dirty="0">
                <a:effectLst/>
              </a:rPr>
              <a:t>Conclusion</a:t>
            </a:r>
            <a:br>
              <a:rPr lang="en-IN" dirty="0">
                <a:effectLst/>
              </a:rPr>
            </a:br>
            <a:endParaRPr lang="en-IN" dirty="0"/>
          </a:p>
        </p:txBody>
      </p:sp>
      <p:sp>
        <p:nvSpPr>
          <p:cNvPr id="3" name="Content Placeholder 2"/>
          <p:cNvSpPr>
            <a:spLocks noGrp="1"/>
          </p:cNvSpPr>
          <p:nvPr>
            <p:ph sz="quarter" idx="13"/>
          </p:nvPr>
        </p:nvSpPr>
        <p:spPr>
          <a:xfrm>
            <a:off x="179512" y="1124744"/>
            <a:ext cx="8784976" cy="5544616"/>
          </a:xfrm>
        </p:spPr>
        <p:txBody>
          <a:bodyPr/>
          <a:lstStyle/>
          <a:p>
            <a:r>
              <a:rPr lang="en-GB" dirty="0"/>
              <a:t>Foursquare data is limited but can provide insights into a city’s development. This data could be combined with other sources to provide more accurate results.</a:t>
            </a:r>
            <a:endParaRPr lang="en-IN" dirty="0"/>
          </a:p>
        </p:txBody>
      </p:sp>
    </p:spTree>
    <p:extLst>
      <p:ext uri="{BB962C8B-B14F-4D97-AF65-F5344CB8AC3E}">
        <p14:creationId xmlns:p14="http://schemas.microsoft.com/office/powerpoint/2010/main" val="2731349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79512" y="188640"/>
            <a:ext cx="8856984" cy="6480720"/>
          </a:xfrm>
        </p:spPr>
        <p:txBody>
          <a:bodyPr>
            <a:normAutofit/>
          </a:bodyPr>
          <a:lstStyle/>
          <a:p>
            <a:r>
              <a:rPr lang="en-IN" dirty="0" smtClean="0"/>
              <a:t>For this project, we will try to look at the places surrounding these metro stations and classify them according to the similarity of nearby venues. Almost every one use metro transit to migrate from one place to another for reasons which can be personal of professional. If there are more professional places like companies, offices surrounding a station then it will mostly be used by working professionals. Then there are some stations with many universities or colleges nearby and is used by Students mostly. Stations which have places like amusement parks, malls, monuments are used by people for recreation. </a:t>
            </a:r>
          </a:p>
          <a:p>
            <a:endParaRPr lang="en-IN" dirty="0" smtClean="0"/>
          </a:p>
          <a:p>
            <a:r>
              <a:rPr lang="en-IN" dirty="0"/>
              <a:t>We can classify stations by primary usage analysing the data that contains the number of nearby venues according to their category. This can help plan further extension of the network and find places for new development.</a:t>
            </a:r>
          </a:p>
          <a:p>
            <a:endParaRPr lang="en-IN" dirty="0" smtClean="0"/>
          </a:p>
          <a:p>
            <a:endParaRPr lang="en-IN" dirty="0"/>
          </a:p>
        </p:txBody>
      </p:sp>
    </p:spTree>
    <p:extLst>
      <p:ext uri="{BB962C8B-B14F-4D97-AF65-F5344CB8AC3E}">
        <p14:creationId xmlns:p14="http://schemas.microsoft.com/office/powerpoint/2010/main" val="32468588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6512511" cy="1143000"/>
          </a:xfrm>
        </p:spPr>
        <p:txBody>
          <a:bodyPr/>
          <a:lstStyle/>
          <a:p>
            <a:pPr algn="ctr"/>
            <a:r>
              <a:rPr lang="en-IN" dirty="0" smtClean="0"/>
              <a:t>Data</a:t>
            </a:r>
            <a:endParaRPr lang="en-IN" dirty="0"/>
          </a:p>
        </p:txBody>
      </p:sp>
      <p:sp>
        <p:nvSpPr>
          <p:cNvPr id="3" name="Content Placeholder 2"/>
          <p:cNvSpPr>
            <a:spLocks noGrp="1"/>
          </p:cNvSpPr>
          <p:nvPr>
            <p:ph sz="quarter" idx="13"/>
          </p:nvPr>
        </p:nvSpPr>
        <p:spPr>
          <a:xfrm>
            <a:off x="179512" y="1412776"/>
            <a:ext cx="8712968" cy="5184576"/>
          </a:xfrm>
        </p:spPr>
        <p:txBody>
          <a:bodyPr>
            <a:normAutofit/>
          </a:bodyPr>
          <a:lstStyle/>
          <a:p>
            <a:r>
              <a:rPr lang="en-IN" dirty="0"/>
              <a:t>In this section we will describe our base data which we will analyse to reach the goal we want.</a:t>
            </a:r>
          </a:p>
          <a:p>
            <a:r>
              <a:rPr lang="en-IN" dirty="0"/>
              <a:t>We will be requiring some Python libraries and modules like Pandas, </a:t>
            </a:r>
            <a:r>
              <a:rPr lang="en-IN" dirty="0" err="1"/>
              <a:t>Numpy</a:t>
            </a:r>
            <a:r>
              <a:rPr lang="en-IN" dirty="0"/>
              <a:t>, JSON, requests, </a:t>
            </a:r>
            <a:r>
              <a:rPr lang="en-IN" dirty="0" err="1"/>
              <a:t>geopy</a:t>
            </a:r>
            <a:r>
              <a:rPr lang="en-IN" dirty="0"/>
              <a:t>, bs4, </a:t>
            </a:r>
            <a:r>
              <a:rPr lang="en-IN" dirty="0" err="1"/>
              <a:t>sklearn</a:t>
            </a:r>
            <a:r>
              <a:rPr lang="en-IN" dirty="0"/>
              <a:t>, etc.to move further in the project.</a:t>
            </a:r>
          </a:p>
          <a:p>
            <a:r>
              <a:rPr lang="en-IN" dirty="0"/>
              <a:t>The main source of stations data that will contain the list of all the metro stations under DMRC in Delhi. Is the following Wikipedia page.</a:t>
            </a:r>
          </a:p>
          <a:p>
            <a:r>
              <a:rPr lang="en-IN" u="sng" dirty="0">
                <a:hlinkClick r:id="rId2"/>
              </a:rPr>
              <a:t>https://en.wikipedia.org/wiki/List_of_Delhi_Metro_stations</a:t>
            </a:r>
            <a:endParaRPr lang="en-IN" dirty="0"/>
          </a:p>
          <a:p>
            <a:r>
              <a:rPr lang="en-IN" dirty="0"/>
              <a:t>We have to scrape the relevant table data from this </a:t>
            </a:r>
            <a:r>
              <a:rPr lang="en-IN" dirty="0" err="1"/>
              <a:t>url</a:t>
            </a:r>
            <a:r>
              <a:rPr lang="en-IN" dirty="0"/>
              <a:t> like Station name, Line.</a:t>
            </a:r>
          </a:p>
          <a:p>
            <a:r>
              <a:rPr lang="en-IN" dirty="0"/>
              <a:t>To get the latitude and longitude values we will use </a:t>
            </a:r>
            <a:r>
              <a:rPr lang="en-IN" dirty="0" err="1"/>
              <a:t>geopy.geocoder</a:t>
            </a:r>
            <a:r>
              <a:rPr lang="en-IN" dirty="0"/>
              <a:t> module and will geocode each station.</a:t>
            </a:r>
          </a:p>
          <a:p>
            <a:endParaRPr lang="en-IN" dirty="0"/>
          </a:p>
        </p:txBody>
      </p:sp>
    </p:spTree>
    <p:extLst>
      <p:ext uri="{BB962C8B-B14F-4D97-AF65-F5344CB8AC3E}">
        <p14:creationId xmlns:p14="http://schemas.microsoft.com/office/powerpoint/2010/main" val="358720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404664"/>
            <a:ext cx="5731039" cy="641008"/>
          </a:xfrm>
        </p:spPr>
        <p:txBody>
          <a:bodyPr/>
          <a:lstStyle/>
          <a:p>
            <a:pPr algn="ctr"/>
            <a:r>
              <a:rPr lang="en-IN" sz="3600" dirty="0"/>
              <a:t>Assumption</a:t>
            </a:r>
            <a:r>
              <a:rPr lang="en-IN" dirty="0"/>
              <a:t> :-</a:t>
            </a:r>
            <a:br>
              <a:rPr lang="en-IN" dirty="0"/>
            </a:br>
            <a:endParaRPr lang="en-IN" dirty="0"/>
          </a:p>
        </p:txBody>
      </p:sp>
      <p:sp>
        <p:nvSpPr>
          <p:cNvPr id="3" name="Content Placeholder 2"/>
          <p:cNvSpPr>
            <a:spLocks noGrp="1"/>
          </p:cNvSpPr>
          <p:nvPr>
            <p:ph sz="quarter" idx="13"/>
          </p:nvPr>
        </p:nvSpPr>
        <p:spPr>
          <a:xfrm>
            <a:off x="107504" y="1412776"/>
            <a:ext cx="8640960" cy="5328592"/>
          </a:xfrm>
        </p:spPr>
        <p:txBody>
          <a:bodyPr>
            <a:normAutofit/>
          </a:bodyPr>
          <a:lstStyle/>
          <a:p>
            <a:pPr lvl="0"/>
            <a:r>
              <a:rPr lang="en-IN" dirty="0" smtClean="0"/>
              <a:t>There </a:t>
            </a:r>
            <a:r>
              <a:rPr lang="en-IN" dirty="0"/>
              <a:t>are some stations with more than one line that pass through it. So we have assumed that only the line that is written first on the above </a:t>
            </a:r>
            <a:r>
              <a:rPr lang="en-IN" dirty="0" err="1"/>
              <a:t>url</a:t>
            </a:r>
            <a:r>
              <a:rPr lang="en-IN" dirty="0"/>
              <a:t> will be the data of our choice to nullify the ambiguity that we may face while plotting on the graph</a:t>
            </a:r>
          </a:p>
          <a:p>
            <a:r>
              <a:rPr lang="en-IN" dirty="0"/>
              <a:t>To get the nearby venues of all stations we will be using Foursquare API for which we need to create an account on the following </a:t>
            </a:r>
            <a:r>
              <a:rPr lang="en-IN" dirty="0" err="1"/>
              <a:t>url</a:t>
            </a:r>
            <a:r>
              <a:rPr lang="en-IN" dirty="0"/>
              <a:t>.</a:t>
            </a:r>
          </a:p>
          <a:p>
            <a:r>
              <a:rPr lang="en-IN" u="sng" dirty="0">
                <a:hlinkClick r:id="rId2"/>
              </a:rPr>
              <a:t>https://developer.foursquare.com/</a:t>
            </a:r>
            <a:r>
              <a:rPr lang="en-IN" dirty="0"/>
              <a:t>.</a:t>
            </a:r>
          </a:p>
          <a:p>
            <a:r>
              <a:rPr lang="en-IN" dirty="0"/>
              <a:t>After this we will be required to pre-process data and create a data frame. After the pre-processing our data will look something like </a:t>
            </a:r>
            <a:r>
              <a:rPr lang="en-IN" dirty="0" smtClean="0"/>
              <a:t>in the next slide.</a:t>
            </a:r>
            <a:endParaRPr lang="en-IN" dirty="0"/>
          </a:p>
          <a:p>
            <a:endParaRPr lang="en-IN" dirty="0"/>
          </a:p>
        </p:txBody>
      </p:sp>
    </p:spTree>
    <p:extLst>
      <p:ext uri="{BB962C8B-B14F-4D97-AF65-F5344CB8AC3E}">
        <p14:creationId xmlns:p14="http://schemas.microsoft.com/office/powerpoint/2010/main" val="33655843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76672"/>
            <a:ext cx="6512511" cy="1143000"/>
          </a:xfrm>
        </p:spPr>
        <p:txBody>
          <a:bodyPr/>
          <a:lstStyle/>
          <a:p>
            <a:pPr algn="ctr"/>
            <a:r>
              <a:rPr lang="en-IN" dirty="0" smtClean="0"/>
              <a:t>Data Sample</a:t>
            </a:r>
            <a:endParaRPr lang="en-IN" dirty="0"/>
          </a:p>
        </p:txBody>
      </p:sp>
      <p:pic>
        <p:nvPicPr>
          <p:cNvPr id="4" name="Content Placeholder 3"/>
          <p:cNvPicPr>
            <a:picLocks noGrp="1"/>
          </p:cNvPicPr>
          <p:nvPr>
            <p:ph sz="quarter" idx="13"/>
          </p:nvPr>
        </p:nvPicPr>
        <p:blipFill>
          <a:blip r:embed="rId2"/>
          <a:stretch>
            <a:fillRect/>
          </a:stretch>
        </p:blipFill>
        <p:spPr>
          <a:xfrm>
            <a:off x="539552" y="1772816"/>
            <a:ext cx="8136904" cy="3600400"/>
          </a:xfrm>
          <a:prstGeom prst="rect">
            <a:avLst/>
          </a:prstGeom>
        </p:spPr>
      </p:pic>
    </p:spTree>
    <p:extLst>
      <p:ext uri="{BB962C8B-B14F-4D97-AF65-F5344CB8AC3E}">
        <p14:creationId xmlns:p14="http://schemas.microsoft.com/office/powerpoint/2010/main" val="464310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88640"/>
            <a:ext cx="6512511" cy="1143000"/>
          </a:xfrm>
        </p:spPr>
        <p:txBody>
          <a:bodyPr/>
          <a:lstStyle/>
          <a:p>
            <a:pPr algn="ctr"/>
            <a:r>
              <a:rPr lang="en-IN" dirty="0" smtClean="0"/>
              <a:t>Methodology</a:t>
            </a:r>
            <a:endParaRPr lang="en-IN" dirty="0"/>
          </a:p>
        </p:txBody>
      </p:sp>
      <p:sp>
        <p:nvSpPr>
          <p:cNvPr id="3" name="Content Placeholder 2"/>
          <p:cNvSpPr>
            <a:spLocks noGrp="1"/>
          </p:cNvSpPr>
          <p:nvPr>
            <p:ph sz="quarter" idx="13"/>
          </p:nvPr>
        </p:nvSpPr>
        <p:spPr>
          <a:xfrm>
            <a:off x="395536" y="1340768"/>
            <a:ext cx="8568952" cy="5112568"/>
          </a:xfrm>
        </p:spPr>
        <p:txBody>
          <a:bodyPr>
            <a:normAutofit/>
          </a:bodyPr>
          <a:lstStyle/>
          <a:p>
            <a:r>
              <a:rPr lang="en-IN" dirty="0"/>
              <a:t>We have the </a:t>
            </a:r>
            <a:r>
              <a:rPr lang="en-IN" dirty="0" err="1"/>
              <a:t>the</a:t>
            </a:r>
            <a:r>
              <a:rPr lang="en-IN" dirty="0"/>
              <a:t> data related to the metro station under DMRC, their latitudes and longitudes values with the line of Metro that passed through them.</a:t>
            </a:r>
          </a:p>
          <a:p>
            <a:r>
              <a:rPr lang="en-IN" dirty="0"/>
              <a:t>For further processing we will be utilizing the </a:t>
            </a:r>
            <a:r>
              <a:rPr lang="en-IN" b="1" dirty="0"/>
              <a:t>FOURSQUARE API</a:t>
            </a:r>
            <a:r>
              <a:rPr lang="en-IN" dirty="0"/>
              <a:t> and explore the venues in a specific radius around that using their coordinates values.</a:t>
            </a:r>
          </a:p>
          <a:p>
            <a:r>
              <a:rPr lang="en-IN" dirty="0"/>
              <a:t>We will use explore query under venues of the </a:t>
            </a:r>
            <a:r>
              <a:rPr lang="en-IN" dirty="0" err="1"/>
              <a:t>api</a:t>
            </a:r>
            <a:r>
              <a:rPr lang="en-IN" dirty="0"/>
              <a:t> calls. You can read more about the various Endpoints provided Foursquare </a:t>
            </a:r>
            <a:r>
              <a:rPr lang="en-IN" dirty="0" err="1"/>
              <a:t>api</a:t>
            </a:r>
            <a:r>
              <a:rPr lang="en-IN" dirty="0"/>
              <a:t> on the following link. </a:t>
            </a:r>
            <a:r>
              <a:rPr lang="en-IN" b="1" u="sng" dirty="0">
                <a:hlinkClick r:id="rId2"/>
              </a:rPr>
              <a:t>https://developer.foursquare.com/docs/places-api/endpoints/</a:t>
            </a:r>
            <a:endParaRPr lang="en-IN" dirty="0"/>
          </a:p>
          <a:p>
            <a:endParaRPr lang="en-IN" dirty="0"/>
          </a:p>
          <a:p>
            <a:endParaRPr lang="en-IN" dirty="0"/>
          </a:p>
        </p:txBody>
      </p:sp>
    </p:spTree>
    <p:extLst>
      <p:ext uri="{BB962C8B-B14F-4D97-AF65-F5344CB8AC3E}">
        <p14:creationId xmlns:p14="http://schemas.microsoft.com/office/powerpoint/2010/main" val="1271649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88640"/>
            <a:ext cx="7848872" cy="1143000"/>
          </a:xfrm>
        </p:spPr>
        <p:txBody>
          <a:bodyPr/>
          <a:lstStyle/>
          <a:p>
            <a:pPr algn="ctr"/>
            <a:r>
              <a:rPr lang="en-IN" sz="3600" u="sng" dirty="0" smtClean="0"/>
              <a:t>Foursquare API Calls</a:t>
            </a:r>
            <a:endParaRPr lang="en-IN" sz="3600" u="sng" dirty="0"/>
          </a:p>
        </p:txBody>
      </p:sp>
      <p:sp>
        <p:nvSpPr>
          <p:cNvPr id="3" name="Content Placeholder 2"/>
          <p:cNvSpPr>
            <a:spLocks noGrp="1"/>
          </p:cNvSpPr>
          <p:nvPr>
            <p:ph sz="quarter" idx="13"/>
          </p:nvPr>
        </p:nvSpPr>
        <p:spPr>
          <a:xfrm>
            <a:off x="251520" y="908720"/>
            <a:ext cx="8712968" cy="5832648"/>
          </a:xfrm>
        </p:spPr>
        <p:txBody>
          <a:bodyPr>
            <a:normAutofit fontScale="85000" lnSpcReduction="20000"/>
          </a:bodyPr>
          <a:lstStyle/>
          <a:p>
            <a:r>
              <a:rPr lang="en-IN" dirty="0"/>
              <a:t>The advantage of using Foursquare </a:t>
            </a:r>
            <a:r>
              <a:rPr lang="en-IN" dirty="0" err="1"/>
              <a:t>api</a:t>
            </a:r>
            <a:r>
              <a:rPr lang="en-IN" dirty="0"/>
              <a:t> is that venues are </a:t>
            </a:r>
            <a:r>
              <a:rPr lang="en-IN" dirty="0" err="1"/>
              <a:t>classiied</a:t>
            </a:r>
            <a:r>
              <a:rPr lang="en-IN" dirty="0"/>
              <a:t> in particular </a:t>
            </a:r>
            <a:r>
              <a:rPr lang="en-IN" dirty="0" smtClean="0"/>
              <a:t>categories. Arts </a:t>
            </a:r>
            <a:r>
              <a:rPr lang="en-IN" dirty="0"/>
              <a:t>&amp; Entertainment (4d4b7104d754a06370d81259)</a:t>
            </a:r>
          </a:p>
          <a:p>
            <a:pPr lvl="0"/>
            <a:r>
              <a:rPr lang="en-IN" dirty="0"/>
              <a:t>College &amp; University (4d4b7105d754a06372d81259)</a:t>
            </a:r>
          </a:p>
          <a:p>
            <a:pPr lvl="0"/>
            <a:r>
              <a:rPr lang="en-IN" dirty="0"/>
              <a:t>Event (4d4b7105d754a06373d81259)</a:t>
            </a:r>
          </a:p>
          <a:p>
            <a:pPr lvl="0"/>
            <a:r>
              <a:rPr lang="en-IN" dirty="0"/>
              <a:t>Food (4d4b7105d754a06374d81259)</a:t>
            </a:r>
          </a:p>
          <a:p>
            <a:pPr lvl="0"/>
            <a:r>
              <a:rPr lang="en-IN" dirty="0"/>
              <a:t>Nightlife Spot (4d4b7105d754a06376d81259)</a:t>
            </a:r>
          </a:p>
          <a:p>
            <a:pPr lvl="0"/>
            <a:r>
              <a:rPr lang="en-IN" dirty="0"/>
              <a:t>Outdoors &amp; Recreation (4d4b7105d754a06377d81259)</a:t>
            </a:r>
          </a:p>
          <a:p>
            <a:pPr lvl="0"/>
            <a:r>
              <a:rPr lang="en-IN" dirty="0"/>
              <a:t>Professional &amp; Other Places (4d4b7105d754a06375d81259)</a:t>
            </a:r>
          </a:p>
          <a:p>
            <a:pPr lvl="0"/>
            <a:r>
              <a:rPr lang="en-IN" dirty="0"/>
              <a:t>Residence (4e67e38e036454776db1fb3a)</a:t>
            </a:r>
          </a:p>
          <a:p>
            <a:pPr lvl="0"/>
            <a:r>
              <a:rPr lang="en-IN" dirty="0"/>
              <a:t>Shop &amp; Service (4d4b7105d754a06378d81259)</a:t>
            </a:r>
          </a:p>
          <a:p>
            <a:pPr lvl="0"/>
            <a:r>
              <a:rPr lang="en-IN" dirty="0"/>
              <a:t>Travel &amp; Transport (4d4b7105d754a06379d81259)</a:t>
            </a:r>
          </a:p>
          <a:p>
            <a:r>
              <a:rPr lang="en-IN" dirty="0"/>
              <a:t>We’ll be querying the number of venues in each category in a 1000m radius around each station. This radius was chosen because 1000m is a reasonable walking distance.</a:t>
            </a:r>
          </a:p>
          <a:p>
            <a:r>
              <a:rPr lang="en-IN" b="1" dirty="0" err="1"/>
              <a:t>explore_url</a:t>
            </a:r>
            <a:r>
              <a:rPr lang="en-IN" b="1" dirty="0"/>
              <a:t> = 'https://api.foursquare.com/v2/venues/</a:t>
            </a:r>
            <a:r>
              <a:rPr lang="en-IN" b="1" dirty="0" err="1"/>
              <a:t>explore?client_id</a:t>
            </a:r>
            <a:r>
              <a:rPr lang="en-IN" b="1" dirty="0"/>
              <a:t>={}&amp;</a:t>
            </a:r>
            <a:r>
              <a:rPr lang="en-IN" b="1" dirty="0" err="1"/>
              <a:t>client_secret</a:t>
            </a:r>
            <a:r>
              <a:rPr lang="en-IN" b="1" dirty="0"/>
              <a:t>={}&amp;v={}&amp;</a:t>
            </a:r>
            <a:r>
              <a:rPr lang="en-IN" b="1" dirty="0" err="1"/>
              <a:t>ll</a:t>
            </a:r>
            <a:r>
              <a:rPr lang="en-IN" b="1" dirty="0"/>
              <a:t>={},{}&amp;radius={}&amp;</a:t>
            </a:r>
            <a:r>
              <a:rPr lang="en-IN" b="1" dirty="0" err="1"/>
              <a:t>categoryId</a:t>
            </a:r>
            <a:r>
              <a:rPr lang="en-IN" b="1" dirty="0"/>
              <a:t>={}'.format(CLIENT_ID, CLIENT_SECRET, VERSION,  </a:t>
            </a:r>
            <a:r>
              <a:rPr lang="en-IN" b="1" dirty="0" err="1"/>
              <a:t>lat</a:t>
            </a:r>
            <a:r>
              <a:rPr lang="en-IN" b="1" dirty="0"/>
              <a:t>, long, radius,  </a:t>
            </a:r>
            <a:r>
              <a:rPr lang="en-IN" b="1" dirty="0" err="1"/>
              <a:t>categoryId</a:t>
            </a:r>
            <a:r>
              <a:rPr lang="en-IN" b="1" dirty="0"/>
              <a:t>)</a:t>
            </a:r>
            <a:endParaRPr lang="en-IN" dirty="0"/>
          </a:p>
          <a:p>
            <a:endParaRPr lang="en-IN" dirty="0"/>
          </a:p>
        </p:txBody>
      </p:sp>
    </p:spTree>
    <p:extLst>
      <p:ext uri="{BB962C8B-B14F-4D97-AF65-F5344CB8AC3E}">
        <p14:creationId xmlns:p14="http://schemas.microsoft.com/office/powerpoint/2010/main" val="5703147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16632"/>
            <a:ext cx="6512511" cy="1143000"/>
          </a:xfrm>
        </p:spPr>
        <p:txBody>
          <a:bodyPr/>
          <a:lstStyle/>
          <a:p>
            <a:pPr algn="ctr"/>
            <a:r>
              <a:rPr lang="en-IN" dirty="0" smtClean="0"/>
              <a:t>New Data</a:t>
            </a:r>
            <a:endParaRPr lang="en-IN" dirty="0"/>
          </a:p>
        </p:txBody>
      </p:sp>
      <p:pic>
        <p:nvPicPr>
          <p:cNvPr id="4" name="Content Placeholder 3"/>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179388" y="1484784"/>
            <a:ext cx="8785225" cy="4032448"/>
          </a:xfrm>
          <a:prstGeom prst="rect">
            <a:avLst/>
          </a:prstGeom>
        </p:spPr>
      </p:pic>
    </p:spTree>
    <p:extLst>
      <p:ext uri="{BB962C8B-B14F-4D97-AF65-F5344CB8AC3E}">
        <p14:creationId xmlns:p14="http://schemas.microsoft.com/office/powerpoint/2010/main" val="1846246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36</TotalTime>
  <Words>1113</Words>
  <Application>Microsoft Office PowerPoint</Application>
  <PresentationFormat>On-screen Show (4:3)</PresentationFormat>
  <Paragraphs>62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Slipstream</vt:lpstr>
      <vt:lpstr>Classification of Delhi Metro stations </vt:lpstr>
      <vt:lpstr>Introduction </vt:lpstr>
      <vt:lpstr>PowerPoint Presentation</vt:lpstr>
      <vt:lpstr>Data</vt:lpstr>
      <vt:lpstr>Assumption :- </vt:lpstr>
      <vt:lpstr>Data Sample</vt:lpstr>
      <vt:lpstr>Methodology</vt:lpstr>
      <vt:lpstr>Foursquare API Calls</vt:lpstr>
      <vt:lpstr>New Data</vt:lpstr>
      <vt:lpstr>Data Processing and Normalization</vt:lpstr>
      <vt:lpstr>Clustering </vt:lpstr>
      <vt:lpstr>PowerPoint Presentation</vt:lpstr>
      <vt:lpstr>PowerPoint Presentation</vt:lpstr>
      <vt:lpstr>Clusters Visualization and Analysis </vt:lpstr>
      <vt:lpstr>PowerPoint Presentation</vt:lpstr>
      <vt:lpstr>PowerPoint Presentation</vt:lpstr>
      <vt:lpstr>PowerPoint Presentation</vt:lpstr>
      <vt:lpstr>PowerPoint Presentation</vt:lpstr>
      <vt:lpstr>Discussions</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Delhi Metro stations</dc:title>
  <dc:creator>kunal</dc:creator>
  <cp:lastModifiedBy>kunal</cp:lastModifiedBy>
  <cp:revision>4</cp:revision>
  <dcterms:created xsi:type="dcterms:W3CDTF">2020-04-05T16:49:53Z</dcterms:created>
  <dcterms:modified xsi:type="dcterms:W3CDTF">2020-04-05T17:26:37Z</dcterms:modified>
</cp:coreProperties>
</file>