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44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D237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D237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D237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D237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6250"/>
            <a:ext cx="4014490" cy="64608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085" y="564770"/>
            <a:ext cx="9599228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D237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548" y="2049685"/>
            <a:ext cx="5568950" cy="3371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2.jpg" /><Relationship Id="rId4" Type="http://schemas.openxmlformats.org/officeDocument/2006/relationships/image" Target="../media/image21.jp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.jpg" /><Relationship Id="rId5" Type="http://schemas.openxmlformats.org/officeDocument/2006/relationships/image" Target="../media/image8.jpg" /><Relationship Id="rId4" Type="http://schemas.openxmlformats.org/officeDocument/2006/relationships/image" Target="../media/image7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jp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8.jpg" /><Relationship Id="rId5" Type="http://schemas.openxmlformats.org/officeDocument/2006/relationships/image" Target="../media/image17.png" /><Relationship Id="rId4" Type="http://schemas.openxmlformats.org/officeDocument/2006/relationships/image" Target="../media/image16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360" y="1395185"/>
            <a:ext cx="125296" cy="584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4149" y="100450"/>
            <a:ext cx="4017853" cy="60226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122" y="1101958"/>
            <a:ext cx="4937760" cy="10490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25"/>
              </a:spcBef>
            </a:pPr>
            <a:r>
              <a:rPr sz="3400" spc="-315" dirty="0">
                <a:solidFill>
                  <a:srgbClr val="1F155D"/>
                </a:solidFill>
              </a:rPr>
              <a:t>SMART</a:t>
            </a:r>
            <a:r>
              <a:rPr sz="3400" spc="-30" dirty="0">
                <a:solidFill>
                  <a:srgbClr val="1F155D"/>
                </a:solidFill>
              </a:rPr>
              <a:t> </a:t>
            </a:r>
            <a:r>
              <a:rPr sz="3400" spc="-320" dirty="0">
                <a:solidFill>
                  <a:srgbClr val="231867"/>
                </a:solidFill>
              </a:rPr>
              <a:t>DREAM</a:t>
            </a:r>
            <a:r>
              <a:rPr sz="3400" spc="10" dirty="0">
                <a:solidFill>
                  <a:srgbClr val="231867"/>
                </a:solidFill>
              </a:rPr>
              <a:t> </a:t>
            </a:r>
            <a:r>
              <a:rPr sz="3400" spc="-415" dirty="0">
                <a:solidFill>
                  <a:srgbClr val="23166D"/>
                </a:solidFill>
              </a:rPr>
              <a:t>DETECTOR</a:t>
            </a:r>
            <a:endParaRPr sz="3400"/>
          </a:p>
          <a:p>
            <a:pPr marL="24130">
              <a:lnSpc>
                <a:spcPts val="4015"/>
              </a:lnSpc>
            </a:pPr>
            <a:r>
              <a:rPr sz="3400" spc="-105" dirty="0">
                <a:solidFill>
                  <a:srgbClr val="1C1172"/>
                </a:solidFill>
              </a:rPr>
              <a:t>An</a:t>
            </a:r>
            <a:r>
              <a:rPr sz="3400" spc="-135" dirty="0">
                <a:solidFill>
                  <a:srgbClr val="1C1172"/>
                </a:solidFill>
              </a:rPr>
              <a:t> </a:t>
            </a:r>
            <a:r>
              <a:rPr sz="3400" spc="-40" dirty="0">
                <a:solidFill>
                  <a:srgbClr val="281C77"/>
                </a:solidFill>
              </a:rPr>
              <a:t>Al-</a:t>
            </a:r>
            <a:r>
              <a:rPr sz="3400" spc="-25" dirty="0">
                <a:solidFill>
                  <a:srgbClr val="281C77"/>
                </a:solidFill>
              </a:rPr>
              <a:t>Based</a:t>
            </a:r>
            <a:r>
              <a:rPr sz="3400" spc="-160" dirty="0">
                <a:solidFill>
                  <a:srgbClr val="281C77"/>
                </a:solidFill>
              </a:rPr>
              <a:t> </a:t>
            </a:r>
            <a:r>
              <a:rPr sz="3400" spc="-10" dirty="0">
                <a:solidFill>
                  <a:srgbClr val="24186E"/>
                </a:solidFill>
              </a:rPr>
              <a:t>Dream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522548" y="2049685"/>
            <a:ext cx="5568950" cy="34571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3450" spc="65" dirty="0">
                <a:solidFill>
                  <a:srgbClr val="26186E"/>
                </a:solidFill>
                <a:latin typeface="Arial MT"/>
                <a:cs typeface="Arial MT"/>
              </a:rPr>
              <a:t>Interpretation</a:t>
            </a:r>
            <a:r>
              <a:rPr sz="3450" spc="-395" dirty="0">
                <a:solidFill>
                  <a:srgbClr val="26186E"/>
                </a:solidFill>
                <a:latin typeface="Arial MT"/>
                <a:cs typeface="Arial MT"/>
              </a:rPr>
              <a:t> </a:t>
            </a:r>
            <a:r>
              <a:rPr sz="3450" spc="-10" dirty="0">
                <a:solidFill>
                  <a:srgbClr val="261A64"/>
                </a:solidFill>
                <a:latin typeface="Arial MT"/>
                <a:cs typeface="Arial MT"/>
              </a:rPr>
              <a:t>System</a:t>
            </a:r>
            <a:endParaRPr sz="3450" dirty="0">
              <a:latin typeface="Arial MT"/>
              <a:cs typeface="Arial MT"/>
            </a:endParaRPr>
          </a:p>
          <a:p>
            <a:pPr marL="33020">
              <a:lnSpc>
                <a:spcPct val="100000"/>
              </a:lnSpc>
              <a:spcBef>
                <a:spcPts val="165"/>
              </a:spcBef>
            </a:pPr>
            <a:r>
              <a:rPr sz="1350" spc="-50" dirty="0">
                <a:solidFill>
                  <a:srgbClr val="414141"/>
                </a:solidFill>
                <a:latin typeface="Arial MT"/>
                <a:cs typeface="Arial MT"/>
              </a:rPr>
              <a:t>The</a:t>
            </a:r>
            <a:r>
              <a:rPr sz="1350" spc="-60" dirty="0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sz="1350" spc="-60" dirty="0">
                <a:solidFill>
                  <a:srgbClr val="2B2B2B"/>
                </a:solidFill>
                <a:latin typeface="Arial MT"/>
                <a:cs typeface="Arial MT"/>
              </a:rPr>
              <a:t>Smart</a:t>
            </a:r>
            <a:r>
              <a:rPr sz="1350" spc="-3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1350" spc="-60" dirty="0">
                <a:solidFill>
                  <a:srgbClr val="262626"/>
                </a:solidFill>
                <a:latin typeface="Arial MT"/>
                <a:cs typeface="Arial MT"/>
              </a:rPr>
              <a:t>Dream</a:t>
            </a:r>
            <a:r>
              <a:rPr sz="1350" spc="-3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50" spc="-40" dirty="0">
                <a:solidFill>
                  <a:srgbClr val="2A2A2A"/>
                </a:solidFill>
                <a:latin typeface="Arial MT"/>
                <a:cs typeface="Arial MT"/>
              </a:rPr>
              <a:t>Detector</a:t>
            </a:r>
            <a:r>
              <a:rPr sz="1350" spc="-5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1350" spc="-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F2F2F"/>
                </a:solidFill>
                <a:latin typeface="Arial MT"/>
                <a:cs typeface="Arial MT"/>
              </a:rPr>
              <a:t>a</a:t>
            </a:r>
            <a:r>
              <a:rPr sz="1350" spc="-15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350" spc="-55" dirty="0">
                <a:solidFill>
                  <a:srgbClr val="282828"/>
                </a:solidFill>
                <a:latin typeface="Arial MT"/>
                <a:cs typeface="Arial MT"/>
              </a:rPr>
              <a:t>cutting-</a:t>
            </a:r>
            <a:r>
              <a:rPr sz="1350" spc="-30" dirty="0">
                <a:solidFill>
                  <a:srgbClr val="282828"/>
                </a:solidFill>
                <a:latin typeface="Arial MT"/>
                <a:cs typeface="Arial MT"/>
              </a:rPr>
              <a:t>edge</a:t>
            </a:r>
            <a:r>
              <a:rPr sz="1350" spc="8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50" spc="-70" dirty="0">
                <a:solidFill>
                  <a:srgbClr val="181818"/>
                </a:solidFill>
                <a:latin typeface="Arial MT"/>
                <a:cs typeface="Arial MT"/>
              </a:rPr>
              <a:t>web-</a:t>
            </a:r>
            <a:r>
              <a:rPr sz="1350" spc="-55" dirty="0">
                <a:solidFill>
                  <a:srgbClr val="181818"/>
                </a:solidFill>
                <a:latin typeface="Arial MT"/>
                <a:cs typeface="Arial MT"/>
              </a:rPr>
              <a:t>based</a:t>
            </a:r>
            <a:r>
              <a:rPr sz="1350" spc="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343434"/>
                </a:solidFill>
                <a:latin typeface="Arial MT"/>
                <a:cs typeface="Arial MT"/>
              </a:rPr>
              <a:t>AI</a:t>
            </a:r>
            <a:r>
              <a:rPr sz="1350" spc="-5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50" spc="-45" dirty="0">
                <a:solidFill>
                  <a:srgbClr val="232323"/>
                </a:solidFill>
                <a:latin typeface="Arial MT"/>
                <a:cs typeface="Arial MT"/>
              </a:rPr>
              <a:t>application</a:t>
            </a:r>
            <a:r>
              <a:rPr sz="1350" spc="4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50" spc="-20" dirty="0">
                <a:solidFill>
                  <a:srgbClr val="3D3D3D"/>
                </a:solidFill>
                <a:latin typeface="Arial MT"/>
                <a:cs typeface="Arial MT"/>
              </a:rPr>
              <a:t>that</a:t>
            </a:r>
            <a:endParaRPr sz="1350" dirty="0">
              <a:latin typeface="Arial MT"/>
              <a:cs typeface="Arial MT"/>
            </a:endParaRPr>
          </a:p>
          <a:p>
            <a:pPr marL="33655" marR="5080" indent="5080">
              <a:lnSpc>
                <a:spcPct val="120000"/>
              </a:lnSpc>
              <a:spcBef>
                <a:spcPts val="30"/>
              </a:spcBef>
            </a:pPr>
            <a:r>
              <a:rPr sz="1350" spc="-50" dirty="0">
                <a:solidFill>
                  <a:srgbClr val="232323"/>
                </a:solidFill>
                <a:latin typeface="Arial MT"/>
                <a:cs typeface="Arial MT"/>
              </a:rPr>
              <a:t>analyzes</a:t>
            </a:r>
            <a:r>
              <a:rPr sz="1350" spc="-4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50" spc="-35" dirty="0">
                <a:solidFill>
                  <a:srgbClr val="212121"/>
                </a:solidFill>
                <a:latin typeface="Arial MT"/>
                <a:cs typeface="Arial MT"/>
              </a:rPr>
              <a:t>textual</a:t>
            </a:r>
            <a:r>
              <a:rPr sz="13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50" spc="-65" dirty="0">
                <a:solidFill>
                  <a:srgbClr val="2A2A2A"/>
                </a:solidFill>
                <a:latin typeface="Arial MT"/>
                <a:cs typeface="Arial MT"/>
              </a:rPr>
              <a:t>dream</a:t>
            </a:r>
            <a:r>
              <a:rPr sz="1350" spc="-3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350" spc="-45" dirty="0">
                <a:solidFill>
                  <a:srgbClr val="2A2A2A"/>
                </a:solidFill>
                <a:latin typeface="Arial MT"/>
                <a:cs typeface="Arial MT"/>
              </a:rPr>
              <a:t>descriptions.</a:t>
            </a:r>
            <a:r>
              <a:rPr sz="1350" spc="4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350" spc="-35" dirty="0">
                <a:solidFill>
                  <a:srgbClr val="2A2A2A"/>
                </a:solidFill>
                <a:latin typeface="Arial MT"/>
                <a:cs typeface="Arial MT"/>
              </a:rPr>
              <a:t>Utilizing</a:t>
            </a:r>
            <a:r>
              <a:rPr sz="1350" spc="3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1F1F1F"/>
                </a:solidFill>
                <a:latin typeface="Arial MT"/>
                <a:cs typeface="Arial MT"/>
              </a:rPr>
              <a:t>state-of-</a:t>
            </a:r>
            <a:r>
              <a:rPr sz="1350" spc="-55" dirty="0">
                <a:solidFill>
                  <a:srgbClr val="1F1F1F"/>
                </a:solidFill>
                <a:latin typeface="Arial MT"/>
                <a:cs typeface="Arial MT"/>
              </a:rPr>
              <a:t>the-</a:t>
            </a:r>
            <a:r>
              <a:rPr sz="1350" spc="-45" dirty="0">
                <a:solidFill>
                  <a:srgbClr val="1F1F1F"/>
                </a:solidFill>
                <a:latin typeface="Arial MT"/>
                <a:cs typeface="Arial MT"/>
              </a:rPr>
              <a:t>art</a:t>
            </a:r>
            <a:r>
              <a:rPr sz="1350" spc="-6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350" spc="-45" dirty="0">
                <a:solidFill>
                  <a:srgbClr val="1F1F1F"/>
                </a:solidFill>
                <a:latin typeface="Arial MT"/>
                <a:cs typeface="Arial MT"/>
              </a:rPr>
              <a:t>natural</a:t>
            </a:r>
            <a:r>
              <a:rPr sz="1350" spc="-4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232323"/>
                </a:solidFill>
                <a:latin typeface="Arial MT"/>
                <a:cs typeface="Arial MT"/>
              </a:rPr>
              <a:t>language </a:t>
            </a:r>
            <a:r>
              <a:rPr sz="1350" spc="-50" dirty="0">
                <a:solidFill>
                  <a:srgbClr val="2F2F2F"/>
                </a:solidFill>
                <a:latin typeface="Arial MT"/>
                <a:cs typeface="Arial MT"/>
              </a:rPr>
              <a:t>processing</a:t>
            </a:r>
            <a:r>
              <a:rPr sz="1350" spc="-4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350" spc="-55" dirty="0">
                <a:solidFill>
                  <a:srgbClr val="2D2D2D"/>
                </a:solidFill>
                <a:latin typeface="Arial MT"/>
                <a:cs typeface="Arial MT"/>
              </a:rPr>
              <a:t>(NLP)</a:t>
            </a:r>
            <a:r>
              <a:rPr sz="1350" spc="-40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2F2F2F"/>
                </a:solidFill>
                <a:latin typeface="Arial MT"/>
                <a:cs typeface="Arial MT"/>
              </a:rPr>
              <a:t>and</a:t>
            </a:r>
            <a:r>
              <a:rPr sz="1350" spc="-4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282828"/>
                </a:solidFill>
                <a:latin typeface="Arial MT"/>
                <a:cs typeface="Arial MT"/>
              </a:rPr>
              <a:t>machine</a:t>
            </a:r>
            <a:r>
              <a:rPr sz="1350" spc="-4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50" spc="-45" dirty="0">
                <a:solidFill>
                  <a:srgbClr val="2D2D2D"/>
                </a:solidFill>
                <a:latin typeface="Arial MT"/>
                <a:cs typeface="Arial MT"/>
              </a:rPr>
              <a:t>learning</a:t>
            </a:r>
            <a:r>
              <a:rPr sz="1350" spc="50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383838"/>
                </a:solidFill>
                <a:latin typeface="Arial MT"/>
                <a:cs typeface="Arial MT"/>
              </a:rPr>
              <a:t>techniques,</a:t>
            </a:r>
            <a:r>
              <a:rPr sz="1350" spc="-15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414141"/>
                </a:solidFill>
                <a:latin typeface="Arial MT"/>
                <a:cs typeface="Arial MT"/>
              </a:rPr>
              <a:t>it</a:t>
            </a:r>
            <a:r>
              <a:rPr sz="1350" spc="-65" dirty="0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sz="1350" spc="-40" dirty="0">
                <a:solidFill>
                  <a:srgbClr val="363636"/>
                </a:solidFill>
                <a:latin typeface="Arial MT"/>
                <a:cs typeface="Arial MT"/>
              </a:rPr>
              <a:t>offers</a:t>
            </a:r>
            <a:r>
              <a:rPr sz="1350" spc="1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343434"/>
                </a:solidFill>
                <a:latin typeface="Arial MT"/>
                <a:cs typeface="Arial MT"/>
              </a:rPr>
              <a:t>a</a:t>
            </a:r>
            <a:r>
              <a:rPr sz="1350" spc="-1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50" spc="-45" dirty="0">
                <a:solidFill>
                  <a:srgbClr val="2D2D2D"/>
                </a:solidFill>
                <a:latin typeface="Arial MT"/>
                <a:cs typeface="Arial MT"/>
              </a:rPr>
              <a:t>novel</a:t>
            </a:r>
            <a:r>
              <a:rPr sz="1350" spc="-35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1D1D1D"/>
                </a:solidFill>
                <a:latin typeface="Arial MT"/>
                <a:cs typeface="Arial MT"/>
              </a:rPr>
              <a:t>approach </a:t>
            </a:r>
            <a:r>
              <a:rPr sz="1400" spc="-40" dirty="0">
                <a:solidFill>
                  <a:srgbClr val="3B3B3B"/>
                </a:solidFill>
                <a:latin typeface="Arial MT"/>
                <a:cs typeface="Arial MT"/>
              </a:rPr>
              <a:t>to</a:t>
            </a:r>
            <a:r>
              <a:rPr sz="1400" spc="-6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1400" spc="-95" dirty="0">
                <a:solidFill>
                  <a:srgbClr val="2A2A2A"/>
                </a:solidFill>
                <a:latin typeface="Arial MT"/>
                <a:cs typeface="Arial MT"/>
              </a:rPr>
              <a:t>dream</a:t>
            </a:r>
            <a:r>
              <a:rPr sz="1400" spc="-2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400" spc="-60" dirty="0">
                <a:solidFill>
                  <a:srgbClr val="232323"/>
                </a:solidFill>
                <a:latin typeface="Arial MT"/>
                <a:cs typeface="Arial MT"/>
              </a:rPr>
              <a:t>interpretation</a:t>
            </a:r>
            <a:r>
              <a:rPr sz="1400" spc="-4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62626"/>
                </a:solidFill>
                <a:latin typeface="Arial MT"/>
                <a:cs typeface="Arial MT"/>
              </a:rPr>
              <a:t>without</a:t>
            </a:r>
            <a:r>
              <a:rPr sz="1400" spc="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65" dirty="0">
                <a:solidFill>
                  <a:srgbClr val="1F1F1F"/>
                </a:solidFill>
                <a:latin typeface="Arial MT"/>
                <a:cs typeface="Arial MT"/>
              </a:rPr>
              <a:t>intrusive</a:t>
            </a:r>
            <a:r>
              <a:rPr sz="14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2F2F2F"/>
                </a:solidFill>
                <a:latin typeface="Arial MT"/>
                <a:cs typeface="Arial MT"/>
              </a:rPr>
              <a:t>sensors.</a:t>
            </a:r>
            <a:r>
              <a:rPr sz="1400" spc="7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400" spc="-105" dirty="0">
                <a:solidFill>
                  <a:srgbClr val="2F2F2F"/>
                </a:solidFill>
                <a:latin typeface="Arial MT"/>
                <a:cs typeface="Arial MT"/>
              </a:rPr>
              <a:t>By</a:t>
            </a:r>
            <a:r>
              <a:rPr sz="1400" spc="-7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400" spc="-60" dirty="0">
                <a:solidFill>
                  <a:srgbClr val="2B2B2B"/>
                </a:solidFill>
                <a:latin typeface="Arial MT"/>
                <a:cs typeface="Arial MT"/>
              </a:rPr>
              <a:t>solely</a:t>
            </a:r>
            <a:r>
              <a:rPr sz="1400" spc="1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42424"/>
                </a:solidFill>
                <a:latin typeface="Arial MT"/>
                <a:cs typeface="Arial MT"/>
              </a:rPr>
              <a:t>examining</a:t>
            </a:r>
            <a:r>
              <a:rPr sz="1400" spc="-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14141"/>
                </a:solidFill>
                <a:latin typeface="Arial MT"/>
                <a:cs typeface="Arial MT"/>
              </a:rPr>
              <a:t>the </a:t>
            </a:r>
            <a:r>
              <a:rPr sz="1400" spc="-95" dirty="0">
                <a:solidFill>
                  <a:srgbClr val="2D2D2D"/>
                </a:solidFill>
                <a:latin typeface="Arial MT"/>
                <a:cs typeface="Arial MT"/>
              </a:rPr>
              <a:t>dream</a:t>
            </a:r>
            <a:r>
              <a:rPr sz="1400" spc="-20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400" spc="-65" dirty="0">
                <a:solidFill>
                  <a:srgbClr val="282828"/>
                </a:solidFill>
                <a:latin typeface="Arial MT"/>
                <a:cs typeface="Arial MT"/>
              </a:rPr>
              <a:t>narratives</a:t>
            </a:r>
            <a:r>
              <a:rPr sz="1400" spc="-3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400" spc="-65" dirty="0">
                <a:solidFill>
                  <a:srgbClr val="343434"/>
                </a:solidFill>
                <a:latin typeface="Arial MT"/>
                <a:cs typeface="Arial MT"/>
              </a:rPr>
              <a:t>users</a:t>
            </a: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3B3B3B"/>
                </a:solidFill>
                <a:latin typeface="Arial MT"/>
                <a:cs typeface="Arial MT"/>
              </a:rPr>
              <a:t>provide,</a:t>
            </a:r>
            <a:r>
              <a:rPr sz="1400" spc="3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2D2D2D"/>
                </a:solidFill>
                <a:latin typeface="Arial MT"/>
                <a:cs typeface="Arial MT"/>
              </a:rPr>
              <a:t>the</a:t>
            </a:r>
            <a:r>
              <a:rPr sz="1400" spc="5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400" spc="-85" dirty="0">
                <a:solidFill>
                  <a:srgbClr val="2D2D2D"/>
                </a:solidFill>
                <a:latin typeface="Arial MT"/>
                <a:cs typeface="Arial MT"/>
              </a:rPr>
              <a:t>system</a:t>
            </a:r>
            <a:r>
              <a:rPr sz="1400" spc="30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400" spc="-90" dirty="0">
                <a:solidFill>
                  <a:srgbClr val="2A2A2A"/>
                </a:solidFill>
                <a:latin typeface="Arial MT"/>
                <a:cs typeface="Arial MT"/>
              </a:rPr>
              <a:t>aims</a:t>
            </a:r>
            <a:r>
              <a:rPr sz="1400" spc="-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242424"/>
                </a:solidFill>
                <a:latin typeface="Arial MT"/>
                <a:cs typeface="Arial MT"/>
              </a:rPr>
              <a:t>to</a:t>
            </a:r>
            <a:r>
              <a:rPr sz="1400" spc="-6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400" spc="-85" dirty="0">
                <a:solidFill>
                  <a:srgbClr val="2A2A2A"/>
                </a:solidFill>
                <a:latin typeface="Arial MT"/>
                <a:cs typeface="Arial MT"/>
              </a:rPr>
              <a:t>decode</a:t>
            </a:r>
            <a:r>
              <a:rPr sz="1400" spc="1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A2A2A"/>
                </a:solidFill>
                <a:latin typeface="Arial MT"/>
                <a:cs typeface="Arial MT"/>
              </a:rPr>
              <a:t>underlying </a:t>
            </a:r>
            <a:r>
              <a:rPr sz="1350" spc="-55" dirty="0">
                <a:solidFill>
                  <a:srgbClr val="232323"/>
                </a:solidFill>
                <a:latin typeface="Arial MT"/>
                <a:cs typeface="Arial MT"/>
              </a:rPr>
              <a:t>emotional</a:t>
            </a:r>
            <a:r>
              <a:rPr sz="1350" spc="-4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50" spc="-25" dirty="0">
                <a:solidFill>
                  <a:srgbClr val="2F2F2F"/>
                </a:solidFill>
                <a:latin typeface="Arial MT"/>
                <a:cs typeface="Arial MT"/>
              </a:rPr>
              <a:t>and</a:t>
            </a:r>
            <a:r>
              <a:rPr sz="1350" spc="-7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350" spc="-55" dirty="0">
                <a:solidFill>
                  <a:srgbClr val="262626"/>
                </a:solidFill>
                <a:latin typeface="Arial MT"/>
                <a:cs typeface="Arial MT"/>
              </a:rPr>
              <a:t>sentimental</a:t>
            </a:r>
            <a:r>
              <a:rPr sz="1350" spc="2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50" spc="-45" dirty="0">
                <a:solidFill>
                  <a:srgbClr val="2A2A2A"/>
                </a:solidFill>
                <a:latin typeface="Arial MT"/>
                <a:cs typeface="Arial MT"/>
              </a:rPr>
              <a:t>states,</a:t>
            </a:r>
            <a:r>
              <a:rPr sz="1350" spc="-5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350" spc="-45" dirty="0">
                <a:solidFill>
                  <a:srgbClr val="313131"/>
                </a:solidFill>
                <a:latin typeface="Arial MT"/>
                <a:cs typeface="Arial MT"/>
              </a:rPr>
              <a:t>making</a:t>
            </a:r>
            <a:r>
              <a:rPr sz="1350" spc="-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1350" spc="-55" dirty="0">
                <a:solidFill>
                  <a:srgbClr val="262626"/>
                </a:solidFill>
                <a:latin typeface="Arial MT"/>
                <a:cs typeface="Arial MT"/>
              </a:rPr>
              <a:t>dream</a:t>
            </a:r>
            <a:r>
              <a:rPr sz="1350" spc="-2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50" spc="-45" dirty="0">
                <a:solidFill>
                  <a:srgbClr val="2A2A2A"/>
                </a:solidFill>
                <a:latin typeface="Arial MT"/>
                <a:cs typeface="Arial MT"/>
              </a:rPr>
              <a:t>analysis</a:t>
            </a:r>
            <a:r>
              <a:rPr sz="135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2F2F2F"/>
                </a:solidFill>
                <a:latin typeface="Arial MT"/>
                <a:cs typeface="Arial MT"/>
              </a:rPr>
              <a:t>more</a:t>
            </a:r>
            <a:r>
              <a:rPr sz="1350" spc="-1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2A2A2A"/>
                </a:solidFill>
                <a:latin typeface="Arial MT"/>
                <a:cs typeface="Arial MT"/>
              </a:rPr>
              <a:t>accessible </a:t>
            </a:r>
            <a:r>
              <a:rPr sz="1350" spc="-75" dirty="0">
                <a:solidFill>
                  <a:srgbClr val="313131"/>
                </a:solidFill>
                <a:latin typeface="Arial MT"/>
                <a:cs typeface="Arial MT"/>
              </a:rPr>
              <a:t>and</a:t>
            </a:r>
            <a:r>
              <a:rPr sz="1350" spc="-4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1350" spc="-55" dirty="0">
                <a:solidFill>
                  <a:srgbClr val="2F2F2F"/>
                </a:solidFill>
                <a:latin typeface="Arial MT"/>
                <a:cs typeface="Arial MT"/>
              </a:rPr>
              <a:t>user-</a:t>
            </a:r>
            <a:r>
              <a:rPr sz="1350" spc="-30" dirty="0">
                <a:solidFill>
                  <a:srgbClr val="2F2F2F"/>
                </a:solidFill>
                <a:latin typeface="Arial MT"/>
                <a:cs typeface="Arial MT"/>
              </a:rPr>
              <a:t>friendly</a:t>
            </a:r>
            <a:r>
              <a:rPr sz="1350" spc="5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3B3B3B"/>
                </a:solidFill>
                <a:latin typeface="Arial MT"/>
                <a:cs typeface="Arial MT"/>
              </a:rPr>
              <a:t>than</a:t>
            </a:r>
            <a:r>
              <a:rPr sz="1350" spc="-3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363636"/>
                </a:solidFill>
                <a:latin typeface="Arial MT"/>
                <a:cs typeface="Arial MT"/>
              </a:rPr>
              <a:t>ever</a:t>
            </a:r>
            <a:r>
              <a:rPr sz="1350" spc="-20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282828"/>
                </a:solidFill>
                <a:latin typeface="Arial MT"/>
                <a:cs typeface="Arial MT"/>
              </a:rPr>
              <a:t>before.</a:t>
            </a:r>
            <a:endParaRPr sz="13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350" dirty="0">
              <a:latin typeface="Arial MT"/>
              <a:cs typeface="Arial MT"/>
            </a:endParaRPr>
          </a:p>
          <a:p>
            <a:pPr marL="57785">
              <a:lnSpc>
                <a:spcPts val="1475"/>
              </a:lnSpc>
            </a:pPr>
            <a:r>
              <a:rPr sz="1250" spc="-20" dirty="0">
                <a:solidFill>
                  <a:srgbClr val="1C1C1C"/>
                </a:solidFill>
                <a:latin typeface="Arial MT"/>
                <a:cs typeface="Arial MT"/>
              </a:rPr>
              <a:t>Team</a:t>
            </a:r>
            <a:r>
              <a:rPr sz="1250" spc="-4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1D1D1D"/>
                </a:solidFill>
                <a:latin typeface="Arial MT"/>
                <a:cs typeface="Arial MT"/>
              </a:rPr>
              <a:t>members</a:t>
            </a:r>
            <a:endParaRPr sz="1250" dirty="0">
              <a:latin typeface="Arial MT"/>
              <a:cs typeface="Arial MT"/>
            </a:endParaRPr>
          </a:p>
          <a:p>
            <a:pPr marL="61594" marR="2839085" indent="1270">
              <a:lnSpc>
                <a:spcPts val="1450"/>
              </a:lnSpc>
              <a:spcBef>
                <a:spcPts val="65"/>
              </a:spcBef>
            </a:pPr>
            <a:r>
              <a:rPr lang="en-IN" sz="1250" spc="-45" dirty="0">
                <a:solidFill>
                  <a:srgbClr val="181818"/>
                </a:solidFill>
                <a:latin typeface="Arial MT"/>
                <a:cs typeface="Arial MT"/>
              </a:rPr>
              <a:t>Prithvi raj [RA2311051010063]</a:t>
            </a:r>
          </a:p>
          <a:p>
            <a:pPr marL="61594" marR="2839085" indent="1270">
              <a:lnSpc>
                <a:spcPts val="1450"/>
              </a:lnSpc>
              <a:spcBef>
                <a:spcPts val="65"/>
              </a:spcBef>
            </a:pPr>
            <a:r>
              <a:rPr lang="en-IN" sz="1250" spc="-45" dirty="0">
                <a:solidFill>
                  <a:srgbClr val="181818"/>
                </a:solidFill>
                <a:latin typeface="Arial MT"/>
                <a:cs typeface="Arial MT"/>
              </a:rPr>
              <a:t>Kunal Yadav [RA2311051010059]</a:t>
            </a:r>
          </a:p>
          <a:p>
            <a:pPr marL="61594" marR="2839085" indent="1270">
              <a:lnSpc>
                <a:spcPts val="1450"/>
              </a:lnSpc>
              <a:spcBef>
                <a:spcPts val="65"/>
              </a:spcBef>
            </a:pPr>
            <a:r>
              <a:rPr lang="en-IN" sz="1250" spc="-45" dirty="0">
                <a:solidFill>
                  <a:srgbClr val="181818"/>
                </a:solidFill>
                <a:latin typeface="Arial MT"/>
                <a:cs typeface="Arial MT"/>
              </a:rPr>
              <a:t>Daksh </a:t>
            </a:r>
            <a:r>
              <a:rPr lang="en-IN" sz="1250" spc="-45" dirty="0" err="1">
                <a:solidFill>
                  <a:srgbClr val="181818"/>
                </a:solidFill>
                <a:latin typeface="Arial MT"/>
                <a:cs typeface="Arial MT"/>
              </a:rPr>
              <a:t>Tekwani</a:t>
            </a:r>
            <a:r>
              <a:rPr lang="en-IN" sz="1250" spc="-45" dirty="0">
                <a:solidFill>
                  <a:srgbClr val="181818"/>
                </a:solidFill>
                <a:latin typeface="Arial MT"/>
                <a:cs typeface="Arial MT"/>
              </a:rPr>
              <a:t> [RA2311051010066]</a:t>
            </a:r>
            <a:endParaRPr sz="12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537" y="2400021"/>
            <a:ext cx="5702" cy="3421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4537" y="2924642"/>
            <a:ext cx="5702" cy="5759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3373" y="1767055"/>
            <a:ext cx="125452" cy="1596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92365" y="4162063"/>
            <a:ext cx="119750" cy="16536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70" dirty="0">
                <a:solidFill>
                  <a:srgbClr val="231872"/>
                </a:solidFill>
              </a:rPr>
              <a:t>Future</a:t>
            </a:r>
            <a:r>
              <a:rPr spc="5" dirty="0">
                <a:solidFill>
                  <a:srgbClr val="231872"/>
                </a:solidFill>
              </a:rPr>
              <a:t> </a:t>
            </a:r>
            <a:r>
              <a:rPr spc="55" dirty="0"/>
              <a:t>Directions</a:t>
            </a:r>
            <a:r>
              <a:rPr spc="25" dirty="0"/>
              <a:t> </a:t>
            </a:r>
            <a:r>
              <a:rPr dirty="0">
                <a:solidFill>
                  <a:srgbClr val="24186E"/>
                </a:solidFill>
              </a:rPr>
              <a:t>and</a:t>
            </a:r>
            <a:r>
              <a:rPr spc="-35" dirty="0">
                <a:solidFill>
                  <a:srgbClr val="24186E"/>
                </a:solidFill>
              </a:rPr>
              <a:t> </a:t>
            </a:r>
            <a:r>
              <a:rPr spc="-10" dirty="0">
                <a:solidFill>
                  <a:srgbClr val="241A77"/>
                </a:solidFill>
              </a:rPr>
              <a:t>Conclusion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80046" y="2824188"/>
            <a:ext cx="15049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-50" dirty="0">
                <a:solidFill>
                  <a:srgbClr val="282828"/>
                </a:solidFill>
                <a:latin typeface="Arial MT"/>
                <a:cs typeface="Arial MT"/>
              </a:rPr>
              <a:t>2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8756" y="1492863"/>
            <a:ext cx="6212205" cy="52070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34"/>
              </a:spcBef>
            </a:pPr>
            <a:r>
              <a:rPr sz="1700" spc="-55" dirty="0">
                <a:solidFill>
                  <a:srgbClr val="212121"/>
                </a:solidFill>
                <a:latin typeface="Arial MT"/>
                <a:cs typeface="Arial MT"/>
              </a:rPr>
              <a:t>Advanced </a:t>
            </a:r>
            <a:r>
              <a:rPr sz="1700" spc="-35" dirty="0">
                <a:solidFill>
                  <a:srgbClr val="282828"/>
                </a:solidFill>
                <a:latin typeface="Arial MT"/>
                <a:cs typeface="Arial MT"/>
              </a:rPr>
              <a:t>Emotion</a:t>
            </a:r>
            <a:r>
              <a:rPr sz="1700" spc="-8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282828"/>
                </a:solidFill>
                <a:latin typeface="Arial MT"/>
                <a:cs typeface="Arial MT"/>
              </a:rPr>
              <a:t>Models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0" dirty="0">
                <a:solidFill>
                  <a:srgbClr val="242424"/>
                </a:solidFill>
                <a:latin typeface="Arial MT"/>
                <a:cs typeface="Arial MT"/>
              </a:rPr>
              <a:t>Incorporate</a:t>
            </a:r>
            <a:r>
              <a:rPr sz="1350" spc="-2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350" spc="-60" dirty="0">
                <a:solidFill>
                  <a:srgbClr val="232323"/>
                </a:solidFill>
                <a:latin typeface="Arial MT"/>
                <a:cs typeface="Arial MT"/>
              </a:rPr>
              <a:t>more</a:t>
            </a:r>
            <a:r>
              <a:rPr sz="1350" spc="-2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242424"/>
                </a:solidFill>
                <a:latin typeface="Arial MT"/>
                <a:cs typeface="Arial MT"/>
              </a:rPr>
              <a:t>granular</a:t>
            </a:r>
            <a:r>
              <a:rPr sz="1350" spc="4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282828"/>
                </a:solidFill>
                <a:latin typeface="Arial MT"/>
                <a:cs typeface="Arial MT"/>
              </a:rPr>
              <a:t>and</a:t>
            </a:r>
            <a:r>
              <a:rPr sz="1350" spc="-4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50" spc="-65" dirty="0">
                <a:solidFill>
                  <a:srgbClr val="262626"/>
                </a:solidFill>
                <a:latin typeface="Arial MT"/>
                <a:cs typeface="Arial MT"/>
              </a:rPr>
              <a:t>context-</a:t>
            </a:r>
            <a:r>
              <a:rPr sz="1350" spc="-45" dirty="0">
                <a:solidFill>
                  <a:srgbClr val="262626"/>
                </a:solidFill>
                <a:latin typeface="Arial MT"/>
                <a:cs typeface="Arial MT"/>
              </a:rPr>
              <a:t>aware</a:t>
            </a:r>
            <a:r>
              <a:rPr sz="1350" spc="4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50" spc="-80" dirty="0">
                <a:solidFill>
                  <a:srgbClr val="212121"/>
                </a:solidFill>
                <a:latin typeface="Arial MT"/>
                <a:cs typeface="Arial MT"/>
              </a:rPr>
              <a:t>NLP</a:t>
            </a:r>
            <a:r>
              <a:rPr sz="13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50" spc="-55" dirty="0">
                <a:solidFill>
                  <a:srgbClr val="262626"/>
                </a:solidFill>
                <a:latin typeface="Arial MT"/>
                <a:cs typeface="Arial MT"/>
              </a:rPr>
              <a:t>models</a:t>
            </a:r>
            <a:r>
              <a:rPr sz="135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50" spc="-40" dirty="0">
                <a:solidFill>
                  <a:srgbClr val="2A2A2A"/>
                </a:solidFill>
                <a:latin typeface="Arial MT"/>
                <a:cs typeface="Arial MT"/>
              </a:rPr>
              <a:t>for</a:t>
            </a:r>
            <a:r>
              <a:rPr sz="1350" spc="-5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350" spc="-55" dirty="0">
                <a:solidFill>
                  <a:srgbClr val="232323"/>
                </a:solidFill>
                <a:latin typeface="Arial MT"/>
                <a:cs typeface="Arial MT"/>
              </a:rPr>
              <a:t>nuanced</a:t>
            </a:r>
            <a:r>
              <a:rPr sz="1350" spc="-3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50" spc="-55" dirty="0">
                <a:solidFill>
                  <a:srgbClr val="1F1F1F"/>
                </a:solidFill>
                <a:latin typeface="Arial MT"/>
                <a:cs typeface="Arial MT"/>
              </a:rPr>
              <a:t>dream</a:t>
            </a:r>
            <a:r>
              <a:rPr sz="135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Arial MT"/>
                <a:cs typeface="Arial MT"/>
              </a:rPr>
              <a:t>analysis.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9576" y="5319305"/>
            <a:ext cx="17018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50" dirty="0">
                <a:solidFill>
                  <a:srgbClr val="2F2F2F"/>
                </a:solidFill>
                <a:latin typeface="Arial MT"/>
                <a:cs typeface="Arial MT"/>
              </a:rPr>
              <a:t>4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5105" y="2463399"/>
            <a:ext cx="6701790" cy="8166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750" spc="-70" dirty="0">
                <a:solidFill>
                  <a:srgbClr val="242424"/>
                </a:solidFill>
                <a:latin typeface="Arial MT"/>
                <a:cs typeface="Arial MT"/>
              </a:rPr>
              <a:t>Dataset</a:t>
            </a:r>
            <a:r>
              <a:rPr sz="175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32323"/>
                </a:solidFill>
                <a:latin typeface="Arial MT"/>
                <a:cs typeface="Arial MT"/>
              </a:rPr>
              <a:t>Expansion</a:t>
            </a:r>
            <a:endParaRPr sz="175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sz="1350" spc="-45" dirty="0">
                <a:solidFill>
                  <a:srgbClr val="1A1A1A"/>
                </a:solidFill>
                <a:latin typeface="Arial MT"/>
                <a:cs typeface="Arial MT"/>
              </a:rPr>
              <a:t>Train</a:t>
            </a:r>
            <a:r>
              <a:rPr sz="1350" spc="-50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350" spc="-60" dirty="0">
                <a:solidFill>
                  <a:srgbClr val="232323"/>
                </a:solidFill>
                <a:latin typeface="Arial MT"/>
                <a:cs typeface="Arial MT"/>
              </a:rPr>
              <a:t>custom</a:t>
            </a:r>
            <a:r>
              <a:rPr sz="1350" spc="-2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50" spc="-55" dirty="0">
                <a:solidFill>
                  <a:srgbClr val="1F1F1F"/>
                </a:solidFill>
                <a:latin typeface="Arial MT"/>
                <a:cs typeface="Arial MT"/>
              </a:rPr>
              <a:t>models</a:t>
            </a:r>
            <a:r>
              <a:rPr sz="1350" spc="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350" spc="-55" dirty="0">
                <a:solidFill>
                  <a:srgbClr val="1D1D1D"/>
                </a:solidFill>
                <a:latin typeface="Arial MT"/>
                <a:cs typeface="Arial MT"/>
              </a:rPr>
              <a:t>on</a:t>
            </a:r>
            <a:r>
              <a:rPr sz="1350" spc="-75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350" spc="-45" dirty="0">
                <a:solidFill>
                  <a:srgbClr val="2A2A2A"/>
                </a:solidFill>
                <a:latin typeface="Arial MT"/>
                <a:cs typeface="Arial MT"/>
              </a:rPr>
              <a:t>larger</a:t>
            </a:r>
            <a:r>
              <a:rPr sz="135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2A2A2A"/>
                </a:solidFill>
                <a:latin typeface="Arial MT"/>
                <a:cs typeface="Arial MT"/>
              </a:rPr>
              <a:t>and</a:t>
            </a:r>
            <a:r>
              <a:rPr sz="1350" spc="-4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1F1F1F"/>
                </a:solidFill>
                <a:latin typeface="Arial MT"/>
                <a:cs typeface="Arial MT"/>
              </a:rPr>
              <a:t>diverse</a:t>
            </a:r>
            <a:r>
              <a:rPr sz="135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350" spc="-55" dirty="0">
                <a:solidFill>
                  <a:srgbClr val="282828"/>
                </a:solidFill>
                <a:latin typeface="Arial MT"/>
                <a:cs typeface="Arial MT"/>
              </a:rPr>
              <a:t>dream</a:t>
            </a:r>
            <a:r>
              <a:rPr sz="1350" spc="-1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212121"/>
                </a:solidFill>
                <a:latin typeface="Arial MT"/>
                <a:cs typeface="Arial MT"/>
              </a:rPr>
              <a:t>datasets</a:t>
            </a:r>
            <a:r>
              <a:rPr sz="135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50" spc="-40" dirty="0">
                <a:solidFill>
                  <a:srgbClr val="232323"/>
                </a:solidFill>
                <a:latin typeface="Arial MT"/>
                <a:cs typeface="Arial MT"/>
              </a:rPr>
              <a:t>for</a:t>
            </a:r>
            <a:r>
              <a:rPr sz="1350" spc="-5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50" spc="-60" dirty="0">
                <a:solidFill>
                  <a:srgbClr val="282828"/>
                </a:solidFill>
                <a:latin typeface="Arial MT"/>
                <a:cs typeface="Arial MT"/>
              </a:rPr>
              <a:t>improved</a:t>
            </a:r>
            <a:r>
              <a:rPr sz="135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242424"/>
                </a:solidFill>
                <a:latin typeface="Arial MT"/>
                <a:cs typeface="Arial MT"/>
              </a:rPr>
              <a:t>accuracy</a:t>
            </a:r>
            <a:r>
              <a:rPr sz="1350" spc="1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2B2B2B"/>
                </a:solidFill>
                <a:latin typeface="Arial MT"/>
                <a:cs typeface="Arial MT"/>
              </a:rPr>
              <a:t>and</a:t>
            </a:r>
            <a:r>
              <a:rPr sz="1350" spc="-4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262626"/>
                </a:solidFill>
                <a:latin typeface="Arial MT"/>
                <a:cs typeface="Arial MT"/>
              </a:rPr>
              <a:t>cultural</a:t>
            </a:r>
            <a:endParaRPr sz="135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355"/>
              </a:spcBef>
            </a:pPr>
            <a:r>
              <a:rPr sz="1350" spc="-10" dirty="0">
                <a:solidFill>
                  <a:srgbClr val="1C1C1C"/>
                </a:solidFill>
                <a:latin typeface="Arial MT"/>
                <a:cs typeface="Arial MT"/>
              </a:rPr>
              <a:t>relevance.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92362" y="3737814"/>
            <a:ext cx="5215255" cy="8096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480"/>
              </a:spcBef>
            </a:pPr>
            <a:r>
              <a:rPr sz="1600" spc="20" dirty="0">
                <a:solidFill>
                  <a:srgbClr val="232323"/>
                </a:solidFill>
                <a:latin typeface="Arial MT"/>
                <a:cs typeface="Arial MT"/>
              </a:rPr>
              <a:t>Clinical</a:t>
            </a:r>
            <a:r>
              <a:rPr sz="1600" spc="5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Arial MT"/>
                <a:cs typeface="Arial MT"/>
              </a:rPr>
              <a:t>Collaboration</a:t>
            </a:r>
            <a:endParaRPr sz="1600">
              <a:latin typeface="Arial MT"/>
              <a:cs typeface="Arial MT"/>
            </a:endParaRPr>
          </a:p>
          <a:p>
            <a:pPr marL="12700" marR="5080" indent="4445">
              <a:lnSpc>
                <a:spcPts val="2000"/>
              </a:lnSpc>
            </a:pPr>
            <a:r>
              <a:rPr sz="1300" spc="-55" dirty="0">
                <a:solidFill>
                  <a:srgbClr val="262626"/>
                </a:solidFill>
                <a:latin typeface="Arial MT"/>
                <a:cs typeface="Arial MT"/>
              </a:rPr>
              <a:t>Pai1ner</a:t>
            </a:r>
            <a:r>
              <a:rPr sz="1300" spc="2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82828"/>
                </a:solidFill>
                <a:latin typeface="Arial MT"/>
                <a:cs typeface="Arial MT"/>
              </a:rPr>
              <a:t>with</a:t>
            </a:r>
            <a:r>
              <a:rPr sz="1300" spc="-6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00" spc="-30" dirty="0">
                <a:solidFill>
                  <a:srgbClr val="232323"/>
                </a:solidFill>
                <a:latin typeface="Arial MT"/>
                <a:cs typeface="Arial MT"/>
              </a:rPr>
              <a:t>psychologists</a:t>
            </a:r>
            <a:r>
              <a:rPr sz="1300" spc="6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A2A2A"/>
                </a:solidFill>
                <a:latin typeface="Arial MT"/>
                <a:cs typeface="Arial MT"/>
              </a:rPr>
              <a:t>to</a:t>
            </a:r>
            <a:r>
              <a:rPr sz="1300" spc="-6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82828"/>
                </a:solidFill>
                <a:latin typeface="Arial MT"/>
                <a:cs typeface="Arial MT"/>
              </a:rPr>
              <a:t>enhance</a:t>
            </a:r>
            <a:r>
              <a:rPr sz="1300" spc="-1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32323"/>
                </a:solidFill>
                <a:latin typeface="Arial MT"/>
                <a:cs typeface="Arial MT"/>
              </a:rPr>
              <a:t>system</a:t>
            </a:r>
            <a:r>
              <a:rPr sz="1300" spc="-4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A2A2A"/>
                </a:solidFill>
                <a:latin typeface="Arial MT"/>
                <a:cs typeface="Arial MT"/>
              </a:rPr>
              <a:t>validity</a:t>
            </a:r>
            <a:r>
              <a:rPr sz="1300" spc="-5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62626"/>
                </a:solidFill>
                <a:latin typeface="Arial MT"/>
                <a:cs typeface="Arial MT"/>
              </a:rPr>
              <a:t>and</a:t>
            </a:r>
            <a:r>
              <a:rPr sz="1300" spc="-8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explore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1F1F1F"/>
                </a:solidFill>
                <a:latin typeface="Arial MT"/>
                <a:cs typeface="Arial MT"/>
              </a:rPr>
              <a:t>clinical </a:t>
            </a:r>
            <a:r>
              <a:rPr sz="1300" spc="-10" dirty="0">
                <a:solidFill>
                  <a:srgbClr val="262626"/>
                </a:solidFill>
                <a:latin typeface="Arial MT"/>
                <a:cs typeface="Arial MT"/>
              </a:rPr>
              <a:t>applications.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7988" y="5004348"/>
            <a:ext cx="3648075" cy="77851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280"/>
              </a:spcBef>
            </a:pPr>
            <a:r>
              <a:rPr sz="1750" spc="-20" dirty="0">
                <a:solidFill>
                  <a:srgbClr val="282828"/>
                </a:solidFill>
                <a:latin typeface="Arial MT"/>
                <a:cs typeface="Arial MT"/>
              </a:rPr>
              <a:t>Multilingual</a:t>
            </a:r>
            <a:r>
              <a:rPr sz="1750" spc="-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A2A2A"/>
                </a:solidFill>
                <a:latin typeface="Arial MT"/>
                <a:cs typeface="Arial MT"/>
              </a:rPr>
              <a:t>Support</a:t>
            </a: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350" spc="-45" dirty="0">
                <a:solidFill>
                  <a:srgbClr val="1F1F1F"/>
                </a:solidFill>
                <a:latin typeface="Arial MT"/>
                <a:cs typeface="Arial MT"/>
              </a:rPr>
              <a:t>Enable</a:t>
            </a:r>
            <a:r>
              <a:rPr sz="135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350" spc="-65" dirty="0">
                <a:solidFill>
                  <a:srgbClr val="262626"/>
                </a:solidFill>
                <a:latin typeface="Arial MT"/>
                <a:cs typeface="Arial MT"/>
              </a:rPr>
              <a:t>dream</a:t>
            </a:r>
            <a:r>
              <a:rPr sz="135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212121"/>
                </a:solidFill>
                <a:latin typeface="Arial MT"/>
                <a:cs typeface="Arial MT"/>
              </a:rPr>
              <a:t>interpretation</a:t>
            </a:r>
            <a:r>
              <a:rPr sz="1350" spc="-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50" spc="-40" dirty="0">
                <a:solidFill>
                  <a:srgbClr val="282828"/>
                </a:solidFill>
                <a:latin typeface="Arial MT"/>
                <a:cs typeface="Arial MT"/>
              </a:rPr>
              <a:t>for</a:t>
            </a:r>
            <a:r>
              <a:rPr sz="1350" spc="-3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50" spc="-45" dirty="0">
                <a:solidFill>
                  <a:srgbClr val="232323"/>
                </a:solidFill>
                <a:latin typeface="Arial MT"/>
                <a:cs typeface="Arial MT"/>
              </a:rPr>
              <a:t>multiple</a:t>
            </a:r>
            <a:r>
              <a:rPr sz="1350" spc="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50" spc="-25" dirty="0">
                <a:solidFill>
                  <a:srgbClr val="212121"/>
                </a:solidFill>
                <a:latin typeface="Arial MT"/>
                <a:cs typeface="Arial MT"/>
              </a:rPr>
              <a:t>languages,</a:t>
            </a:r>
            <a:endParaRPr sz="1350">
              <a:latin typeface="Arial MT"/>
              <a:cs typeface="Arial MT"/>
            </a:endParaRPr>
          </a:p>
          <a:p>
            <a:pPr marL="14604">
              <a:lnSpc>
                <a:spcPct val="100000"/>
              </a:lnSpc>
              <a:spcBef>
                <a:spcPts val="265"/>
              </a:spcBef>
            </a:pPr>
            <a:r>
              <a:rPr sz="1350" spc="-55" dirty="0">
                <a:solidFill>
                  <a:srgbClr val="212121"/>
                </a:solidFill>
                <a:latin typeface="Arial MT"/>
                <a:cs typeface="Arial MT"/>
              </a:rPr>
              <a:t>broadening</a:t>
            </a:r>
            <a:r>
              <a:rPr sz="135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50" spc="-45" dirty="0">
                <a:solidFill>
                  <a:srgbClr val="1F1F1F"/>
                </a:solidFill>
                <a:latin typeface="Arial MT"/>
                <a:cs typeface="Arial MT"/>
              </a:rPr>
              <a:t>accessibility</a:t>
            </a:r>
            <a:r>
              <a:rPr sz="1350" spc="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Arial MT"/>
                <a:cs typeface="Arial MT"/>
              </a:rPr>
              <a:t>worldwide.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000" y="6203495"/>
            <a:ext cx="9483090" cy="7956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4445">
              <a:lnSpc>
                <a:spcPct val="118900"/>
              </a:lnSpc>
              <a:spcBef>
                <a:spcPts val="165"/>
              </a:spcBef>
            </a:pPr>
            <a:r>
              <a:rPr sz="1400" spc="-100" dirty="0">
                <a:solidFill>
                  <a:srgbClr val="2A2A2A"/>
                </a:solidFill>
                <a:latin typeface="Arial MT"/>
                <a:cs typeface="Arial MT"/>
              </a:rPr>
              <a:t>The</a:t>
            </a:r>
            <a:r>
              <a:rPr sz="1400" spc="-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400" spc="-90" dirty="0">
                <a:solidFill>
                  <a:srgbClr val="282828"/>
                </a:solidFill>
                <a:latin typeface="Arial MT"/>
                <a:cs typeface="Arial MT"/>
              </a:rPr>
              <a:t>Smart</a:t>
            </a:r>
            <a:r>
              <a:rPr sz="1400" spc="-2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400" spc="-90" dirty="0">
                <a:solidFill>
                  <a:srgbClr val="1C1C1C"/>
                </a:solidFill>
                <a:latin typeface="Arial MT"/>
                <a:cs typeface="Arial MT"/>
              </a:rPr>
              <a:t>Dream</a:t>
            </a:r>
            <a:r>
              <a:rPr sz="1400" spc="-1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1C1C1C"/>
                </a:solidFill>
                <a:latin typeface="Arial MT"/>
                <a:cs typeface="Arial MT"/>
              </a:rPr>
              <a:t>Detector</a:t>
            </a:r>
            <a:r>
              <a:rPr sz="1400" spc="-2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400" spc="-65" dirty="0">
                <a:solidFill>
                  <a:srgbClr val="262626"/>
                </a:solidFill>
                <a:latin typeface="Arial MT"/>
                <a:cs typeface="Arial MT"/>
              </a:rPr>
              <a:t>leverages</a:t>
            </a:r>
            <a:r>
              <a:rPr sz="1400" spc="1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65" dirty="0">
                <a:solidFill>
                  <a:srgbClr val="2F2F2F"/>
                </a:solidFill>
                <a:latin typeface="Arial MT"/>
                <a:cs typeface="Arial MT"/>
              </a:rPr>
              <a:t>AI</a:t>
            </a:r>
            <a:r>
              <a:rPr sz="1400" spc="-8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62626"/>
                </a:solidFill>
                <a:latin typeface="Arial MT"/>
                <a:cs typeface="Arial MT"/>
              </a:rPr>
              <a:t>and</a:t>
            </a:r>
            <a:r>
              <a:rPr sz="1400" spc="-5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110" dirty="0">
                <a:solidFill>
                  <a:srgbClr val="212121"/>
                </a:solidFill>
                <a:latin typeface="Arial MT"/>
                <a:cs typeface="Arial MT"/>
              </a:rPr>
              <a:t>NLP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2D2D2D"/>
                </a:solidFill>
                <a:latin typeface="Arial MT"/>
                <a:cs typeface="Arial MT"/>
              </a:rPr>
              <a:t>in</a:t>
            </a:r>
            <a:r>
              <a:rPr sz="1400" spc="-60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62626"/>
                </a:solidFill>
                <a:latin typeface="Arial MT"/>
                <a:cs typeface="Arial MT"/>
              </a:rPr>
              <a:t>a</a:t>
            </a:r>
            <a:r>
              <a:rPr sz="1400" spc="-12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75" dirty="0">
                <a:solidFill>
                  <a:srgbClr val="242424"/>
                </a:solidFill>
                <a:latin typeface="Arial MT"/>
                <a:cs typeface="Arial MT"/>
              </a:rPr>
              <a:t>unique,</a:t>
            </a:r>
            <a:r>
              <a:rPr sz="1400" spc="1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400" spc="-90" dirty="0">
                <a:solidFill>
                  <a:srgbClr val="242424"/>
                </a:solidFill>
                <a:latin typeface="Arial MT"/>
                <a:cs typeface="Arial MT"/>
              </a:rPr>
              <a:t>non-</a:t>
            </a:r>
            <a:r>
              <a:rPr sz="1400" spc="-60" dirty="0">
                <a:solidFill>
                  <a:srgbClr val="242424"/>
                </a:solidFill>
                <a:latin typeface="Arial MT"/>
                <a:cs typeface="Arial MT"/>
              </a:rPr>
              <a:t>invasive</a:t>
            </a:r>
            <a:r>
              <a:rPr sz="1400" spc="6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400" spc="-105" dirty="0">
                <a:solidFill>
                  <a:srgbClr val="262626"/>
                </a:solidFill>
                <a:latin typeface="Arial MT"/>
                <a:cs typeface="Arial MT"/>
              </a:rPr>
              <a:t>way</a:t>
            </a:r>
            <a:r>
              <a:rPr sz="1400" spc="-2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232323"/>
                </a:solidFill>
                <a:latin typeface="Arial MT"/>
                <a:cs typeface="Arial MT"/>
              </a:rPr>
              <a:t>to</a:t>
            </a:r>
            <a:r>
              <a:rPr sz="1400" spc="-60" dirty="0">
                <a:solidFill>
                  <a:srgbClr val="232323"/>
                </a:solidFill>
                <a:latin typeface="Arial MT"/>
                <a:cs typeface="Arial MT"/>
              </a:rPr>
              <a:t> interpret</a:t>
            </a:r>
            <a:r>
              <a:rPr sz="1400" spc="3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82828"/>
                </a:solidFill>
                <a:latin typeface="Arial MT"/>
                <a:cs typeface="Arial MT"/>
              </a:rPr>
              <a:t>dreams</a:t>
            </a:r>
            <a:r>
              <a:rPr sz="1400" spc="2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400" spc="-75" dirty="0">
                <a:solidFill>
                  <a:srgbClr val="242424"/>
                </a:solidFill>
                <a:latin typeface="Arial MT"/>
                <a:cs typeface="Arial MT"/>
              </a:rPr>
              <a:t>from</a:t>
            </a:r>
            <a:r>
              <a:rPr sz="1400" spc="-4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1F1F1F"/>
                </a:solidFill>
                <a:latin typeface="Arial MT"/>
                <a:cs typeface="Arial MT"/>
              </a:rPr>
              <a:t>textual</a:t>
            </a:r>
            <a:r>
              <a:rPr sz="14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400" spc="-65" dirty="0">
                <a:solidFill>
                  <a:srgbClr val="262626"/>
                </a:solidFill>
                <a:latin typeface="Arial MT"/>
                <a:cs typeface="Arial MT"/>
              </a:rPr>
              <a:t>narratives.</a:t>
            </a:r>
            <a:r>
              <a:rPr sz="1400" spc="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62626"/>
                </a:solidFill>
                <a:latin typeface="Arial MT"/>
                <a:cs typeface="Arial MT"/>
              </a:rPr>
              <a:t>It</a:t>
            </a:r>
            <a:r>
              <a:rPr sz="1400" spc="-3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62626"/>
                </a:solidFill>
                <a:latin typeface="Arial MT"/>
                <a:cs typeface="Arial MT"/>
              </a:rPr>
              <a:t>ofiers </a:t>
            </a:r>
            <a:r>
              <a:rPr sz="1400" spc="-85" dirty="0">
                <a:solidFill>
                  <a:srgbClr val="262626"/>
                </a:solidFill>
                <a:latin typeface="Arial MT"/>
                <a:cs typeface="Arial MT"/>
              </a:rPr>
              <a:t>accessible</a:t>
            </a:r>
            <a:r>
              <a:rPr sz="1400" spc="-1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75" dirty="0">
                <a:solidFill>
                  <a:srgbClr val="212121"/>
                </a:solidFill>
                <a:latin typeface="Arial MT"/>
                <a:cs typeface="Arial MT"/>
              </a:rPr>
              <a:t>emotional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60" dirty="0">
                <a:solidFill>
                  <a:srgbClr val="1F1F1F"/>
                </a:solidFill>
                <a:latin typeface="Arial MT"/>
                <a:cs typeface="Arial MT"/>
              </a:rPr>
              <a:t>insights</a:t>
            </a:r>
            <a:r>
              <a:rPr sz="1400" spc="-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400" spc="-65" dirty="0">
                <a:solidFill>
                  <a:srgbClr val="232323"/>
                </a:solidFill>
                <a:latin typeface="Arial MT"/>
                <a:cs typeface="Arial MT"/>
              </a:rPr>
              <a:t>fostering</a:t>
            </a:r>
            <a:r>
              <a:rPr sz="1400" spc="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1A1A1A"/>
                </a:solidFill>
                <a:latin typeface="Arial MT"/>
                <a:cs typeface="Arial MT"/>
              </a:rPr>
              <a:t>self-</a:t>
            </a:r>
            <a:r>
              <a:rPr sz="1400" spc="-70" dirty="0">
                <a:solidFill>
                  <a:srgbClr val="1A1A1A"/>
                </a:solidFill>
                <a:latin typeface="Arial MT"/>
                <a:cs typeface="Arial MT"/>
              </a:rPr>
              <a:t>awareness</a:t>
            </a:r>
            <a:r>
              <a:rPr sz="1400" spc="-55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400" spc="-95" dirty="0">
                <a:solidFill>
                  <a:srgbClr val="1A1A1A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1D1D1D"/>
                </a:solidFill>
                <a:latin typeface="Arial MT"/>
                <a:cs typeface="Arial MT"/>
              </a:rPr>
              <a:t>mental</a:t>
            </a:r>
            <a:r>
              <a:rPr sz="1400" spc="-5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A2A2A"/>
                </a:solidFill>
                <a:latin typeface="Arial MT"/>
                <a:cs typeface="Arial MT"/>
              </a:rPr>
              <a:t>wellness,</a:t>
            </a:r>
            <a:r>
              <a:rPr sz="1400" spc="5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42424"/>
                </a:solidFill>
                <a:latin typeface="Arial MT"/>
                <a:cs typeface="Arial MT"/>
              </a:rPr>
              <a:t>with</a:t>
            </a:r>
            <a:r>
              <a:rPr sz="1400" spc="-6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262626"/>
                </a:solidFill>
                <a:latin typeface="Arial MT"/>
                <a:cs typeface="Arial MT"/>
              </a:rPr>
              <a:t>promising</a:t>
            </a:r>
            <a:r>
              <a:rPr sz="1400" spc="4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65" dirty="0">
                <a:solidFill>
                  <a:srgbClr val="1F1F1F"/>
                </a:solidFill>
                <a:latin typeface="Arial MT"/>
                <a:cs typeface="Arial MT"/>
              </a:rPr>
              <a:t>applications</a:t>
            </a:r>
            <a:r>
              <a:rPr sz="1400" spc="3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6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232323"/>
                </a:solidFill>
                <a:latin typeface="Arial MT"/>
                <a:cs typeface="Arial MT"/>
              </a:rPr>
              <a:t>education</a:t>
            </a:r>
            <a:r>
              <a:rPr sz="1400" spc="4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75" dirty="0">
                <a:solidFill>
                  <a:srgbClr val="242424"/>
                </a:solidFill>
                <a:latin typeface="Arial MT"/>
                <a:cs typeface="Arial MT"/>
              </a:rPr>
              <a:t>and</a:t>
            </a:r>
            <a:r>
              <a:rPr sz="1400" spc="-8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232323"/>
                </a:solidFill>
                <a:latin typeface="Arial MT"/>
                <a:cs typeface="Arial MT"/>
              </a:rPr>
              <a:t>psychology. </a:t>
            </a:r>
            <a:r>
              <a:rPr sz="1400" spc="-80" dirty="0">
                <a:solidFill>
                  <a:srgbClr val="212121"/>
                </a:solidFill>
                <a:latin typeface="Arial MT"/>
                <a:cs typeface="Arial MT"/>
              </a:rPr>
              <a:t>Continued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82828"/>
                </a:solidFill>
                <a:latin typeface="Arial MT"/>
                <a:cs typeface="Arial MT"/>
              </a:rPr>
              <a:t>development</a:t>
            </a:r>
            <a:r>
              <a:rPr sz="1400" spc="15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400" spc="-90" dirty="0">
                <a:solidFill>
                  <a:srgbClr val="282828"/>
                </a:solidFill>
                <a:latin typeface="Arial MT"/>
                <a:cs typeface="Arial MT"/>
              </a:rPr>
              <a:t>and</a:t>
            </a:r>
            <a:r>
              <a:rPr sz="1400" spc="-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232323"/>
                </a:solidFill>
                <a:latin typeface="Arial MT"/>
                <a:cs typeface="Arial MT"/>
              </a:rPr>
              <a:t>collaboration</a:t>
            </a:r>
            <a:r>
              <a:rPr sz="1400" spc="12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232323"/>
                </a:solidFill>
                <a:latin typeface="Arial MT"/>
                <a:cs typeface="Arial MT"/>
              </a:rPr>
              <a:t>will</a:t>
            </a:r>
            <a:r>
              <a:rPr sz="1400" spc="-3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75" dirty="0">
                <a:solidFill>
                  <a:srgbClr val="232323"/>
                </a:solidFill>
                <a:latin typeface="Arial MT"/>
                <a:cs typeface="Arial MT"/>
              </a:rPr>
              <a:t>unlock</a:t>
            </a:r>
            <a:r>
              <a:rPr sz="140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262626"/>
                </a:solidFill>
                <a:latin typeface="Arial MT"/>
                <a:cs typeface="Arial MT"/>
              </a:rPr>
              <a:t>its</a:t>
            </a:r>
            <a:r>
              <a:rPr sz="1400" spc="-2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60" dirty="0">
                <a:solidFill>
                  <a:srgbClr val="2A2A2A"/>
                </a:solidFill>
                <a:latin typeface="Arial MT"/>
                <a:cs typeface="Arial MT"/>
              </a:rPr>
              <a:t>full</a:t>
            </a:r>
            <a:r>
              <a:rPr sz="1400" spc="-4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400" spc="-65" dirty="0">
                <a:solidFill>
                  <a:srgbClr val="262626"/>
                </a:solidFill>
                <a:latin typeface="Arial MT"/>
                <a:cs typeface="Arial MT"/>
              </a:rPr>
              <a:t>potential</a:t>
            </a:r>
            <a:r>
              <a:rPr sz="1400" spc="1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75" dirty="0">
                <a:solidFill>
                  <a:srgbClr val="282828"/>
                </a:solidFill>
                <a:latin typeface="Arial MT"/>
                <a:cs typeface="Arial MT"/>
              </a:rPr>
              <a:t>as</a:t>
            </a:r>
            <a:r>
              <a:rPr sz="1400" spc="-2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42424"/>
                </a:solidFill>
                <a:latin typeface="Arial MT"/>
                <a:cs typeface="Arial MT"/>
              </a:rPr>
              <a:t>an</a:t>
            </a:r>
            <a:r>
              <a:rPr sz="1400" spc="-9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400" spc="-75" dirty="0">
                <a:solidFill>
                  <a:srgbClr val="212121"/>
                </a:solidFill>
                <a:latin typeface="Arial MT"/>
                <a:cs typeface="Arial MT"/>
              </a:rPr>
              <a:t>innovative</a:t>
            </a:r>
            <a:r>
              <a:rPr sz="1400" spc="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60" dirty="0">
                <a:solidFill>
                  <a:srgbClr val="1D1D1D"/>
                </a:solidFill>
                <a:latin typeface="Arial MT"/>
                <a:cs typeface="Arial MT"/>
              </a:rPr>
              <a:t>tool</a:t>
            </a:r>
            <a:r>
              <a:rPr sz="1400" spc="-40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2B2B2B"/>
                </a:solidFill>
                <a:latin typeface="Arial MT"/>
                <a:cs typeface="Arial MT"/>
              </a:rPr>
              <a:t>in </a:t>
            </a:r>
            <a:r>
              <a:rPr sz="1400" spc="-70" dirty="0">
                <a:solidFill>
                  <a:srgbClr val="232323"/>
                </a:solidFill>
                <a:latin typeface="Arial MT"/>
                <a:cs typeface="Arial MT"/>
              </a:rPr>
              <a:t>digital</a:t>
            </a:r>
            <a:r>
              <a:rPr sz="1400" spc="-1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42424"/>
                </a:solidFill>
                <a:latin typeface="Arial MT"/>
                <a:cs typeface="Arial MT"/>
              </a:rPr>
              <a:t>mental</a:t>
            </a:r>
            <a:r>
              <a:rPr sz="140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82828"/>
                </a:solidFill>
                <a:latin typeface="Arial MT"/>
                <a:cs typeface="Arial MT"/>
              </a:rPr>
              <a:t>health.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94735"/>
            <a:ext cx="4014490" cy="39289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23995">
              <a:lnSpc>
                <a:spcPct val="100000"/>
              </a:lnSpc>
              <a:spcBef>
                <a:spcPts val="90"/>
              </a:spcBef>
            </a:pPr>
            <a:r>
              <a:rPr sz="3250" dirty="0">
                <a:solidFill>
                  <a:srgbClr val="1F186B"/>
                </a:solidFill>
              </a:rPr>
              <a:t>Motivation</a:t>
            </a:r>
            <a:r>
              <a:rPr sz="3250" spc="295" dirty="0">
                <a:solidFill>
                  <a:srgbClr val="1F186B"/>
                </a:solidFill>
              </a:rPr>
              <a:t> </a:t>
            </a:r>
            <a:r>
              <a:rPr sz="3250" dirty="0">
                <a:solidFill>
                  <a:srgbClr val="261C74"/>
                </a:solidFill>
              </a:rPr>
              <a:t>and</a:t>
            </a:r>
            <a:r>
              <a:rPr sz="3250" spc="70" dirty="0">
                <a:solidFill>
                  <a:srgbClr val="261C74"/>
                </a:solidFill>
              </a:rPr>
              <a:t> </a:t>
            </a:r>
            <a:r>
              <a:rPr sz="3250" spc="-10" dirty="0">
                <a:solidFill>
                  <a:srgbClr val="231877"/>
                </a:solidFill>
              </a:rPr>
              <a:t>Objective</a:t>
            </a:r>
            <a:endParaRPr sz="3250"/>
          </a:p>
        </p:txBody>
      </p:sp>
      <p:sp>
        <p:nvSpPr>
          <p:cNvPr id="4" name="object 4"/>
          <p:cNvSpPr txBox="1"/>
          <p:nvPr/>
        </p:nvSpPr>
        <p:spPr>
          <a:xfrm>
            <a:off x="4719967" y="1401063"/>
            <a:ext cx="2209165" cy="234251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750" spc="-55" dirty="0">
                <a:solidFill>
                  <a:srgbClr val="232323"/>
                </a:solidFill>
                <a:latin typeface="Arial MT"/>
                <a:cs typeface="Arial MT"/>
              </a:rPr>
              <a:t>Understanding</a:t>
            </a:r>
            <a:r>
              <a:rPr sz="1750" spc="-3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42424"/>
                </a:solidFill>
                <a:latin typeface="Arial MT"/>
                <a:cs typeface="Arial MT"/>
              </a:rPr>
              <a:t>Dreams</a:t>
            </a:r>
            <a:endParaRPr sz="1750">
              <a:latin typeface="Arial MT"/>
              <a:cs typeface="Arial MT"/>
            </a:endParaRPr>
          </a:p>
          <a:p>
            <a:pPr marL="15240" marR="5080" indent="1270">
              <a:lnSpc>
                <a:spcPts val="1980"/>
              </a:lnSpc>
              <a:spcBef>
                <a:spcPts val="45"/>
              </a:spcBef>
            </a:pPr>
            <a:r>
              <a:rPr sz="1350" spc="-60" dirty="0">
                <a:solidFill>
                  <a:srgbClr val="2A2A2A"/>
                </a:solidFill>
                <a:latin typeface="Arial MT"/>
                <a:cs typeface="Arial MT"/>
              </a:rPr>
              <a:t>Dreams</a:t>
            </a:r>
            <a:r>
              <a:rPr sz="1350" spc="1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350" spc="-70" dirty="0">
                <a:solidFill>
                  <a:srgbClr val="232323"/>
                </a:solidFill>
                <a:latin typeface="Arial MT"/>
                <a:cs typeface="Arial MT"/>
              </a:rPr>
              <a:t>redect</a:t>
            </a:r>
            <a:r>
              <a:rPr sz="1350" spc="3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50" spc="-45" dirty="0">
                <a:solidFill>
                  <a:srgbClr val="2D2D2D"/>
                </a:solidFill>
                <a:latin typeface="Arial MT"/>
                <a:cs typeface="Arial MT"/>
              </a:rPr>
              <a:t>rich</a:t>
            </a:r>
            <a:r>
              <a:rPr sz="1350" spc="-65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Arial MT"/>
                <a:cs typeface="Arial MT"/>
              </a:rPr>
              <a:t>emotional </a:t>
            </a:r>
            <a:r>
              <a:rPr sz="1400" spc="-70" dirty="0">
                <a:solidFill>
                  <a:srgbClr val="1D1D1D"/>
                </a:solidFill>
                <a:latin typeface="Arial MT"/>
                <a:cs typeface="Arial MT"/>
              </a:rPr>
              <a:t>experiences</a:t>
            </a:r>
            <a:r>
              <a:rPr sz="1400" spc="-10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400" spc="-75" dirty="0">
                <a:solidFill>
                  <a:srgbClr val="2B2B2B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1400" spc="-85" dirty="0">
                <a:solidFill>
                  <a:srgbClr val="1F1F1F"/>
                </a:solidFill>
                <a:latin typeface="Arial MT"/>
                <a:cs typeface="Arial MT"/>
              </a:rPr>
              <a:t>subconscious </a:t>
            </a:r>
            <a:r>
              <a:rPr sz="1400" spc="-65" dirty="0">
                <a:solidFill>
                  <a:srgbClr val="232323"/>
                </a:solidFill>
                <a:latin typeface="Arial MT"/>
                <a:cs typeface="Arial MT"/>
              </a:rPr>
              <a:t>thoughts</a:t>
            </a:r>
            <a:r>
              <a:rPr sz="1400" spc="-1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65" dirty="0">
                <a:solidFill>
                  <a:srgbClr val="282828"/>
                </a:solidFill>
                <a:latin typeface="Arial MT"/>
                <a:cs typeface="Arial MT"/>
              </a:rPr>
              <a:t>that</a:t>
            </a:r>
            <a:r>
              <a:rPr sz="1400" spc="-3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82828"/>
                </a:solidFill>
                <a:latin typeface="Arial MT"/>
                <a:cs typeface="Arial MT"/>
              </a:rPr>
              <a:t>unlock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350" spc="-55" dirty="0">
                <a:solidFill>
                  <a:srgbClr val="232323"/>
                </a:solidFill>
                <a:latin typeface="Arial MT"/>
                <a:cs typeface="Arial MT"/>
              </a:rPr>
              <a:t>psychological</a:t>
            </a:r>
            <a:r>
              <a:rPr sz="1350" spc="5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242424"/>
                </a:solidFill>
                <a:latin typeface="Arial MT"/>
                <a:cs typeface="Arial MT"/>
              </a:rPr>
              <a:t>insights.</a:t>
            </a:r>
            <a:endParaRPr sz="1350">
              <a:latin typeface="Arial MT"/>
              <a:cs typeface="Arial MT"/>
            </a:endParaRPr>
          </a:p>
          <a:p>
            <a:pPr marL="12700" marR="196850" indent="1270">
              <a:lnSpc>
                <a:spcPct val="122600"/>
              </a:lnSpc>
              <a:spcBef>
                <a:spcPts val="10"/>
              </a:spcBef>
            </a:pPr>
            <a:r>
              <a:rPr sz="1350" spc="-45" dirty="0">
                <a:solidFill>
                  <a:srgbClr val="2A2A2A"/>
                </a:solidFill>
                <a:latin typeface="Arial MT"/>
                <a:cs typeface="Arial MT"/>
              </a:rPr>
              <a:t>Traditional</a:t>
            </a:r>
            <a:r>
              <a:rPr sz="1350" spc="-2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350" spc="-45" dirty="0">
                <a:solidFill>
                  <a:srgbClr val="232323"/>
                </a:solidFill>
                <a:latin typeface="Arial MT"/>
                <a:cs typeface="Arial MT"/>
              </a:rPr>
              <a:t>analysis</a:t>
            </a:r>
            <a:r>
              <a:rPr sz="1350" spc="-2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50" spc="-20" dirty="0">
                <a:solidFill>
                  <a:srgbClr val="2B2B2B"/>
                </a:solidFill>
                <a:latin typeface="Arial MT"/>
                <a:cs typeface="Arial MT"/>
              </a:rPr>
              <a:t>oRen </a:t>
            </a:r>
            <a:r>
              <a:rPr sz="1350" spc="-60" dirty="0">
                <a:solidFill>
                  <a:srgbClr val="262626"/>
                </a:solidFill>
                <a:latin typeface="Arial MT"/>
                <a:cs typeface="Arial MT"/>
              </a:rPr>
              <a:t>demands</a:t>
            </a:r>
            <a:r>
              <a:rPr sz="1350" spc="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50" spc="-65" dirty="0">
                <a:solidFill>
                  <a:srgbClr val="1F1F1F"/>
                </a:solidFill>
                <a:latin typeface="Arial MT"/>
                <a:cs typeface="Arial MT"/>
              </a:rPr>
              <a:t>manual</a:t>
            </a:r>
            <a:r>
              <a:rPr sz="135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350" spc="-20" dirty="0">
                <a:solidFill>
                  <a:srgbClr val="333333"/>
                </a:solidFill>
                <a:latin typeface="Arial MT"/>
                <a:cs typeface="Arial MT"/>
              </a:rPr>
              <a:t>or</a:t>
            </a:r>
            <a:r>
              <a:rPr sz="1350" spc="-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350" spc="-40" dirty="0">
                <a:solidFill>
                  <a:srgbClr val="232323"/>
                </a:solidFill>
                <a:latin typeface="Arial MT"/>
                <a:cs typeface="Arial MT"/>
              </a:rPr>
              <a:t>sensor- </a:t>
            </a:r>
            <a:r>
              <a:rPr sz="1350" spc="-55" dirty="0">
                <a:solidFill>
                  <a:srgbClr val="262626"/>
                </a:solidFill>
                <a:latin typeface="Arial MT"/>
                <a:cs typeface="Arial MT"/>
              </a:rPr>
              <a:t>based</a:t>
            </a:r>
            <a:r>
              <a:rPr sz="1350" spc="-4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50" spc="-55" dirty="0">
                <a:solidFill>
                  <a:srgbClr val="232323"/>
                </a:solidFill>
                <a:latin typeface="Arial MT"/>
                <a:cs typeface="Arial MT"/>
              </a:rPr>
              <a:t>methods,</a:t>
            </a:r>
            <a:r>
              <a:rPr sz="1350" spc="-10" dirty="0">
                <a:solidFill>
                  <a:srgbClr val="232323"/>
                </a:solidFill>
                <a:latin typeface="Arial MT"/>
                <a:cs typeface="Arial MT"/>
              </a:rPr>
              <a:t> limiting</a:t>
            </a:r>
            <a:endParaRPr sz="135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475"/>
              </a:spcBef>
            </a:pP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accessibility.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1882" y="4337337"/>
            <a:ext cx="4562475" cy="10477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sz="1650" dirty="0">
                <a:solidFill>
                  <a:srgbClr val="2A2A2A"/>
                </a:solidFill>
                <a:latin typeface="Arial MT"/>
                <a:cs typeface="Arial MT"/>
              </a:rPr>
              <a:t>Mental</a:t>
            </a:r>
            <a:r>
              <a:rPr sz="1650" spc="-4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A2A2A"/>
                </a:solidFill>
                <a:latin typeface="Arial MT"/>
                <a:cs typeface="Arial MT"/>
              </a:rPr>
              <a:t>Health</a:t>
            </a:r>
            <a:r>
              <a:rPr sz="1650" spc="3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2A2A2A"/>
                </a:solidFill>
                <a:latin typeface="Arial MT"/>
                <a:cs typeface="Arial MT"/>
              </a:rPr>
              <a:t>Impact</a:t>
            </a:r>
            <a:endParaRPr sz="1650">
              <a:latin typeface="Arial MT"/>
              <a:cs typeface="Arial MT"/>
            </a:endParaRPr>
          </a:p>
          <a:p>
            <a:pPr marL="13335" marR="5080" indent="635" algn="just">
              <a:lnSpc>
                <a:spcPts val="1980"/>
              </a:lnSpc>
            </a:pPr>
            <a:r>
              <a:rPr sz="1400" spc="-65" dirty="0">
                <a:solidFill>
                  <a:srgbClr val="232323"/>
                </a:solidFill>
                <a:latin typeface="Arial MT"/>
                <a:cs typeface="Arial MT"/>
              </a:rPr>
              <a:t>Provide</a:t>
            </a:r>
            <a:r>
              <a:rPr sz="1400" spc="2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242424"/>
                </a:solidFill>
                <a:latin typeface="Arial MT"/>
                <a:cs typeface="Arial MT"/>
              </a:rPr>
              <a:t>users </a:t>
            </a:r>
            <a:r>
              <a:rPr sz="1400" spc="-35" dirty="0">
                <a:solidFill>
                  <a:srgbClr val="282828"/>
                </a:solidFill>
                <a:latin typeface="Arial MT"/>
                <a:cs typeface="Arial MT"/>
              </a:rPr>
              <a:t>with</a:t>
            </a:r>
            <a:r>
              <a:rPr sz="1400" spc="-4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232323"/>
                </a:solidFill>
                <a:latin typeface="Arial MT"/>
                <a:cs typeface="Arial MT"/>
              </a:rPr>
              <a:t>meaningful</a:t>
            </a:r>
            <a:r>
              <a:rPr sz="1400" spc="2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232323"/>
                </a:solidFill>
                <a:latin typeface="Arial MT"/>
                <a:cs typeface="Arial MT"/>
              </a:rPr>
              <a:t>feedback</a:t>
            </a:r>
            <a:r>
              <a:rPr sz="1400" spc="2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A2A2A"/>
                </a:solidFill>
                <a:latin typeface="Arial MT"/>
                <a:cs typeface="Arial MT"/>
              </a:rPr>
              <a:t>to</a:t>
            </a:r>
            <a:r>
              <a:rPr sz="1400" spc="-7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400" spc="-65" dirty="0">
                <a:solidFill>
                  <a:srgbClr val="242424"/>
                </a:solidFill>
                <a:latin typeface="Arial MT"/>
                <a:cs typeface="Arial MT"/>
              </a:rPr>
              <a:t>enhance</a:t>
            </a:r>
            <a:r>
              <a:rPr sz="1400" spc="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242424"/>
                </a:solidFill>
                <a:latin typeface="Arial MT"/>
                <a:cs typeface="Arial MT"/>
              </a:rPr>
              <a:t>emotional </a:t>
            </a:r>
            <a:r>
              <a:rPr sz="1400" spc="-55" dirty="0">
                <a:solidFill>
                  <a:srgbClr val="262626"/>
                </a:solidFill>
                <a:latin typeface="Arial MT"/>
                <a:cs typeface="Arial MT"/>
              </a:rPr>
              <a:t>awareness</a:t>
            </a:r>
            <a:r>
              <a:rPr sz="1400" spc="1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A2A2A"/>
                </a:solidFill>
                <a:latin typeface="Arial MT"/>
                <a:cs typeface="Arial MT"/>
              </a:rPr>
              <a:t>and</a:t>
            </a:r>
            <a:r>
              <a:rPr sz="1400" spc="-7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400" spc="-45" dirty="0">
                <a:solidFill>
                  <a:srgbClr val="232323"/>
                </a:solidFill>
                <a:latin typeface="Arial MT"/>
                <a:cs typeface="Arial MT"/>
              </a:rPr>
              <a:t>support</a:t>
            </a:r>
            <a:r>
              <a:rPr sz="1400" spc="-5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1A1A1A"/>
                </a:solidFill>
                <a:latin typeface="Arial MT"/>
                <a:cs typeface="Arial MT"/>
              </a:rPr>
              <a:t>mental</a:t>
            </a:r>
            <a:r>
              <a:rPr sz="1400" spc="-50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2D2D2D"/>
                </a:solidFill>
                <a:latin typeface="Arial MT"/>
                <a:cs typeface="Arial MT"/>
              </a:rPr>
              <a:t>wellness</a:t>
            </a:r>
            <a:r>
              <a:rPr sz="1400" spc="-40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through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90" dirty="0">
                <a:solidFill>
                  <a:srgbClr val="232323"/>
                </a:solidFill>
                <a:latin typeface="Arial MT"/>
                <a:cs typeface="Arial MT"/>
              </a:rPr>
              <a:t>non-</a:t>
            </a:r>
            <a:r>
              <a:rPr sz="1400" spc="-45" dirty="0">
                <a:solidFill>
                  <a:srgbClr val="232323"/>
                </a:solidFill>
                <a:latin typeface="Arial MT"/>
                <a:cs typeface="Arial MT"/>
              </a:rPr>
              <a:t>intrusive </a:t>
            </a:r>
            <a:r>
              <a:rPr sz="1400" spc="-10" dirty="0">
                <a:solidFill>
                  <a:srgbClr val="232323"/>
                </a:solidFill>
                <a:latin typeface="Arial MT"/>
                <a:cs typeface="Arial MT"/>
              </a:rPr>
              <a:t>technology.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1593" y="1403436"/>
            <a:ext cx="2350135" cy="157416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540"/>
              </a:spcBef>
            </a:pPr>
            <a:r>
              <a:rPr sz="1650" dirty="0">
                <a:solidFill>
                  <a:srgbClr val="232323"/>
                </a:solidFill>
                <a:latin typeface="Arial MT"/>
                <a:cs typeface="Arial MT"/>
              </a:rPr>
              <a:t>Project </a:t>
            </a:r>
            <a:r>
              <a:rPr sz="1650" spc="-10" dirty="0">
                <a:solidFill>
                  <a:srgbClr val="262626"/>
                </a:solidFill>
                <a:latin typeface="Arial MT"/>
                <a:cs typeface="Arial MT"/>
              </a:rPr>
              <a:t>Objective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300" spc="-25" dirty="0">
                <a:solidFill>
                  <a:srgbClr val="232323"/>
                </a:solidFill>
                <a:latin typeface="Arial MT"/>
                <a:cs typeface="Arial MT"/>
              </a:rPr>
              <a:t>Develop</a:t>
            </a:r>
            <a:r>
              <a:rPr sz="1300" spc="2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82828"/>
                </a:solidFill>
                <a:latin typeface="Arial MT"/>
                <a:cs typeface="Arial MT"/>
              </a:rPr>
              <a:t>an</a:t>
            </a:r>
            <a:r>
              <a:rPr sz="1300" spc="-7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D2D2D"/>
                </a:solidFill>
                <a:latin typeface="Arial MT"/>
                <a:cs typeface="Arial MT"/>
              </a:rPr>
              <a:t>AI</a:t>
            </a:r>
            <a:r>
              <a:rPr sz="1300" spc="-80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A2A2A"/>
                </a:solidFill>
                <a:latin typeface="Arial MT"/>
                <a:cs typeface="Arial MT"/>
              </a:rPr>
              <a:t>tool</a:t>
            </a:r>
            <a:r>
              <a:rPr sz="1300" spc="-8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62626"/>
                </a:solidFill>
                <a:latin typeface="Arial MT"/>
                <a:cs typeface="Arial MT"/>
              </a:rPr>
              <a:t>that</a:t>
            </a:r>
            <a:r>
              <a:rPr sz="1300" spc="-6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62626"/>
                </a:solidFill>
                <a:latin typeface="Arial MT"/>
                <a:cs typeface="Arial MT"/>
              </a:rPr>
              <a:t>interpret</a:t>
            </a:r>
            <a:endParaRPr sz="1300">
              <a:latin typeface="Arial MT"/>
              <a:cs typeface="Arial MT"/>
            </a:endParaRPr>
          </a:p>
          <a:p>
            <a:pPr marL="13335" marR="64769">
              <a:lnSpc>
                <a:spcPct val="126800"/>
              </a:lnSpc>
              <a:spcBef>
                <a:spcPts val="20"/>
              </a:spcBef>
            </a:pPr>
            <a:r>
              <a:rPr sz="1300" spc="-20" dirty="0">
                <a:solidFill>
                  <a:srgbClr val="282828"/>
                </a:solidFill>
                <a:latin typeface="Arial MT"/>
                <a:cs typeface="Arial MT"/>
              </a:rPr>
              <a:t>dreams</a:t>
            </a:r>
            <a:r>
              <a:rPr sz="1300" spc="-4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82828"/>
                </a:solidFill>
                <a:latin typeface="Arial MT"/>
                <a:cs typeface="Arial MT"/>
              </a:rPr>
              <a:t>solely</a:t>
            </a:r>
            <a:r>
              <a:rPr sz="1300" spc="-4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B2B2B"/>
                </a:solidFill>
                <a:latin typeface="Arial MT"/>
                <a:cs typeface="Arial MT"/>
              </a:rPr>
              <a:t>from</a:t>
            </a:r>
            <a:r>
              <a:rPr sz="1300" spc="-80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62626"/>
                </a:solidFill>
                <a:latin typeface="Arial MT"/>
                <a:cs typeface="Arial MT"/>
              </a:rPr>
              <a:t>text</a:t>
            </a:r>
            <a:r>
              <a:rPr sz="1300" spc="-6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A2A2A"/>
                </a:solidFill>
                <a:latin typeface="Arial MT"/>
                <a:cs typeface="Arial MT"/>
              </a:rPr>
              <a:t>input, </a:t>
            </a:r>
            <a:r>
              <a:rPr sz="1300" spc="-25" dirty="0">
                <a:solidFill>
                  <a:srgbClr val="262626"/>
                </a:solidFill>
                <a:latin typeface="Arial MT"/>
                <a:cs typeface="Arial MT"/>
              </a:rPr>
              <a:t>leveraging</a:t>
            </a:r>
            <a:r>
              <a:rPr sz="1300" spc="-1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D2D2D"/>
                </a:solidFill>
                <a:latin typeface="Arial MT"/>
                <a:cs typeface="Arial MT"/>
              </a:rPr>
              <a:t>NLP</a:t>
            </a:r>
            <a:r>
              <a:rPr sz="1300" spc="-70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B2B2B"/>
                </a:solidFill>
                <a:latin typeface="Arial MT"/>
                <a:cs typeface="Arial MT"/>
              </a:rPr>
              <a:t>to</a:t>
            </a:r>
            <a:r>
              <a:rPr sz="1300" spc="-70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62626"/>
                </a:solidFill>
                <a:latin typeface="Arial MT"/>
                <a:cs typeface="Arial MT"/>
              </a:rPr>
              <a:t>classify 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emotions</a:t>
            </a:r>
            <a:r>
              <a:rPr sz="13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300" spc="-6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300" spc="-30" dirty="0">
                <a:solidFill>
                  <a:srgbClr val="212121"/>
                </a:solidFill>
                <a:latin typeface="Arial MT"/>
                <a:cs typeface="Arial MT"/>
              </a:rPr>
              <a:t>sentiments</a:t>
            </a:r>
            <a:r>
              <a:rPr sz="1300" spc="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A2A2A"/>
                </a:solidFill>
                <a:latin typeface="Arial MT"/>
                <a:cs typeface="Arial MT"/>
              </a:rPr>
              <a:t>in</a:t>
            </a:r>
            <a:r>
              <a:rPr sz="1300" spc="-9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real </a:t>
            </a:r>
            <a:r>
              <a:rPr sz="1250" spc="-10" dirty="0">
                <a:solidFill>
                  <a:srgbClr val="2A2A2A"/>
                </a:solidFill>
                <a:latin typeface="Arial MT"/>
                <a:cs typeface="Arial MT"/>
              </a:rPr>
              <a:t>time.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741" y="1627634"/>
            <a:ext cx="5686425" cy="520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dirty="0">
                <a:solidFill>
                  <a:srgbClr val="211870"/>
                </a:solidFill>
              </a:rPr>
              <a:t>System</a:t>
            </a:r>
            <a:r>
              <a:rPr sz="3250" spc="270" dirty="0">
                <a:solidFill>
                  <a:srgbClr val="211870"/>
                </a:solidFill>
              </a:rPr>
              <a:t> </a:t>
            </a:r>
            <a:r>
              <a:rPr sz="3250" dirty="0">
                <a:solidFill>
                  <a:srgbClr val="231872"/>
                </a:solidFill>
              </a:rPr>
              <a:t>Architecture</a:t>
            </a:r>
            <a:r>
              <a:rPr sz="3250" spc="395" dirty="0">
                <a:solidFill>
                  <a:srgbClr val="231872"/>
                </a:solidFill>
              </a:rPr>
              <a:t> </a:t>
            </a:r>
            <a:r>
              <a:rPr sz="3250" spc="-10" dirty="0">
                <a:solidFill>
                  <a:srgbClr val="231A6D"/>
                </a:solidFill>
              </a:rPr>
              <a:t>Overview</a:t>
            </a:r>
            <a:endParaRPr sz="3250"/>
          </a:p>
        </p:txBody>
      </p:sp>
      <p:sp>
        <p:nvSpPr>
          <p:cNvPr id="3" name="object 3"/>
          <p:cNvSpPr txBox="1"/>
          <p:nvPr/>
        </p:nvSpPr>
        <p:spPr>
          <a:xfrm>
            <a:off x="546113" y="2453481"/>
            <a:ext cx="210883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85"/>
              </a:spcBef>
            </a:pPr>
            <a:r>
              <a:rPr sz="1550" dirty="0">
                <a:solidFill>
                  <a:srgbClr val="24167C"/>
                </a:solidFill>
                <a:latin typeface="Arial MT"/>
                <a:cs typeface="Arial MT"/>
              </a:rPr>
              <a:t>Frontend</a:t>
            </a:r>
            <a:r>
              <a:rPr sz="1550" spc="310" dirty="0">
                <a:solidFill>
                  <a:srgbClr val="24167C"/>
                </a:solidFill>
                <a:latin typeface="Arial MT"/>
                <a:cs typeface="Arial MT"/>
              </a:rPr>
              <a:t> </a:t>
            </a:r>
            <a:r>
              <a:rPr sz="1550" spc="75" dirty="0">
                <a:solidFill>
                  <a:srgbClr val="312677"/>
                </a:solidFill>
                <a:latin typeface="Arial MT"/>
                <a:cs typeface="Arial MT"/>
              </a:rPr>
              <a:t>Interface</a:t>
            </a:r>
            <a:endParaRPr sz="155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395"/>
              </a:spcBef>
            </a:pPr>
            <a:r>
              <a:rPr sz="1250" dirty="0">
                <a:solidFill>
                  <a:srgbClr val="232323"/>
                </a:solidFill>
                <a:latin typeface="Arial MT"/>
                <a:cs typeface="Arial MT"/>
              </a:rPr>
              <a:t>A</a:t>
            </a:r>
            <a:r>
              <a:rPr sz="1250" spc="-2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250" spc="-25" dirty="0">
                <a:solidFill>
                  <a:srgbClr val="242424"/>
                </a:solidFill>
                <a:latin typeface="Arial MT"/>
                <a:cs typeface="Arial MT"/>
              </a:rPr>
              <a:t>Flask-</a:t>
            </a:r>
            <a:r>
              <a:rPr sz="1250" dirty="0">
                <a:solidFill>
                  <a:srgbClr val="242424"/>
                </a:solidFill>
                <a:latin typeface="Arial MT"/>
                <a:cs typeface="Arial MT"/>
              </a:rPr>
              <a:t>based</a:t>
            </a:r>
            <a:r>
              <a:rPr sz="1250" spc="114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250" spc="-25" dirty="0">
                <a:solidFill>
                  <a:srgbClr val="232323"/>
                </a:solidFill>
                <a:latin typeface="Arial MT"/>
                <a:cs typeface="Arial MT"/>
              </a:rPr>
              <a:t>web</a:t>
            </a:r>
            <a:endParaRPr sz="1250">
              <a:latin typeface="Arial MT"/>
              <a:cs typeface="Arial MT"/>
            </a:endParaRPr>
          </a:p>
          <a:p>
            <a:pPr marL="13970" marR="5080" indent="-1905">
              <a:lnSpc>
                <a:spcPct val="130700"/>
              </a:lnSpc>
              <a:spcBef>
                <a:spcPts val="15"/>
              </a:spcBef>
            </a:pPr>
            <a:r>
              <a:rPr sz="1250" dirty="0">
                <a:solidFill>
                  <a:srgbClr val="232323"/>
                </a:solidFill>
                <a:latin typeface="Arial MT"/>
                <a:cs typeface="Arial MT"/>
              </a:rPr>
              <a:t>application</a:t>
            </a:r>
            <a:r>
              <a:rPr sz="1250" spc="-1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1F1F1F"/>
                </a:solidFill>
                <a:latin typeface="Arial MT"/>
                <a:cs typeface="Arial MT"/>
              </a:rPr>
              <a:t>enables</a:t>
            </a:r>
            <a:r>
              <a:rPr sz="1250" spc="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1A1A1A"/>
                </a:solidFill>
                <a:latin typeface="Arial MT"/>
                <a:cs typeface="Arial MT"/>
              </a:rPr>
              <a:t>seamless </a:t>
            </a:r>
            <a:r>
              <a:rPr sz="1250" dirty="0">
                <a:solidFill>
                  <a:srgbClr val="232323"/>
                </a:solidFill>
                <a:latin typeface="Arial MT"/>
                <a:cs typeface="Arial MT"/>
              </a:rPr>
              <a:t>user</a:t>
            </a:r>
            <a:r>
              <a:rPr sz="1250" spc="-5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1F1F1F"/>
                </a:solidFill>
                <a:latin typeface="Arial MT"/>
                <a:cs typeface="Arial MT"/>
              </a:rPr>
              <a:t>interaction,</a:t>
            </a:r>
            <a:r>
              <a:rPr sz="1250" spc="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1D1D1D"/>
                </a:solidFill>
                <a:latin typeface="Arial MT"/>
                <a:cs typeface="Arial MT"/>
              </a:rPr>
              <a:t>collecting </a:t>
            </a:r>
            <a:r>
              <a:rPr sz="1250" dirty="0">
                <a:solidFill>
                  <a:srgbClr val="1C1C1C"/>
                </a:solidFill>
                <a:latin typeface="Arial MT"/>
                <a:cs typeface="Arial MT"/>
              </a:rPr>
              <a:t>dream</a:t>
            </a:r>
            <a:r>
              <a:rPr sz="1250" spc="-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1F1F1F"/>
                </a:solidFill>
                <a:latin typeface="Arial MT"/>
                <a:cs typeface="Arial MT"/>
              </a:rPr>
              <a:t>narratives</a:t>
            </a:r>
            <a:r>
              <a:rPr sz="125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through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0" dirty="0">
                <a:solidFill>
                  <a:srgbClr val="232323"/>
                </a:solidFill>
                <a:latin typeface="Arial MT"/>
                <a:cs typeface="Arial MT"/>
              </a:rPr>
              <a:t>a 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user-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friendly</a:t>
            </a:r>
            <a:r>
              <a:rPr sz="1250" spc="114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32323"/>
                </a:solidFill>
                <a:latin typeface="Arial MT"/>
                <a:cs typeface="Arial MT"/>
              </a:rPr>
              <a:t>form.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4750" y="2446752"/>
            <a:ext cx="2064385" cy="15690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590"/>
              </a:spcBef>
            </a:pPr>
            <a:r>
              <a:rPr sz="1600" dirty="0">
                <a:solidFill>
                  <a:srgbClr val="23137B"/>
                </a:solidFill>
                <a:latin typeface="Arial MT"/>
                <a:cs typeface="Arial MT"/>
              </a:rPr>
              <a:t>Sentiment</a:t>
            </a:r>
            <a:r>
              <a:rPr sz="1600" spc="330" dirty="0">
                <a:solidFill>
                  <a:srgbClr val="23137B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B1F75"/>
                </a:solidFill>
                <a:latin typeface="Arial MT"/>
                <a:cs typeface="Arial MT"/>
              </a:rPr>
              <a:t>Analysis</a:t>
            </a:r>
            <a:endParaRPr sz="1600">
              <a:latin typeface="Arial MT"/>
              <a:cs typeface="Arial MT"/>
            </a:endParaRPr>
          </a:p>
          <a:p>
            <a:pPr marL="17145" indent="-3810">
              <a:lnSpc>
                <a:spcPct val="100000"/>
              </a:lnSpc>
              <a:spcBef>
                <a:spcPts val="384"/>
              </a:spcBef>
            </a:pPr>
            <a:r>
              <a:rPr sz="1250" spc="-40" dirty="0">
                <a:solidFill>
                  <a:srgbClr val="242424"/>
                </a:solidFill>
                <a:latin typeface="Arial MT"/>
                <a:cs typeface="Arial MT"/>
              </a:rPr>
              <a:t>TextBlOb</a:t>
            </a:r>
            <a:r>
              <a:rPr sz="1250" spc="3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82828"/>
                </a:solidFill>
                <a:latin typeface="Arial MT"/>
                <a:cs typeface="Arial MT"/>
              </a:rPr>
              <a:t>is</a:t>
            </a:r>
            <a:r>
              <a:rPr sz="1250" spc="1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emplDyed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25" dirty="0">
                <a:solidFill>
                  <a:srgbClr val="242424"/>
                </a:solidFill>
                <a:latin typeface="Arial MT"/>
                <a:cs typeface="Arial MT"/>
              </a:rPr>
              <a:t>to</a:t>
            </a:r>
            <a:endParaRPr sz="1250">
              <a:latin typeface="Arial MT"/>
              <a:cs typeface="Arial MT"/>
            </a:endParaRPr>
          </a:p>
          <a:p>
            <a:pPr marL="12700" marR="5080" indent="4445">
              <a:lnSpc>
                <a:spcPct val="130700"/>
              </a:lnSpc>
              <a:spcBef>
                <a:spcPts val="15"/>
              </a:spcBef>
            </a:pP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evaluate</a:t>
            </a:r>
            <a:r>
              <a:rPr sz="1250" spc="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sentiments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25" dirty="0">
                <a:solidFill>
                  <a:srgbClr val="2A2A2A"/>
                </a:solidFill>
                <a:latin typeface="Arial MT"/>
                <a:cs typeface="Arial MT"/>
              </a:rPr>
              <a:t>as </a:t>
            </a:r>
            <a:r>
              <a:rPr sz="1250" dirty="0">
                <a:solidFill>
                  <a:srgbClr val="1A1A1A"/>
                </a:solidFill>
                <a:latin typeface="Arial MT"/>
                <a:cs typeface="Arial MT"/>
              </a:rPr>
              <a:t>positive, </a:t>
            </a:r>
            <a:r>
              <a:rPr sz="1250" dirty="0">
                <a:solidFill>
                  <a:srgbClr val="232323"/>
                </a:solidFill>
                <a:latin typeface="Arial MT"/>
                <a:cs typeface="Arial MT"/>
              </a:rPr>
              <a:t>negative,</a:t>
            </a:r>
            <a:r>
              <a:rPr sz="1250" spc="1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82828"/>
                </a:solidFill>
                <a:latin typeface="Arial MT"/>
                <a:cs typeface="Arial MT"/>
              </a:rPr>
              <a:t>or</a:t>
            </a:r>
            <a:r>
              <a:rPr sz="1250" spc="-3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62626"/>
                </a:solidFill>
                <a:latin typeface="Arial MT"/>
                <a:cs typeface="Arial MT"/>
              </a:rPr>
              <a:t>neutral, </a:t>
            </a:r>
            <a:r>
              <a:rPr sz="1250" dirty="0">
                <a:solidFill>
                  <a:srgbClr val="1C1C1C"/>
                </a:solidFill>
                <a:latin typeface="Arial MT"/>
                <a:cs typeface="Arial MT"/>
              </a:rPr>
              <a:t>offering</a:t>
            </a:r>
            <a:r>
              <a:rPr sz="1250" spc="1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32323"/>
                </a:solidFill>
                <a:latin typeface="Arial MT"/>
                <a:cs typeface="Arial MT"/>
              </a:rPr>
              <a:t>polarity</a:t>
            </a:r>
            <a:r>
              <a:rPr sz="1250" spc="-2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181818"/>
                </a:solidFill>
                <a:latin typeface="Arial MT"/>
                <a:cs typeface="Arial MT"/>
              </a:rPr>
              <a:t>insights</a:t>
            </a:r>
            <a:r>
              <a:rPr sz="1250" spc="-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250" spc="-25" dirty="0">
                <a:solidFill>
                  <a:srgbClr val="2D2D2D"/>
                </a:solidFill>
                <a:latin typeface="Arial MT"/>
                <a:cs typeface="Arial MT"/>
              </a:rPr>
              <a:t>of </a:t>
            </a:r>
            <a:r>
              <a:rPr sz="1250" dirty="0">
                <a:solidFill>
                  <a:srgbClr val="262626"/>
                </a:solidFill>
                <a:latin typeface="Arial MT"/>
                <a:cs typeface="Arial MT"/>
              </a:rPr>
              <a:t>dream</a:t>
            </a:r>
            <a:r>
              <a:rPr sz="1250" spc="-4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62626"/>
                </a:solidFill>
                <a:latin typeface="Arial MT"/>
                <a:cs typeface="Arial MT"/>
              </a:rPr>
              <a:t>texts.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2477" y="2453481"/>
            <a:ext cx="2011680" cy="181863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29900"/>
              </a:lnSpc>
              <a:spcBef>
                <a:spcPts val="30"/>
              </a:spcBef>
            </a:pPr>
            <a:r>
              <a:rPr sz="1550" dirty="0">
                <a:solidFill>
                  <a:srgbClr val="231672"/>
                </a:solidFill>
                <a:latin typeface="Arial MT"/>
                <a:cs typeface="Arial MT"/>
              </a:rPr>
              <a:t>Emotion</a:t>
            </a:r>
            <a:r>
              <a:rPr sz="1550" spc="275" dirty="0">
                <a:solidFill>
                  <a:srgbClr val="231672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231574"/>
                </a:solidFill>
                <a:latin typeface="Arial MT"/>
                <a:cs typeface="Arial MT"/>
              </a:rPr>
              <a:t>Detection </a:t>
            </a:r>
            <a:r>
              <a:rPr sz="1250" dirty="0">
                <a:solidFill>
                  <a:srgbClr val="232323"/>
                </a:solidFill>
                <a:latin typeface="Arial MT"/>
                <a:cs typeface="Arial MT"/>
              </a:rPr>
              <a:t>Hugging</a:t>
            </a:r>
            <a:r>
              <a:rPr sz="1250" spc="-2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32323"/>
                </a:solidFill>
                <a:latin typeface="Arial MT"/>
                <a:cs typeface="Arial MT"/>
              </a:rPr>
              <a:t>Face9s</a:t>
            </a:r>
            <a:r>
              <a:rPr sz="1250" spc="3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62626"/>
                </a:solidFill>
                <a:latin typeface="Arial MT"/>
                <a:cs typeface="Arial MT"/>
              </a:rPr>
              <a:t>distilbert- </a:t>
            </a:r>
            <a:r>
              <a:rPr sz="1250" spc="-20" dirty="0">
                <a:solidFill>
                  <a:srgbClr val="1F1F1F"/>
                </a:solidFill>
                <a:latin typeface="Arial MT"/>
                <a:cs typeface="Arial MT"/>
              </a:rPr>
              <a:t>base-uncased-</a:t>
            </a:r>
            <a:r>
              <a:rPr sz="1250" spc="-10" dirty="0">
                <a:solidFill>
                  <a:srgbClr val="1F1F1F"/>
                </a:solidFill>
                <a:latin typeface="Arial MT"/>
                <a:cs typeface="Arial MT"/>
              </a:rPr>
              <a:t>emotiDn </a:t>
            </a:r>
            <a:r>
              <a:rPr sz="1250" dirty="0">
                <a:solidFill>
                  <a:srgbClr val="181818"/>
                </a:solidFill>
                <a:latin typeface="Arial MT"/>
                <a:cs typeface="Arial MT"/>
              </a:rPr>
              <a:t>transformer</a:t>
            </a:r>
            <a:r>
              <a:rPr sz="1250" spc="4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1F1F1F"/>
                </a:solidFill>
                <a:latin typeface="Arial MT"/>
                <a:cs typeface="Arial MT"/>
              </a:rPr>
              <a:t>model</a:t>
            </a:r>
            <a:r>
              <a:rPr sz="125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62626"/>
                </a:solidFill>
                <a:latin typeface="Arial MT"/>
                <a:cs typeface="Arial MT"/>
              </a:rPr>
              <a:t>classifies </a:t>
            </a:r>
            <a:r>
              <a:rPr sz="1250" dirty="0">
                <a:solidFill>
                  <a:srgbClr val="1F1F1F"/>
                </a:solidFill>
                <a:latin typeface="Arial MT"/>
                <a:cs typeface="Arial MT"/>
              </a:rPr>
              <a:t>dream</a:t>
            </a:r>
            <a:r>
              <a:rPr sz="1250" spc="-3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32323"/>
                </a:solidFill>
                <a:latin typeface="Arial MT"/>
                <a:cs typeface="Arial MT"/>
              </a:rPr>
              <a:t>content</a:t>
            </a:r>
            <a:r>
              <a:rPr sz="1250" spc="1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A2A2A"/>
                </a:solidFill>
                <a:latin typeface="Arial MT"/>
                <a:cs typeface="Arial MT"/>
              </a:rPr>
              <a:t>into</a:t>
            </a:r>
            <a:r>
              <a:rPr sz="1250" spc="-2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32323"/>
                </a:solidFill>
                <a:latin typeface="Arial MT"/>
                <a:cs typeface="Arial MT"/>
              </a:rPr>
              <a:t>discrete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emotions</a:t>
            </a:r>
            <a:r>
              <a:rPr sz="1250" spc="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42424"/>
                </a:solidFill>
                <a:latin typeface="Arial MT"/>
                <a:cs typeface="Arial MT"/>
              </a:rPr>
              <a:t>such</a:t>
            </a:r>
            <a:r>
              <a:rPr sz="1250" spc="-1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82828"/>
                </a:solidFill>
                <a:latin typeface="Arial MT"/>
                <a:cs typeface="Arial MT"/>
              </a:rPr>
              <a:t>as</a:t>
            </a:r>
            <a:r>
              <a:rPr sz="1250" spc="1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joy,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sadness, </a:t>
            </a:r>
            <a:r>
              <a:rPr sz="1250" dirty="0">
                <a:solidFill>
                  <a:srgbClr val="282828"/>
                </a:solidFill>
                <a:latin typeface="Arial MT"/>
                <a:cs typeface="Arial MT"/>
              </a:rPr>
              <a:t>anger,</a:t>
            </a:r>
            <a:r>
              <a:rPr sz="1250" spc="1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32323"/>
                </a:solidFill>
                <a:latin typeface="Arial MT"/>
                <a:cs typeface="Arial MT"/>
              </a:rPr>
              <a:t>and</a:t>
            </a:r>
            <a:r>
              <a:rPr sz="1250" spc="-5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82828"/>
                </a:solidFill>
                <a:latin typeface="Arial MT"/>
                <a:cs typeface="Arial MT"/>
              </a:rPr>
              <a:t>fear.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2606" y="2446752"/>
            <a:ext cx="1904364" cy="15690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590"/>
              </a:spcBef>
            </a:pPr>
            <a:r>
              <a:rPr sz="1600" dirty="0">
                <a:solidFill>
                  <a:srgbClr val="1F1367"/>
                </a:solidFill>
                <a:latin typeface="Arial MT"/>
                <a:cs typeface="Arial MT"/>
              </a:rPr>
              <a:t>Data</a:t>
            </a:r>
            <a:r>
              <a:rPr sz="1600" spc="-125" dirty="0">
                <a:solidFill>
                  <a:srgbClr val="1F1367"/>
                </a:solidFill>
                <a:latin typeface="Arial MT"/>
                <a:cs typeface="Arial MT"/>
              </a:rPr>
              <a:t> </a:t>
            </a:r>
            <a:r>
              <a:rPr sz="1600" spc="45" dirty="0">
                <a:solidFill>
                  <a:srgbClr val="21166D"/>
                </a:solidFill>
                <a:latin typeface="Arial MT"/>
                <a:cs typeface="Arial MT"/>
              </a:rPr>
              <a:t>Integration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250" dirty="0">
                <a:solidFill>
                  <a:srgbClr val="282828"/>
                </a:solidFill>
                <a:latin typeface="Arial MT"/>
                <a:cs typeface="Arial MT"/>
              </a:rPr>
              <a:t>Combining</a:t>
            </a:r>
            <a:r>
              <a:rPr sz="1250" spc="-3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32323"/>
                </a:solidFill>
                <a:latin typeface="Arial MT"/>
                <a:cs typeface="Arial MT"/>
              </a:rPr>
              <a:t>sentiment</a:t>
            </a:r>
            <a:r>
              <a:rPr sz="1250" spc="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250" spc="-25" dirty="0">
                <a:solidFill>
                  <a:srgbClr val="2A2A2A"/>
                </a:solidFill>
                <a:latin typeface="Arial MT"/>
                <a:cs typeface="Arial MT"/>
              </a:rPr>
              <a:t>and</a:t>
            </a:r>
            <a:endParaRPr sz="1250">
              <a:latin typeface="Arial MT"/>
              <a:cs typeface="Arial MT"/>
            </a:endParaRPr>
          </a:p>
          <a:p>
            <a:pPr marL="14604" marR="5080" indent="-635">
              <a:lnSpc>
                <a:spcPct val="130700"/>
              </a:lnSpc>
              <a:spcBef>
                <a:spcPts val="15"/>
              </a:spcBef>
            </a:pPr>
            <a:r>
              <a:rPr sz="1250" dirty="0">
                <a:solidFill>
                  <a:srgbClr val="242424"/>
                </a:solidFill>
                <a:latin typeface="Arial MT"/>
                <a:cs typeface="Arial MT"/>
              </a:rPr>
              <a:t>emotion</a:t>
            </a:r>
            <a:r>
              <a:rPr sz="1250" spc="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outputs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1F1F1F"/>
                </a:solidFill>
                <a:latin typeface="Arial MT"/>
                <a:cs typeface="Arial MT"/>
              </a:rPr>
              <a:t>allows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determination</a:t>
            </a:r>
            <a:r>
              <a:rPr sz="125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A2A2A"/>
                </a:solidFill>
                <a:latin typeface="Arial MT"/>
                <a:cs typeface="Arial MT"/>
              </a:rPr>
              <a:t>of</a:t>
            </a:r>
            <a:r>
              <a:rPr sz="1250" spc="-2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32323"/>
                </a:solidFill>
                <a:latin typeface="Arial MT"/>
                <a:cs typeface="Arial MT"/>
              </a:rPr>
              <a:t>an</a:t>
            </a:r>
            <a:r>
              <a:rPr sz="1250" spc="-6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82828"/>
                </a:solidFill>
                <a:latin typeface="Arial MT"/>
                <a:cs typeface="Arial MT"/>
              </a:rPr>
              <a:t>overall </a:t>
            </a:r>
            <a:r>
              <a:rPr sz="1250" dirty="0">
                <a:solidFill>
                  <a:srgbClr val="262626"/>
                </a:solidFill>
                <a:latin typeface="Arial MT"/>
                <a:cs typeface="Arial MT"/>
              </a:rPr>
              <a:t>dream</a:t>
            </a:r>
            <a:r>
              <a:rPr sz="1250" spc="-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32323"/>
                </a:solidFill>
                <a:latin typeface="Arial MT"/>
                <a:cs typeface="Arial MT"/>
              </a:rPr>
              <a:t>mood,</a:t>
            </a:r>
            <a:r>
              <a:rPr sz="1250" spc="-2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1D1D1D"/>
                </a:solidFill>
                <a:latin typeface="Arial MT"/>
                <a:cs typeface="Arial MT"/>
              </a:rPr>
              <a:t>enriching </a:t>
            </a:r>
            <a:r>
              <a:rPr sz="1250" dirty="0">
                <a:solidFill>
                  <a:srgbClr val="282828"/>
                </a:solidFill>
                <a:latin typeface="Arial MT"/>
                <a:cs typeface="Arial MT"/>
              </a:rPr>
              <a:t>interpretation</a:t>
            </a:r>
            <a:r>
              <a:rPr sz="1250" spc="-6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181818"/>
                </a:solidFill>
                <a:latin typeface="Arial MT"/>
                <a:cs typeface="Arial MT"/>
              </a:rPr>
              <a:t>accuracy.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7974" y="3517691"/>
            <a:ext cx="347846" cy="3991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8603" y="3517691"/>
            <a:ext cx="353548" cy="3991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3040" y="96250"/>
            <a:ext cx="8251375" cy="20072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7347" y="3540502"/>
            <a:ext cx="347846" cy="3535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86421" y="3557609"/>
            <a:ext cx="399168" cy="31933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4289" y="2736435"/>
            <a:ext cx="4330065" cy="558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0" dirty="0">
                <a:solidFill>
                  <a:srgbClr val="211679"/>
                </a:solidFill>
                <a:latin typeface="Calibri"/>
                <a:cs typeface="Calibri"/>
              </a:rPr>
              <a:t>Tools</a:t>
            </a:r>
            <a:r>
              <a:rPr sz="3500" spc="35" dirty="0">
                <a:solidFill>
                  <a:srgbClr val="211679"/>
                </a:solidFill>
                <a:latin typeface="Calibri"/>
                <a:cs typeface="Calibri"/>
              </a:rPr>
              <a:t> </a:t>
            </a:r>
            <a:r>
              <a:rPr sz="3500" spc="65" dirty="0">
                <a:solidFill>
                  <a:srgbClr val="1F166B"/>
                </a:solidFill>
                <a:latin typeface="Calibri"/>
                <a:cs typeface="Calibri"/>
              </a:rPr>
              <a:t>and</a:t>
            </a:r>
            <a:r>
              <a:rPr sz="3500" spc="40" dirty="0">
                <a:solidFill>
                  <a:srgbClr val="1F166B"/>
                </a:solidFill>
                <a:latin typeface="Calibri"/>
                <a:cs typeface="Calibri"/>
              </a:rPr>
              <a:t> </a:t>
            </a:r>
            <a:r>
              <a:rPr sz="3500" spc="-10" dirty="0">
                <a:solidFill>
                  <a:srgbClr val="231877"/>
                </a:solidFill>
                <a:latin typeface="Calibri"/>
                <a:cs typeface="Calibri"/>
              </a:rPr>
              <a:t>Technologies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3453" y="3522355"/>
            <a:ext cx="1353820" cy="15849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750" dirty="0">
                <a:solidFill>
                  <a:srgbClr val="2A2A2A"/>
                </a:solidFill>
                <a:latin typeface="Calibri"/>
                <a:cs typeface="Calibri"/>
              </a:rPr>
              <a:t>Python</a:t>
            </a:r>
            <a:r>
              <a:rPr sz="1750" spc="3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2A2A2A"/>
                </a:solidFill>
                <a:latin typeface="Calibri"/>
                <a:cs typeface="Calibri"/>
              </a:rPr>
              <a:t>3.8+</a:t>
            </a:r>
            <a:endParaRPr sz="1750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  <a:spcBef>
                <a:spcPts val="275"/>
              </a:spcBef>
            </a:pPr>
            <a:r>
              <a:rPr sz="1350" spc="-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50" spc="-55" dirty="0">
                <a:solidFill>
                  <a:srgbClr val="2A2A2A"/>
                </a:solidFill>
                <a:latin typeface="Arial MT"/>
                <a:cs typeface="Arial MT"/>
              </a:rPr>
              <a:t>core</a:t>
            </a:r>
            <a:r>
              <a:rPr sz="1350" spc="-4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212121"/>
                </a:solidFill>
                <a:latin typeface="Arial MT"/>
                <a:cs typeface="Arial MT"/>
              </a:rPr>
              <a:t>language</a:t>
            </a:r>
            <a:endParaRPr sz="135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309"/>
              </a:spcBef>
            </a:pPr>
            <a:r>
              <a:rPr sz="1400" spc="-75" dirty="0">
                <a:solidFill>
                  <a:srgbClr val="212121"/>
                </a:solidFill>
                <a:latin typeface="Arial MT"/>
                <a:cs typeface="Arial MT"/>
              </a:rPr>
              <a:t>powering</a:t>
            </a:r>
            <a:r>
              <a:rPr sz="1400" spc="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62626"/>
                </a:solidFill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  <a:spcBef>
                <a:spcPts val="300"/>
              </a:spcBef>
            </a:pPr>
            <a:r>
              <a:rPr sz="1350" spc="-55" dirty="0">
                <a:solidFill>
                  <a:srgbClr val="282828"/>
                </a:solidFill>
                <a:latin typeface="Arial MT"/>
                <a:cs typeface="Arial MT"/>
              </a:rPr>
              <a:t>processing,</a:t>
            </a:r>
            <a:r>
              <a:rPr sz="1350" spc="5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232323"/>
                </a:solidFill>
                <a:latin typeface="Arial MT"/>
                <a:cs typeface="Arial MT"/>
              </a:rPr>
              <a:t>model</a:t>
            </a:r>
            <a:endParaRPr sz="135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395"/>
              </a:spcBef>
            </a:pPr>
            <a:r>
              <a:rPr sz="1400" spc="-60" dirty="0">
                <a:solidFill>
                  <a:srgbClr val="1F1F1F"/>
                </a:solidFill>
                <a:latin typeface="Arial MT"/>
                <a:cs typeface="Arial MT"/>
              </a:rPr>
              <a:t>integration,</a:t>
            </a:r>
            <a:r>
              <a:rPr sz="1400" spc="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62626"/>
                </a:solidFill>
                <a:latin typeface="Arial MT"/>
                <a:cs typeface="Arial MT"/>
              </a:rPr>
              <a:t>and</a:t>
            </a:r>
            <a:endParaRPr sz="140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  <a:spcBef>
                <a:spcPts val="320"/>
              </a:spcBef>
            </a:pPr>
            <a:r>
              <a:rPr sz="1350" spc="-65" dirty="0">
                <a:solidFill>
                  <a:srgbClr val="1F1F1F"/>
                </a:solidFill>
                <a:latin typeface="Arial MT"/>
                <a:cs typeface="Arial MT"/>
              </a:rPr>
              <a:t>backend</a:t>
            </a:r>
            <a:r>
              <a:rPr sz="135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Arial MT"/>
                <a:cs typeface="Arial MT"/>
              </a:rPr>
              <a:t>services.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4514" y="3574687"/>
            <a:ext cx="1624965" cy="1751964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97100"/>
              </a:lnSpc>
              <a:spcBef>
                <a:spcPts val="155"/>
              </a:spcBef>
            </a:pPr>
            <a:r>
              <a:rPr sz="1700" spc="-10" dirty="0">
                <a:solidFill>
                  <a:srgbClr val="2A2A2A"/>
                </a:solidFill>
                <a:latin typeface="Arial MT"/>
                <a:cs typeface="Arial MT"/>
              </a:rPr>
              <a:t>Flask</a:t>
            </a:r>
            <a:r>
              <a:rPr sz="1700" spc="-9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rgbClr val="232323"/>
                </a:solidFill>
                <a:latin typeface="Arial MT"/>
                <a:cs typeface="Arial MT"/>
              </a:rPr>
              <a:t>Web </a:t>
            </a:r>
            <a:r>
              <a:rPr sz="1750" spc="-10" dirty="0">
                <a:solidFill>
                  <a:srgbClr val="262626"/>
                </a:solidFill>
                <a:latin typeface="Arial MT"/>
                <a:cs typeface="Arial MT"/>
              </a:rPr>
              <a:t>Framework </a:t>
            </a:r>
            <a:r>
              <a:rPr sz="1400" spc="-60" dirty="0">
                <a:solidFill>
                  <a:srgbClr val="1F1F1F"/>
                </a:solidFill>
                <a:latin typeface="Arial MT"/>
                <a:cs typeface="Arial MT"/>
              </a:rPr>
              <a:t>Facilitates</a:t>
            </a:r>
            <a:r>
              <a:rPr sz="1400" spc="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232323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75" dirty="0">
                <a:solidFill>
                  <a:srgbClr val="212121"/>
                </a:solidFill>
                <a:latin typeface="Arial MT"/>
                <a:cs typeface="Arial MT"/>
              </a:rPr>
              <a:t>creation</a:t>
            </a:r>
            <a:endParaRPr sz="1400">
              <a:latin typeface="Arial MT"/>
              <a:cs typeface="Arial MT"/>
            </a:endParaRPr>
          </a:p>
          <a:p>
            <a:pPr marL="13335" marR="132080" indent="5080">
              <a:lnSpc>
                <a:spcPts val="1980"/>
              </a:lnSpc>
              <a:spcBef>
                <a:spcPts val="65"/>
              </a:spcBef>
            </a:pPr>
            <a:r>
              <a:rPr sz="1350" spc="-35" dirty="0">
                <a:solidFill>
                  <a:srgbClr val="2D2D2D"/>
                </a:solidFill>
                <a:latin typeface="Arial MT"/>
                <a:cs typeface="Arial MT"/>
              </a:rPr>
              <a:t>of</a:t>
            </a:r>
            <a:r>
              <a:rPr sz="1350" spc="-45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A2A2A"/>
                </a:solidFill>
                <a:latin typeface="Arial MT"/>
                <a:cs typeface="Arial MT"/>
              </a:rPr>
              <a:t>a</a:t>
            </a:r>
            <a:r>
              <a:rPr sz="1350" spc="-11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262626"/>
                </a:solidFill>
                <a:latin typeface="Arial MT"/>
                <a:cs typeface="Arial MT"/>
              </a:rPr>
              <a:t>lightweight, </a:t>
            </a:r>
            <a:r>
              <a:rPr sz="1350" spc="-50" dirty="0">
                <a:solidFill>
                  <a:srgbClr val="282828"/>
                </a:solidFill>
                <a:latin typeface="Arial MT"/>
                <a:cs typeface="Arial MT"/>
              </a:rPr>
              <a:t>scalable</a:t>
            </a:r>
            <a:r>
              <a:rPr sz="1350" spc="-2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50" spc="-70" dirty="0">
                <a:solidFill>
                  <a:srgbClr val="2D2D2D"/>
                </a:solidFill>
                <a:latin typeface="Arial MT"/>
                <a:cs typeface="Arial MT"/>
              </a:rPr>
              <a:t>web</a:t>
            </a:r>
            <a:r>
              <a:rPr sz="1350" spc="-25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350" spc="-60" dirty="0">
                <a:solidFill>
                  <a:srgbClr val="282828"/>
                </a:solidFill>
                <a:latin typeface="Arial MT"/>
                <a:cs typeface="Arial MT"/>
              </a:rPr>
              <a:t>app</a:t>
            </a:r>
            <a:r>
              <a:rPr sz="1350" spc="-25" dirty="0">
                <a:solidFill>
                  <a:srgbClr val="282828"/>
                </a:solidFill>
                <a:latin typeface="Arial MT"/>
                <a:cs typeface="Arial MT"/>
              </a:rPr>
              <a:t> for </a:t>
            </a:r>
            <a:r>
              <a:rPr sz="1400" spc="-65" dirty="0">
                <a:solidFill>
                  <a:srgbClr val="282828"/>
                </a:solidFill>
                <a:latin typeface="Arial MT"/>
                <a:cs typeface="Arial MT"/>
              </a:rPr>
              <a:t>user</a:t>
            </a:r>
            <a:r>
              <a:rPr sz="1400" spc="-3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400" spc="-60" dirty="0">
                <a:solidFill>
                  <a:srgbClr val="232323"/>
                </a:solidFill>
                <a:latin typeface="Arial MT"/>
                <a:cs typeface="Arial MT"/>
              </a:rPr>
              <a:t>interaction</a:t>
            </a:r>
            <a:r>
              <a:rPr sz="1400" spc="-1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32323"/>
                </a:solidFill>
                <a:latin typeface="Arial MT"/>
                <a:cs typeface="Arial MT"/>
              </a:rPr>
              <a:t>and</a:t>
            </a:r>
            <a:endParaRPr sz="1400">
              <a:latin typeface="Arial MT"/>
              <a:cs typeface="Arial MT"/>
            </a:endParaRPr>
          </a:p>
          <a:p>
            <a:pPr marL="19685">
              <a:lnSpc>
                <a:spcPct val="100000"/>
              </a:lnSpc>
              <a:spcBef>
                <a:spcPts val="265"/>
              </a:spcBef>
            </a:pPr>
            <a:r>
              <a:rPr sz="1350" spc="-65" dirty="0">
                <a:solidFill>
                  <a:srgbClr val="232323"/>
                </a:solidFill>
                <a:latin typeface="Arial MT"/>
                <a:cs typeface="Arial MT"/>
              </a:rPr>
              <a:t>real-</a:t>
            </a:r>
            <a:r>
              <a:rPr sz="1350" spc="-35" dirty="0">
                <a:solidFill>
                  <a:srgbClr val="232323"/>
                </a:solidFill>
                <a:latin typeface="Arial MT"/>
                <a:cs typeface="Arial MT"/>
              </a:rPr>
              <a:t>time</a:t>
            </a:r>
            <a:r>
              <a:rPr sz="135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Arial MT"/>
                <a:cs typeface="Arial MT"/>
              </a:rPr>
              <a:t>processing.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1219" y="3528410"/>
            <a:ext cx="1567180" cy="13309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459"/>
              </a:spcBef>
            </a:pPr>
            <a:r>
              <a:rPr sz="1700" spc="-10" dirty="0">
                <a:solidFill>
                  <a:srgbClr val="212121"/>
                </a:solidFill>
                <a:latin typeface="Arial MT"/>
                <a:cs typeface="Arial MT"/>
              </a:rPr>
              <a:t>TextBlob</a:t>
            </a:r>
            <a:endParaRPr sz="1700">
              <a:latin typeface="Arial MT"/>
              <a:cs typeface="Arial MT"/>
            </a:endParaRPr>
          </a:p>
          <a:p>
            <a:pPr marL="13335" marR="101600" indent="-635">
              <a:lnSpc>
                <a:spcPts val="1980"/>
              </a:lnSpc>
              <a:spcBef>
                <a:spcPts val="50"/>
              </a:spcBef>
            </a:pPr>
            <a:r>
              <a:rPr sz="1350" dirty="0">
                <a:solidFill>
                  <a:srgbClr val="2B2B2B"/>
                </a:solidFill>
                <a:latin typeface="Arial MT"/>
                <a:cs typeface="Arial MT"/>
              </a:rPr>
              <a:t>A</a:t>
            </a:r>
            <a:r>
              <a:rPr sz="1350" spc="-7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1350" spc="-60" dirty="0">
                <a:solidFill>
                  <a:srgbClr val="282828"/>
                </a:solidFill>
                <a:latin typeface="Arial MT"/>
                <a:cs typeface="Arial MT"/>
              </a:rPr>
              <a:t>simple</a:t>
            </a:r>
            <a:r>
              <a:rPr sz="1350" spc="1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50" spc="-70" dirty="0">
                <a:solidFill>
                  <a:srgbClr val="242424"/>
                </a:solidFill>
                <a:latin typeface="Arial MT"/>
                <a:cs typeface="Arial MT"/>
              </a:rPr>
              <a:t>NLP</a:t>
            </a:r>
            <a:r>
              <a:rPr sz="1350" spc="-2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350" spc="-40" dirty="0">
                <a:solidFill>
                  <a:srgbClr val="282828"/>
                </a:solidFill>
                <a:latin typeface="Arial MT"/>
                <a:cs typeface="Arial MT"/>
              </a:rPr>
              <a:t>library </a:t>
            </a:r>
            <a:r>
              <a:rPr sz="1350" spc="-60" dirty="0">
                <a:solidFill>
                  <a:srgbClr val="232323"/>
                </a:solidFill>
                <a:latin typeface="Arial MT"/>
                <a:cs typeface="Arial MT"/>
              </a:rPr>
              <a:t>used</a:t>
            </a:r>
            <a:r>
              <a:rPr sz="1350" spc="-3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50" spc="-35" dirty="0">
                <a:solidFill>
                  <a:srgbClr val="282828"/>
                </a:solidFill>
                <a:latin typeface="Arial MT"/>
                <a:cs typeface="Arial MT"/>
              </a:rPr>
              <a:t>for </a:t>
            </a:r>
            <a:r>
              <a:rPr sz="1350" spc="-10" dirty="0">
                <a:solidFill>
                  <a:srgbClr val="232323"/>
                </a:solidFill>
                <a:latin typeface="Arial MT"/>
                <a:cs typeface="Arial MT"/>
              </a:rPr>
              <a:t>sentiment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65" dirty="0">
                <a:solidFill>
                  <a:srgbClr val="232323"/>
                </a:solidFill>
                <a:latin typeface="Arial MT"/>
                <a:cs typeface="Arial MT"/>
              </a:rPr>
              <a:t>analysis</a:t>
            </a:r>
            <a:r>
              <a:rPr sz="1400" spc="-1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95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232323"/>
                </a:solidFill>
                <a:latin typeface="Arial MT"/>
                <a:cs typeface="Arial MT"/>
              </a:rPr>
              <a:t>linguistic</a:t>
            </a:r>
            <a:endParaRPr sz="14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434"/>
              </a:spcBef>
            </a:pPr>
            <a:r>
              <a:rPr sz="1350" spc="-10" dirty="0">
                <a:solidFill>
                  <a:srgbClr val="212121"/>
                </a:solidFill>
                <a:latin typeface="Arial MT"/>
                <a:cs typeface="Arial MT"/>
              </a:rPr>
              <a:t>processing.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30507" y="3562015"/>
            <a:ext cx="1562735" cy="17646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95"/>
              </a:spcBef>
            </a:pP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Hugging</a:t>
            </a:r>
            <a:r>
              <a:rPr sz="1800" spc="-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Calibri"/>
                <a:cs typeface="Calibri"/>
              </a:rPr>
              <a:t>Face</a:t>
            </a:r>
            <a:endParaRPr sz="1800">
              <a:latin typeface="Calibri"/>
              <a:cs typeface="Calibri"/>
            </a:endParaRPr>
          </a:p>
          <a:p>
            <a:pPr marL="18415">
              <a:lnSpc>
                <a:spcPts val="1989"/>
              </a:lnSpc>
            </a:pPr>
            <a:r>
              <a:rPr sz="1750" spc="-10" dirty="0">
                <a:solidFill>
                  <a:srgbClr val="212121"/>
                </a:solidFill>
                <a:latin typeface="Calibri"/>
                <a:cs typeface="Calibri"/>
              </a:rPr>
              <a:t>Transformers</a:t>
            </a:r>
            <a:endParaRPr sz="175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140"/>
              </a:spcBef>
            </a:pPr>
            <a:r>
              <a:rPr sz="1350" dirty="0">
                <a:solidFill>
                  <a:srgbClr val="212121"/>
                </a:solidFill>
                <a:latin typeface="Calibri"/>
                <a:cs typeface="Calibri"/>
              </a:rPr>
              <a:t>Provides</a:t>
            </a:r>
            <a:r>
              <a:rPr sz="1350" spc="1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350" spc="-35" dirty="0">
                <a:solidFill>
                  <a:srgbClr val="1A1A1A"/>
                </a:solidFill>
                <a:latin typeface="Calibri"/>
                <a:cs typeface="Calibri"/>
              </a:rPr>
              <a:t>pre-</a:t>
            </a:r>
            <a:r>
              <a:rPr sz="1350" spc="-10" dirty="0">
                <a:solidFill>
                  <a:srgbClr val="1A1A1A"/>
                </a:solidFill>
                <a:latin typeface="Calibri"/>
                <a:cs typeface="Calibri"/>
              </a:rPr>
              <a:t>trained</a:t>
            </a:r>
            <a:endParaRPr sz="135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  <a:spcBef>
                <a:spcPts val="310"/>
              </a:spcBef>
            </a:pPr>
            <a:r>
              <a:rPr sz="1350" dirty="0">
                <a:solidFill>
                  <a:srgbClr val="282828"/>
                </a:solidFill>
                <a:latin typeface="Calibri"/>
                <a:cs typeface="Calibri"/>
              </a:rPr>
              <a:t>models</a:t>
            </a:r>
            <a:r>
              <a:rPr sz="1350" spc="2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242424"/>
                </a:solidFill>
                <a:latin typeface="Calibri"/>
                <a:cs typeface="Calibri"/>
              </a:rPr>
              <a:t>for</a:t>
            </a:r>
            <a:r>
              <a:rPr sz="1350" spc="-1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1F1F1F"/>
                </a:solidFill>
                <a:latin typeface="Calibri"/>
                <a:cs typeface="Calibri"/>
              </a:rPr>
              <a:t>nuanced</a:t>
            </a:r>
            <a:endParaRPr sz="135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330"/>
              </a:spcBef>
            </a:pPr>
            <a:r>
              <a:rPr sz="1400" spc="-55" dirty="0">
                <a:solidFill>
                  <a:srgbClr val="1F1F1F"/>
                </a:solidFill>
                <a:latin typeface="Calibri"/>
                <a:cs typeface="Calibri"/>
              </a:rPr>
              <a:t>emotion</a:t>
            </a:r>
            <a:r>
              <a:rPr sz="1400" spc="-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62626"/>
                </a:solidFill>
                <a:latin typeface="Calibri"/>
                <a:cs typeface="Calibri"/>
              </a:rPr>
              <a:t>classification</a:t>
            </a:r>
            <a:endParaRPr sz="1400">
              <a:latin typeface="Calibri"/>
              <a:cs typeface="Calibri"/>
            </a:endParaRPr>
          </a:p>
          <a:p>
            <a:pPr marL="12700" marR="304165" indent="635">
              <a:lnSpc>
                <a:spcPts val="2020"/>
              </a:lnSpc>
              <a:spcBef>
                <a:spcPts val="20"/>
              </a:spcBef>
            </a:pPr>
            <a:r>
              <a:rPr sz="1350" dirty="0">
                <a:solidFill>
                  <a:srgbClr val="282828"/>
                </a:solidFill>
                <a:latin typeface="Calibri"/>
                <a:cs typeface="Calibri"/>
              </a:rPr>
              <a:t>using</a:t>
            </a:r>
            <a:r>
              <a:rPr sz="1350" spc="16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350" spc="-35" dirty="0">
                <a:solidFill>
                  <a:srgbClr val="232323"/>
                </a:solidFill>
                <a:latin typeface="Calibri"/>
                <a:cs typeface="Calibri"/>
              </a:rPr>
              <a:t>transformer </a:t>
            </a:r>
            <a:r>
              <a:rPr sz="1350" spc="-10" dirty="0">
                <a:solidFill>
                  <a:srgbClr val="242424"/>
                </a:solidFill>
                <a:latin typeface="Calibri"/>
                <a:cs typeface="Calibri"/>
              </a:rPr>
              <a:t>architectures.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482" y="96250"/>
            <a:ext cx="7435931" cy="20072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4738" y="96250"/>
            <a:ext cx="79833" cy="14141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8835" y="3283893"/>
            <a:ext cx="9580034" cy="64437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7432" y="2531148"/>
            <a:ext cx="4248150" cy="558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0" spc="-70" dirty="0">
                <a:solidFill>
                  <a:srgbClr val="211A70"/>
                </a:solidFill>
              </a:rPr>
              <a:t>Materials</a:t>
            </a:r>
            <a:r>
              <a:rPr sz="3500" spc="-140" dirty="0">
                <a:solidFill>
                  <a:srgbClr val="211A70"/>
                </a:solidFill>
              </a:rPr>
              <a:t> </a:t>
            </a:r>
            <a:r>
              <a:rPr sz="3500" spc="-145" dirty="0">
                <a:solidFill>
                  <a:srgbClr val="211872"/>
                </a:solidFill>
              </a:rPr>
              <a:t>and</a:t>
            </a:r>
            <a:r>
              <a:rPr sz="3500" spc="-165" dirty="0">
                <a:solidFill>
                  <a:srgbClr val="211872"/>
                </a:solidFill>
              </a:rPr>
              <a:t> </a:t>
            </a:r>
            <a:r>
              <a:rPr sz="3500" spc="-114" dirty="0">
                <a:solidFill>
                  <a:srgbClr val="211A6D"/>
                </a:solidFill>
              </a:rPr>
              <a:t>Methods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698271" y="4125412"/>
            <a:ext cx="2099945" cy="13106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282828"/>
                </a:solidFill>
                <a:latin typeface="Calibri"/>
                <a:cs typeface="Calibri"/>
              </a:rPr>
              <a:t>User</a:t>
            </a:r>
            <a:r>
              <a:rPr sz="1800" spc="-1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  <a:p>
            <a:pPr marL="18415" marR="415290" indent="-3175">
              <a:lnSpc>
                <a:spcPts val="1930"/>
              </a:lnSpc>
              <a:spcBef>
                <a:spcPts val="70"/>
              </a:spcBef>
            </a:pPr>
            <a:r>
              <a:rPr sz="1500" spc="-70" dirty="0">
                <a:solidFill>
                  <a:srgbClr val="232323"/>
                </a:solidFill>
                <a:latin typeface="Calibri"/>
                <a:cs typeface="Calibri"/>
              </a:rPr>
              <a:t>Dream</a:t>
            </a:r>
            <a:r>
              <a:rPr sz="150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500" spc="-70" dirty="0">
                <a:solidFill>
                  <a:srgbClr val="212121"/>
                </a:solidFill>
                <a:latin typeface="Calibri"/>
                <a:cs typeface="Calibri"/>
              </a:rPr>
              <a:t>descriptions</a:t>
            </a:r>
            <a:r>
              <a:rPr sz="1500" spc="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82828"/>
                </a:solidFill>
                <a:latin typeface="Calibri"/>
                <a:cs typeface="Calibri"/>
              </a:rPr>
              <a:t>are </a:t>
            </a:r>
            <a:r>
              <a:rPr sz="1500" spc="-60" dirty="0">
                <a:solidFill>
                  <a:srgbClr val="212121"/>
                </a:solidFill>
                <a:latin typeface="Calibri"/>
                <a:cs typeface="Calibri"/>
              </a:rPr>
              <a:t>submixed</a:t>
            </a:r>
            <a:r>
              <a:rPr sz="15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42424"/>
                </a:solidFill>
                <a:latin typeface="Calibri"/>
                <a:cs typeface="Calibri"/>
              </a:rPr>
              <a:t>via</a:t>
            </a:r>
            <a:r>
              <a:rPr sz="1500" spc="-12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A2A2A"/>
                </a:solidFill>
                <a:latin typeface="Calibri"/>
                <a:cs typeface="Calibri"/>
              </a:rPr>
              <a:t>a</a:t>
            </a:r>
            <a:r>
              <a:rPr sz="1500" spc="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1F1F1F"/>
                </a:solidFill>
                <a:latin typeface="Calibri"/>
                <a:cs typeface="Calibri"/>
              </a:rPr>
              <a:t>clean,</a:t>
            </a:r>
            <a:endParaRPr sz="15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90"/>
              </a:spcBef>
            </a:pPr>
            <a:r>
              <a:rPr sz="1500" spc="-30" dirty="0">
                <a:solidFill>
                  <a:srgbClr val="212121"/>
                </a:solidFill>
                <a:latin typeface="Calibri"/>
                <a:cs typeface="Calibri"/>
              </a:rPr>
              <a:t>accessible</a:t>
            </a:r>
            <a:r>
              <a:rPr sz="15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500" spc="-100" dirty="0">
                <a:solidFill>
                  <a:srgbClr val="212121"/>
                </a:solidFill>
                <a:latin typeface="Calibri"/>
                <a:cs typeface="Calibri"/>
              </a:rPr>
              <a:t>web</a:t>
            </a:r>
            <a:r>
              <a:rPr sz="15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500" spc="-130" dirty="0">
                <a:solidFill>
                  <a:srgbClr val="282828"/>
                </a:solidFill>
                <a:latin typeface="Calibri"/>
                <a:cs typeface="Calibri"/>
              </a:rPr>
              <a:t>form</a:t>
            </a:r>
            <a:r>
              <a:rPr sz="1500" spc="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500" spc="-110" dirty="0">
                <a:solidFill>
                  <a:srgbClr val="282828"/>
                </a:solidFill>
                <a:latin typeface="Calibri"/>
                <a:cs typeface="Calibri"/>
              </a:rPr>
              <a:t>for</a:t>
            </a:r>
            <a:r>
              <a:rPr sz="1500" spc="-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12121"/>
                </a:solidFill>
                <a:latin typeface="Calibri"/>
                <a:cs typeface="Calibri"/>
              </a:rPr>
              <a:t>easy</a:t>
            </a:r>
            <a:endParaRPr sz="15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  <a:spcBef>
                <a:spcPts val="200"/>
              </a:spcBef>
            </a:pPr>
            <a:r>
              <a:rPr sz="1500" spc="-55" dirty="0">
                <a:solidFill>
                  <a:srgbClr val="282828"/>
                </a:solidFill>
                <a:latin typeface="Calibri"/>
                <a:cs typeface="Calibri"/>
              </a:rPr>
              <a:t>data</a:t>
            </a:r>
            <a:r>
              <a:rPr sz="1500" spc="-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1F1F1F"/>
                </a:solidFill>
                <a:latin typeface="Calibri"/>
                <a:cs typeface="Calibri"/>
              </a:rPr>
              <a:t>collection.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5654" y="4106374"/>
            <a:ext cx="1975485" cy="132207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0"/>
              </a:spcBef>
            </a:pPr>
            <a:r>
              <a:rPr sz="1650" spc="-70" dirty="0">
                <a:solidFill>
                  <a:srgbClr val="2A2A2A"/>
                </a:solidFill>
                <a:latin typeface="Arial MT"/>
                <a:cs typeface="Arial MT"/>
              </a:rPr>
              <a:t>NLP</a:t>
            </a:r>
            <a:r>
              <a:rPr sz="1650" spc="-9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242424"/>
                </a:solidFill>
                <a:latin typeface="Arial MT"/>
                <a:cs typeface="Arial MT"/>
              </a:rPr>
              <a:t>Processing</a:t>
            </a:r>
            <a:endParaRPr sz="1650">
              <a:latin typeface="Arial MT"/>
              <a:cs typeface="Arial MT"/>
            </a:endParaRPr>
          </a:p>
          <a:p>
            <a:pPr marL="14604" marR="5080" indent="-1270">
              <a:lnSpc>
                <a:spcPts val="1930"/>
              </a:lnSpc>
              <a:spcBef>
                <a:spcPts val="100"/>
              </a:spcBef>
            </a:pPr>
            <a:r>
              <a:rPr sz="1300" spc="-10" dirty="0">
                <a:solidFill>
                  <a:srgbClr val="1F1F1F"/>
                </a:solidFill>
                <a:latin typeface="Arial MT"/>
                <a:cs typeface="Arial MT"/>
              </a:rPr>
              <a:t>Text</a:t>
            </a:r>
            <a:r>
              <a:rPr sz="1300" spc="-6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62626"/>
                </a:solidFill>
                <a:latin typeface="Arial MT"/>
                <a:cs typeface="Arial MT"/>
              </a:rPr>
              <a:t>is</a:t>
            </a:r>
            <a:r>
              <a:rPr sz="1300" spc="-7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00" spc="-30" dirty="0">
                <a:solidFill>
                  <a:srgbClr val="212121"/>
                </a:solidFill>
                <a:latin typeface="Arial MT"/>
                <a:cs typeface="Arial MT"/>
              </a:rPr>
              <a:t>processed</a:t>
            </a:r>
            <a:r>
              <a:rPr sz="130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82828"/>
                </a:solidFill>
                <a:latin typeface="Arial MT"/>
                <a:cs typeface="Arial MT"/>
              </a:rPr>
              <a:t>with </a:t>
            </a:r>
            <a:r>
              <a:rPr sz="1300" spc="-30" dirty="0">
                <a:solidFill>
                  <a:srgbClr val="1F1F1F"/>
                </a:solidFill>
                <a:latin typeface="Arial MT"/>
                <a:cs typeface="Arial MT"/>
              </a:rPr>
              <a:t>tokenization,</a:t>
            </a:r>
            <a:r>
              <a:rPr sz="1300" spc="5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normalization,</a:t>
            </a:r>
            <a:endParaRPr sz="1300">
              <a:latin typeface="Arial MT"/>
              <a:cs typeface="Arial MT"/>
            </a:endParaRPr>
          </a:p>
          <a:p>
            <a:pPr marL="12700" marR="149860" indent="4445">
              <a:lnSpc>
                <a:spcPts val="1980"/>
              </a:lnSpc>
            </a:pPr>
            <a:r>
              <a:rPr sz="1300" spc="-20" dirty="0">
                <a:solidFill>
                  <a:srgbClr val="282828"/>
                </a:solidFill>
                <a:latin typeface="Arial MT"/>
                <a:cs typeface="Arial MT"/>
              </a:rPr>
              <a:t>and</a:t>
            </a:r>
            <a:r>
              <a:rPr sz="1300" spc="-7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A2A2A"/>
                </a:solidFill>
                <a:latin typeface="Arial MT"/>
                <a:cs typeface="Arial MT"/>
              </a:rPr>
              <a:t>stop</a:t>
            </a:r>
            <a:r>
              <a:rPr sz="1300" spc="-7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62626"/>
                </a:solidFill>
                <a:latin typeface="Arial MT"/>
                <a:cs typeface="Arial MT"/>
              </a:rPr>
              <a:t>word</a:t>
            </a:r>
            <a:r>
              <a:rPr sz="1300" spc="-4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00" spc="-30" dirty="0">
                <a:solidFill>
                  <a:srgbClr val="232323"/>
                </a:solidFill>
                <a:latin typeface="Arial MT"/>
                <a:cs typeface="Arial MT"/>
              </a:rPr>
              <a:t>removal</a:t>
            </a:r>
            <a:r>
              <a:rPr sz="1300" spc="-2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1D1D1D"/>
                </a:solidFill>
                <a:latin typeface="Arial MT"/>
                <a:cs typeface="Arial MT"/>
              </a:rPr>
              <a:t>to </a:t>
            </a:r>
            <a:r>
              <a:rPr sz="1300" spc="-20" dirty="0">
                <a:solidFill>
                  <a:srgbClr val="262626"/>
                </a:solidFill>
                <a:latin typeface="Arial MT"/>
                <a:cs typeface="Arial MT"/>
              </a:rPr>
              <a:t>prepare</a:t>
            </a:r>
            <a:r>
              <a:rPr sz="1300" spc="-4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B2B2B"/>
                </a:solidFill>
                <a:latin typeface="Arial MT"/>
                <a:cs typeface="Arial MT"/>
              </a:rPr>
              <a:t>for</a:t>
            </a:r>
            <a:r>
              <a:rPr sz="1300" spc="-7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analysis.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7850" y="4119402"/>
            <a:ext cx="2061845" cy="131000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indent="3810">
              <a:lnSpc>
                <a:spcPct val="118300"/>
              </a:lnSpc>
              <a:spcBef>
                <a:spcPts val="10"/>
              </a:spcBef>
            </a:pPr>
            <a:r>
              <a:rPr sz="1700" spc="-20" dirty="0">
                <a:solidFill>
                  <a:srgbClr val="2B2B2B"/>
                </a:solidFill>
                <a:latin typeface="Arial MT"/>
                <a:cs typeface="Arial MT"/>
              </a:rPr>
              <a:t>Sentiment</a:t>
            </a:r>
            <a:r>
              <a:rPr sz="1700" spc="-1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32323"/>
                </a:solidFill>
                <a:latin typeface="Arial MT"/>
                <a:cs typeface="Arial MT"/>
              </a:rPr>
              <a:t>&amp;</a:t>
            </a:r>
            <a:r>
              <a:rPr sz="1700" spc="-14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2A2A2A"/>
                </a:solidFill>
                <a:latin typeface="Arial MT"/>
                <a:cs typeface="Arial MT"/>
              </a:rPr>
              <a:t>Emotion </a:t>
            </a:r>
            <a:r>
              <a:rPr sz="1400" spc="-75" dirty="0">
                <a:solidFill>
                  <a:srgbClr val="262626"/>
                </a:solidFill>
                <a:latin typeface="Arial MT"/>
                <a:cs typeface="Arial MT"/>
              </a:rPr>
              <a:t>Sentiment</a:t>
            </a: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A2A2A"/>
                </a:solidFill>
                <a:latin typeface="Arial MT"/>
                <a:cs typeface="Arial MT"/>
              </a:rPr>
              <a:t>is</a:t>
            </a:r>
            <a:r>
              <a:rPr sz="1400" spc="-6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262626"/>
                </a:solidFill>
                <a:latin typeface="Arial MT"/>
                <a:cs typeface="Arial MT"/>
              </a:rPr>
              <a:t>calculated</a:t>
            </a:r>
            <a:r>
              <a:rPr sz="1400" spc="-1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82828"/>
                </a:solidFill>
                <a:latin typeface="Arial MT"/>
                <a:cs typeface="Arial MT"/>
              </a:rPr>
              <a:t>with </a:t>
            </a:r>
            <a:r>
              <a:rPr sz="1350" spc="-50" dirty="0">
                <a:solidFill>
                  <a:srgbClr val="181818"/>
                </a:solidFill>
                <a:latin typeface="Arial MT"/>
                <a:cs typeface="Arial MT"/>
              </a:rPr>
              <a:t>TextBlob,</a:t>
            </a:r>
            <a:r>
              <a:rPr sz="1350" spc="-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350" spc="-60" dirty="0">
                <a:solidFill>
                  <a:srgbClr val="232323"/>
                </a:solidFill>
                <a:latin typeface="Arial MT"/>
                <a:cs typeface="Arial MT"/>
              </a:rPr>
              <a:t>while</a:t>
            </a:r>
            <a:r>
              <a:rPr sz="1350" spc="-3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Arial MT"/>
                <a:cs typeface="Arial MT"/>
              </a:rPr>
              <a:t>emotion </a:t>
            </a:r>
            <a:r>
              <a:rPr sz="1350" spc="-45" dirty="0">
                <a:solidFill>
                  <a:srgbClr val="262626"/>
                </a:solidFill>
                <a:latin typeface="Arial MT"/>
                <a:cs typeface="Arial MT"/>
              </a:rPr>
              <a:t>categories</a:t>
            </a:r>
            <a:r>
              <a:rPr sz="1350" spc="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50" spc="-60" dirty="0">
                <a:solidFill>
                  <a:srgbClr val="282828"/>
                </a:solidFill>
                <a:latin typeface="Arial MT"/>
                <a:cs typeface="Arial MT"/>
              </a:rPr>
              <a:t>are</a:t>
            </a:r>
            <a:r>
              <a:rPr sz="1350" spc="-3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232323"/>
                </a:solidFill>
                <a:latin typeface="Arial MT"/>
                <a:cs typeface="Arial MT"/>
              </a:rPr>
              <a:t>identified </a:t>
            </a:r>
            <a:r>
              <a:rPr sz="1350" spc="-60" dirty="0">
                <a:solidFill>
                  <a:srgbClr val="262626"/>
                </a:solidFill>
                <a:latin typeface="Arial MT"/>
                <a:cs typeface="Arial MT"/>
              </a:rPr>
              <a:t>using</a:t>
            </a:r>
            <a:r>
              <a:rPr sz="1350" spc="-3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50" spc="-35" dirty="0">
                <a:solidFill>
                  <a:srgbClr val="242424"/>
                </a:solidFill>
                <a:latin typeface="Arial MT"/>
                <a:cs typeface="Arial MT"/>
              </a:rPr>
              <a:t>the</a:t>
            </a:r>
            <a:r>
              <a:rPr sz="1350" spc="-6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1F1F1F"/>
                </a:solidFill>
                <a:latin typeface="Arial MT"/>
                <a:cs typeface="Arial MT"/>
              </a:rPr>
              <a:t>transformer</a:t>
            </a:r>
            <a:r>
              <a:rPr sz="1350" spc="4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350" spc="-35" dirty="0">
                <a:solidFill>
                  <a:srgbClr val="2A2A2A"/>
                </a:solidFill>
                <a:latin typeface="Arial MT"/>
                <a:cs typeface="Arial MT"/>
              </a:rPr>
              <a:t>model.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8599" y="4143660"/>
            <a:ext cx="136398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90" dirty="0">
                <a:solidFill>
                  <a:srgbClr val="1F1F1F"/>
                </a:solidFill>
                <a:latin typeface="Arial MT"/>
                <a:cs typeface="Arial MT"/>
              </a:rPr>
              <a:t>Result</a:t>
            </a:r>
            <a:r>
              <a:rPr sz="1800" spc="-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262626"/>
                </a:solidFill>
                <a:latin typeface="Arial MT"/>
                <a:cs typeface="Arial MT"/>
              </a:rPr>
              <a:t>Display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87970" y="4415792"/>
            <a:ext cx="631190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090">
              <a:lnSpc>
                <a:spcPct val="114900"/>
              </a:lnSpc>
              <a:spcBef>
                <a:spcPts val="100"/>
              </a:spcBef>
            </a:pPr>
            <a:r>
              <a:rPr sz="1400" spc="-80" dirty="0">
                <a:solidFill>
                  <a:srgbClr val="212121"/>
                </a:solidFill>
                <a:latin typeface="Arial MT"/>
                <a:cs typeface="Arial MT"/>
              </a:rPr>
              <a:t>outputs </a:t>
            </a:r>
            <a:r>
              <a:rPr sz="1400" spc="-85" dirty="0">
                <a:solidFill>
                  <a:srgbClr val="232323"/>
                </a:solidFill>
                <a:latin typeface="Arial MT"/>
                <a:cs typeface="Arial MT"/>
              </a:rPr>
              <a:t>detected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17009" y="4956886"/>
            <a:ext cx="2952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262626"/>
                </a:solidFill>
                <a:latin typeface="Arial MT"/>
                <a:cs typeface="Arial MT"/>
              </a:rPr>
              <a:t>and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80968" y="4415792"/>
            <a:ext cx="1060450" cy="10166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5875" marR="5080" indent="-3810">
              <a:lnSpc>
                <a:spcPct val="120600"/>
              </a:lnSpc>
              <a:spcBef>
                <a:spcPts val="5"/>
              </a:spcBef>
              <a:tabLst>
                <a:tab pos="546735" algn="l"/>
              </a:tabLst>
            </a:pPr>
            <a:r>
              <a:rPr sz="1400" spc="-25" dirty="0">
                <a:solidFill>
                  <a:srgbClr val="232323"/>
                </a:solidFill>
                <a:latin typeface="Arial MT"/>
                <a:cs typeface="Arial MT"/>
              </a:rPr>
              <a:t>The</a:t>
            </a:r>
            <a:r>
              <a:rPr sz="1400" dirty="0">
                <a:solidFill>
                  <a:srgbClr val="232323"/>
                </a:solidFill>
                <a:latin typeface="Arial MT"/>
                <a:cs typeface="Arial MT"/>
              </a:rPr>
              <a:t>	</a:t>
            </a:r>
            <a:r>
              <a:rPr sz="1400" spc="-95" dirty="0">
                <a:solidFill>
                  <a:srgbClr val="1F1F1F"/>
                </a:solidFill>
                <a:latin typeface="Arial MT"/>
                <a:cs typeface="Arial MT"/>
              </a:rPr>
              <a:t>system </a:t>
            </a:r>
            <a:r>
              <a:rPr sz="1400" spc="-10" dirty="0">
                <a:solidFill>
                  <a:srgbClr val="181818"/>
                </a:solidFill>
                <a:latin typeface="Arial MT"/>
                <a:cs typeface="Arial MT"/>
              </a:rPr>
              <a:t>sentiment, </a:t>
            </a:r>
            <a:r>
              <a:rPr sz="1300" spc="-10" dirty="0">
                <a:solidFill>
                  <a:srgbClr val="262626"/>
                </a:solidFill>
                <a:latin typeface="Arial MT"/>
                <a:cs typeface="Arial MT"/>
              </a:rPr>
              <a:t>emotions, </a:t>
            </a:r>
            <a:r>
              <a:rPr sz="1350" spc="-10" dirty="0">
                <a:solidFill>
                  <a:srgbClr val="212121"/>
                </a:solidFill>
                <a:latin typeface="Arial MT"/>
                <a:cs typeface="Arial MT"/>
              </a:rPr>
              <a:t>aggregated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99449" y="4911736"/>
            <a:ext cx="432434" cy="5207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50"/>
              </a:spcBef>
            </a:pPr>
            <a:r>
              <a:rPr sz="1300" spc="-25" dirty="0">
                <a:solidFill>
                  <a:srgbClr val="2A2A2A"/>
                </a:solidFill>
                <a:latin typeface="Arial MT"/>
                <a:cs typeface="Arial MT"/>
              </a:rPr>
              <a:t>an</a:t>
            </a:r>
            <a:endParaRPr sz="1300">
              <a:latin typeface="Arial MT"/>
              <a:cs typeface="Arial MT"/>
            </a:endParaRPr>
          </a:p>
          <a:p>
            <a:pPr marR="9525" algn="r">
              <a:lnSpc>
                <a:spcPct val="100000"/>
              </a:lnSpc>
              <a:spcBef>
                <a:spcPts val="365"/>
              </a:spcBef>
            </a:pPr>
            <a:r>
              <a:rPr sz="1350" spc="-45" dirty="0">
                <a:solidFill>
                  <a:srgbClr val="232323"/>
                </a:solidFill>
                <a:latin typeface="Arial MT"/>
                <a:cs typeface="Arial MT"/>
              </a:rPr>
              <a:t>mood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9074" y="5418640"/>
            <a:ext cx="1846580" cy="5099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315"/>
              </a:spcBef>
            </a:pPr>
            <a:r>
              <a:rPr sz="1350" spc="-40" dirty="0">
                <a:solidFill>
                  <a:srgbClr val="232323"/>
                </a:solidFill>
                <a:latin typeface="Arial MT"/>
                <a:cs typeface="Arial MT"/>
              </a:rPr>
              <a:t>classification</a:t>
            </a:r>
            <a:r>
              <a:rPr sz="1350" spc="4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282828"/>
                </a:solidFill>
                <a:latin typeface="Arial MT"/>
                <a:cs typeface="Arial MT"/>
              </a:rPr>
              <a:t>back</a:t>
            </a:r>
            <a:r>
              <a:rPr sz="1350" spc="12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82828"/>
                </a:solidFill>
                <a:latin typeface="Arial MT"/>
                <a:cs typeface="Arial MT"/>
              </a:rPr>
              <a:t>to</a:t>
            </a:r>
            <a:r>
              <a:rPr sz="1350" spc="7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50" spc="-25" dirty="0">
                <a:solidFill>
                  <a:srgbClr val="2D2D2D"/>
                </a:solidFill>
                <a:latin typeface="Arial MT"/>
                <a:cs typeface="Arial MT"/>
              </a:rPr>
              <a:t>the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450" spc="-10" dirty="0">
                <a:solidFill>
                  <a:srgbClr val="242424"/>
                </a:solidFill>
                <a:latin typeface="Arial MT"/>
                <a:cs typeface="Arial MT"/>
              </a:rPr>
              <a:t>user.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7512" y="96250"/>
            <a:ext cx="4014490" cy="60274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3101" y="883154"/>
            <a:ext cx="3936365" cy="10655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385"/>
              </a:spcBef>
            </a:pPr>
            <a:r>
              <a:rPr sz="3500" spc="140" dirty="0">
                <a:solidFill>
                  <a:srgbClr val="241A72"/>
                </a:solidFill>
                <a:latin typeface="Calibri"/>
                <a:cs typeface="Calibri"/>
              </a:rPr>
              <a:t>NLP</a:t>
            </a:r>
            <a:r>
              <a:rPr sz="3500" spc="-175" dirty="0">
                <a:solidFill>
                  <a:srgbClr val="241A72"/>
                </a:solidFill>
                <a:latin typeface="Calibri"/>
                <a:cs typeface="Calibri"/>
              </a:rPr>
              <a:t> </a:t>
            </a:r>
            <a:r>
              <a:rPr sz="3500" spc="-10" dirty="0">
                <a:solidFill>
                  <a:srgbClr val="231875"/>
                </a:solidFill>
                <a:latin typeface="Calibri"/>
                <a:cs typeface="Calibri"/>
              </a:rPr>
              <a:t>Models</a:t>
            </a:r>
            <a:r>
              <a:rPr sz="3500" spc="-40" dirty="0">
                <a:solidFill>
                  <a:srgbClr val="231875"/>
                </a:solidFill>
                <a:latin typeface="Calibri"/>
                <a:cs typeface="Calibri"/>
              </a:rPr>
              <a:t> </a:t>
            </a:r>
            <a:r>
              <a:rPr sz="3500" spc="85" dirty="0">
                <a:solidFill>
                  <a:srgbClr val="21186E"/>
                </a:solidFill>
                <a:latin typeface="Calibri"/>
                <a:cs typeface="Calibri"/>
              </a:rPr>
              <a:t>and</a:t>
            </a:r>
            <a:r>
              <a:rPr sz="3500" spc="-90" dirty="0">
                <a:solidFill>
                  <a:srgbClr val="21186E"/>
                </a:solidFill>
                <a:latin typeface="Calibri"/>
                <a:cs typeface="Calibri"/>
              </a:rPr>
              <a:t> </a:t>
            </a:r>
            <a:r>
              <a:rPr sz="3500" spc="35" dirty="0">
                <a:solidFill>
                  <a:srgbClr val="211874"/>
                </a:solidFill>
                <a:latin typeface="Calibri"/>
                <a:cs typeface="Calibri"/>
              </a:rPr>
              <a:t>Text </a:t>
            </a:r>
            <a:r>
              <a:rPr sz="3500" spc="60" dirty="0">
                <a:solidFill>
                  <a:srgbClr val="231872"/>
                </a:solidFill>
                <a:latin typeface="Calibri"/>
                <a:cs typeface="Calibri"/>
              </a:rPr>
              <a:t>Processing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298" y="2183302"/>
            <a:ext cx="2154555" cy="149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39"/>
              </a:lnSpc>
              <a:spcBef>
                <a:spcPts val="95"/>
              </a:spcBef>
            </a:pPr>
            <a:r>
              <a:rPr sz="1700" spc="-25" dirty="0">
                <a:solidFill>
                  <a:srgbClr val="242424"/>
                </a:solidFill>
                <a:latin typeface="Arial MT"/>
                <a:cs typeface="Arial MT"/>
              </a:rPr>
              <a:t>TextBlob</a:t>
            </a:r>
            <a:r>
              <a:rPr sz="1700" spc="-4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rgbClr val="232323"/>
                </a:solidFill>
                <a:latin typeface="Arial MT"/>
                <a:cs typeface="Arial MT"/>
              </a:rPr>
              <a:t>for</a:t>
            </a:r>
            <a:endParaRPr sz="1700">
              <a:latin typeface="Arial MT"/>
              <a:cs typeface="Arial MT"/>
            </a:endParaRPr>
          </a:p>
          <a:p>
            <a:pPr marL="13335">
              <a:lnSpc>
                <a:spcPts val="2000"/>
              </a:lnSpc>
            </a:pPr>
            <a:r>
              <a:rPr sz="1750" spc="-10" dirty="0">
                <a:solidFill>
                  <a:srgbClr val="242424"/>
                </a:solidFill>
                <a:latin typeface="Arial MT"/>
                <a:cs typeface="Arial MT"/>
              </a:rPr>
              <a:t>Sentiment</a:t>
            </a:r>
            <a:endParaRPr sz="175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  <a:spcBef>
                <a:spcPts val="90"/>
              </a:spcBef>
            </a:pPr>
            <a:r>
              <a:rPr sz="1400" spc="-90" dirty="0">
                <a:solidFill>
                  <a:srgbClr val="232323"/>
                </a:solidFill>
                <a:latin typeface="Arial MT"/>
                <a:cs typeface="Arial MT"/>
              </a:rPr>
              <a:t>Ohers</a:t>
            </a:r>
            <a:r>
              <a:rPr sz="1400" spc="-1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2A2A2A"/>
                </a:solidFill>
                <a:latin typeface="Arial MT"/>
                <a:cs typeface="Arial MT"/>
              </a:rPr>
              <a:t>polarity</a:t>
            </a:r>
            <a:r>
              <a:rPr sz="1400" spc="-2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32323"/>
                </a:solidFill>
                <a:latin typeface="Arial MT"/>
                <a:cs typeface="Arial MT"/>
              </a:rPr>
              <a:t>scoring</a:t>
            </a:r>
            <a:r>
              <a:rPr sz="1400" spc="2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65" dirty="0">
                <a:solidFill>
                  <a:srgbClr val="212121"/>
                </a:solidFill>
                <a:latin typeface="Arial MT"/>
                <a:cs typeface="Arial MT"/>
              </a:rPr>
              <a:t>ranging</a:t>
            </a:r>
            <a:endParaRPr sz="1400">
              <a:latin typeface="Arial MT"/>
              <a:cs typeface="Arial MT"/>
            </a:endParaRPr>
          </a:p>
          <a:p>
            <a:pPr marL="12700" marR="358140" indent="3810">
              <a:lnSpc>
                <a:spcPct val="114900"/>
              </a:lnSpc>
              <a:spcBef>
                <a:spcPts val="45"/>
              </a:spcBef>
            </a:pPr>
            <a:r>
              <a:rPr sz="1400" spc="-85" dirty="0">
                <a:solidFill>
                  <a:srgbClr val="212121"/>
                </a:solidFill>
                <a:latin typeface="Arial MT"/>
                <a:cs typeface="Arial MT"/>
              </a:rPr>
              <a:t>from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75" dirty="0">
                <a:solidFill>
                  <a:srgbClr val="262626"/>
                </a:solidFill>
                <a:latin typeface="Arial MT"/>
                <a:cs typeface="Arial MT"/>
              </a:rPr>
              <a:t>negative</a:t>
            </a:r>
            <a:r>
              <a:rPr sz="1400" spc="3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60" dirty="0">
                <a:solidFill>
                  <a:srgbClr val="1A1A1A"/>
                </a:solidFill>
                <a:latin typeface="Arial MT"/>
                <a:cs typeface="Arial MT"/>
              </a:rPr>
              <a:t>positive, </a:t>
            </a:r>
            <a:r>
              <a:rPr sz="1400" spc="-70" dirty="0">
                <a:solidFill>
                  <a:srgbClr val="232323"/>
                </a:solidFill>
                <a:latin typeface="Arial MT"/>
                <a:cs typeface="Arial MT"/>
              </a:rPr>
              <a:t>simplifying</a:t>
            </a:r>
            <a:r>
              <a:rPr sz="1400" spc="-1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Arial MT"/>
                <a:cs typeface="Arial MT"/>
              </a:rPr>
              <a:t>sentiment</a:t>
            </a:r>
            <a:endParaRPr sz="1400">
              <a:latin typeface="Arial MT"/>
              <a:cs typeface="Arial MT"/>
            </a:endParaRPr>
          </a:p>
          <a:p>
            <a:pPr marL="17145">
              <a:lnSpc>
                <a:spcPct val="100000"/>
              </a:lnSpc>
              <a:spcBef>
                <a:spcPts val="370"/>
              </a:spcBef>
            </a:pPr>
            <a:r>
              <a:rPr sz="1350" spc="-50" dirty="0">
                <a:solidFill>
                  <a:srgbClr val="1D1D1D"/>
                </a:solidFill>
                <a:latin typeface="Arial MT"/>
                <a:cs typeface="Arial MT"/>
              </a:rPr>
              <a:t>evaluation</a:t>
            </a:r>
            <a:r>
              <a:rPr sz="1350" spc="10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350" spc="-35" dirty="0">
                <a:solidFill>
                  <a:srgbClr val="282828"/>
                </a:solidFill>
                <a:latin typeface="Arial MT"/>
                <a:cs typeface="Arial MT"/>
              </a:rPr>
              <a:t>of</a:t>
            </a:r>
            <a:r>
              <a:rPr sz="1350" spc="-5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50" spc="-60" dirty="0">
                <a:solidFill>
                  <a:srgbClr val="242424"/>
                </a:solidFill>
                <a:latin typeface="Arial MT"/>
                <a:cs typeface="Arial MT"/>
              </a:rPr>
              <a:t>dream</a:t>
            </a:r>
            <a:r>
              <a:rPr sz="1350" spc="-3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262626"/>
                </a:solidFill>
                <a:latin typeface="Arial MT"/>
                <a:cs typeface="Arial MT"/>
              </a:rPr>
              <a:t>text.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1728" y="2183302"/>
            <a:ext cx="1271905" cy="75374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indent="3175">
              <a:lnSpc>
                <a:spcPct val="96400"/>
              </a:lnSpc>
              <a:spcBef>
                <a:spcPts val="170"/>
              </a:spcBef>
              <a:tabLst>
                <a:tab pos="932815" algn="l"/>
              </a:tabLst>
            </a:pPr>
            <a:r>
              <a:rPr sz="1700" spc="-40" dirty="0">
                <a:solidFill>
                  <a:srgbClr val="242424"/>
                </a:solidFill>
                <a:latin typeface="Arial MT"/>
                <a:cs typeface="Arial MT"/>
              </a:rPr>
              <a:t>Transformers </a:t>
            </a:r>
            <a:r>
              <a:rPr sz="1750" spc="-10" dirty="0">
                <a:solidFill>
                  <a:srgbClr val="232323"/>
                </a:solidFill>
                <a:latin typeface="Arial MT"/>
                <a:cs typeface="Arial MT"/>
              </a:rPr>
              <a:t>Emotion </a:t>
            </a:r>
            <a:r>
              <a:rPr sz="1450" spc="-10" dirty="0">
                <a:solidFill>
                  <a:srgbClr val="212121"/>
                </a:solidFill>
                <a:latin typeface="Arial MT"/>
                <a:cs typeface="Arial MT"/>
              </a:rPr>
              <a:t>Utilizes</a:t>
            </a:r>
            <a:r>
              <a:rPr sz="1450" dirty="0">
                <a:solidFill>
                  <a:srgbClr val="212121"/>
                </a:solidFill>
                <a:latin typeface="Arial MT"/>
                <a:cs typeface="Arial MT"/>
              </a:rPr>
              <a:t>	</a:t>
            </a:r>
            <a:r>
              <a:rPr sz="1450" spc="-50" dirty="0">
                <a:solidFill>
                  <a:srgbClr val="232323"/>
                </a:solidFill>
                <a:latin typeface="Arial MT"/>
                <a:cs typeface="Arial MT"/>
              </a:rPr>
              <a:t>a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7453" y="2183302"/>
            <a:ext cx="27686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25" dirty="0">
                <a:solidFill>
                  <a:srgbClr val="282828"/>
                </a:solidFill>
                <a:latin typeface="Arial MT"/>
                <a:cs typeface="Arial MT"/>
              </a:rPr>
              <a:t>for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7257" y="2691133"/>
            <a:ext cx="72009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105" dirty="0">
                <a:solidFill>
                  <a:srgbClr val="1D1D1D"/>
                </a:solidFill>
                <a:latin typeface="Arial MT"/>
                <a:cs typeface="Arial MT"/>
              </a:rPr>
              <a:t>fine-tuned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4823" y="2918537"/>
            <a:ext cx="2143760" cy="1018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10">
              <a:lnSpc>
                <a:spcPct val="119900"/>
              </a:lnSpc>
              <a:spcBef>
                <a:spcPts val="95"/>
              </a:spcBef>
            </a:pPr>
            <a:r>
              <a:rPr sz="1300" spc="-25" dirty="0">
                <a:solidFill>
                  <a:srgbClr val="1C1C1C"/>
                </a:solidFill>
                <a:latin typeface="Arial MT"/>
                <a:cs typeface="Arial MT"/>
              </a:rPr>
              <a:t>DistilBERT</a:t>
            </a:r>
            <a:r>
              <a:rPr sz="1300" spc="14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62626"/>
                </a:solidFill>
                <a:latin typeface="Arial MT"/>
                <a:cs typeface="Arial MT"/>
              </a:rPr>
              <a:t>model</a:t>
            </a:r>
            <a:r>
              <a:rPr sz="1300" spc="6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42424"/>
                </a:solidFill>
                <a:latin typeface="Arial MT"/>
                <a:cs typeface="Arial MT"/>
              </a:rPr>
              <a:t>capable</a:t>
            </a:r>
            <a:r>
              <a:rPr sz="1300" spc="8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42424"/>
                </a:solidFill>
                <a:latin typeface="Arial MT"/>
                <a:cs typeface="Arial MT"/>
              </a:rPr>
              <a:t>of </a:t>
            </a:r>
            <a:r>
              <a:rPr sz="1350" spc="-35" dirty="0">
                <a:solidFill>
                  <a:srgbClr val="212121"/>
                </a:solidFill>
                <a:latin typeface="Arial MT"/>
                <a:cs typeface="Arial MT"/>
              </a:rPr>
              <a:t>detecting</a:t>
            </a:r>
            <a:r>
              <a:rPr sz="1350" spc="204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50" spc="-40" dirty="0">
                <a:solidFill>
                  <a:srgbClr val="242424"/>
                </a:solidFill>
                <a:latin typeface="Arial MT"/>
                <a:cs typeface="Arial MT"/>
              </a:rPr>
              <a:t>complex</a:t>
            </a:r>
            <a:r>
              <a:rPr sz="1350" spc="22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350" spc="-40" dirty="0">
                <a:solidFill>
                  <a:srgbClr val="232323"/>
                </a:solidFill>
                <a:latin typeface="Arial MT"/>
                <a:cs typeface="Arial MT"/>
              </a:rPr>
              <a:t>emotions, </a:t>
            </a:r>
            <a:r>
              <a:rPr sz="1400" spc="-75" dirty="0">
                <a:solidFill>
                  <a:srgbClr val="212121"/>
                </a:solidFill>
                <a:latin typeface="Arial MT"/>
                <a:cs typeface="Arial MT"/>
              </a:rPr>
              <a:t>supporting</a:t>
            </a:r>
            <a:r>
              <a:rPr sz="1400" spc="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C1C1C"/>
                </a:solidFill>
                <a:latin typeface="Arial MT"/>
                <a:cs typeface="Arial MT"/>
              </a:rPr>
              <a:t>nuanced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understanding.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0627" y="4389120"/>
            <a:ext cx="5054600" cy="823594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455"/>
              </a:spcBef>
            </a:pPr>
            <a:r>
              <a:rPr sz="1750" dirty="0">
                <a:solidFill>
                  <a:srgbClr val="2D2D2D"/>
                </a:solidFill>
                <a:latin typeface="Calibri"/>
                <a:cs typeface="Calibri"/>
              </a:rPr>
              <a:t>Text</a:t>
            </a:r>
            <a:r>
              <a:rPr sz="1750" spc="9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232323"/>
                </a:solidFill>
                <a:latin typeface="Calibri"/>
                <a:cs typeface="Calibri"/>
              </a:rPr>
              <a:t>Preprocessing</a:t>
            </a:r>
            <a:endParaRPr sz="1750">
              <a:latin typeface="Calibri"/>
              <a:cs typeface="Calibri"/>
            </a:endParaRPr>
          </a:p>
          <a:p>
            <a:pPr marL="12700" marR="5080" indent="6985">
              <a:lnSpc>
                <a:spcPts val="1930"/>
              </a:lnSpc>
              <a:spcBef>
                <a:spcPts val="70"/>
              </a:spcBef>
            </a:pPr>
            <a:r>
              <a:rPr sz="1350" dirty="0">
                <a:solidFill>
                  <a:srgbClr val="282828"/>
                </a:solidFill>
                <a:latin typeface="Calibri"/>
                <a:cs typeface="Calibri"/>
              </a:rPr>
              <a:t>Includes</a:t>
            </a:r>
            <a:r>
              <a:rPr sz="1350" spc="3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212121"/>
                </a:solidFill>
                <a:latin typeface="Calibri"/>
                <a:cs typeface="Calibri"/>
              </a:rPr>
              <a:t>tokenization,</a:t>
            </a:r>
            <a:r>
              <a:rPr sz="1350" spc="9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212121"/>
                </a:solidFill>
                <a:latin typeface="Calibri"/>
                <a:cs typeface="Calibri"/>
              </a:rPr>
              <a:t>normalization</a:t>
            </a:r>
            <a:r>
              <a:rPr sz="1350" spc="1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212121"/>
                </a:solidFill>
                <a:latin typeface="Calibri"/>
                <a:cs typeface="Calibri"/>
              </a:rPr>
              <a:t>(lowercasing,</a:t>
            </a:r>
            <a:r>
              <a:rPr sz="1350" spc="1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232323"/>
                </a:solidFill>
                <a:latin typeface="Calibri"/>
                <a:cs typeface="Calibri"/>
              </a:rPr>
              <a:t>stemming),</a:t>
            </a:r>
            <a:r>
              <a:rPr sz="1350" spc="1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242424"/>
                </a:solidFill>
                <a:latin typeface="Calibri"/>
                <a:cs typeface="Calibri"/>
              </a:rPr>
              <a:t>and</a:t>
            </a:r>
            <a:r>
              <a:rPr sz="1350" spc="1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282828"/>
                </a:solidFill>
                <a:latin typeface="Calibri"/>
                <a:cs typeface="Calibri"/>
              </a:rPr>
              <a:t>stop </a:t>
            </a:r>
            <a:r>
              <a:rPr sz="1350" spc="-10" dirty="0">
                <a:solidFill>
                  <a:srgbClr val="232323"/>
                </a:solidFill>
                <a:latin typeface="Calibri"/>
                <a:cs typeface="Calibri"/>
              </a:rPr>
              <a:t>word</a:t>
            </a:r>
            <a:r>
              <a:rPr sz="1350" spc="-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2A2A2A"/>
                </a:solidFill>
                <a:latin typeface="Calibri"/>
                <a:cs typeface="Calibri"/>
              </a:rPr>
              <a:t>removal</a:t>
            </a:r>
            <a:r>
              <a:rPr sz="1350" spc="-1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282828"/>
                </a:solidFill>
                <a:latin typeface="Calibri"/>
                <a:cs typeface="Calibri"/>
              </a:rPr>
              <a:t>to</a:t>
            </a:r>
            <a:r>
              <a:rPr sz="1350" spc="-4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282828"/>
                </a:solidFill>
                <a:latin typeface="Calibri"/>
                <a:cs typeface="Calibri"/>
              </a:rPr>
              <a:t>enhance</a:t>
            </a:r>
            <a:r>
              <a:rPr sz="1350" spc="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262626"/>
                </a:solidFill>
                <a:latin typeface="Calibri"/>
                <a:cs typeface="Calibri"/>
              </a:rPr>
              <a:t>model</a:t>
            </a:r>
            <a:r>
              <a:rPr sz="135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Calibri"/>
                <a:cs typeface="Calibri"/>
              </a:rPr>
              <a:t>accuracy.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880" y="1736931"/>
            <a:ext cx="5156200" cy="542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00" spc="114" dirty="0">
                <a:solidFill>
                  <a:srgbClr val="1F1672"/>
                </a:solidFill>
                <a:latin typeface="Calibri"/>
                <a:cs typeface="Calibri"/>
              </a:rPr>
              <a:t>Use</a:t>
            </a:r>
            <a:r>
              <a:rPr sz="3400" spc="-45" dirty="0">
                <a:solidFill>
                  <a:srgbClr val="1F1672"/>
                </a:solidFill>
                <a:latin typeface="Calibri"/>
                <a:cs typeface="Calibri"/>
              </a:rPr>
              <a:t> </a:t>
            </a:r>
            <a:r>
              <a:rPr sz="3400" spc="180" dirty="0">
                <a:solidFill>
                  <a:srgbClr val="211A6E"/>
                </a:solidFill>
                <a:latin typeface="Calibri"/>
                <a:cs typeface="Calibri"/>
              </a:rPr>
              <a:t>Cases</a:t>
            </a:r>
            <a:r>
              <a:rPr sz="3400" spc="-30" dirty="0">
                <a:solidFill>
                  <a:srgbClr val="211A6E"/>
                </a:solidFill>
                <a:latin typeface="Calibri"/>
                <a:cs typeface="Calibri"/>
              </a:rPr>
              <a:t> </a:t>
            </a:r>
            <a:r>
              <a:rPr sz="3400" spc="114" dirty="0">
                <a:solidFill>
                  <a:srgbClr val="281C74"/>
                </a:solidFill>
                <a:latin typeface="Calibri"/>
                <a:cs typeface="Calibri"/>
              </a:rPr>
              <a:t>and</a:t>
            </a:r>
            <a:r>
              <a:rPr sz="3400" spc="-30" dirty="0">
                <a:solidFill>
                  <a:srgbClr val="281C74"/>
                </a:solidFill>
                <a:latin typeface="Calibri"/>
                <a:cs typeface="Calibri"/>
              </a:rPr>
              <a:t> </a:t>
            </a:r>
            <a:r>
              <a:rPr sz="3400" spc="80" dirty="0">
                <a:solidFill>
                  <a:srgbClr val="1A0F70"/>
                </a:solidFill>
                <a:latin typeface="Calibri"/>
                <a:cs typeface="Calibri"/>
              </a:rPr>
              <a:t>Applications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862" y="2622387"/>
            <a:ext cx="151892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20" dirty="0">
                <a:solidFill>
                  <a:srgbClr val="261674"/>
                </a:solidFill>
                <a:latin typeface="Arial MT"/>
                <a:cs typeface="Arial MT"/>
              </a:rPr>
              <a:t>Self-</a:t>
            </a:r>
            <a:r>
              <a:rPr sz="1700" spc="-10" dirty="0">
                <a:solidFill>
                  <a:srgbClr val="261674"/>
                </a:solidFill>
                <a:latin typeface="Arial MT"/>
                <a:cs typeface="Arial MT"/>
              </a:rPr>
              <a:t>Awareness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340" y="2873294"/>
            <a:ext cx="1882139" cy="1277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270" algn="just">
              <a:lnSpc>
                <a:spcPct val="118300"/>
              </a:lnSpc>
              <a:spcBef>
                <a:spcPts val="85"/>
              </a:spcBef>
            </a:pPr>
            <a:r>
              <a:rPr sz="1400" dirty="0">
                <a:solidFill>
                  <a:srgbClr val="242424"/>
                </a:solidFill>
                <a:latin typeface="Arial MT"/>
                <a:cs typeface="Arial MT"/>
              </a:rPr>
              <a:t>Individuals</a:t>
            </a:r>
            <a:r>
              <a:rPr sz="1400" spc="400" dirty="0">
                <a:solidFill>
                  <a:srgbClr val="242424"/>
                </a:solidFill>
                <a:latin typeface="Arial MT"/>
                <a:cs typeface="Arial MT"/>
              </a:rPr>
              <a:t>  </a:t>
            </a:r>
            <a:r>
              <a:rPr sz="1400" dirty="0">
                <a:solidFill>
                  <a:srgbClr val="242424"/>
                </a:solidFill>
                <a:latin typeface="Arial MT"/>
                <a:cs typeface="Arial MT"/>
              </a:rPr>
              <a:t>can</a:t>
            </a:r>
            <a:r>
              <a:rPr sz="1400" spc="340" dirty="0">
                <a:solidFill>
                  <a:srgbClr val="242424"/>
                </a:solidFill>
                <a:latin typeface="Arial MT"/>
                <a:cs typeface="Arial MT"/>
              </a:rPr>
              <a:t>  </a:t>
            </a:r>
            <a:r>
              <a:rPr sz="1400" spc="-75" dirty="0">
                <a:solidFill>
                  <a:srgbClr val="212121"/>
                </a:solidFill>
                <a:latin typeface="Arial MT"/>
                <a:cs typeface="Arial MT"/>
              </a:rPr>
              <a:t>track </a:t>
            </a:r>
            <a:r>
              <a:rPr sz="1400" spc="-25" dirty="0">
                <a:solidFill>
                  <a:srgbClr val="1F1F1F"/>
                </a:solidFill>
                <a:latin typeface="Arial MT"/>
                <a:cs typeface="Arial MT"/>
              </a:rPr>
              <a:t>emotional</a:t>
            </a:r>
            <a:r>
              <a:rPr sz="1400" spc="8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2323"/>
                </a:solidFill>
                <a:latin typeface="Arial MT"/>
                <a:cs typeface="Arial MT"/>
              </a:rPr>
              <a:t>trends</a:t>
            </a:r>
            <a:r>
              <a:rPr sz="1400" spc="5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2A2A2A"/>
                </a:solidFill>
                <a:latin typeface="Arial MT"/>
                <a:cs typeface="Arial MT"/>
              </a:rPr>
              <a:t>their </a:t>
            </a:r>
            <a:r>
              <a:rPr sz="1350" dirty="0">
                <a:solidFill>
                  <a:srgbClr val="282828"/>
                </a:solidFill>
                <a:latin typeface="Arial MT"/>
                <a:cs typeface="Arial MT"/>
              </a:rPr>
              <a:t>dreams</a:t>
            </a:r>
            <a:r>
              <a:rPr sz="1350" spc="47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350" spc="4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232323"/>
                </a:solidFill>
                <a:latin typeface="Arial MT"/>
                <a:cs typeface="Arial MT"/>
              </a:rPr>
              <a:t>gain</a:t>
            </a:r>
            <a:r>
              <a:rPr sz="1350" spc="46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212121"/>
                </a:solidFill>
                <a:latin typeface="Arial MT"/>
                <a:cs typeface="Arial MT"/>
              </a:rPr>
              <a:t>deeper </a:t>
            </a:r>
            <a:r>
              <a:rPr sz="1400" spc="-10" dirty="0">
                <a:solidFill>
                  <a:srgbClr val="282828"/>
                </a:solidFill>
                <a:latin typeface="Arial MT"/>
                <a:cs typeface="Arial MT"/>
              </a:rPr>
              <a:t>insight</a:t>
            </a:r>
            <a:r>
              <a:rPr sz="1400" spc="-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2323"/>
                </a:solidFill>
                <a:latin typeface="Arial MT"/>
                <a:cs typeface="Arial MT"/>
              </a:rPr>
              <a:t>into</a:t>
            </a:r>
            <a:r>
              <a:rPr sz="1400" spc="-3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75" dirty="0">
                <a:solidFill>
                  <a:srgbClr val="212121"/>
                </a:solidFill>
                <a:latin typeface="Arial MT"/>
                <a:cs typeface="Arial MT"/>
              </a:rPr>
              <a:t>subconscious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states.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2269" y="2618902"/>
            <a:ext cx="2095500" cy="1540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95"/>
              </a:spcBef>
            </a:pPr>
            <a:r>
              <a:rPr sz="1750" dirty="0">
                <a:solidFill>
                  <a:srgbClr val="241872"/>
                </a:solidFill>
                <a:latin typeface="Calibri"/>
                <a:cs typeface="Calibri"/>
              </a:rPr>
              <a:t>Psychology</a:t>
            </a:r>
            <a:r>
              <a:rPr sz="1750" spc="325" dirty="0">
                <a:solidFill>
                  <a:srgbClr val="241872"/>
                </a:solidFill>
                <a:latin typeface="Calibri"/>
                <a:cs typeface="Calibri"/>
              </a:rPr>
              <a:t> </a:t>
            </a:r>
            <a:r>
              <a:rPr sz="1750" spc="-50" dirty="0">
                <a:solidFill>
                  <a:srgbClr val="281D75"/>
                </a:solidFill>
                <a:latin typeface="Calibri"/>
                <a:cs typeface="Calibri"/>
              </a:rPr>
              <a:t>&amp;</a:t>
            </a:r>
            <a:endParaRPr sz="1750">
              <a:latin typeface="Calibri"/>
              <a:cs typeface="Calibri"/>
            </a:endParaRPr>
          </a:p>
          <a:p>
            <a:pPr marL="15240">
              <a:lnSpc>
                <a:spcPts val="2035"/>
              </a:lnSpc>
            </a:pPr>
            <a:r>
              <a:rPr sz="1700" spc="-10" dirty="0">
                <a:solidFill>
                  <a:srgbClr val="2D2477"/>
                </a:solidFill>
                <a:latin typeface="Calibri"/>
                <a:cs typeface="Calibri"/>
              </a:rPr>
              <a:t>Counseling</a:t>
            </a:r>
            <a:endParaRPr sz="17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  <a:spcBef>
                <a:spcPts val="219"/>
              </a:spcBef>
            </a:pPr>
            <a:r>
              <a:rPr sz="1350" dirty="0">
                <a:solidFill>
                  <a:srgbClr val="242424"/>
                </a:solidFill>
                <a:latin typeface="Calibri"/>
                <a:cs typeface="Calibri"/>
              </a:rPr>
              <a:t>Professionals</a:t>
            </a:r>
            <a:r>
              <a:rPr sz="1350" spc="2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F1F1F"/>
                </a:solidFill>
                <a:latin typeface="Calibri"/>
                <a:cs typeface="Calibri"/>
              </a:rPr>
              <a:t>can</a:t>
            </a:r>
            <a:r>
              <a:rPr sz="1350" spc="15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212121"/>
                </a:solidFill>
                <a:latin typeface="Calibri"/>
                <a:cs typeface="Calibri"/>
              </a:rPr>
              <a:t>use</a:t>
            </a:r>
            <a:r>
              <a:rPr sz="1350" spc="1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Calibri"/>
                <a:cs typeface="Calibri"/>
              </a:rPr>
              <a:t>dream</a:t>
            </a:r>
            <a:endParaRPr sz="1350">
              <a:latin typeface="Calibri"/>
              <a:cs typeface="Calibri"/>
            </a:endParaRPr>
          </a:p>
          <a:p>
            <a:pPr marL="16510" marR="98425">
              <a:lnSpc>
                <a:spcPct val="114900"/>
              </a:lnSpc>
              <a:spcBef>
                <a:spcPts val="55"/>
              </a:spcBef>
            </a:pPr>
            <a:r>
              <a:rPr sz="1400" spc="-55" dirty="0">
                <a:solidFill>
                  <a:srgbClr val="232323"/>
                </a:solidFill>
                <a:latin typeface="Calibri"/>
                <a:cs typeface="Calibri"/>
              </a:rPr>
              <a:t>emotion</a:t>
            </a:r>
            <a:r>
              <a:rPr sz="1400" dirty="0">
                <a:solidFill>
                  <a:srgbClr val="232323"/>
                </a:solidFill>
                <a:latin typeface="Calibri"/>
                <a:cs typeface="Calibri"/>
              </a:rPr>
              <a:t> data</a:t>
            </a:r>
            <a:r>
              <a:rPr sz="1400" spc="-8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400" spc="-60" dirty="0">
                <a:solidFill>
                  <a:srgbClr val="1D1D1D"/>
                </a:solidFill>
                <a:latin typeface="Calibri"/>
                <a:cs typeface="Calibri"/>
              </a:rPr>
              <a:t>to</a:t>
            </a:r>
            <a:r>
              <a:rPr sz="1400" spc="-10" dirty="0">
                <a:solidFill>
                  <a:srgbClr val="1D1D1D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1F1F1F"/>
                </a:solidFill>
                <a:latin typeface="Calibri"/>
                <a:cs typeface="Calibri"/>
              </a:rPr>
              <a:t>supplement </a:t>
            </a:r>
            <a:r>
              <a:rPr sz="1400" spc="-55" dirty="0">
                <a:solidFill>
                  <a:srgbClr val="212121"/>
                </a:solidFill>
                <a:latin typeface="Calibri"/>
                <a:cs typeface="Calibri"/>
              </a:rPr>
              <a:t>traditional</a:t>
            </a:r>
            <a:r>
              <a:rPr sz="14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Calibri"/>
                <a:cs typeface="Calibri"/>
              </a:rPr>
              <a:t>therapeutic</a:t>
            </a:r>
            <a:endParaRPr sz="14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360"/>
              </a:spcBef>
            </a:pPr>
            <a:r>
              <a:rPr sz="1400" dirty="0">
                <a:solidFill>
                  <a:srgbClr val="262626"/>
                </a:solidFill>
                <a:latin typeface="Calibri"/>
                <a:cs typeface="Calibri"/>
              </a:rPr>
              <a:t>analysis</a:t>
            </a:r>
            <a:r>
              <a:rPr sz="1400" spc="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62626"/>
                </a:solidFill>
                <a:latin typeface="Calibri"/>
                <a:cs typeface="Calibri"/>
              </a:rPr>
              <a:t>and</a:t>
            </a:r>
            <a:r>
              <a:rPr sz="1400" spc="-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2323"/>
                </a:solidFill>
                <a:latin typeface="Calibri"/>
                <a:cs typeface="Calibri"/>
              </a:rPr>
              <a:t>monitoring.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1063" y="2582551"/>
            <a:ext cx="2021205" cy="13144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700" spc="-25" dirty="0">
                <a:solidFill>
                  <a:srgbClr val="231672"/>
                </a:solidFill>
                <a:latin typeface="Arial MT"/>
                <a:cs typeface="Arial MT"/>
              </a:rPr>
              <a:t>Educational</a:t>
            </a:r>
            <a:r>
              <a:rPr sz="1700" spc="-40" dirty="0">
                <a:solidFill>
                  <a:srgbClr val="231672"/>
                </a:solidFill>
                <a:latin typeface="Arial MT"/>
                <a:cs typeface="Arial MT"/>
              </a:rPr>
              <a:t> </a:t>
            </a:r>
            <a:r>
              <a:rPr sz="1700" spc="-20" dirty="0">
                <a:solidFill>
                  <a:srgbClr val="261A6B"/>
                </a:solidFill>
                <a:latin typeface="Arial MT"/>
                <a:cs typeface="Arial MT"/>
              </a:rPr>
              <a:t>Tool</a:t>
            </a:r>
            <a:endParaRPr sz="1700">
              <a:latin typeface="Arial MT"/>
              <a:cs typeface="Arial MT"/>
            </a:endParaRPr>
          </a:p>
          <a:p>
            <a:pPr marL="16510">
              <a:lnSpc>
                <a:spcPct val="100000"/>
              </a:lnSpc>
              <a:spcBef>
                <a:spcPts val="265"/>
              </a:spcBef>
            </a:pPr>
            <a:r>
              <a:rPr sz="1350" spc="-55" dirty="0">
                <a:solidFill>
                  <a:srgbClr val="242424"/>
                </a:solidFill>
                <a:latin typeface="Arial MT"/>
                <a:cs typeface="Arial MT"/>
              </a:rPr>
              <a:t>Demonstrates</a:t>
            </a:r>
            <a:r>
              <a:rPr sz="1350" spc="2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350" spc="-45" dirty="0">
                <a:solidFill>
                  <a:srgbClr val="1A1A1A"/>
                </a:solidFill>
                <a:latin typeface="Arial MT"/>
                <a:cs typeface="Arial MT"/>
              </a:rPr>
              <a:t>practical</a:t>
            </a:r>
            <a:r>
              <a:rPr sz="1350" spc="-40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350" spc="-25" dirty="0">
                <a:solidFill>
                  <a:srgbClr val="232323"/>
                </a:solidFill>
                <a:latin typeface="Arial MT"/>
                <a:cs typeface="Arial MT"/>
              </a:rPr>
              <a:t>NLP</a:t>
            </a:r>
            <a:endParaRPr sz="1350">
              <a:latin typeface="Arial MT"/>
              <a:cs typeface="Arial MT"/>
            </a:endParaRPr>
          </a:p>
          <a:p>
            <a:pPr marL="17780">
              <a:lnSpc>
                <a:spcPct val="100000"/>
              </a:lnSpc>
              <a:spcBef>
                <a:spcPts val="305"/>
              </a:spcBef>
            </a:pPr>
            <a:r>
              <a:rPr sz="1400" spc="-95" dirty="0">
                <a:solidFill>
                  <a:srgbClr val="232323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262626"/>
                </a:solidFill>
                <a:latin typeface="Arial MT"/>
                <a:cs typeface="Arial MT"/>
              </a:rPr>
              <a:t>AI</a:t>
            </a:r>
            <a:r>
              <a:rPr sz="1400" spc="-4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75" dirty="0">
                <a:solidFill>
                  <a:srgbClr val="1F1F1F"/>
                </a:solidFill>
                <a:latin typeface="Arial MT"/>
                <a:cs typeface="Arial MT"/>
              </a:rPr>
              <a:t>techniques</a:t>
            </a:r>
            <a:r>
              <a:rPr sz="1400" spc="7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through</a:t>
            </a:r>
            <a:endParaRPr sz="14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300"/>
              </a:spcBef>
            </a:pPr>
            <a:r>
              <a:rPr sz="1350" spc="-55" dirty="0">
                <a:solidFill>
                  <a:srgbClr val="1F1F1F"/>
                </a:solidFill>
                <a:latin typeface="Arial MT"/>
                <a:cs typeface="Arial MT"/>
              </a:rPr>
              <a:t>real-</a:t>
            </a:r>
            <a:r>
              <a:rPr sz="1350" spc="-35" dirty="0">
                <a:solidFill>
                  <a:srgbClr val="1F1F1F"/>
                </a:solidFill>
                <a:latin typeface="Arial MT"/>
                <a:cs typeface="Arial MT"/>
              </a:rPr>
              <a:t>world</a:t>
            </a:r>
            <a:r>
              <a:rPr sz="135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242424"/>
                </a:solidFill>
                <a:latin typeface="Arial MT"/>
                <a:cs typeface="Arial MT"/>
              </a:rPr>
              <a:t>dream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400" spc="-60" dirty="0">
                <a:solidFill>
                  <a:srgbClr val="1F1F1F"/>
                </a:solidFill>
                <a:latin typeface="Arial MT"/>
                <a:cs typeface="Arial MT"/>
              </a:rPr>
              <a:t>interpretation</a:t>
            </a:r>
            <a:r>
              <a:rPr sz="1400" spc="-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2323"/>
                </a:solidFill>
                <a:latin typeface="Arial MT"/>
                <a:cs typeface="Arial MT"/>
              </a:rPr>
              <a:t>examples.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37042" y="2573870"/>
            <a:ext cx="2101850" cy="13220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800" spc="-10" dirty="0">
                <a:solidFill>
                  <a:srgbClr val="261A74"/>
                </a:solidFill>
                <a:latin typeface="Calibri"/>
                <a:cs typeface="Calibri"/>
              </a:rPr>
              <a:t>Dream</a:t>
            </a:r>
            <a:r>
              <a:rPr sz="1800" spc="-75" dirty="0">
                <a:solidFill>
                  <a:srgbClr val="261A7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D1557"/>
                </a:solidFill>
                <a:latin typeface="Calibri"/>
                <a:cs typeface="Calibri"/>
              </a:rPr>
              <a:t>3ournaling</a:t>
            </a:r>
            <a:endParaRPr sz="18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282828"/>
                </a:solidFill>
                <a:latin typeface="Calibri"/>
                <a:cs typeface="Calibri"/>
              </a:rPr>
              <a:t>Users</a:t>
            </a:r>
            <a:r>
              <a:rPr sz="1400" spc="5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82828"/>
                </a:solidFill>
                <a:latin typeface="Calibri"/>
                <a:cs typeface="Calibri"/>
              </a:rPr>
              <a:t>can</a:t>
            </a:r>
            <a:r>
              <a:rPr sz="1400" spc="3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42424"/>
                </a:solidFill>
                <a:latin typeface="Calibri"/>
                <a:cs typeface="Calibri"/>
              </a:rPr>
              <a:t>collect</a:t>
            </a:r>
            <a:r>
              <a:rPr sz="1400" spc="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82828"/>
                </a:solidFill>
                <a:latin typeface="Calibri"/>
                <a:cs typeface="Calibri"/>
              </a:rPr>
              <a:t>dream</a:t>
            </a:r>
            <a:endParaRPr sz="1400">
              <a:latin typeface="Calibri"/>
              <a:cs typeface="Calibri"/>
            </a:endParaRPr>
          </a:p>
          <a:p>
            <a:pPr marL="13335" marR="5080">
              <a:lnSpc>
                <a:spcPct val="120600"/>
              </a:lnSpc>
              <a:spcBef>
                <a:spcPts val="15"/>
              </a:spcBef>
            </a:pPr>
            <a:r>
              <a:rPr sz="1350" dirty="0">
                <a:solidFill>
                  <a:srgbClr val="242424"/>
                </a:solidFill>
                <a:latin typeface="Calibri"/>
                <a:cs typeface="Calibri"/>
              </a:rPr>
              <a:t>parerns</a:t>
            </a:r>
            <a:r>
              <a:rPr sz="1350" spc="11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262626"/>
                </a:solidFill>
                <a:latin typeface="Calibri"/>
                <a:cs typeface="Calibri"/>
              </a:rPr>
              <a:t>over</a:t>
            </a:r>
            <a:r>
              <a:rPr sz="1350" spc="1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262626"/>
                </a:solidFill>
                <a:latin typeface="Calibri"/>
                <a:cs typeface="Calibri"/>
              </a:rPr>
              <a:t>time,</a:t>
            </a:r>
            <a:r>
              <a:rPr sz="1350" spc="1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262626"/>
                </a:solidFill>
                <a:latin typeface="Calibri"/>
                <a:cs typeface="Calibri"/>
              </a:rPr>
              <a:t>helping </a:t>
            </a:r>
            <a:r>
              <a:rPr sz="1350" dirty="0">
                <a:solidFill>
                  <a:srgbClr val="1D1D1D"/>
                </a:solidFill>
                <a:latin typeface="Calibri"/>
                <a:cs typeface="Calibri"/>
              </a:rPr>
              <a:t>recognize</a:t>
            </a:r>
            <a:r>
              <a:rPr sz="1350" spc="165" dirty="0">
                <a:solidFill>
                  <a:srgbClr val="1D1D1D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232323"/>
                </a:solidFill>
                <a:latin typeface="Calibri"/>
                <a:cs typeface="Calibri"/>
              </a:rPr>
              <a:t>recurring</a:t>
            </a:r>
            <a:r>
              <a:rPr sz="1350" spc="50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282828"/>
                </a:solidFill>
                <a:latin typeface="Calibri"/>
                <a:cs typeface="Calibri"/>
              </a:rPr>
              <a:t>emotional</a:t>
            </a:r>
            <a:r>
              <a:rPr sz="1350" spc="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232323"/>
                </a:solidFill>
                <a:latin typeface="Calibri"/>
                <a:cs typeface="Calibri"/>
              </a:rPr>
              <a:t>themes</a:t>
            </a:r>
            <a:r>
              <a:rPr sz="1350" spc="-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2B2B2B"/>
                </a:solidFill>
                <a:latin typeface="Calibri"/>
                <a:cs typeface="Calibri"/>
              </a:rPr>
              <a:t>or</a:t>
            </a:r>
            <a:r>
              <a:rPr sz="1350" spc="-55" dirty="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1F1F1F"/>
                </a:solidFill>
                <a:latin typeface="Calibri"/>
                <a:cs typeface="Calibri"/>
              </a:rPr>
              <a:t>triggers.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4273" y="523902"/>
            <a:ext cx="4704715" cy="1041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4095"/>
              </a:lnSpc>
              <a:spcBef>
                <a:spcPts val="90"/>
              </a:spcBef>
            </a:pPr>
            <a:r>
              <a:rPr sz="3500" spc="-125" dirty="0">
                <a:solidFill>
                  <a:srgbClr val="211879"/>
                </a:solidFill>
                <a:latin typeface="Arial MT"/>
                <a:cs typeface="Arial MT"/>
              </a:rPr>
              <a:t>Results</a:t>
            </a:r>
            <a:r>
              <a:rPr sz="3500" spc="-110" dirty="0">
                <a:solidFill>
                  <a:srgbClr val="211879"/>
                </a:solidFill>
                <a:latin typeface="Arial MT"/>
                <a:cs typeface="Arial MT"/>
              </a:rPr>
              <a:t> </a:t>
            </a:r>
            <a:r>
              <a:rPr sz="3500" spc="-145" dirty="0">
                <a:solidFill>
                  <a:srgbClr val="261680"/>
                </a:solidFill>
                <a:latin typeface="Arial MT"/>
                <a:cs typeface="Arial MT"/>
              </a:rPr>
              <a:t>and</a:t>
            </a:r>
            <a:r>
              <a:rPr sz="3500" spc="-140" dirty="0">
                <a:solidFill>
                  <a:srgbClr val="261680"/>
                </a:solidFill>
                <a:latin typeface="Arial MT"/>
                <a:cs typeface="Arial MT"/>
              </a:rPr>
              <a:t> </a:t>
            </a:r>
            <a:r>
              <a:rPr sz="3500" spc="-105" dirty="0">
                <a:solidFill>
                  <a:srgbClr val="231877"/>
                </a:solidFill>
                <a:latin typeface="Arial MT"/>
                <a:cs typeface="Arial MT"/>
              </a:rPr>
              <a:t>Performance</a:t>
            </a:r>
            <a:endParaRPr sz="3500">
              <a:latin typeface="Arial MT"/>
              <a:cs typeface="Arial MT"/>
            </a:endParaRPr>
          </a:p>
          <a:p>
            <a:pPr marL="24765">
              <a:lnSpc>
                <a:spcPts val="3915"/>
              </a:lnSpc>
            </a:pPr>
            <a:r>
              <a:rPr sz="3350" spc="-10" dirty="0">
                <a:solidFill>
                  <a:srgbClr val="231872"/>
                </a:solidFill>
                <a:latin typeface="Arial MT"/>
                <a:cs typeface="Arial MT"/>
              </a:rPr>
              <a:t>Analysis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4520" y="1710199"/>
            <a:ext cx="2496185" cy="185864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4350" spc="55" dirty="0">
                <a:solidFill>
                  <a:srgbClr val="2F2F2F"/>
                </a:solidFill>
                <a:latin typeface="Arial MT"/>
                <a:cs typeface="Arial MT"/>
              </a:rPr>
              <a:t>95%</a:t>
            </a:r>
            <a:endParaRPr sz="4350">
              <a:latin typeface="Arial MT"/>
              <a:cs typeface="Arial MT"/>
            </a:endParaRPr>
          </a:p>
          <a:p>
            <a:pPr marR="4445" algn="ctr">
              <a:lnSpc>
                <a:spcPct val="100000"/>
              </a:lnSpc>
              <a:spcBef>
                <a:spcPts val="365"/>
              </a:spcBef>
            </a:pPr>
            <a:r>
              <a:rPr sz="1750" dirty="0">
                <a:solidFill>
                  <a:srgbClr val="262626"/>
                </a:solidFill>
                <a:latin typeface="Calibri"/>
                <a:cs typeface="Calibri"/>
              </a:rPr>
              <a:t>Detection</a:t>
            </a:r>
            <a:r>
              <a:rPr sz="1750" spc="6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Calibri"/>
                <a:cs typeface="Calibri"/>
              </a:rPr>
              <a:t>Accuracy</a:t>
            </a:r>
            <a:endParaRPr sz="1750">
              <a:latin typeface="Calibri"/>
              <a:cs typeface="Calibri"/>
            </a:endParaRPr>
          </a:p>
          <a:p>
            <a:pPr marL="12700" marR="5080" algn="ctr">
              <a:lnSpc>
                <a:spcPts val="1930"/>
              </a:lnSpc>
              <a:spcBef>
                <a:spcPts val="80"/>
              </a:spcBef>
            </a:pPr>
            <a:r>
              <a:rPr sz="1350" dirty="0">
                <a:solidFill>
                  <a:srgbClr val="2B2B2B"/>
                </a:solidFill>
                <a:latin typeface="Calibri"/>
                <a:cs typeface="Calibri"/>
              </a:rPr>
              <a:t>High</a:t>
            </a:r>
            <a:r>
              <a:rPr sz="1350" spc="10" dirty="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282828"/>
                </a:solidFill>
                <a:latin typeface="Calibri"/>
                <a:cs typeface="Calibri"/>
              </a:rPr>
              <a:t>precision</a:t>
            </a:r>
            <a:r>
              <a:rPr sz="1350" spc="1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2D2D2D"/>
                </a:solidFill>
                <a:latin typeface="Calibri"/>
                <a:cs typeface="Calibri"/>
              </a:rPr>
              <a:t>in</a:t>
            </a:r>
            <a:r>
              <a:rPr sz="1350" spc="7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2A2A2A"/>
                </a:solidFill>
                <a:latin typeface="Calibri"/>
                <a:cs typeface="Calibri"/>
              </a:rPr>
              <a:t>classifying</a:t>
            </a:r>
            <a:r>
              <a:rPr sz="1350" spc="16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282828"/>
                </a:solidFill>
                <a:latin typeface="Calibri"/>
                <a:cs typeface="Calibri"/>
              </a:rPr>
              <a:t>dream </a:t>
            </a:r>
            <a:r>
              <a:rPr sz="1350" spc="-10" dirty="0">
                <a:solidFill>
                  <a:srgbClr val="1A1A1A"/>
                </a:solidFill>
                <a:latin typeface="Calibri"/>
                <a:cs typeface="Calibri"/>
              </a:rPr>
              <a:t>sentiments</a:t>
            </a:r>
            <a:r>
              <a:rPr sz="1350" spc="6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C1C1C"/>
                </a:solidFill>
                <a:latin typeface="Calibri"/>
                <a:cs typeface="Calibri"/>
              </a:rPr>
              <a:t>and</a:t>
            </a:r>
            <a:r>
              <a:rPr sz="1350" spc="-15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Calibri"/>
                <a:cs typeface="Calibri"/>
              </a:rPr>
              <a:t>primary</a:t>
            </a:r>
            <a:r>
              <a:rPr sz="1350" spc="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1F1F1F"/>
                </a:solidFill>
                <a:latin typeface="Calibri"/>
                <a:cs typeface="Calibri"/>
              </a:rPr>
              <a:t>emotions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1400" spc="-25" dirty="0">
                <a:solidFill>
                  <a:srgbClr val="232323"/>
                </a:solidFill>
                <a:latin typeface="Calibri"/>
                <a:cs typeface="Calibri"/>
              </a:rPr>
              <a:t>validated</a:t>
            </a:r>
            <a:r>
              <a:rPr sz="1400" spc="6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2323"/>
                </a:solidFill>
                <a:latin typeface="Calibri"/>
                <a:cs typeface="Calibri"/>
              </a:rPr>
              <a:t>across</a:t>
            </a:r>
            <a:r>
              <a:rPr sz="1400" spc="1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A2A2A"/>
                </a:solidFill>
                <a:latin typeface="Calibri"/>
                <a:cs typeface="Calibri"/>
              </a:rPr>
              <a:t>test</a:t>
            </a:r>
            <a:r>
              <a:rPr sz="1400" spc="-3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Calibri"/>
                <a:cs typeface="Calibri"/>
              </a:rPr>
              <a:t>samples.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8190" y="1710199"/>
            <a:ext cx="2493645" cy="185864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015"/>
              </a:spcBef>
            </a:pPr>
            <a:r>
              <a:rPr sz="4350" spc="-20" dirty="0">
                <a:solidFill>
                  <a:srgbClr val="2F2F2F"/>
                </a:solidFill>
                <a:latin typeface="Arial MT"/>
                <a:cs typeface="Arial MT"/>
              </a:rPr>
              <a:t>d.5s</a:t>
            </a:r>
            <a:endParaRPr sz="435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  <a:spcBef>
                <a:spcPts val="365"/>
              </a:spcBef>
            </a:pPr>
            <a:r>
              <a:rPr sz="1750" dirty="0">
                <a:solidFill>
                  <a:srgbClr val="1F1F1F"/>
                </a:solidFill>
                <a:latin typeface="Calibri"/>
                <a:cs typeface="Calibri"/>
              </a:rPr>
              <a:t>Average</a:t>
            </a:r>
            <a:r>
              <a:rPr sz="1750" spc="18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262626"/>
                </a:solidFill>
                <a:latin typeface="Calibri"/>
                <a:cs typeface="Calibri"/>
              </a:rPr>
              <a:t>Response</a:t>
            </a:r>
            <a:r>
              <a:rPr sz="1750" spc="2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282828"/>
                </a:solidFill>
                <a:latin typeface="Calibri"/>
                <a:cs typeface="Calibri"/>
              </a:rPr>
              <a:t>Time</a:t>
            </a:r>
            <a:endParaRPr sz="1750">
              <a:latin typeface="Calibri"/>
              <a:cs typeface="Calibri"/>
            </a:endParaRPr>
          </a:p>
          <a:p>
            <a:pPr marL="12700" marR="5080" indent="-4445" algn="ctr">
              <a:lnSpc>
                <a:spcPts val="1930"/>
              </a:lnSpc>
              <a:spcBef>
                <a:spcPts val="80"/>
              </a:spcBef>
            </a:pPr>
            <a:r>
              <a:rPr sz="1350" dirty="0">
                <a:solidFill>
                  <a:srgbClr val="242424"/>
                </a:solidFill>
                <a:latin typeface="Calibri"/>
                <a:cs typeface="Calibri"/>
              </a:rPr>
              <a:t>Real-time</a:t>
            </a:r>
            <a:r>
              <a:rPr sz="1350" spc="1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282828"/>
                </a:solidFill>
                <a:latin typeface="Calibri"/>
                <a:cs typeface="Calibri"/>
              </a:rPr>
              <a:t>analysis</a:t>
            </a:r>
            <a:r>
              <a:rPr sz="1350" spc="13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350" spc="-25" dirty="0">
                <a:solidFill>
                  <a:srgbClr val="1F1F1F"/>
                </a:solidFill>
                <a:latin typeface="Calibri"/>
                <a:cs typeface="Calibri"/>
              </a:rPr>
              <a:t>facilitated</a:t>
            </a:r>
            <a:r>
              <a:rPr sz="1350" spc="16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350" spc="-25" dirty="0">
                <a:solidFill>
                  <a:srgbClr val="262626"/>
                </a:solidFill>
                <a:latin typeface="Calibri"/>
                <a:cs typeface="Calibri"/>
              </a:rPr>
              <a:t>by </a:t>
            </a:r>
            <a:r>
              <a:rPr sz="1350" spc="-20" dirty="0">
                <a:solidFill>
                  <a:srgbClr val="232323"/>
                </a:solidFill>
                <a:latin typeface="Calibri"/>
                <a:cs typeface="Calibri"/>
              </a:rPr>
              <a:t>optimized</a:t>
            </a:r>
            <a:r>
              <a:rPr sz="1350" spc="1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D1D1D"/>
                </a:solidFill>
                <a:latin typeface="Calibri"/>
                <a:cs typeface="Calibri"/>
              </a:rPr>
              <a:t>backend</a:t>
            </a:r>
            <a:r>
              <a:rPr sz="1350" spc="35" dirty="0">
                <a:solidFill>
                  <a:srgbClr val="1D1D1D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F1F1F"/>
                </a:solidFill>
                <a:latin typeface="Calibri"/>
                <a:cs typeface="Calibri"/>
              </a:rPr>
              <a:t>processing</a:t>
            </a:r>
            <a:r>
              <a:rPr sz="1350" spc="24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350" spc="-25" dirty="0">
                <a:solidFill>
                  <a:srgbClr val="262626"/>
                </a:solidFill>
                <a:latin typeface="Calibri"/>
                <a:cs typeface="Calibri"/>
              </a:rPr>
              <a:t>and</a:t>
            </a:r>
            <a:endParaRPr sz="1350">
              <a:latin typeface="Calibri"/>
              <a:cs typeface="Calibri"/>
            </a:endParaRPr>
          </a:p>
          <a:p>
            <a:pPr marR="6985" algn="ctr">
              <a:lnSpc>
                <a:spcPct val="100000"/>
              </a:lnSpc>
              <a:spcBef>
                <a:spcPts val="215"/>
              </a:spcBef>
            </a:pPr>
            <a:r>
              <a:rPr sz="1400" spc="-45" dirty="0">
                <a:solidFill>
                  <a:srgbClr val="282828"/>
                </a:solidFill>
                <a:latin typeface="Calibri"/>
                <a:cs typeface="Calibri"/>
              </a:rPr>
              <a:t>lightweight</a:t>
            </a:r>
            <a:r>
              <a:rPr sz="1400" spc="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2323"/>
                </a:solidFill>
                <a:latin typeface="Calibri"/>
                <a:cs typeface="Calibri"/>
              </a:rPr>
              <a:t>models.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5559" y="4071322"/>
            <a:ext cx="2415540" cy="190182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4400" spc="-25" dirty="0">
                <a:solidFill>
                  <a:srgbClr val="2B2B2B"/>
                </a:solidFill>
                <a:latin typeface="Arial MT"/>
                <a:cs typeface="Arial MT"/>
              </a:rPr>
              <a:t>85%</a:t>
            </a:r>
            <a:endParaRPr sz="4400">
              <a:latin typeface="Arial MT"/>
              <a:cs typeface="Arial MT"/>
            </a:endParaRPr>
          </a:p>
          <a:p>
            <a:pPr marL="6985" algn="ctr">
              <a:lnSpc>
                <a:spcPct val="100000"/>
              </a:lnSpc>
              <a:spcBef>
                <a:spcPts val="455"/>
              </a:spcBef>
            </a:pPr>
            <a:r>
              <a:rPr sz="1650" spc="-30" dirty="0">
                <a:solidFill>
                  <a:srgbClr val="242424"/>
                </a:solidFill>
                <a:latin typeface="Arial MT"/>
                <a:cs typeface="Arial MT"/>
              </a:rPr>
              <a:t>User</a:t>
            </a:r>
            <a:r>
              <a:rPr sz="1650" spc="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32323"/>
                </a:solidFill>
                <a:latin typeface="Arial MT"/>
                <a:cs typeface="Arial MT"/>
              </a:rPr>
              <a:t>Satisfaction </a:t>
            </a:r>
            <a:r>
              <a:rPr sz="1650" spc="-10" dirty="0">
                <a:solidFill>
                  <a:srgbClr val="1C1C1C"/>
                </a:solidFill>
                <a:latin typeface="Arial MT"/>
                <a:cs typeface="Arial MT"/>
              </a:rPr>
              <a:t>Rating</a:t>
            </a:r>
            <a:endParaRPr sz="1650">
              <a:latin typeface="Arial MT"/>
              <a:cs typeface="Arial MT"/>
            </a:endParaRPr>
          </a:p>
          <a:p>
            <a:pPr marL="12065" marR="5080" indent="-5715" algn="ctr">
              <a:lnSpc>
                <a:spcPts val="1980"/>
              </a:lnSpc>
              <a:spcBef>
                <a:spcPts val="15"/>
              </a:spcBef>
            </a:pPr>
            <a:r>
              <a:rPr sz="1300" spc="-20" dirty="0">
                <a:solidFill>
                  <a:srgbClr val="1F1F1F"/>
                </a:solidFill>
                <a:latin typeface="Arial MT"/>
                <a:cs typeface="Arial MT"/>
              </a:rPr>
              <a:t>Positive</a:t>
            </a:r>
            <a:r>
              <a:rPr sz="1300" spc="-7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62626"/>
                </a:solidFill>
                <a:latin typeface="Arial MT"/>
                <a:cs typeface="Arial MT"/>
              </a:rPr>
              <a:t>feedback</a:t>
            </a:r>
            <a:r>
              <a:rPr sz="13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00" spc="-35" dirty="0">
                <a:solidFill>
                  <a:srgbClr val="2D2D2D"/>
                </a:solidFill>
                <a:latin typeface="Arial MT"/>
                <a:cs typeface="Arial MT"/>
              </a:rPr>
              <a:t>on</a:t>
            </a:r>
            <a:r>
              <a:rPr sz="1300" spc="-60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ease</a:t>
            </a:r>
            <a:r>
              <a:rPr sz="1300" spc="-6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82828"/>
                </a:solidFill>
                <a:latin typeface="Arial MT"/>
                <a:cs typeface="Arial MT"/>
              </a:rPr>
              <a:t>of</a:t>
            </a:r>
            <a:r>
              <a:rPr sz="1300" spc="-4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62626"/>
                </a:solidFill>
                <a:latin typeface="Arial MT"/>
                <a:cs typeface="Arial MT"/>
              </a:rPr>
              <a:t>use 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300" spc="-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62626"/>
                </a:solidFill>
                <a:latin typeface="Arial MT"/>
                <a:cs typeface="Arial MT"/>
              </a:rPr>
              <a:t>insigh0ul</a:t>
            </a:r>
            <a:r>
              <a:rPr sz="1300" spc="-3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42424"/>
                </a:solidFill>
                <a:latin typeface="Arial MT"/>
                <a:cs typeface="Arial MT"/>
              </a:rPr>
              <a:t>feedback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from</a:t>
            </a:r>
            <a:r>
              <a:rPr sz="1300" spc="-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32323"/>
                </a:solidFill>
                <a:latin typeface="Arial MT"/>
                <a:cs typeface="Arial MT"/>
              </a:rPr>
              <a:t>early</a:t>
            </a:r>
            <a:endParaRPr sz="13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300" spc="-25" dirty="0">
                <a:solidFill>
                  <a:srgbClr val="262626"/>
                </a:solidFill>
                <a:latin typeface="Arial MT"/>
                <a:cs typeface="Arial MT"/>
              </a:rPr>
              <a:t>adopters</a:t>
            </a:r>
            <a:r>
              <a:rPr sz="1300" spc="-1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A2A2A"/>
                </a:solidFill>
                <a:latin typeface="Arial MT"/>
                <a:cs typeface="Arial MT"/>
              </a:rPr>
              <a:t>and</a:t>
            </a:r>
            <a:r>
              <a:rPr sz="1300" spc="-7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1D1D1D"/>
                </a:solidFill>
                <a:latin typeface="Arial MT"/>
                <a:cs typeface="Arial MT"/>
              </a:rPr>
              <a:t>testers.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13921"/>
            <a:ext cx="4015104" cy="4909820"/>
            <a:chOff x="0" y="1213921"/>
            <a:chExt cx="4015104" cy="49098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23809"/>
              <a:ext cx="4014490" cy="27998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0129" y="2365806"/>
              <a:ext cx="729907" cy="9465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3760" y="1253838"/>
              <a:ext cx="1020729" cy="10891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859" y="1213921"/>
              <a:ext cx="587347" cy="5474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5276" y="1943829"/>
              <a:ext cx="210988" cy="22809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51357" y="1261730"/>
            <a:ext cx="507238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dirty="0">
                <a:solidFill>
                  <a:srgbClr val="231679"/>
                </a:solidFill>
                <a:latin typeface="Calibri"/>
                <a:cs typeface="Calibri"/>
              </a:rPr>
              <a:t>Limitations</a:t>
            </a:r>
            <a:r>
              <a:rPr sz="3550" spc="170" dirty="0">
                <a:solidFill>
                  <a:srgbClr val="231679"/>
                </a:solidFill>
                <a:latin typeface="Calibri"/>
                <a:cs typeface="Calibri"/>
              </a:rPr>
              <a:t> </a:t>
            </a:r>
            <a:r>
              <a:rPr sz="3550" spc="50" dirty="0">
                <a:solidFill>
                  <a:srgbClr val="24186D"/>
                </a:solidFill>
                <a:latin typeface="Calibri"/>
                <a:cs typeface="Calibri"/>
              </a:rPr>
              <a:t>and</a:t>
            </a:r>
            <a:r>
              <a:rPr sz="3550" spc="55" dirty="0">
                <a:solidFill>
                  <a:srgbClr val="24186D"/>
                </a:solidFill>
                <a:latin typeface="Calibri"/>
                <a:cs typeface="Calibri"/>
              </a:rPr>
              <a:t> </a:t>
            </a:r>
            <a:r>
              <a:rPr sz="3550" spc="-10" dirty="0">
                <a:solidFill>
                  <a:srgbClr val="1A116B"/>
                </a:solidFill>
                <a:latin typeface="Calibri"/>
                <a:cs typeface="Calibri"/>
              </a:rPr>
              <a:t>Challenges</a:t>
            </a:r>
            <a:endParaRPr sz="3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2683" y="2045177"/>
            <a:ext cx="2011045" cy="150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75"/>
              </a:lnSpc>
              <a:spcBef>
                <a:spcPts val="95"/>
              </a:spcBef>
            </a:pPr>
            <a:r>
              <a:rPr sz="1800" spc="-75" dirty="0">
                <a:solidFill>
                  <a:srgbClr val="282828"/>
                </a:solidFill>
                <a:latin typeface="Arial MT"/>
                <a:cs typeface="Arial MT"/>
              </a:rPr>
              <a:t>Handling </a:t>
            </a:r>
            <a:r>
              <a:rPr sz="1800" spc="-10" dirty="0">
                <a:solidFill>
                  <a:srgbClr val="232323"/>
                </a:solidFill>
                <a:latin typeface="Arial MT"/>
                <a:cs typeface="Arial MT"/>
              </a:rPr>
              <a:t>Slang»</a:t>
            </a:r>
            <a:endParaRPr sz="1800">
              <a:latin typeface="Arial MT"/>
              <a:cs typeface="Arial MT"/>
            </a:endParaRPr>
          </a:p>
          <a:p>
            <a:pPr marL="14604">
              <a:lnSpc>
                <a:spcPts val="1955"/>
              </a:lnSpc>
            </a:pPr>
            <a:r>
              <a:rPr sz="1700" spc="-10" dirty="0">
                <a:solidFill>
                  <a:srgbClr val="1F1F1F"/>
                </a:solidFill>
                <a:latin typeface="Arial MT"/>
                <a:cs typeface="Arial MT"/>
              </a:rPr>
              <a:t>Metaphor</a:t>
            </a:r>
            <a:endParaRPr sz="170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  <a:spcBef>
                <a:spcPts val="150"/>
              </a:spcBef>
            </a:pPr>
            <a:r>
              <a:rPr sz="1350" spc="-45" dirty="0">
                <a:solidFill>
                  <a:srgbClr val="242424"/>
                </a:solidFill>
                <a:latin typeface="Arial MT"/>
                <a:cs typeface="Arial MT"/>
              </a:rPr>
              <a:t>The</a:t>
            </a:r>
            <a:r>
              <a:rPr sz="1350" spc="-5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350" spc="-55" dirty="0">
                <a:solidFill>
                  <a:srgbClr val="232323"/>
                </a:solidFill>
                <a:latin typeface="Arial MT"/>
                <a:cs typeface="Arial MT"/>
              </a:rPr>
              <a:t>system</a:t>
            </a:r>
            <a:r>
              <a:rPr sz="1350" spc="-1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50" spc="-45" dirty="0">
                <a:solidFill>
                  <a:srgbClr val="282828"/>
                </a:solidFill>
                <a:latin typeface="Arial MT"/>
                <a:cs typeface="Arial MT"/>
              </a:rPr>
              <a:t>struggles</a:t>
            </a:r>
            <a:r>
              <a:rPr sz="1350" spc="-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50" spc="-20" dirty="0">
                <a:solidFill>
                  <a:srgbClr val="262626"/>
                </a:solidFill>
                <a:latin typeface="Arial MT"/>
                <a:cs typeface="Arial MT"/>
              </a:rPr>
              <a:t>with</a:t>
            </a:r>
            <a:endParaRPr sz="1350">
              <a:latin typeface="Arial MT"/>
              <a:cs typeface="Arial MT"/>
            </a:endParaRPr>
          </a:p>
          <a:p>
            <a:pPr marL="18415" marR="5080" indent="-5080">
              <a:lnSpc>
                <a:spcPct val="118400"/>
              </a:lnSpc>
              <a:spcBef>
                <a:spcPts val="60"/>
              </a:spcBef>
            </a:pPr>
            <a:r>
              <a:rPr sz="1350" spc="-45" dirty="0">
                <a:solidFill>
                  <a:srgbClr val="1C1C1C"/>
                </a:solidFill>
                <a:latin typeface="Arial MT"/>
                <a:cs typeface="Arial MT"/>
              </a:rPr>
              <a:t>informal </a:t>
            </a:r>
            <a:r>
              <a:rPr sz="1350" spc="-55" dirty="0">
                <a:solidFill>
                  <a:srgbClr val="1A1A1A"/>
                </a:solidFill>
                <a:latin typeface="Arial MT"/>
                <a:cs typeface="Arial MT"/>
              </a:rPr>
              <a:t>language,</a:t>
            </a:r>
            <a:r>
              <a:rPr sz="1350" spc="-10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350" spc="-40" dirty="0">
                <a:solidFill>
                  <a:srgbClr val="1D1D1D"/>
                </a:solidFill>
                <a:latin typeface="Arial MT"/>
                <a:cs typeface="Arial MT"/>
              </a:rPr>
              <a:t>idiomatic </a:t>
            </a:r>
            <a:r>
              <a:rPr sz="1400" spc="-80" dirty="0">
                <a:solidFill>
                  <a:srgbClr val="1F1F1F"/>
                </a:solidFill>
                <a:latin typeface="Arial MT"/>
                <a:cs typeface="Arial MT"/>
              </a:rPr>
              <a:t>expressions,</a:t>
            </a:r>
            <a:r>
              <a:rPr sz="1400" spc="7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400" spc="-75" dirty="0">
                <a:solidFill>
                  <a:srgbClr val="232323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62626"/>
                </a:solidFill>
                <a:latin typeface="Arial MT"/>
                <a:cs typeface="Arial MT"/>
              </a:rPr>
              <a:t>symbolic </a:t>
            </a:r>
            <a:r>
              <a:rPr sz="1350" spc="-65" dirty="0">
                <a:solidFill>
                  <a:srgbClr val="212121"/>
                </a:solidFill>
                <a:latin typeface="Arial MT"/>
                <a:cs typeface="Arial MT"/>
              </a:rPr>
              <a:t>dream</a:t>
            </a:r>
            <a:r>
              <a:rPr sz="13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1A1A1A"/>
                </a:solidFill>
                <a:latin typeface="Arial MT"/>
                <a:cs typeface="Arial MT"/>
              </a:rPr>
              <a:t>narratives.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4277" y="2051513"/>
            <a:ext cx="2124075" cy="1256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20"/>
              </a:lnSpc>
              <a:spcBef>
                <a:spcPts val="95"/>
              </a:spcBef>
            </a:pPr>
            <a:r>
              <a:rPr sz="1750" dirty="0">
                <a:solidFill>
                  <a:srgbClr val="232323"/>
                </a:solidFill>
                <a:latin typeface="Arial MT"/>
                <a:cs typeface="Arial MT"/>
              </a:rPr>
              <a:t>Input</a:t>
            </a:r>
            <a:r>
              <a:rPr sz="1750" spc="17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82828"/>
                </a:solidFill>
                <a:latin typeface="Arial MT"/>
                <a:cs typeface="Arial MT"/>
              </a:rPr>
              <a:t>guality</a:t>
            </a:r>
            <a:endParaRPr sz="1750">
              <a:latin typeface="Arial MT"/>
              <a:cs typeface="Arial MT"/>
            </a:endParaRPr>
          </a:p>
          <a:p>
            <a:pPr marL="22225">
              <a:lnSpc>
                <a:spcPts val="1960"/>
              </a:lnSpc>
            </a:pPr>
            <a:r>
              <a:rPr sz="1700" spc="-10" dirty="0">
                <a:solidFill>
                  <a:srgbClr val="232323"/>
                </a:solidFill>
                <a:latin typeface="Arial MT"/>
                <a:cs typeface="Arial MT"/>
              </a:rPr>
              <a:t>Dependence</a:t>
            </a:r>
            <a:endParaRPr sz="1700">
              <a:latin typeface="Arial MT"/>
              <a:cs typeface="Arial MT"/>
            </a:endParaRPr>
          </a:p>
          <a:p>
            <a:pPr marL="27305">
              <a:lnSpc>
                <a:spcPct val="100000"/>
              </a:lnSpc>
              <a:spcBef>
                <a:spcPts val="175"/>
              </a:spcBef>
            </a:pPr>
            <a:r>
              <a:rPr sz="1350" spc="-60" dirty="0">
                <a:solidFill>
                  <a:srgbClr val="242424"/>
                </a:solidFill>
                <a:latin typeface="Arial MT"/>
                <a:cs typeface="Arial MT"/>
              </a:rPr>
              <a:t>Accuracy</a:t>
            </a:r>
            <a:r>
              <a:rPr sz="1350" spc="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350" spc="-40" dirty="0">
                <a:solidFill>
                  <a:srgbClr val="262626"/>
                </a:solidFill>
                <a:latin typeface="Arial MT"/>
                <a:cs typeface="Arial MT"/>
              </a:rPr>
              <a:t>heavily</a:t>
            </a:r>
            <a:r>
              <a:rPr sz="1350" spc="3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50" spc="-65" dirty="0">
                <a:solidFill>
                  <a:srgbClr val="232323"/>
                </a:solidFill>
                <a:latin typeface="Arial MT"/>
                <a:cs typeface="Arial MT"/>
              </a:rPr>
              <a:t>depends</a:t>
            </a:r>
            <a:r>
              <a:rPr sz="1350" spc="-1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50" spc="-25" dirty="0">
                <a:solidFill>
                  <a:srgbClr val="2A2A2A"/>
                </a:solidFill>
                <a:latin typeface="Arial MT"/>
                <a:cs typeface="Arial MT"/>
              </a:rPr>
              <a:t>on</a:t>
            </a:r>
            <a:endParaRPr sz="1350">
              <a:latin typeface="Arial MT"/>
              <a:cs typeface="Arial MT"/>
            </a:endParaRPr>
          </a:p>
          <a:p>
            <a:pPr marL="27305" marR="297815" indent="-5715">
              <a:lnSpc>
                <a:spcPts val="1980"/>
              </a:lnSpc>
              <a:spcBef>
                <a:spcPts val="65"/>
              </a:spcBef>
            </a:pPr>
            <a:r>
              <a:rPr sz="1350" spc="-40" dirty="0">
                <a:solidFill>
                  <a:srgbClr val="2A2A2A"/>
                </a:solidFill>
                <a:latin typeface="Arial MT"/>
                <a:cs typeface="Arial MT"/>
              </a:rPr>
              <a:t>users</a:t>
            </a:r>
            <a:r>
              <a:rPr sz="1350" spc="-5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212121"/>
                </a:solidFill>
                <a:latin typeface="Arial MT"/>
                <a:cs typeface="Arial MT"/>
              </a:rPr>
              <a:t>providing</a:t>
            </a:r>
            <a:r>
              <a:rPr sz="135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50" spc="-35" dirty="0">
                <a:solidFill>
                  <a:srgbClr val="2B2B2B"/>
                </a:solidFill>
                <a:latin typeface="Arial MT"/>
                <a:cs typeface="Arial MT"/>
              </a:rPr>
              <a:t>clear</a:t>
            </a:r>
            <a:r>
              <a:rPr sz="1350" spc="-20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1350" spc="-25" dirty="0">
                <a:solidFill>
                  <a:srgbClr val="2D2D2D"/>
                </a:solidFill>
                <a:latin typeface="Arial MT"/>
                <a:cs typeface="Arial MT"/>
              </a:rPr>
              <a:t>and </a:t>
            </a:r>
            <a:r>
              <a:rPr sz="1350" spc="-50" dirty="0">
                <a:solidFill>
                  <a:srgbClr val="242424"/>
                </a:solidFill>
                <a:latin typeface="Arial MT"/>
                <a:cs typeface="Arial MT"/>
              </a:rPr>
              <a:t>descriptive</a:t>
            </a:r>
            <a:r>
              <a:rPr sz="1350" spc="1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350" spc="-60" dirty="0">
                <a:solidFill>
                  <a:srgbClr val="282828"/>
                </a:solidFill>
                <a:latin typeface="Arial MT"/>
                <a:cs typeface="Arial MT"/>
              </a:rPr>
              <a:t>dream</a:t>
            </a:r>
            <a:r>
              <a:rPr sz="1350" spc="-2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282828"/>
                </a:solidFill>
                <a:latin typeface="Arial MT"/>
                <a:cs typeface="Arial MT"/>
              </a:rPr>
              <a:t>texts.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73479" y="4025258"/>
            <a:ext cx="4423410" cy="81851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430"/>
              </a:spcBef>
            </a:pPr>
            <a:r>
              <a:rPr sz="1700" spc="-30" dirty="0">
                <a:solidFill>
                  <a:srgbClr val="262626"/>
                </a:solidFill>
                <a:latin typeface="Arial MT"/>
                <a:cs typeface="Arial MT"/>
              </a:rPr>
              <a:t>Not</a:t>
            </a:r>
            <a:r>
              <a:rPr sz="1700" spc="-3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32323"/>
                </a:solidFill>
                <a:latin typeface="Arial MT"/>
                <a:cs typeface="Arial MT"/>
              </a:rPr>
              <a:t>a</a:t>
            </a:r>
            <a:r>
              <a:rPr sz="1700" spc="-15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700" spc="-35" dirty="0">
                <a:solidFill>
                  <a:srgbClr val="262626"/>
                </a:solidFill>
                <a:latin typeface="Arial MT"/>
                <a:cs typeface="Arial MT"/>
              </a:rPr>
              <a:t>Medical</a:t>
            </a:r>
            <a:r>
              <a:rPr sz="1700" spc="-9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20" dirty="0">
                <a:solidFill>
                  <a:srgbClr val="232323"/>
                </a:solidFill>
                <a:latin typeface="Arial MT"/>
                <a:cs typeface="Arial MT"/>
              </a:rPr>
              <a:t>Tool</a:t>
            </a:r>
            <a:endParaRPr sz="1700">
              <a:latin typeface="Arial MT"/>
              <a:cs typeface="Arial MT"/>
            </a:endParaRPr>
          </a:p>
          <a:p>
            <a:pPr marL="14604">
              <a:lnSpc>
                <a:spcPct val="100000"/>
              </a:lnSpc>
              <a:spcBef>
                <a:spcPts val="265"/>
              </a:spcBef>
            </a:pPr>
            <a:r>
              <a:rPr sz="1350" spc="-50" dirty="0">
                <a:solidFill>
                  <a:srgbClr val="2A2A2A"/>
                </a:solidFill>
                <a:latin typeface="Arial MT"/>
                <a:cs typeface="Arial MT"/>
              </a:rPr>
              <a:t>The</a:t>
            </a:r>
            <a:r>
              <a:rPr sz="1350" spc="-4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350" spc="-55" dirty="0">
                <a:solidFill>
                  <a:srgbClr val="262626"/>
                </a:solidFill>
                <a:latin typeface="Arial MT"/>
                <a:cs typeface="Arial MT"/>
              </a:rPr>
              <a:t>AI</a:t>
            </a:r>
            <a:r>
              <a:rPr sz="1350" spc="-4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1F1F1F"/>
                </a:solidFill>
                <a:latin typeface="Arial MT"/>
                <a:cs typeface="Arial MT"/>
              </a:rPr>
              <a:t>does</a:t>
            </a:r>
            <a:r>
              <a:rPr sz="1350" spc="-4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350" spc="-60" dirty="0">
                <a:solidFill>
                  <a:srgbClr val="232323"/>
                </a:solidFill>
                <a:latin typeface="Arial MT"/>
                <a:cs typeface="Arial MT"/>
              </a:rPr>
              <a:t>not</a:t>
            </a:r>
            <a:r>
              <a:rPr sz="1350" spc="-3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242424"/>
                </a:solidFill>
                <a:latin typeface="Arial MT"/>
                <a:cs typeface="Arial MT"/>
              </a:rPr>
              <a:t>replace</a:t>
            </a:r>
            <a:r>
              <a:rPr sz="1350" spc="-3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212121"/>
                </a:solidFill>
                <a:latin typeface="Arial MT"/>
                <a:cs typeface="Arial MT"/>
              </a:rPr>
              <a:t>professional</a:t>
            </a:r>
            <a:r>
              <a:rPr sz="135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50" spc="-55" dirty="0">
                <a:solidFill>
                  <a:srgbClr val="212121"/>
                </a:solidFill>
                <a:latin typeface="Arial MT"/>
                <a:cs typeface="Arial MT"/>
              </a:rPr>
              <a:t>psychological</a:t>
            </a:r>
            <a:r>
              <a:rPr sz="1350" spc="9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50" spc="-60" dirty="0">
                <a:solidFill>
                  <a:srgbClr val="262626"/>
                </a:solidFill>
                <a:latin typeface="Arial MT"/>
                <a:cs typeface="Arial MT"/>
              </a:rPr>
              <a:t>or</a:t>
            </a:r>
            <a:r>
              <a:rPr sz="1350" spc="-3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Arial MT"/>
                <a:cs typeface="Arial MT"/>
              </a:rPr>
              <a:t>medical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400" spc="-65" dirty="0">
                <a:solidFill>
                  <a:srgbClr val="232323"/>
                </a:solidFill>
                <a:latin typeface="Arial MT"/>
                <a:cs typeface="Arial MT"/>
              </a:rPr>
              <a:t>diagnosis,</a:t>
            </a:r>
            <a:r>
              <a:rPr sz="1400" spc="3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60" dirty="0">
                <a:solidFill>
                  <a:srgbClr val="262626"/>
                </a:solidFill>
                <a:latin typeface="Arial MT"/>
                <a:cs typeface="Arial MT"/>
              </a:rPr>
              <a:t>sewing</a:t>
            </a:r>
            <a:r>
              <a:rPr sz="1400" spc="3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75" dirty="0">
                <a:solidFill>
                  <a:srgbClr val="262626"/>
                </a:solidFill>
                <a:latin typeface="Arial MT"/>
                <a:cs typeface="Arial MT"/>
              </a:rPr>
              <a:t>only</a:t>
            </a:r>
            <a:r>
              <a:rPr sz="14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32323"/>
                </a:solidFill>
                <a:latin typeface="Arial MT"/>
                <a:cs typeface="Arial MT"/>
              </a:rPr>
              <a:t>as</a:t>
            </a:r>
            <a:r>
              <a:rPr sz="1400" spc="-6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D2D2D"/>
                </a:solidFill>
                <a:latin typeface="Arial MT"/>
                <a:cs typeface="Arial MT"/>
              </a:rPr>
              <a:t>an</a:t>
            </a:r>
            <a:r>
              <a:rPr sz="1400" spc="-50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400" spc="-60" dirty="0">
                <a:solidFill>
                  <a:srgbClr val="232323"/>
                </a:solidFill>
                <a:latin typeface="Arial MT"/>
                <a:cs typeface="Arial MT"/>
              </a:rPr>
              <a:t>interpretative</a:t>
            </a:r>
            <a:r>
              <a:rPr sz="1400" spc="-5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2323"/>
                </a:solidFill>
                <a:latin typeface="Arial MT"/>
                <a:cs typeface="Arial MT"/>
              </a:rPr>
              <a:t>guide.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785</Words>
  <Application>Microsoft Office PowerPoint</Application>
  <PresentationFormat>Custom</PresentationFormat>
  <Paragraphs>137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SMART DREAM DETECTOR An Al-Based Dream</vt:lpstr>
      <vt:lpstr>Motivation and Objective</vt:lpstr>
      <vt:lpstr>System Architecture Overview</vt:lpstr>
      <vt:lpstr>Tools and Technologies</vt:lpstr>
      <vt:lpstr>Materials and Methods</vt:lpstr>
      <vt:lpstr>NLP Models and Text Processing</vt:lpstr>
      <vt:lpstr>Use Cases and Applications</vt:lpstr>
      <vt:lpstr>PowerPoint Presentation</vt:lpstr>
      <vt:lpstr>Limitations and Challenges</vt:lpstr>
      <vt:lpstr>Future Directions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DREAM DETECTOR An Al-Based Dream</dc:title>
  <cp:lastModifiedBy>prithvi raj</cp:lastModifiedBy>
  <cp:revision>3</cp:revision>
  <dcterms:created xsi:type="dcterms:W3CDTF">2025-05-12T06:50:04Z</dcterms:created>
  <dcterms:modified xsi:type="dcterms:W3CDTF">2025-05-12T09:14:51Z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2025-05-12T00:00:00Z</vt:filetime>
  </property>
  <property fmtid="{D5CDD505-2E9C-101B-9397-08002B2CF9AE}" pid="3" name="Producer">
    <vt:lpwstr>Haru Free PDF Library 2.4.0dev</vt:lpwstr>
  </property>
  <property fmtid="{D5CDD505-2E9C-101B-9397-08002B2CF9AE}" pid="4" name="LastSaved">
    <vt:filetime>2025-05-12T00:00:00Z</vt:filetime>
  </property>
</Properties>
</file>