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4396105"/>
          </a:xfrm>
        </p:spPr>
        <p:txBody>
          <a:bodyPr>
            <a:normAutofit/>
          </a:bodyPr>
          <a:lstStyle/>
          <a:p>
            <a:r>
              <a:rPr lang="en-US" sz="6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charset="0"/>
                <a:cs typeface="Cambria Math" panose="02040503050406030204" charset="0"/>
              </a:rPr>
              <a:t>Retail Giant Sales Forecasting</a:t>
            </a:r>
            <a:br>
              <a:rPr lang="en-US" sz="6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charset="0"/>
                <a:cs typeface="Cambria Math" panose="02040503050406030204" charset="0"/>
              </a:rPr>
            </a:br>
            <a:r>
              <a:rPr lang="en-US" sz="6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charset="0"/>
                <a:cs typeface="Cambria Math" panose="02040503050406030204" charset="0"/>
              </a:rPr>
              <a:t>Assignment</a:t>
            </a:r>
            <a:br>
              <a:rPr lang="en-US" sz="12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charset="0"/>
                <a:cs typeface="Cambria Math" panose="02040503050406030204" charset="0"/>
              </a:rPr>
            </a:br>
            <a:r>
              <a:rPr lang="en-US" sz="12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charset="0"/>
                <a:cs typeface="Cambria Math" panose="02040503050406030204" charset="0"/>
              </a:rPr>
              <a:t>-BY KUNAL KATORE</a:t>
            </a:r>
            <a:br>
              <a:rPr lang="en-US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charset="0"/>
                <a:cs typeface="Cambria Math" panose="02040503050406030204" charset="0"/>
              </a:rPr>
            </a:br>
            <a:endParaRPr lang="en-US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charset="0"/>
              <a:cs typeface="Cambria Math" panose="0204050305040603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EXPONENTIAL MODEL- 2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2915" y="1062990"/>
            <a:ext cx="11285855" cy="56095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ARIMA MODEL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87400" y="1234440"/>
            <a:ext cx="10798810" cy="53473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500"/>
              <a:t>We tested different Exponential Models and ARIMA models on the Retail Giant Sales dataset.</a:t>
            </a:r>
            <a:endParaRPr lang="en-US" sz="2500"/>
          </a:p>
          <a:p>
            <a:r>
              <a:rPr lang="en-US" sz="2500"/>
              <a:t>Among exponential models, Holt Winters' additive model performed the best as seasonal component is captured in this model and was captured well.</a:t>
            </a:r>
            <a:endParaRPr lang="en-US" sz="2500"/>
          </a:p>
          <a:p>
            <a:r>
              <a:rPr lang="en-US" sz="2500"/>
              <a:t>Among ARIMA models, SARIMA model performed the best as seasonal component is captured in this model and was captured well.</a:t>
            </a:r>
            <a:endParaRPr lang="en-US" sz="2500"/>
          </a:p>
          <a:p>
            <a:r>
              <a:rPr lang="en-US" sz="2500"/>
              <a:t>All in all, even if trend and level components were captured by some models, the capture of seasonal component decreased the RMSE and MAPE to a great extent.</a:t>
            </a:r>
            <a:endParaRPr lang="en-US"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1200785"/>
          </a:xfrm>
        </p:spPr>
        <p:txBody>
          <a:bodyPr/>
          <a:p>
            <a:r>
              <a:rPr lang="en-US">
                <a:sym typeface="+mn-ea"/>
              </a:rPr>
              <a:t>Business Problem Statement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39875"/>
            <a:ext cx="10972800" cy="4587875"/>
          </a:xfrm>
        </p:spPr>
        <p:txBody>
          <a:bodyPr/>
          <a:p>
            <a:r>
              <a:rPr lang="en-US" sz="2800"/>
              <a:t>Global Mart is an online supergiant store that has worldwide</a:t>
            </a:r>
            <a:endParaRPr lang="en-US" sz="2800"/>
          </a:p>
          <a:p>
            <a:r>
              <a:rPr lang="en-US" sz="2800"/>
              <a:t>operations. This store takes orders and delivers across the globe and</a:t>
            </a:r>
            <a:endParaRPr lang="en-US" sz="2800"/>
          </a:p>
          <a:p>
            <a:r>
              <a:rPr lang="en-US" sz="2800"/>
              <a:t>deals with all the major product categories consumer, corporate,</a:t>
            </a:r>
            <a:endParaRPr lang="en-US" sz="2800"/>
          </a:p>
          <a:p>
            <a:r>
              <a:rPr lang="en-US" sz="2800"/>
              <a:t>and home office.</a:t>
            </a:r>
            <a:endParaRPr lang="en-US" sz="2800"/>
          </a:p>
          <a:p>
            <a:r>
              <a:rPr lang="en-US" sz="2800"/>
              <a:t>As a sales manager for this store, you have to forecast the sales of the</a:t>
            </a:r>
            <a:endParaRPr lang="en-US" sz="2800"/>
          </a:p>
          <a:p>
            <a:r>
              <a:rPr lang="en-US" sz="2800"/>
              <a:t>products for the next 6 months, so that you have a proper estimate and</a:t>
            </a:r>
            <a:endParaRPr lang="en-US" sz="2800"/>
          </a:p>
          <a:p>
            <a:r>
              <a:rPr lang="en-US" sz="2800"/>
              <a:t>can plan your inventory and business processes accordingly.</a:t>
            </a:r>
            <a:endParaRPr 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STEPS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/>
              <a:t>Import necessary libraries</a:t>
            </a:r>
            <a:endParaRPr lang="en-US" sz="2400"/>
          </a:p>
          <a:p>
            <a:r>
              <a:rPr lang="en-US" sz="2400"/>
              <a:t>Import shared sample time</a:t>
            </a:r>
            <a:endParaRPr lang="en-US" sz="2400"/>
          </a:p>
          <a:p>
            <a:r>
              <a:rPr lang="en-US" sz="2400"/>
              <a:t>series data</a:t>
            </a:r>
            <a:endParaRPr lang="en-US" sz="2400"/>
          </a:p>
          <a:p>
            <a:r>
              <a:rPr lang="en-US" sz="2400"/>
              <a:t>Data Preparation</a:t>
            </a:r>
            <a:endParaRPr lang="en-US" sz="2400"/>
          </a:p>
          <a:p>
            <a:r>
              <a:rPr lang="en-US" sz="2400"/>
              <a:t>The most profitable market segment using COV</a:t>
            </a:r>
            <a:endParaRPr lang="en-US" sz="2400"/>
          </a:p>
          <a:p>
            <a:r>
              <a:rPr lang="en-US" sz="2400"/>
              <a:t>Time Series Analysis</a:t>
            </a:r>
            <a:endParaRPr lang="en-US" sz="2400"/>
          </a:p>
          <a:p>
            <a:r>
              <a:rPr lang="en-US" sz="2400"/>
              <a:t>Building models to forecast sales and quantity for the most profitable market segment</a:t>
            </a:r>
            <a:endParaRPr lang="en-US" sz="2400"/>
          </a:p>
          <a:p>
            <a:r>
              <a:rPr lang="en-US" sz="2400"/>
              <a:t>Finding the optimum method in Smoothing Techniques and ARIMA Techniques</a:t>
            </a:r>
            <a:endParaRPr lang="en-US" sz="2400"/>
          </a:p>
          <a:p>
            <a:r>
              <a:rPr lang="en-US" sz="2400">
                <a:sym typeface="+mn-ea"/>
              </a:rPr>
              <a:t>Conclusion:The most suitable model, is based on the MAPE value comparison.</a:t>
            </a:r>
            <a:endParaRPr lang="en-US" sz="2400"/>
          </a:p>
          <a:p>
            <a:endParaRPr lang="en-US" sz="1600"/>
          </a:p>
          <a:p>
            <a:endParaRPr 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DATA DESCRIPTION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92225" y="1504315"/>
            <a:ext cx="9606915" cy="47078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ANALYSIS APPROCH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25295" y="1660525"/>
            <a:ext cx="9624695" cy="48501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MOST PROFITABLE SEGMENT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20165" y="1417955"/>
            <a:ext cx="9773920" cy="51917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/>
              <a:t>TIME SERIES DECOMPOSTION- ADDITIVE</a:t>
            </a:r>
            <a:endParaRPr lang="en-US" sz="320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5765" y="1049020"/>
            <a:ext cx="11527790" cy="57003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sym typeface="+mn-ea"/>
              </a:rPr>
              <a:t>TIME SERIES DECOMPOSTION- MULTIPLICATIVE</a:t>
            </a:r>
            <a:endParaRPr lang="en-US" sz="3200">
              <a:sym typeface="+mn-ea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1965" y="1061085"/>
            <a:ext cx="11420475" cy="57003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EXPONENTIAL MODEL- 1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6100" y="1118235"/>
            <a:ext cx="11158855" cy="55187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1577</Words>
  <Application>WPS Presentation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Arial Black</vt:lpstr>
      <vt:lpstr>Bahnschrift</vt:lpstr>
      <vt:lpstr>Bahnschrift Condensed</vt:lpstr>
      <vt:lpstr>Bahnschrift Light SemiCondensed</vt:lpstr>
      <vt:lpstr>Bahnschrift SemiBold</vt:lpstr>
      <vt:lpstr>Bahnschrift SemiCondensed</vt:lpstr>
      <vt:lpstr>Bahnschrift SemiLight Condensed</vt:lpstr>
      <vt:lpstr>Bahnschrift SemiLight SemiCondensed</vt:lpstr>
      <vt:lpstr>Cambria</vt:lpstr>
      <vt:lpstr>Candara Light</vt:lpstr>
      <vt:lpstr>Cambria Math</vt:lpstr>
      <vt:lpstr>Business Cooperate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Giant Sales Forecasting Assignment -BY KUNAL KATORE </dc:title>
  <dc:creator/>
  <cp:lastModifiedBy>admin</cp:lastModifiedBy>
  <cp:revision>1</cp:revision>
  <dcterms:created xsi:type="dcterms:W3CDTF">2022-11-15T18:24:17Z</dcterms:created>
  <dcterms:modified xsi:type="dcterms:W3CDTF">2022-11-15T18:24:17Z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F3278C5A48774496AC90EF2051410DCC</vt:lpwstr>
  </property>
  <property fmtid="{D5CDD505-2E9C-101B-9397-08002B2CF9AE}" pid="3" name="KSOProductBuildVer">
    <vt:lpwstr>1033-11.2.0.11380</vt:lpwstr>
  </property>
</Properties>
</file>