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56" r:id="rId3"/>
    <p:sldId id="258" r:id="rId4"/>
    <p:sldId id="259" r:id="rId5"/>
    <p:sldId id="257" r:id="rId6"/>
    <p:sldId id="260" r:id="rId7"/>
    <p:sldId id="263" r:id="rId8"/>
    <p:sldId id="264" r:id="rId9"/>
    <p:sldId id="271" r:id="rId10"/>
    <p:sldId id="262" r:id="rId11"/>
    <p:sldId id="261" r:id="rId12"/>
    <p:sldId id="265" r:id="rId13"/>
    <p:sldId id="266" r:id="rId14"/>
    <p:sldId id="267"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D8FC"/>
    <a:srgbClr val="AE6BF2"/>
    <a:srgbClr val="2827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876"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Calibri" panose="020F0502020204030204" pitchFamily="34" charset="0"/>
                <a:cs typeface="Calibri" panose="020F050202020403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Calibri" panose="020F0502020204030204" pitchFamily="34" charset="0"/>
                <a:cs typeface="Calibri" panose="020F0502020204030204" pitchFamily="3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Calibri" panose="020F0502020204030204" pitchFamily="34" charset="0"/>
                <a:cs typeface="Calibri" panose="020F050202020403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Calibri" panose="020F0502020204030204" pitchFamily="34" charset="0"/>
                <a:cs typeface="Calibri" panose="020F0502020204030204" pitchFamily="3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2pPr>
    <a:lvl3pPr marL="9144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3pPr>
    <a:lvl4pPr marL="13716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4pPr>
    <a:lvl5pPr marL="18288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59AA2F9-F3DA-4B3D-8745-6E78F508F01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DE7837-08E4-4939-A834-4BA22CE8814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59AA2F9-F3DA-4B3D-8745-6E78F508F01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DE7837-08E4-4939-A834-4BA22CE8814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ly-arranged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59AA2F9-F3DA-4B3D-8745-6E78F508F01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DE7837-08E4-4939-A834-4BA22CE8814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59AA2F9-F3DA-4B3D-8745-6E78F508F01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DE7837-08E4-4939-A834-4BA22CE8814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C59AA2F9-F3DA-4B3D-8745-6E78F508F01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DE7837-08E4-4939-A834-4BA22CE8814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59AA2F9-F3DA-4B3D-8745-6E78F508F01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4DE7837-08E4-4939-A834-4BA22CE8814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59AA2F9-F3DA-4B3D-8745-6E78F508F01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4DE7837-08E4-4939-A834-4BA22CE8814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59AA2F9-F3DA-4B3D-8745-6E78F508F01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4DE7837-08E4-4939-A834-4BA22CE8814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59AA2F9-F3DA-4B3D-8745-6E78F508F01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4DE7837-08E4-4939-A834-4BA22CE8814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C59AA2F9-F3DA-4B3D-8745-6E78F508F01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4DE7837-08E4-4939-A834-4BA22CE8814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C59AA2F9-F3DA-4B3D-8745-6E78F508F01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4DE7837-08E4-4939-A834-4BA22CE8814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Calibri" panose="020F0502020204030204" pitchFamily="34" charset="0"/>
                <a:cs typeface="Calibri" panose="020F0502020204030204" pitchFamily="34" charset="0"/>
              </a:defRPr>
            </a:lvl1pPr>
          </a:lstStyle>
          <a:p>
            <a:fld id="{C59AA2F9-F3DA-4B3D-8745-6E78F508F01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Calibri" panose="020F0502020204030204" pitchFamily="34" charset="0"/>
                <a:cs typeface="Calibri" panose="020F050202020403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Calibri" panose="020F0502020204030204" pitchFamily="34" charset="0"/>
                <a:cs typeface="Calibri" panose="020F0502020204030204" pitchFamily="34" charset="0"/>
              </a:defRPr>
            </a:lvl1pPr>
          </a:lstStyle>
          <a:p>
            <a:fld id="{24DE7837-08E4-4939-A834-4BA22CE8814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Calibri" panose="020F0502020204030204" pitchFamily="34" charset="0"/>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Calibri" panose="020F0502020204030204" pitchFamily="34" charset="0"/>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Calibri" panose="020F0502020204030204" pitchFamily="34" charset="0"/>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Calibri" panose="020F0502020204030204" pitchFamily="34" charset="0"/>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Calibri" panose="020F050202020403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9730" t="26733" r="7568" b="24892"/>
          <a:stretch>
            <a:fillRect/>
          </a:stretch>
        </p:blipFill>
        <p:spPr>
          <a:xfrm>
            <a:off x="257504" y="580570"/>
            <a:ext cx="11716782" cy="5981455"/>
          </a:xfrm>
          <a:prstGeom prst="rect">
            <a:avLst/>
          </a:prstGeom>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8410" y="1629228"/>
            <a:ext cx="3599543" cy="3599543"/>
          </a:xfrm>
          <a:prstGeom prst="rect">
            <a:avLst/>
          </a:prstGeom>
        </p:spPr>
      </p:pic>
      <p:sp>
        <p:nvSpPr>
          <p:cNvPr id="11" name="Rectangle 6"/>
          <p:cNvSpPr>
            <a:spLocks noChangeArrowheads="1"/>
          </p:cNvSpPr>
          <p:nvPr/>
        </p:nvSpPr>
        <p:spPr bwMode="black">
          <a:xfrm>
            <a:off x="1543490" y="2184757"/>
            <a:ext cx="5340827" cy="2630170"/>
          </a:xfrm>
          <a:prstGeom prst="rect">
            <a:avLst/>
          </a:prstGeom>
          <a:noFill/>
          <a:ln>
            <a:noFill/>
          </a:ln>
          <a:effectLst/>
        </p:spPr>
        <p:txBody>
          <a:bodyPr wrap="square">
            <a:spAutoFit/>
          </a:bodyPr>
          <a:lstStyle/>
          <a:p>
            <a:pPr algn="ctr"/>
            <a:r>
              <a:rPr lang="en-IN" altLang="zh-CN" sz="5500" b="1" dirty="0">
                <a:ln w="17780" cmpd="sng">
                  <a:noFill/>
                  <a:prstDash val="solid"/>
                  <a:miter lim="800000"/>
                </a:ln>
                <a:solidFill>
                  <a:schemeClr val="bg1"/>
                </a:solidFill>
                <a:latin typeface="Calibri" panose="020F0502020204030204" pitchFamily="34" charset="0"/>
                <a:ea typeface="Calibri" panose="020F0502020204030204" pitchFamily="34" charset="0"/>
                <a:cs typeface="Calibri" panose="020F0502020204030204" pitchFamily="34" charset="0"/>
                <a:sym typeface="+mn-ea"/>
              </a:rPr>
              <a:t>Minor Project on</a:t>
            </a:r>
            <a:endParaRPr lang="en-IN" altLang="zh-CN" sz="5500" b="1" dirty="0">
              <a:ln w="17780" cmpd="sng">
                <a:noFill/>
                <a:prstDash val="solid"/>
                <a:miter lim="800000"/>
              </a:ln>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r>
              <a:rPr lang="en-IN" altLang="zh-CN" sz="5500" b="1" dirty="0">
                <a:ln w="17780" cmpd="sng">
                  <a:noFill/>
                  <a:prstDash val="solid"/>
                  <a:miter lim="800000"/>
                </a:ln>
                <a:solidFill>
                  <a:schemeClr val="bg1"/>
                </a:solidFill>
                <a:latin typeface="Calibri" panose="020F0502020204030204" pitchFamily="34" charset="0"/>
                <a:ea typeface="Calibri" panose="020F0502020204030204" pitchFamily="34" charset="0"/>
                <a:cs typeface="Calibri" panose="020F0502020204030204" pitchFamily="34" charset="0"/>
                <a:sym typeface="+mn-ea"/>
              </a:rPr>
              <a:t>Deepfake Detection</a:t>
            </a:r>
            <a:endParaRPr lang="zh-CN" altLang="en-US" sz="55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1" cstate="email"/>
          <a:stretch>
            <a:fillRect/>
          </a:stretch>
        </p:blipFill>
        <p:spPr>
          <a:xfrm>
            <a:off x="-60813" y="688687"/>
            <a:ext cx="5917698" cy="5917698"/>
          </a:xfrm>
          <a:prstGeom prst="rect">
            <a:avLst/>
          </a:prstGeom>
        </p:spPr>
      </p:pic>
      <p:sp>
        <p:nvSpPr>
          <p:cNvPr id="4" name="椭圆 3"/>
          <p:cNvSpPr/>
          <p:nvPr/>
        </p:nvSpPr>
        <p:spPr>
          <a:xfrm>
            <a:off x="5540327" y="1331309"/>
            <a:ext cx="867759" cy="867759"/>
          </a:xfrm>
          <a:prstGeom prst="ellipse">
            <a:avLst/>
          </a:prstGeom>
          <a:gradFill>
            <a:gsLst>
              <a:gs pos="17000">
                <a:srgbClr val="43D8FC"/>
              </a:gs>
              <a:gs pos="100000">
                <a:srgbClr val="FF00FF"/>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5" name="TextBox 15"/>
          <p:cNvSpPr txBox="1">
            <a:spLocks noChangeArrowheads="1"/>
          </p:cNvSpPr>
          <p:nvPr/>
        </p:nvSpPr>
        <p:spPr bwMode="auto">
          <a:xfrm>
            <a:off x="6706016" y="1211190"/>
            <a:ext cx="4810682" cy="159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eaLnBrk="1" hangingPunct="1">
              <a:lnSpc>
                <a:spcPct val="150000"/>
              </a:lnSpc>
            </a:pPr>
            <a:r>
              <a:rPr lang="en-IN" altLang="en-US" sz="2000" b="1" dirty="0">
                <a:solidFill>
                  <a:schemeClr val="bg1"/>
                </a:solidFill>
                <a:ea typeface="Calibri" panose="020F0502020204030204" pitchFamily="34" charset="0"/>
                <a:cs typeface="Calibri" panose="020F0502020204030204" pitchFamily="34" charset="0"/>
              </a:rPr>
              <a:t>1. </a:t>
            </a:r>
            <a:r>
              <a:rPr lang="en-IN" altLang="en-US" sz="2000" dirty="0">
                <a:solidFill>
                  <a:schemeClr val="bg1"/>
                </a:solidFill>
                <a:ea typeface="Calibri" panose="020F0502020204030204" pitchFamily="34" charset="0"/>
                <a:cs typeface="Calibri" panose="020F0502020204030204" pitchFamily="34" charset="0"/>
              </a:rPr>
              <a:t>Case </a:t>
            </a:r>
            <a:r>
              <a:rPr lang="en-IN" altLang="en-US" sz="2000" dirty="0">
                <a:solidFill>
                  <a:schemeClr val="bg1"/>
                </a:solidFill>
                <a:ea typeface="Calibri" panose="020F0502020204030204" pitchFamily="34" charset="0"/>
                <a:cs typeface="Calibri" panose="020F0502020204030204" pitchFamily="34" charset="0"/>
                <a:sym typeface="+mn-ea"/>
              </a:rPr>
              <a:t>Study</a:t>
            </a:r>
            <a:endParaRPr lang="en-US" altLang="zh-CN" sz="2000" b="1" dirty="0">
              <a:solidFill>
                <a:schemeClr val="bg1"/>
              </a:solidFill>
              <a:ea typeface="Calibri" panose="020F0502020204030204" pitchFamily="34" charset="0"/>
              <a:cs typeface="Calibri" panose="020F0502020204030204" pitchFamily="34" charset="0"/>
            </a:endParaRPr>
          </a:p>
          <a:p>
            <a:pPr>
              <a:lnSpc>
                <a:spcPct val="150000"/>
              </a:lnSpc>
            </a:pPr>
            <a:r>
              <a:rPr lang="en-IN" altLang="zh-CN" sz="1500" b="1" dirty="0" smtClean="0">
                <a:solidFill>
                  <a:schemeClr val="bg1"/>
                </a:solidFill>
                <a:ea typeface="Calibri" panose="020F0502020204030204" pitchFamily="34" charset="0"/>
                <a:cs typeface="Calibri" panose="020F0502020204030204" pitchFamily="34" charset="0"/>
                <a:sym typeface="+mn-ea"/>
              </a:rPr>
              <a:t>Grasping the basic and advance knowleding of DeepFake with its advantages and disadvantages.</a:t>
            </a:r>
            <a:r>
              <a:rPr lang="zh-CN" altLang="en-US" sz="1500" b="1" dirty="0" smtClean="0">
                <a:solidFill>
                  <a:schemeClr val="bg1"/>
                </a:solidFill>
                <a:ea typeface="Calibri" panose="020F0502020204030204" pitchFamily="34" charset="0"/>
                <a:cs typeface="Calibri" panose="020F0502020204030204" pitchFamily="34" charset="0"/>
                <a:sym typeface="+mn-ea"/>
              </a:rPr>
              <a:t>
</a:t>
            </a:r>
            <a:endParaRPr lang="en-IN" altLang="zh-CN" sz="1500" b="1" dirty="0">
              <a:solidFill>
                <a:schemeClr val="bg1"/>
              </a:solidFill>
              <a:ea typeface="Calibri" panose="020F0502020204030204" pitchFamily="34" charset="0"/>
              <a:cs typeface="Calibri" panose="020F0502020204030204" pitchFamily="34" charset="0"/>
            </a:endParaRPr>
          </a:p>
        </p:txBody>
      </p:sp>
      <p:sp>
        <p:nvSpPr>
          <p:cNvPr id="6" name="椭圆 5"/>
          <p:cNvSpPr/>
          <p:nvPr/>
        </p:nvSpPr>
        <p:spPr>
          <a:xfrm>
            <a:off x="5540327" y="2885057"/>
            <a:ext cx="867759" cy="867759"/>
          </a:xfrm>
          <a:prstGeom prst="ellipse">
            <a:avLst/>
          </a:prstGeom>
          <a:gradFill>
            <a:gsLst>
              <a:gs pos="17000">
                <a:srgbClr val="43D8FC"/>
              </a:gs>
              <a:gs pos="100000">
                <a:srgbClr val="FF00FF"/>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7" name="TextBox 15"/>
          <p:cNvSpPr txBox="1">
            <a:spLocks noChangeArrowheads="1"/>
          </p:cNvSpPr>
          <p:nvPr/>
        </p:nvSpPr>
        <p:spPr bwMode="auto">
          <a:xfrm>
            <a:off x="6706016" y="2764938"/>
            <a:ext cx="4810682" cy="1706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eaLnBrk="1" hangingPunct="1">
              <a:lnSpc>
                <a:spcPct val="150000"/>
              </a:lnSpc>
            </a:pPr>
            <a:r>
              <a:rPr lang="en-IN" altLang="en-US" sz="2000" b="1" dirty="0">
                <a:solidFill>
                  <a:schemeClr val="bg1"/>
                </a:solidFill>
                <a:ea typeface="Calibri" panose="020F0502020204030204" pitchFamily="34" charset="0"/>
                <a:cs typeface="Calibri" panose="020F0502020204030204" pitchFamily="34" charset="0"/>
              </a:rPr>
              <a:t>2. </a:t>
            </a:r>
            <a:r>
              <a:rPr lang="en-IN" altLang="en-US" sz="2000" dirty="0">
                <a:solidFill>
                  <a:schemeClr val="bg1"/>
                </a:solidFill>
                <a:ea typeface="Calibri" panose="020F0502020204030204" pitchFamily="34" charset="0"/>
                <a:cs typeface="Calibri" panose="020F0502020204030204" pitchFamily="34" charset="0"/>
                <a:sym typeface="+mn-ea"/>
              </a:rPr>
              <a:t>Material Gathering</a:t>
            </a:r>
            <a:endParaRPr lang="en-US" altLang="zh-CN" sz="2000" b="1" dirty="0">
              <a:solidFill>
                <a:schemeClr val="bg1"/>
              </a:solidFill>
              <a:ea typeface="Calibri" panose="020F0502020204030204" pitchFamily="34" charset="0"/>
              <a:cs typeface="Calibri" panose="020F0502020204030204" pitchFamily="34" charset="0"/>
            </a:endParaRPr>
          </a:p>
          <a:p>
            <a:pPr>
              <a:lnSpc>
                <a:spcPct val="150000"/>
              </a:lnSpc>
            </a:pPr>
            <a:r>
              <a:rPr lang="en-IN" altLang="zh-CN" sz="1500" b="1" dirty="0">
                <a:solidFill>
                  <a:schemeClr val="bg1"/>
                </a:solidFill>
                <a:ea typeface="Calibri" panose="020F0502020204030204" pitchFamily="34" charset="0"/>
                <a:cs typeface="Calibri" panose="020F0502020204030204" pitchFamily="34" charset="0"/>
                <a:sym typeface="+mn-ea"/>
              </a:rPr>
              <a:t>Gathering materials on AI, Deepfake, Detection, Tools, Data Sets and solutions</a:t>
            </a:r>
            <a:r>
              <a:rPr lang="en-IN" altLang="zh-CN" sz="2000" b="1" dirty="0">
                <a:solidFill>
                  <a:schemeClr val="bg1"/>
                </a:solidFill>
                <a:ea typeface="Calibri" panose="020F0502020204030204" pitchFamily="34" charset="0"/>
                <a:cs typeface="Calibri" panose="020F0502020204030204" pitchFamily="34" charset="0"/>
                <a:sym typeface="+mn-ea"/>
              </a:rPr>
              <a:t>.</a:t>
            </a:r>
            <a:endParaRPr lang="en-IN" altLang="zh-CN" sz="2000" b="1" dirty="0">
              <a:solidFill>
                <a:schemeClr val="bg1"/>
              </a:solidFill>
              <a:ea typeface="Calibri" panose="020F0502020204030204" pitchFamily="34" charset="0"/>
              <a:cs typeface="Calibri" panose="020F0502020204030204" pitchFamily="34" charset="0"/>
            </a:endParaRPr>
          </a:p>
          <a:p>
            <a:pPr eaLnBrk="1" hangingPunct="1">
              <a:lnSpc>
                <a:spcPct val="150000"/>
              </a:lnSpc>
            </a:pPr>
            <a:endParaRPr lang="zh-CN" altLang="en-US" sz="1500" b="1" dirty="0">
              <a:solidFill>
                <a:schemeClr val="bg1"/>
              </a:solidFill>
              <a:ea typeface="Calibri" panose="020F0502020204030204" pitchFamily="34" charset="0"/>
              <a:cs typeface="Calibri" panose="020F0502020204030204" pitchFamily="34" charset="0"/>
            </a:endParaRPr>
          </a:p>
        </p:txBody>
      </p:sp>
      <p:sp>
        <p:nvSpPr>
          <p:cNvPr id="8" name="椭圆 7"/>
          <p:cNvSpPr/>
          <p:nvPr/>
        </p:nvSpPr>
        <p:spPr>
          <a:xfrm>
            <a:off x="5540327" y="4435519"/>
            <a:ext cx="867759" cy="867759"/>
          </a:xfrm>
          <a:prstGeom prst="ellipse">
            <a:avLst/>
          </a:prstGeom>
          <a:gradFill>
            <a:gsLst>
              <a:gs pos="17000">
                <a:srgbClr val="43D8FC"/>
              </a:gs>
              <a:gs pos="100000">
                <a:srgbClr val="FF00FF"/>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9" name="TextBox 15"/>
          <p:cNvSpPr txBox="1">
            <a:spLocks noChangeArrowheads="1"/>
          </p:cNvSpPr>
          <p:nvPr/>
        </p:nvSpPr>
        <p:spPr bwMode="auto">
          <a:xfrm>
            <a:off x="6706016" y="4315400"/>
            <a:ext cx="4810682"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eaLnBrk="1" hangingPunct="1">
              <a:lnSpc>
                <a:spcPct val="150000"/>
              </a:lnSpc>
            </a:pPr>
            <a:r>
              <a:rPr lang="en-IN" altLang="en-US" sz="2000" b="1" dirty="0">
                <a:solidFill>
                  <a:schemeClr val="bg1"/>
                </a:solidFill>
                <a:ea typeface="Calibri" panose="020F0502020204030204" pitchFamily="34" charset="0"/>
                <a:cs typeface="Calibri" panose="020F0502020204030204" pitchFamily="34" charset="0"/>
              </a:rPr>
              <a:t>3.</a:t>
            </a:r>
            <a:r>
              <a:rPr lang="en-IN" altLang="en-US" sz="2000" b="1" dirty="0">
                <a:solidFill>
                  <a:schemeClr val="bg1"/>
                </a:solidFill>
                <a:ea typeface="Calibri" panose="020F0502020204030204" pitchFamily="34" charset="0"/>
                <a:cs typeface="Calibri" panose="020F0502020204030204" pitchFamily="34" charset="0"/>
                <a:sym typeface="+mn-ea"/>
              </a:rPr>
              <a:t> </a:t>
            </a:r>
            <a:r>
              <a:rPr lang="en-IN" altLang="en-US" sz="2000" dirty="0">
                <a:solidFill>
                  <a:schemeClr val="bg1"/>
                </a:solidFill>
                <a:ea typeface="Calibri" panose="020F0502020204030204" pitchFamily="34" charset="0"/>
                <a:cs typeface="Calibri" panose="020F0502020204030204" pitchFamily="34" charset="0"/>
                <a:sym typeface="+mn-ea"/>
              </a:rPr>
              <a:t>Group Discussion</a:t>
            </a:r>
            <a:endParaRPr lang="en-US" altLang="zh-CN" sz="2000" b="1" dirty="0">
              <a:solidFill>
                <a:schemeClr val="bg1"/>
              </a:solidFill>
              <a:ea typeface="Calibri" panose="020F0502020204030204" pitchFamily="34" charset="0"/>
              <a:cs typeface="Calibri" panose="020F0502020204030204" pitchFamily="34" charset="0"/>
            </a:endParaRPr>
          </a:p>
          <a:p>
            <a:pPr>
              <a:lnSpc>
                <a:spcPct val="150000"/>
              </a:lnSpc>
            </a:pPr>
            <a:r>
              <a:rPr lang="en-IN" sz="2000" b="1" dirty="0" smtClean="0">
                <a:solidFill>
                  <a:schemeClr val="bg1"/>
                </a:solidFill>
                <a:ea typeface="Calibri" panose="020F0502020204030204" pitchFamily="34" charset="0"/>
                <a:cs typeface="Calibri" panose="020F0502020204030204" pitchFamily="34" charset="0"/>
                <a:sym typeface="+mn-ea"/>
              </a:rPr>
              <a:t>Discussion on the topic and planning the coding phase.</a:t>
            </a:r>
            <a:endParaRPr lang="en-IN" sz="1200" dirty="0">
              <a:solidFill>
                <a:schemeClr val="bg1"/>
              </a:solidFill>
              <a:ea typeface="Calibri" panose="020F0502020204030204" pitchFamily="34" charset="0"/>
              <a:cs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4" name="Rectangle 6"/>
          <p:cNvSpPr>
            <a:spLocks noChangeArrowheads="1"/>
          </p:cNvSpPr>
          <p:nvPr/>
        </p:nvSpPr>
        <p:spPr bwMode="black">
          <a:xfrm>
            <a:off x="624114" y="2875002"/>
            <a:ext cx="6117963" cy="1106805"/>
          </a:xfrm>
          <a:prstGeom prst="rect">
            <a:avLst/>
          </a:prstGeom>
          <a:noFill/>
          <a:ln>
            <a:noFill/>
          </a:ln>
          <a:effectLst/>
        </p:spPr>
        <p:txBody>
          <a:bodyPr wrap="square">
            <a:spAutoFit/>
          </a:bodyPr>
          <a:lstStyle/>
          <a:p>
            <a:pPr algn="dist" fontAlgn="auto">
              <a:spcBef>
                <a:spcPts val="0"/>
              </a:spcBef>
              <a:spcAft>
                <a:spcPts val="0"/>
              </a:spcAft>
              <a:defRPr/>
            </a:pPr>
            <a:r>
              <a:rPr lang="en-IN" altLang="en-US"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CONCLUSION</a:t>
            </a:r>
            <a:endParaRPr lang="en-IN" altLang="en-US"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475539" y="1234888"/>
            <a:ext cx="3982998" cy="398299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9" name="TextBox 15"/>
          <p:cNvSpPr txBox="1">
            <a:spLocks noChangeArrowheads="1"/>
          </p:cNvSpPr>
          <p:nvPr/>
        </p:nvSpPr>
        <p:spPr bwMode="auto">
          <a:xfrm>
            <a:off x="0" y="3105785"/>
            <a:ext cx="12191365" cy="355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ctr" eaLnBrk="1" hangingPunct="1">
              <a:lnSpc>
                <a:spcPct val="150000"/>
              </a:lnSpc>
            </a:pPr>
            <a:r>
              <a:rPr lang="zh-CN" altLang="en-US" sz="2500" b="1" dirty="0" smtClean="0">
                <a:solidFill>
                  <a:schemeClr val="bg1"/>
                </a:solidFill>
                <a:ea typeface="Calibri" panose="020F0502020204030204" pitchFamily="34" charset="0"/>
                <a:cs typeface="Calibri" panose="020F0502020204030204" pitchFamily="34" charset="0"/>
              </a:rPr>
              <a:t>As deepfakes blur reality, Python shines as your truth-seeker. Tools like Mesonet and pre-trained models become your digital detectives, exposing subtle inconsistencies in faces and movements. DeepStar, your AI partner, delves deeper, analyzing patterns to unveil the fabricated. Remember, the fight against deception is continuous, so adapt your tools and stay informed. With Python, empower yourself to navigate the digital landscape with confidence, knowing you have the power to discern the real from the artfully false.</a:t>
            </a:r>
            <a:endParaRPr lang="zh-CN" altLang="en-US" sz="2500" b="1" dirty="0" smtClean="0">
              <a:solidFill>
                <a:schemeClr val="bg1"/>
              </a:solidFill>
              <a:ea typeface="Calibri" panose="020F0502020204030204" pitchFamily="34" charset="0"/>
              <a:cs typeface="Calibri" panose="020F0502020204030204" pitchFamily="34" charset="0"/>
            </a:endParaRPr>
          </a:p>
        </p:txBody>
      </p:sp>
      <p:pic>
        <p:nvPicPr>
          <p:cNvPr id="6" name="Picture 5" descr="2"/>
          <p:cNvPicPr>
            <a:picLocks noChangeAspect="1"/>
          </p:cNvPicPr>
          <p:nvPr/>
        </p:nvPicPr>
        <p:blipFill>
          <a:blip r:embed="rId1"/>
          <a:stretch>
            <a:fillRect/>
          </a:stretch>
        </p:blipFill>
        <p:spPr>
          <a:xfrm>
            <a:off x="3134995" y="103505"/>
            <a:ext cx="5922010" cy="30022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9730" t="26733" r="7568" b="24892"/>
          <a:stretch>
            <a:fillRect/>
          </a:stretch>
        </p:blipFill>
        <p:spPr>
          <a:xfrm>
            <a:off x="257504" y="580570"/>
            <a:ext cx="11716782" cy="5981455"/>
          </a:xfrm>
          <a:prstGeom prst="rect">
            <a:avLst/>
          </a:prstGeom>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27370" y="1629228"/>
            <a:ext cx="3599543" cy="3599543"/>
          </a:xfrm>
          <a:prstGeom prst="rect">
            <a:avLst/>
          </a:prstGeom>
        </p:spPr>
      </p:pic>
      <p:sp>
        <p:nvSpPr>
          <p:cNvPr id="11" name="Rectangle 6"/>
          <p:cNvSpPr>
            <a:spLocks noChangeArrowheads="1"/>
          </p:cNvSpPr>
          <p:nvPr/>
        </p:nvSpPr>
        <p:spPr bwMode="black">
          <a:xfrm>
            <a:off x="1401250" y="2875002"/>
            <a:ext cx="5340827" cy="1107996"/>
          </a:xfrm>
          <a:prstGeom prst="rect">
            <a:avLst/>
          </a:prstGeom>
          <a:noFill/>
          <a:ln>
            <a:noFill/>
          </a:ln>
          <a:effectLst/>
        </p:spPr>
        <p:txBody>
          <a:bodyPr wrap="square">
            <a:spAutoFit/>
          </a:bodyPr>
          <a:lstStyle/>
          <a:p>
            <a:pPr algn="dist" fontAlgn="auto">
              <a:spcBef>
                <a:spcPts val="0"/>
              </a:spcBef>
              <a:spcAft>
                <a:spcPts val="0"/>
              </a:spcAft>
              <a:defRPr/>
            </a:pPr>
            <a:r>
              <a:rPr lang="en-US" altLang="zh-CN"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THANKS</a:t>
            </a:r>
            <a:endParaRPr lang="en-US" altLang="zh-CN"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endParaRPr>
          </a:p>
        </p:txBody>
      </p:sp>
      <p:sp>
        <p:nvSpPr>
          <p:cNvPr id="8" name="文本框 7"/>
          <p:cNvSpPr txBox="1"/>
          <p:nvPr/>
        </p:nvSpPr>
        <p:spPr>
          <a:xfrm>
            <a:off x="1045845" y="4562475"/>
            <a:ext cx="9947275" cy="614045"/>
          </a:xfrm>
          <a:prstGeom prst="rect">
            <a:avLst/>
          </a:prstGeom>
          <a:noFill/>
        </p:spPr>
        <p:txBody>
          <a:bodyPr wrap="square" rtlCol="0">
            <a:spAutoFit/>
          </a:bodyPr>
          <a:p>
            <a:pPr algn="ctr">
              <a:lnSpc>
                <a:spcPct val="80000"/>
              </a:lnSpc>
            </a:pPr>
            <a:r>
              <a:rPr kumimoji="1" lang="en-I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sym typeface="+mn-ea"/>
              </a:rPr>
              <a:t>Sanskar Shukla(21051247)      </a:t>
            </a:r>
            <a:r>
              <a:rPr kumimoji="1" lang="en-I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sym typeface="+mn-ea"/>
              </a:rPr>
              <a:t>Riya Singh(21052783)        </a:t>
            </a:r>
            <a:r>
              <a:rPr kumimoji="1" lang="en-I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Siddhant Kumar(21052970)	</a:t>
            </a:r>
            <a:endParaRPr kumimoji="1" lang="en-I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lnSpc>
                <a:spcPct val="90000"/>
              </a:lnSpc>
            </a:pPr>
            <a:r>
              <a:rPr kumimoji="1" lang="en-I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sym typeface="+mn-ea"/>
              </a:rPr>
              <a:t>Priyanshu Gupta(2105393)       Kunal Kishore(21051060) </a:t>
            </a:r>
            <a:endParaRPr kumimoji="1" lang="en-IN"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4" name="文本框 3"/>
          <p:cNvSpPr txBox="1"/>
          <p:nvPr/>
        </p:nvSpPr>
        <p:spPr>
          <a:xfrm>
            <a:off x="4375101" y="614587"/>
            <a:ext cx="3441798" cy="584775"/>
          </a:xfrm>
          <a:prstGeom prst="rect">
            <a:avLst/>
          </a:prstGeom>
          <a:noFill/>
        </p:spPr>
        <p:txBody>
          <a:bodyPr vert="horz" wrap="square" rtlCol="0">
            <a:spAutoFit/>
          </a:bodyPr>
          <a:lstStyle/>
          <a:p>
            <a:pPr algn="dist"/>
            <a:r>
              <a:rPr lang="en-US" altLang="zh-CN" sz="3200" b="1" dirty="0" smtClean="0">
                <a:solidFill>
                  <a:schemeClr val="bg1"/>
                </a:solidFill>
                <a:latin typeface="Calibri" panose="020F0502020204030204" pitchFamily="34" charset="0"/>
                <a:ea typeface="Calibri" panose="020F0502020204030204" pitchFamily="34" charset="0"/>
                <a:cs typeface="Calibri" panose="020F0502020204030204" pitchFamily="34" charset="0"/>
              </a:rPr>
              <a:t>CONTENTS</a:t>
            </a:r>
            <a:endParaRPr lang="zh-CN" altLang="en-US" sz="32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grpSp>
        <p:nvGrpSpPr>
          <p:cNvPr id="7" name="组合 6"/>
          <p:cNvGrpSpPr/>
          <p:nvPr/>
        </p:nvGrpSpPr>
        <p:grpSpPr>
          <a:xfrm>
            <a:off x="756929" y="2718270"/>
            <a:ext cx="2363642" cy="1932699"/>
            <a:chOff x="597272" y="2607364"/>
            <a:chExt cx="2363642" cy="1932699"/>
          </a:xfrm>
        </p:grpSpPr>
        <p:sp>
          <p:nvSpPr>
            <p:cNvPr id="3" name="圆角矩形 2"/>
            <p:cNvSpPr/>
            <p:nvPr/>
          </p:nvSpPr>
          <p:spPr>
            <a:xfrm>
              <a:off x="1204277" y="2607364"/>
              <a:ext cx="1059951" cy="998105"/>
            </a:xfrm>
            <a:prstGeom prst="roundRect">
              <a:avLst/>
            </a:prstGeom>
            <a:gradFill>
              <a:gsLst>
                <a:gs pos="0">
                  <a:srgbClr val="27DBFC"/>
                </a:gs>
                <a:gs pos="100000">
                  <a:srgbClr val="B246E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5" name="文本框 4"/>
            <p:cNvSpPr txBox="1"/>
            <p:nvPr/>
          </p:nvSpPr>
          <p:spPr>
            <a:xfrm>
              <a:off x="597272" y="4079688"/>
              <a:ext cx="2363642" cy="460375"/>
            </a:xfrm>
            <a:prstGeom prst="rect">
              <a:avLst/>
            </a:prstGeom>
            <a:noFill/>
          </p:spPr>
          <p:txBody>
            <a:bodyPr vert="horz" wrap="square" rtlCol="0">
              <a:spAutoFit/>
            </a:bodyPr>
            <a:lstStyle/>
            <a:p>
              <a:pPr algn="ctr"/>
              <a:r>
                <a:rPr lang="en-IN" altLang="zh-CN"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rPr>
                <a:t>INTRODUCTION</a:t>
              </a:r>
              <a:endParaRPr lang="en-IN" altLang="zh-CN"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矩形 5"/>
            <p:cNvSpPr/>
            <p:nvPr/>
          </p:nvSpPr>
          <p:spPr>
            <a:xfrm>
              <a:off x="1359162" y="2804000"/>
              <a:ext cx="808235" cy="584775"/>
            </a:xfrm>
            <a:prstGeom prst="rect">
              <a:avLst/>
            </a:prstGeom>
          </p:spPr>
          <p:txBody>
            <a:bodyPr wrap="none">
              <a:spAutoFit/>
            </a:bodyPr>
            <a:lstStyle/>
            <a:p>
              <a:r>
                <a:rPr lang="en-US" altLang="zh-CN" sz="32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01.</a:t>
              </a:r>
              <a:endParaRPr lang="zh-CN" altLang="en-US" sz="3200" dirty="0">
                <a:effectLst>
                  <a:outerShdw blurRad="38100" dist="38100" dir="2700000" algn="tl">
                    <a:srgbClr val="000000">
                      <a:alpha val="43137"/>
                    </a:srgbClr>
                  </a:outerShdw>
                </a:effectLst>
                <a:ea typeface="Calibri" panose="020F0502020204030204" pitchFamily="34" charset="0"/>
                <a:cs typeface="Calibri" panose="020F0502020204030204" pitchFamily="34" charset="0"/>
              </a:endParaRPr>
            </a:p>
          </p:txBody>
        </p:sp>
      </p:grpSp>
      <p:grpSp>
        <p:nvGrpSpPr>
          <p:cNvPr id="8" name="组合 7"/>
          <p:cNvGrpSpPr/>
          <p:nvPr/>
        </p:nvGrpSpPr>
        <p:grpSpPr>
          <a:xfrm>
            <a:off x="3474572" y="2718270"/>
            <a:ext cx="2363642" cy="1932699"/>
            <a:chOff x="597272" y="2607364"/>
            <a:chExt cx="2363642" cy="1932699"/>
          </a:xfrm>
        </p:grpSpPr>
        <p:sp>
          <p:nvSpPr>
            <p:cNvPr id="9" name="圆角矩形 8"/>
            <p:cNvSpPr/>
            <p:nvPr/>
          </p:nvSpPr>
          <p:spPr>
            <a:xfrm>
              <a:off x="1204277" y="2607364"/>
              <a:ext cx="1059951" cy="998105"/>
            </a:xfrm>
            <a:prstGeom prst="roundRect">
              <a:avLst/>
            </a:prstGeom>
            <a:gradFill>
              <a:gsLst>
                <a:gs pos="0">
                  <a:srgbClr val="27DBFC"/>
                </a:gs>
                <a:gs pos="100000">
                  <a:srgbClr val="B246E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0" name="文本框 9"/>
            <p:cNvSpPr txBox="1"/>
            <p:nvPr/>
          </p:nvSpPr>
          <p:spPr>
            <a:xfrm>
              <a:off x="597272" y="4079688"/>
              <a:ext cx="2363642" cy="460375"/>
            </a:xfrm>
            <a:prstGeom prst="rect">
              <a:avLst/>
            </a:prstGeom>
            <a:noFill/>
          </p:spPr>
          <p:txBody>
            <a:bodyPr vert="horz" wrap="square" rtlCol="0">
              <a:spAutoFit/>
            </a:bodyPr>
            <a:lstStyle/>
            <a:p>
              <a:pPr algn="ctr"/>
              <a:r>
                <a:rPr lang="en-IN" altLang="zh-CN"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rPr>
                <a:t>WORKING IDEA</a:t>
              </a:r>
              <a:endParaRPr lang="en-IN" altLang="zh-CN"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矩形 10"/>
            <p:cNvSpPr/>
            <p:nvPr/>
          </p:nvSpPr>
          <p:spPr>
            <a:xfrm>
              <a:off x="1359162" y="2804000"/>
              <a:ext cx="808235" cy="584775"/>
            </a:xfrm>
            <a:prstGeom prst="rect">
              <a:avLst/>
            </a:prstGeom>
          </p:spPr>
          <p:txBody>
            <a:bodyPr wrap="none">
              <a:spAutoFit/>
            </a:bodyPr>
            <a:lstStyle/>
            <a:p>
              <a:r>
                <a:rPr lang="en-US" altLang="zh-CN" sz="32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02.</a:t>
              </a:r>
              <a:endParaRPr lang="zh-CN" altLang="en-US" sz="3200" dirty="0">
                <a:effectLst>
                  <a:outerShdw blurRad="38100" dist="38100" dir="2700000" algn="tl">
                    <a:srgbClr val="000000">
                      <a:alpha val="43137"/>
                    </a:srgbClr>
                  </a:outerShdw>
                </a:effectLst>
                <a:ea typeface="Calibri" panose="020F0502020204030204" pitchFamily="34" charset="0"/>
                <a:cs typeface="Calibri" panose="020F0502020204030204" pitchFamily="34" charset="0"/>
              </a:endParaRPr>
            </a:p>
          </p:txBody>
        </p:sp>
      </p:grpSp>
      <p:grpSp>
        <p:nvGrpSpPr>
          <p:cNvPr id="12" name="组合 11"/>
          <p:cNvGrpSpPr/>
          <p:nvPr/>
        </p:nvGrpSpPr>
        <p:grpSpPr>
          <a:xfrm>
            <a:off x="6192215" y="2718270"/>
            <a:ext cx="2363642" cy="1932699"/>
            <a:chOff x="597272" y="2607364"/>
            <a:chExt cx="2363642" cy="1932699"/>
          </a:xfrm>
        </p:grpSpPr>
        <p:sp>
          <p:nvSpPr>
            <p:cNvPr id="13" name="圆角矩形 12"/>
            <p:cNvSpPr/>
            <p:nvPr/>
          </p:nvSpPr>
          <p:spPr>
            <a:xfrm>
              <a:off x="1204277" y="2607364"/>
              <a:ext cx="1059951" cy="998105"/>
            </a:xfrm>
            <a:prstGeom prst="roundRect">
              <a:avLst/>
            </a:prstGeom>
            <a:gradFill>
              <a:gsLst>
                <a:gs pos="0">
                  <a:srgbClr val="27DBFC"/>
                </a:gs>
                <a:gs pos="100000">
                  <a:srgbClr val="B246E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4" name="文本框 13"/>
            <p:cNvSpPr txBox="1"/>
            <p:nvPr/>
          </p:nvSpPr>
          <p:spPr>
            <a:xfrm>
              <a:off x="597272" y="4079688"/>
              <a:ext cx="2363642" cy="460375"/>
            </a:xfrm>
            <a:prstGeom prst="rect">
              <a:avLst/>
            </a:prstGeom>
            <a:noFill/>
          </p:spPr>
          <p:txBody>
            <a:bodyPr vert="horz" wrap="square" rtlCol="0">
              <a:spAutoFit/>
            </a:bodyPr>
            <a:lstStyle/>
            <a:p>
              <a:pPr algn="ctr"/>
              <a:r>
                <a:rPr lang="en-IN" altLang="zh-CN"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rPr>
                <a:t>PROGRESS</a:t>
              </a:r>
              <a:endParaRPr lang="en-IN" altLang="zh-CN"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5" name="矩形 14"/>
            <p:cNvSpPr/>
            <p:nvPr/>
          </p:nvSpPr>
          <p:spPr>
            <a:xfrm>
              <a:off x="1359162" y="2804000"/>
              <a:ext cx="808235" cy="584775"/>
            </a:xfrm>
            <a:prstGeom prst="rect">
              <a:avLst/>
            </a:prstGeom>
          </p:spPr>
          <p:txBody>
            <a:bodyPr wrap="none">
              <a:spAutoFit/>
            </a:bodyPr>
            <a:lstStyle/>
            <a:p>
              <a:r>
                <a:rPr lang="en-US" altLang="zh-CN" sz="32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03.</a:t>
              </a:r>
              <a:endParaRPr lang="zh-CN" altLang="en-US" sz="3200" dirty="0">
                <a:effectLst>
                  <a:outerShdw blurRad="38100" dist="38100" dir="2700000" algn="tl">
                    <a:srgbClr val="000000">
                      <a:alpha val="43137"/>
                    </a:srgbClr>
                  </a:outerShdw>
                </a:effectLst>
                <a:ea typeface="Calibri" panose="020F0502020204030204" pitchFamily="34" charset="0"/>
                <a:cs typeface="Calibri" panose="020F0502020204030204" pitchFamily="34" charset="0"/>
              </a:endParaRPr>
            </a:p>
          </p:txBody>
        </p:sp>
      </p:grpSp>
      <p:grpSp>
        <p:nvGrpSpPr>
          <p:cNvPr id="16" name="组合 15"/>
          <p:cNvGrpSpPr/>
          <p:nvPr/>
        </p:nvGrpSpPr>
        <p:grpSpPr>
          <a:xfrm>
            <a:off x="8909859" y="2718270"/>
            <a:ext cx="2363642" cy="1932699"/>
            <a:chOff x="597272" y="2607364"/>
            <a:chExt cx="2363642" cy="1932699"/>
          </a:xfrm>
        </p:grpSpPr>
        <p:sp>
          <p:nvSpPr>
            <p:cNvPr id="17" name="圆角矩形 16"/>
            <p:cNvSpPr/>
            <p:nvPr/>
          </p:nvSpPr>
          <p:spPr>
            <a:xfrm>
              <a:off x="1204277" y="2607364"/>
              <a:ext cx="1059951" cy="998105"/>
            </a:xfrm>
            <a:prstGeom prst="roundRect">
              <a:avLst/>
            </a:prstGeom>
            <a:gradFill>
              <a:gsLst>
                <a:gs pos="0">
                  <a:srgbClr val="27DBFC"/>
                </a:gs>
                <a:gs pos="100000">
                  <a:srgbClr val="B246E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8" name="文本框 17"/>
            <p:cNvSpPr txBox="1"/>
            <p:nvPr/>
          </p:nvSpPr>
          <p:spPr>
            <a:xfrm>
              <a:off x="597272" y="4079688"/>
              <a:ext cx="2363642" cy="460375"/>
            </a:xfrm>
            <a:prstGeom prst="rect">
              <a:avLst/>
            </a:prstGeom>
            <a:noFill/>
          </p:spPr>
          <p:txBody>
            <a:bodyPr vert="horz" wrap="square" rtlCol="0">
              <a:spAutoFit/>
            </a:bodyPr>
            <a:lstStyle/>
            <a:p>
              <a:pPr algn="ctr"/>
              <a:r>
                <a:rPr lang="en-IN" altLang="zh-CN"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rPr>
                <a:t>CONCLUSION</a:t>
              </a:r>
              <a:endParaRPr lang="en-IN" altLang="zh-CN" sz="2400" b="1" dirty="0" smtClean="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9" name="矩形 18"/>
            <p:cNvSpPr/>
            <p:nvPr/>
          </p:nvSpPr>
          <p:spPr>
            <a:xfrm>
              <a:off x="1359162" y="2804000"/>
              <a:ext cx="808235" cy="584775"/>
            </a:xfrm>
            <a:prstGeom prst="rect">
              <a:avLst/>
            </a:prstGeom>
          </p:spPr>
          <p:txBody>
            <a:bodyPr wrap="none">
              <a:spAutoFit/>
            </a:bodyPr>
            <a:lstStyle/>
            <a:p>
              <a:r>
                <a:rPr lang="en-US" altLang="zh-CN" sz="32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04.</a:t>
              </a:r>
              <a:endParaRPr lang="zh-CN" altLang="en-US" sz="3200" dirty="0">
                <a:effectLst>
                  <a:outerShdw blurRad="38100" dist="38100" dir="2700000" algn="tl">
                    <a:srgbClr val="000000">
                      <a:alpha val="43137"/>
                    </a:srgbClr>
                  </a:outerShdw>
                </a:effectLst>
                <a:ea typeface="Calibri" panose="020F0502020204030204" pitchFamily="34" charset="0"/>
                <a:cs typeface="Calibri" panose="020F0502020204030204" pitchFamily="34" charset="0"/>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4" name="Rectangle 6"/>
          <p:cNvSpPr>
            <a:spLocks noChangeArrowheads="1"/>
          </p:cNvSpPr>
          <p:nvPr/>
        </p:nvSpPr>
        <p:spPr bwMode="black">
          <a:xfrm>
            <a:off x="1401445" y="2875280"/>
            <a:ext cx="5838190" cy="1106805"/>
          </a:xfrm>
          <a:prstGeom prst="rect">
            <a:avLst/>
          </a:prstGeom>
          <a:noFill/>
          <a:ln>
            <a:noFill/>
          </a:ln>
          <a:effectLst/>
        </p:spPr>
        <p:txBody>
          <a:bodyPr wrap="square">
            <a:spAutoFit/>
          </a:bodyPr>
          <a:lstStyle/>
          <a:p>
            <a:pPr algn="dist" fontAlgn="auto">
              <a:spcBef>
                <a:spcPts val="0"/>
              </a:spcBef>
              <a:spcAft>
                <a:spcPts val="0"/>
              </a:spcAft>
              <a:defRPr/>
            </a:pPr>
            <a:r>
              <a:rPr lang="en-IN" altLang="en-US"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INTRODUCTION</a:t>
            </a:r>
            <a:endParaRPr lang="en-IN" altLang="en-US"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742077" y="1262744"/>
            <a:ext cx="4760590" cy="47605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2" name="矩形 1"/>
          <p:cNvSpPr/>
          <p:nvPr/>
        </p:nvSpPr>
        <p:spPr>
          <a:xfrm>
            <a:off x="6843720" y="1475251"/>
            <a:ext cx="4970909" cy="4374006"/>
          </a:xfrm>
          <a:prstGeom prst="rect">
            <a:avLst/>
          </a:prstGeom>
          <a:noFill/>
          <a:ln w="50800">
            <a:gradFill flip="none" rotWithShape="1">
              <a:gsLst>
                <a:gs pos="0">
                  <a:srgbClr val="27DBFC"/>
                </a:gs>
                <a:gs pos="100000">
                  <a:srgbClr val="B246E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 name="TextBox 15"/>
          <p:cNvSpPr txBox="1">
            <a:spLocks noChangeArrowheads="1"/>
          </p:cNvSpPr>
          <p:nvPr/>
        </p:nvSpPr>
        <p:spPr bwMode="auto">
          <a:xfrm>
            <a:off x="6844665" y="1353185"/>
            <a:ext cx="5059680" cy="4399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ctr" eaLnBrk="1" hangingPunct="1">
              <a:lnSpc>
                <a:spcPct val="200000"/>
              </a:lnSpc>
            </a:pPr>
            <a:r>
              <a:rPr lang="zh-CN" altLang="en-US" sz="2000" dirty="0">
                <a:solidFill>
                  <a:schemeClr val="bg1"/>
                </a:solidFill>
                <a:ea typeface="Calibri" panose="020F0502020204030204" pitchFamily="34" charset="0"/>
                <a:cs typeface="Calibri" panose="020F0502020204030204" pitchFamily="34" charset="0"/>
                <a:sym typeface="+mn-ea"/>
              </a:rPr>
              <a:t>Deepfakes are synthetic media, typically videos or images, that have been manipulated using artificial intelligence (AI) to convincingly replace one person's likeness with another. They leverage machine learning techniques, particularly deep learning, to create highly realistic and believable forgeries.</a:t>
            </a:r>
            <a:endParaRPr lang="zh-CN" altLang="en-US" sz="1200" dirty="0">
              <a:solidFill>
                <a:schemeClr val="bg1"/>
              </a:solidFill>
              <a:ea typeface="Calibri" panose="020F0502020204030204" pitchFamily="34" charset="0"/>
              <a:cs typeface="Calibri" panose="020F0502020204030204" pitchFamily="34" charset="0"/>
            </a:endParaRPr>
          </a:p>
        </p:txBody>
      </p:sp>
      <p:pic>
        <p:nvPicPr>
          <p:cNvPr id="5" name="图片 4"/>
          <p:cNvPicPr>
            <a:picLocks noChangeAspect="1"/>
          </p:cNvPicPr>
          <p:nvPr/>
        </p:nvPicPr>
        <p:blipFill>
          <a:blip r:embed="rId1"/>
          <a:stretch>
            <a:fillRect/>
          </a:stretch>
        </p:blipFill>
        <p:spPr>
          <a:xfrm>
            <a:off x="0" y="1475251"/>
            <a:ext cx="6704965" cy="438213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4" name="Rectangle 6"/>
          <p:cNvSpPr>
            <a:spLocks noChangeArrowheads="1"/>
          </p:cNvSpPr>
          <p:nvPr/>
        </p:nvSpPr>
        <p:spPr bwMode="black">
          <a:xfrm>
            <a:off x="1401250" y="2875002"/>
            <a:ext cx="5340827" cy="2122805"/>
          </a:xfrm>
          <a:prstGeom prst="rect">
            <a:avLst/>
          </a:prstGeom>
          <a:noFill/>
          <a:ln>
            <a:noFill/>
          </a:ln>
          <a:effectLst/>
        </p:spPr>
        <p:txBody>
          <a:bodyPr wrap="square">
            <a:spAutoFit/>
          </a:bodyPr>
          <a:lstStyle/>
          <a:p>
            <a:pPr algn="dist" fontAlgn="auto">
              <a:spcBef>
                <a:spcPts val="0"/>
              </a:spcBef>
              <a:spcAft>
                <a:spcPts val="0"/>
              </a:spcAft>
              <a:defRPr/>
            </a:pPr>
            <a:r>
              <a:rPr lang="en-IN" altLang="en-US"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WORKING IDEA</a:t>
            </a:r>
            <a:endParaRPr lang="en-IN" altLang="en-US"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51914" y="1741713"/>
            <a:ext cx="4187371" cy="418737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323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867025" y="-1656080"/>
            <a:ext cx="5664200" cy="5847080"/>
          </a:xfrm>
          <a:prstGeom prst="rect">
            <a:avLst/>
          </a:prstGeom>
        </p:spPr>
      </p:pic>
      <p:sp>
        <p:nvSpPr>
          <p:cNvPr id="8" name="TextBox 15"/>
          <p:cNvSpPr txBox="1">
            <a:spLocks noChangeArrowheads="1"/>
          </p:cNvSpPr>
          <p:nvPr/>
        </p:nvSpPr>
        <p:spPr bwMode="auto">
          <a:xfrm>
            <a:off x="15240" y="2298065"/>
            <a:ext cx="5729605" cy="3507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l">
              <a:lnSpc>
                <a:spcPct val="150000"/>
              </a:lnSpc>
            </a:pPr>
            <a:r>
              <a:rPr lang="en-IN" sz="2000" b="1" dirty="0" smtClean="0">
                <a:solidFill>
                  <a:schemeClr val="bg1"/>
                </a:solidFill>
                <a:ea typeface="Calibri" panose="020F0502020204030204" pitchFamily="34" charset="0"/>
                <a:cs typeface="Calibri" panose="020F0502020204030204" pitchFamily="34" charset="0"/>
              </a:rPr>
              <a:t>                                         ORIGNAL</a:t>
            </a:r>
            <a:endParaRPr lang="en-IN" sz="2000" b="1" dirty="0" smtClean="0">
              <a:solidFill>
                <a:schemeClr val="bg1"/>
              </a:solidFill>
              <a:ea typeface="Calibri" panose="020F0502020204030204" pitchFamily="34" charset="0"/>
              <a:cs typeface="Calibri" panose="020F0502020204030204" pitchFamily="34" charset="0"/>
            </a:endParaRPr>
          </a:p>
          <a:p>
            <a:pPr marL="285750" indent="-285750" algn="l">
              <a:lnSpc>
                <a:spcPct val="150000"/>
              </a:lnSpc>
              <a:buFont typeface="Arial" panose="020B0604020202020204" pitchFamily="34" charset="0"/>
              <a:buChar char="•"/>
            </a:pPr>
            <a:r>
              <a:rPr lang="zh-CN" altLang="en-US" sz="1600" b="1" dirty="0" smtClean="0">
                <a:solidFill>
                  <a:schemeClr val="bg1"/>
                </a:solidFill>
                <a:ea typeface="Calibri" panose="020F0502020204030204" pitchFamily="34" charset="0"/>
                <a:cs typeface="Calibri" panose="020F0502020204030204" pitchFamily="34" charset="0"/>
              </a:rPr>
              <a:t>Unadulterated representation:</a:t>
            </a:r>
            <a:r>
              <a:rPr lang="zh-CN" altLang="en-US" sz="1600" dirty="0" smtClean="0">
                <a:solidFill>
                  <a:schemeClr val="bg1"/>
                </a:solidFill>
                <a:ea typeface="Calibri" panose="020F0502020204030204" pitchFamily="34" charset="0"/>
                <a:cs typeface="Calibri" panose="020F0502020204030204" pitchFamily="34" charset="0"/>
              </a:rPr>
              <a:t> An original video or image captures the actual event or person without any modifications.</a:t>
            </a:r>
            <a:endParaRPr lang="zh-CN" altLang="en-US" sz="1600" dirty="0" smtClean="0">
              <a:solidFill>
                <a:schemeClr val="bg1"/>
              </a:solidFill>
              <a:ea typeface="Calibri" panose="020F0502020204030204" pitchFamily="34" charset="0"/>
              <a:cs typeface="Calibri" panose="020F0502020204030204" pitchFamily="34" charset="0"/>
            </a:endParaRPr>
          </a:p>
          <a:p>
            <a:pPr marL="285750" indent="-285750" algn="l">
              <a:lnSpc>
                <a:spcPct val="150000"/>
              </a:lnSpc>
              <a:buFont typeface="Arial" panose="020B0604020202020204" pitchFamily="34" charset="0"/>
              <a:buChar char="•"/>
            </a:pPr>
            <a:r>
              <a:rPr lang="zh-CN" altLang="en-US" sz="1600" b="1" dirty="0" smtClean="0">
                <a:solidFill>
                  <a:schemeClr val="bg1"/>
                </a:solidFill>
                <a:ea typeface="Calibri" panose="020F0502020204030204" pitchFamily="34" charset="0"/>
                <a:cs typeface="Calibri" panose="020F0502020204030204" pitchFamily="34" charset="0"/>
              </a:rPr>
              <a:t>Authentic details:</a:t>
            </a:r>
            <a:r>
              <a:rPr lang="zh-CN" altLang="en-US" sz="1600" dirty="0" smtClean="0">
                <a:solidFill>
                  <a:schemeClr val="bg1"/>
                </a:solidFill>
                <a:ea typeface="Calibri" panose="020F0502020204030204" pitchFamily="34" charset="0"/>
                <a:cs typeface="Calibri" panose="020F0502020204030204" pitchFamily="34" charset="0"/>
              </a:rPr>
              <a:t> Lighting, shadows, facial expressions, and movements are natural and consistent with the environment and person involved.</a:t>
            </a:r>
            <a:endParaRPr lang="zh-CN" altLang="en-US" sz="1600" dirty="0" smtClean="0">
              <a:solidFill>
                <a:schemeClr val="bg1"/>
              </a:solidFill>
              <a:ea typeface="Calibri" panose="020F0502020204030204" pitchFamily="34" charset="0"/>
              <a:cs typeface="Calibri" panose="020F0502020204030204" pitchFamily="34" charset="0"/>
            </a:endParaRPr>
          </a:p>
          <a:p>
            <a:pPr marL="285750" indent="-285750" algn="l">
              <a:lnSpc>
                <a:spcPct val="150000"/>
              </a:lnSpc>
              <a:buFont typeface="Arial" panose="020B0604020202020204" pitchFamily="34" charset="0"/>
              <a:buChar char="•"/>
            </a:pPr>
            <a:r>
              <a:rPr lang="zh-CN" altLang="en-US" sz="1600" b="1" dirty="0" smtClean="0">
                <a:solidFill>
                  <a:schemeClr val="bg1"/>
                </a:solidFill>
                <a:ea typeface="Calibri" panose="020F0502020204030204" pitchFamily="34" charset="0"/>
                <a:cs typeface="Calibri" panose="020F0502020204030204" pitchFamily="34" charset="0"/>
              </a:rPr>
              <a:t>Verifiable source:</a:t>
            </a:r>
            <a:r>
              <a:rPr lang="zh-CN" altLang="en-US" sz="1600" dirty="0" smtClean="0">
                <a:solidFill>
                  <a:schemeClr val="bg1"/>
                </a:solidFill>
                <a:ea typeface="Calibri" panose="020F0502020204030204" pitchFamily="34" charset="0"/>
                <a:cs typeface="Calibri" panose="020F0502020204030204" pitchFamily="34" charset="0"/>
              </a:rPr>
              <a:t> Often originates from credible sources like news outlets, reliable social media accounts, or directly from the individuals involved.</a:t>
            </a:r>
            <a:endParaRPr lang="zh-CN" altLang="en-US" sz="1600" dirty="0">
              <a:solidFill>
                <a:schemeClr val="bg1"/>
              </a:solidFill>
              <a:ea typeface="Calibri" panose="020F0502020204030204" pitchFamily="34" charset="0"/>
              <a:cs typeface="Calibri" panose="020F0502020204030204" pitchFamily="34" charset="0"/>
            </a:endParaRPr>
          </a:p>
        </p:txBody>
      </p:sp>
      <p:grpSp>
        <p:nvGrpSpPr>
          <p:cNvPr id="3" name="Group 2"/>
          <p:cNvGrpSpPr/>
          <p:nvPr/>
        </p:nvGrpSpPr>
        <p:grpSpPr>
          <a:xfrm>
            <a:off x="2308860" y="1162685"/>
            <a:ext cx="1360170" cy="1360170"/>
            <a:chOff x="3636" y="4311"/>
            <a:chExt cx="2142" cy="2142"/>
          </a:xfrm>
        </p:grpSpPr>
        <p:sp>
          <p:nvSpPr>
            <p:cNvPr id="7" name="椭圆 6"/>
            <p:cNvSpPr/>
            <p:nvPr/>
          </p:nvSpPr>
          <p:spPr>
            <a:xfrm>
              <a:off x="3636" y="4311"/>
              <a:ext cx="2143" cy="2143"/>
            </a:xfrm>
            <a:prstGeom prst="ellipse">
              <a:avLst/>
            </a:prstGeom>
            <a:gradFill>
              <a:gsLst>
                <a:gs pos="17000">
                  <a:srgbClr val="43D8FC"/>
                </a:gs>
                <a:gs pos="100000">
                  <a:srgbClr val="FF00FF"/>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9" name="矩形 8"/>
            <p:cNvSpPr/>
            <p:nvPr/>
          </p:nvSpPr>
          <p:spPr>
            <a:xfrm>
              <a:off x="4293" y="4698"/>
              <a:ext cx="829" cy="1212"/>
            </a:xfrm>
            <a:prstGeom prst="rect">
              <a:avLst/>
            </a:prstGeom>
          </p:spPr>
          <p:txBody>
            <a:bodyPr wrap="none">
              <a:spAutoFit/>
            </a:bodyPr>
            <a:lstStyle/>
            <a:p>
              <a:r>
                <a:rPr lang="en-US" altLang="zh-CN" sz="4400" b="1" dirty="0" smtClean="0">
                  <a:solidFill>
                    <a:schemeClr val="bg1"/>
                  </a:solidFill>
                  <a:effectLst>
                    <a:outerShdw blurRad="38100" dist="38100" dir="2700000" algn="tl">
                      <a:srgbClr val="000000">
                        <a:alpha val="43137"/>
                      </a:srgbClr>
                    </a:outerShdw>
                  </a:effectLst>
                  <a:ea typeface="Calibri" panose="020F0502020204030204" pitchFamily="34" charset="0"/>
                  <a:cs typeface="Calibri" panose="020F0502020204030204" pitchFamily="34" charset="0"/>
                </a:rPr>
                <a:t>A</a:t>
              </a:r>
              <a:endParaRPr lang="zh-CN" altLang="en-US" sz="4400" dirty="0">
                <a:effectLst>
                  <a:outerShdw blurRad="38100" dist="38100" dir="2700000" algn="tl">
                    <a:srgbClr val="000000">
                      <a:alpha val="43137"/>
                    </a:srgbClr>
                  </a:outerShdw>
                </a:effectLst>
                <a:ea typeface="Calibri" panose="020F0502020204030204" pitchFamily="34" charset="0"/>
                <a:cs typeface="Calibri" panose="020F0502020204030204" pitchFamily="34" charset="0"/>
              </a:endParaRPr>
            </a:p>
          </p:txBody>
        </p:sp>
      </p:grpSp>
      <p:sp>
        <p:nvSpPr>
          <p:cNvPr id="11" name="TextBox 15"/>
          <p:cNvSpPr txBox="1">
            <a:spLocks noChangeArrowheads="1"/>
          </p:cNvSpPr>
          <p:nvPr/>
        </p:nvSpPr>
        <p:spPr bwMode="auto">
          <a:xfrm>
            <a:off x="5642610" y="2298065"/>
            <a:ext cx="6812915" cy="468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l">
              <a:lnSpc>
                <a:spcPct val="150000"/>
              </a:lnSpc>
            </a:pPr>
            <a:r>
              <a:rPr lang="en-IN" sz="2000" b="1" dirty="0" smtClean="0">
                <a:solidFill>
                  <a:schemeClr val="bg1"/>
                </a:solidFill>
                <a:ea typeface="Calibri" panose="020F0502020204030204" pitchFamily="34" charset="0"/>
                <a:cs typeface="Calibri" panose="020F0502020204030204" pitchFamily="34" charset="0"/>
              </a:rPr>
              <a:t>                                          DEEPFAKE</a:t>
            </a:r>
            <a:endParaRPr lang="zh-CN" altLang="en-US" sz="1200" dirty="0" smtClean="0">
              <a:solidFill>
                <a:schemeClr val="bg1"/>
              </a:solidFill>
              <a:ea typeface="Calibri" panose="020F0502020204030204" pitchFamily="34" charset="0"/>
              <a:cs typeface="Calibri" panose="020F0502020204030204" pitchFamily="34" charset="0"/>
            </a:endParaRPr>
          </a:p>
          <a:p>
            <a:pPr marL="285750" indent="-285750" algn="l">
              <a:lnSpc>
                <a:spcPct val="140000"/>
              </a:lnSpc>
              <a:buFont typeface="Arial" panose="020B0604020202020204" pitchFamily="34" charset="0"/>
              <a:buChar char="•"/>
            </a:pPr>
            <a:r>
              <a:rPr lang="zh-CN" altLang="en-US" sz="1600" b="1" dirty="0" smtClean="0">
                <a:solidFill>
                  <a:schemeClr val="bg1"/>
                </a:solidFill>
                <a:ea typeface="Calibri" panose="020F0502020204030204" pitchFamily="34" charset="0"/>
                <a:cs typeface="Calibri" panose="020F0502020204030204" pitchFamily="34" charset="0"/>
              </a:rPr>
              <a:t>AI-manipulated content:</a:t>
            </a:r>
            <a:r>
              <a:rPr lang="zh-CN" altLang="en-US" sz="1600" dirty="0" smtClean="0">
                <a:solidFill>
                  <a:schemeClr val="bg1"/>
                </a:solidFill>
                <a:ea typeface="Calibri" panose="020F0502020204030204" pitchFamily="34" charset="0"/>
                <a:cs typeface="Calibri" panose="020F0502020204030204" pitchFamily="34" charset="0"/>
              </a:rPr>
              <a:t> Uses complex algorithms to superimpose one person's likeness onto another or create entirely fabricated situations.</a:t>
            </a:r>
            <a:endParaRPr lang="zh-CN" altLang="en-US" sz="1600" dirty="0" smtClean="0">
              <a:solidFill>
                <a:schemeClr val="bg1"/>
              </a:solidFill>
              <a:ea typeface="Calibri" panose="020F0502020204030204" pitchFamily="34" charset="0"/>
              <a:cs typeface="Calibri" panose="020F0502020204030204" pitchFamily="34" charset="0"/>
            </a:endParaRPr>
          </a:p>
          <a:p>
            <a:pPr marL="285750" indent="-285750" algn="l">
              <a:lnSpc>
                <a:spcPct val="140000"/>
              </a:lnSpc>
              <a:buFont typeface="Arial" panose="020B0604020202020204" pitchFamily="34" charset="0"/>
              <a:buChar char="•"/>
            </a:pPr>
            <a:r>
              <a:rPr lang="zh-CN" altLang="en-US" sz="1600" b="1" dirty="0" smtClean="0">
                <a:solidFill>
                  <a:schemeClr val="bg1"/>
                </a:solidFill>
                <a:ea typeface="Calibri" panose="020F0502020204030204" pitchFamily="34" charset="0"/>
                <a:cs typeface="Calibri" panose="020F0502020204030204" pitchFamily="34" charset="0"/>
              </a:rPr>
              <a:t>Potential inconsistencies:</a:t>
            </a:r>
            <a:r>
              <a:rPr lang="zh-CN" altLang="en-US" sz="1600" dirty="0" smtClean="0">
                <a:solidFill>
                  <a:schemeClr val="bg1"/>
                </a:solidFill>
                <a:ea typeface="Calibri" panose="020F0502020204030204" pitchFamily="34" charset="0"/>
                <a:cs typeface="Calibri" panose="020F0502020204030204" pitchFamily="34" charset="0"/>
              </a:rPr>
              <a:t> While becoming increasingly realistic, deepfakes may exhibit subtle flaws in things like:</a:t>
            </a:r>
            <a:endParaRPr lang="zh-CN" altLang="en-US" sz="1600" dirty="0" smtClean="0">
              <a:solidFill>
                <a:schemeClr val="bg1"/>
              </a:solidFill>
              <a:ea typeface="Calibri" panose="020F0502020204030204" pitchFamily="34" charset="0"/>
              <a:cs typeface="Calibri" panose="020F0502020204030204" pitchFamily="34" charset="0"/>
            </a:endParaRPr>
          </a:p>
          <a:p>
            <a:pPr marL="285750" indent="-285750" algn="l">
              <a:lnSpc>
                <a:spcPct val="140000"/>
              </a:lnSpc>
              <a:buFont typeface="Arial" panose="020B0604020202020204" pitchFamily="34" charset="0"/>
              <a:buChar char="•"/>
            </a:pPr>
            <a:r>
              <a:rPr lang="zh-CN" altLang="en-US" sz="1600" b="1" dirty="0" smtClean="0">
                <a:solidFill>
                  <a:schemeClr val="bg1"/>
                </a:solidFill>
                <a:ea typeface="Calibri" panose="020F0502020204030204" pitchFamily="34" charset="0"/>
                <a:cs typeface="Calibri" panose="020F0502020204030204" pitchFamily="34" charset="0"/>
              </a:rPr>
              <a:t>Lighting:</a:t>
            </a:r>
            <a:r>
              <a:rPr lang="zh-CN" altLang="en-US" sz="1600" dirty="0" smtClean="0">
                <a:solidFill>
                  <a:schemeClr val="bg1"/>
                </a:solidFill>
                <a:ea typeface="Calibri" panose="020F0502020204030204" pitchFamily="34" charset="0"/>
                <a:cs typeface="Calibri" panose="020F0502020204030204" pitchFamily="34" charset="0"/>
              </a:rPr>
              <a:t> Uneven or unnatural lighting around the superimposed person.</a:t>
            </a:r>
            <a:endParaRPr lang="zh-CN" altLang="en-US" sz="1600" dirty="0" smtClean="0">
              <a:solidFill>
                <a:schemeClr val="bg1"/>
              </a:solidFill>
              <a:ea typeface="Calibri" panose="020F0502020204030204" pitchFamily="34" charset="0"/>
              <a:cs typeface="Calibri" panose="020F0502020204030204" pitchFamily="34" charset="0"/>
            </a:endParaRPr>
          </a:p>
          <a:p>
            <a:pPr marL="285750" indent="-285750" algn="l">
              <a:lnSpc>
                <a:spcPct val="140000"/>
              </a:lnSpc>
              <a:buFont typeface="Arial" panose="020B0604020202020204" pitchFamily="34" charset="0"/>
              <a:buChar char="•"/>
            </a:pPr>
            <a:r>
              <a:rPr lang="zh-CN" altLang="en-US" sz="1600" b="1" dirty="0" smtClean="0">
                <a:solidFill>
                  <a:schemeClr val="bg1"/>
                </a:solidFill>
                <a:ea typeface="Calibri" panose="020F0502020204030204" pitchFamily="34" charset="0"/>
                <a:cs typeface="Calibri" panose="020F0502020204030204" pitchFamily="34" charset="0"/>
              </a:rPr>
              <a:t>Skin tones:</a:t>
            </a:r>
            <a:r>
              <a:rPr lang="zh-CN" altLang="en-US" sz="1600" dirty="0" smtClean="0">
                <a:solidFill>
                  <a:schemeClr val="bg1"/>
                </a:solidFill>
                <a:ea typeface="Calibri" panose="020F0502020204030204" pitchFamily="34" charset="0"/>
                <a:cs typeface="Calibri" panose="020F0502020204030204" pitchFamily="34" charset="0"/>
              </a:rPr>
              <a:t> Mismatched skin tones between the face and neck or background.</a:t>
            </a:r>
            <a:endParaRPr lang="zh-CN" altLang="en-US" sz="1600" dirty="0" smtClean="0">
              <a:solidFill>
                <a:schemeClr val="bg1"/>
              </a:solidFill>
              <a:ea typeface="Calibri" panose="020F0502020204030204" pitchFamily="34" charset="0"/>
              <a:cs typeface="Calibri" panose="020F0502020204030204" pitchFamily="34" charset="0"/>
            </a:endParaRPr>
          </a:p>
          <a:p>
            <a:pPr marL="285750" indent="-285750" algn="l">
              <a:lnSpc>
                <a:spcPct val="140000"/>
              </a:lnSpc>
              <a:buFont typeface="Arial" panose="020B0604020202020204" pitchFamily="34" charset="0"/>
              <a:buChar char="•"/>
            </a:pPr>
            <a:r>
              <a:rPr lang="zh-CN" altLang="en-US" sz="1600" b="1" dirty="0" smtClean="0">
                <a:solidFill>
                  <a:schemeClr val="bg1"/>
                </a:solidFill>
                <a:ea typeface="Calibri" panose="020F0502020204030204" pitchFamily="34" charset="0"/>
                <a:cs typeface="Calibri" panose="020F0502020204030204" pitchFamily="34" charset="0"/>
              </a:rPr>
              <a:t>Movement:</a:t>
            </a:r>
            <a:r>
              <a:rPr lang="zh-CN" altLang="en-US" sz="1600" dirty="0" smtClean="0">
                <a:solidFill>
                  <a:schemeClr val="bg1"/>
                </a:solidFill>
                <a:ea typeface="Calibri" panose="020F0502020204030204" pitchFamily="34" charset="0"/>
                <a:cs typeface="Calibri" panose="020F0502020204030204" pitchFamily="34" charset="0"/>
              </a:rPr>
              <a:t> Unnatural or jerky movements, particularly around the eyes</a:t>
            </a:r>
            <a:endParaRPr lang="zh-CN" altLang="en-US" sz="1600" dirty="0" smtClean="0">
              <a:solidFill>
                <a:schemeClr val="bg1"/>
              </a:solidFill>
              <a:ea typeface="Calibri" panose="020F0502020204030204" pitchFamily="34" charset="0"/>
              <a:cs typeface="Calibri" panose="020F0502020204030204" pitchFamily="34" charset="0"/>
            </a:endParaRPr>
          </a:p>
          <a:p>
            <a:pPr indent="0" algn="l">
              <a:lnSpc>
                <a:spcPct val="140000"/>
              </a:lnSpc>
              <a:buFont typeface="Arial" panose="020B0604020202020204" pitchFamily="34" charset="0"/>
              <a:buNone/>
            </a:pPr>
            <a:r>
              <a:rPr lang="en-IN" altLang="zh-CN" sz="1600" dirty="0" smtClean="0">
                <a:solidFill>
                  <a:schemeClr val="bg1"/>
                </a:solidFill>
                <a:ea typeface="Calibri" panose="020F0502020204030204" pitchFamily="34" charset="0"/>
                <a:cs typeface="Calibri" panose="020F0502020204030204" pitchFamily="34" charset="0"/>
              </a:rPr>
              <a:t>     </a:t>
            </a:r>
            <a:r>
              <a:rPr lang="zh-CN" altLang="en-US" sz="1600" dirty="0" smtClean="0">
                <a:solidFill>
                  <a:schemeClr val="bg1"/>
                </a:solidFill>
                <a:ea typeface="Calibri" panose="020F0502020204030204" pitchFamily="34" charset="0"/>
                <a:cs typeface="Calibri" panose="020F0502020204030204" pitchFamily="34" charset="0"/>
              </a:rPr>
              <a:t> and mouth.</a:t>
            </a:r>
            <a:endParaRPr lang="zh-CN" altLang="en-US" sz="1600" dirty="0" smtClean="0">
              <a:solidFill>
                <a:schemeClr val="bg1"/>
              </a:solidFill>
              <a:ea typeface="Calibri" panose="020F0502020204030204" pitchFamily="34" charset="0"/>
              <a:cs typeface="Calibri" panose="020F0502020204030204" pitchFamily="34" charset="0"/>
            </a:endParaRPr>
          </a:p>
          <a:p>
            <a:pPr marL="285750" indent="-285750" algn="l">
              <a:lnSpc>
                <a:spcPct val="140000"/>
              </a:lnSpc>
              <a:buFont typeface="Arial" panose="020B0604020202020204" pitchFamily="34" charset="0"/>
              <a:buChar char="•"/>
            </a:pPr>
            <a:r>
              <a:rPr lang="zh-CN" altLang="en-US" sz="1600" b="1" dirty="0" smtClean="0">
                <a:solidFill>
                  <a:schemeClr val="bg1"/>
                </a:solidFill>
                <a:ea typeface="Calibri" panose="020F0502020204030204" pitchFamily="34" charset="0"/>
                <a:cs typeface="Calibri" panose="020F0502020204030204" pitchFamily="34" charset="0"/>
              </a:rPr>
              <a:t>Potentially misleading:</a:t>
            </a:r>
            <a:r>
              <a:rPr lang="zh-CN" altLang="en-US" sz="1600" dirty="0" smtClean="0">
                <a:solidFill>
                  <a:schemeClr val="bg1"/>
                </a:solidFill>
                <a:ea typeface="Calibri" panose="020F0502020204030204" pitchFamily="34" charset="0"/>
                <a:cs typeface="Calibri" panose="020F0502020204030204" pitchFamily="34" charset="0"/>
              </a:rPr>
              <a:t> Aims to deceive the viewer into believing the depicted event or person is real when it's not.
</a:t>
            </a:r>
            <a:endParaRPr lang="zh-CN" altLang="en-US" sz="1600" dirty="0">
              <a:solidFill>
                <a:schemeClr val="bg1"/>
              </a:solidFill>
              <a:ea typeface="Calibri" panose="020F0502020204030204" pitchFamily="34" charset="0"/>
              <a:cs typeface="Calibri" panose="020F0502020204030204" pitchFamily="34" charset="0"/>
            </a:endParaRPr>
          </a:p>
        </p:txBody>
      </p:sp>
      <p:grpSp>
        <p:nvGrpSpPr>
          <p:cNvPr id="5" name="Group 4"/>
          <p:cNvGrpSpPr/>
          <p:nvPr/>
        </p:nvGrpSpPr>
        <p:grpSpPr>
          <a:xfrm>
            <a:off x="7992745" y="1139825"/>
            <a:ext cx="1360170" cy="1360170"/>
            <a:chOff x="12587" y="4755"/>
            <a:chExt cx="2142" cy="2142"/>
          </a:xfrm>
        </p:grpSpPr>
        <p:sp>
          <p:nvSpPr>
            <p:cNvPr id="10" name="椭圆 9"/>
            <p:cNvSpPr/>
            <p:nvPr/>
          </p:nvSpPr>
          <p:spPr>
            <a:xfrm>
              <a:off x="12587" y="4755"/>
              <a:ext cx="2143" cy="2143"/>
            </a:xfrm>
            <a:prstGeom prst="ellipse">
              <a:avLst/>
            </a:prstGeom>
            <a:gradFill>
              <a:gsLst>
                <a:gs pos="17000">
                  <a:srgbClr val="43D8FC"/>
                </a:gs>
                <a:gs pos="100000">
                  <a:srgbClr val="FF00FF"/>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2" name="矩形 11"/>
            <p:cNvSpPr/>
            <p:nvPr/>
          </p:nvSpPr>
          <p:spPr>
            <a:xfrm>
              <a:off x="13244" y="5143"/>
              <a:ext cx="788" cy="1212"/>
            </a:xfrm>
            <a:prstGeom prst="rect">
              <a:avLst/>
            </a:prstGeom>
          </p:spPr>
          <p:txBody>
            <a:bodyPr wrap="none">
              <a:spAutoFit/>
            </a:bodyPr>
            <a:lstStyle/>
            <a:p>
              <a:r>
                <a:rPr lang="en-US" altLang="zh-CN" sz="4400" b="1" dirty="0" smtClean="0">
                  <a:solidFill>
                    <a:schemeClr val="bg1"/>
                  </a:solidFill>
                  <a:effectLst>
                    <a:outerShdw blurRad="38100" dist="38100" dir="2700000" algn="tl">
                      <a:srgbClr val="000000">
                        <a:alpha val="43137"/>
                      </a:srgbClr>
                    </a:outerShdw>
                  </a:effectLst>
                  <a:ea typeface="Calibri" panose="020F0502020204030204" pitchFamily="34" charset="0"/>
                  <a:cs typeface="Calibri" panose="020F0502020204030204" pitchFamily="34" charset="0"/>
                </a:rPr>
                <a:t>B</a:t>
              </a:r>
              <a:endParaRPr lang="zh-CN" altLang="en-US" sz="4400" dirty="0">
                <a:effectLst>
                  <a:outerShdw blurRad="38100" dist="38100" dir="2700000" algn="tl">
                    <a:srgbClr val="000000">
                      <a:alpha val="43137"/>
                    </a:srgbClr>
                  </a:outerShdw>
                </a:effectLst>
                <a:ea typeface="Calibri" panose="020F0502020204030204" pitchFamily="34" charset="0"/>
                <a:cs typeface="Calibri" panose="020F0502020204030204" pitchFamily="34" charset="0"/>
              </a:endParaRPr>
            </a:p>
          </p:txBody>
        </p:sp>
      </p:grpSp>
      <p:cxnSp>
        <p:nvCxnSpPr>
          <p:cNvPr id="14" name="直接连接符 13"/>
          <p:cNvCxnSpPr/>
          <p:nvPr/>
        </p:nvCxnSpPr>
        <p:spPr>
          <a:xfrm>
            <a:off x="5633085" y="2680335"/>
            <a:ext cx="20320" cy="39014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1"/>
          <a:stretch>
            <a:fillRect/>
          </a:stretch>
        </p:blipFill>
        <p:spPr>
          <a:xfrm>
            <a:off x="0" y="1711522"/>
            <a:ext cx="4891314" cy="4211470"/>
          </a:xfrm>
          <a:prstGeom prst="rect">
            <a:avLst/>
          </a:prstGeom>
        </p:spPr>
      </p:pic>
      <p:sp>
        <p:nvSpPr>
          <p:cNvPr id="4" name="矩形 3"/>
          <p:cNvSpPr/>
          <p:nvPr/>
        </p:nvSpPr>
        <p:spPr>
          <a:xfrm>
            <a:off x="4891314" y="1480457"/>
            <a:ext cx="7300686" cy="4673600"/>
          </a:xfrm>
          <a:prstGeom prst="rect">
            <a:avLst/>
          </a:prstGeom>
          <a:gradFill>
            <a:gsLst>
              <a:gs pos="17000">
                <a:srgbClr val="43D8FC"/>
              </a:gs>
              <a:gs pos="100000">
                <a:srgbClr val="FF00FF"/>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6" name="TextBox 15"/>
          <p:cNvSpPr txBox="1">
            <a:spLocks noChangeArrowheads="1"/>
          </p:cNvSpPr>
          <p:nvPr/>
        </p:nvSpPr>
        <p:spPr bwMode="auto">
          <a:xfrm>
            <a:off x="4890770" y="1494155"/>
            <a:ext cx="7301230" cy="506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l">
              <a:lnSpc>
                <a:spcPct val="90000"/>
              </a:lnSpc>
            </a:pPr>
            <a:r>
              <a:rPr lang="en-IN" altLang="zh-CN" b="1" dirty="0">
                <a:solidFill>
                  <a:schemeClr val="bg1"/>
                </a:solidFill>
                <a:ea typeface="Calibri" panose="020F0502020204030204" pitchFamily="34" charset="0"/>
                <a:cs typeface="Calibri" panose="020F0502020204030204" pitchFamily="34" charset="0"/>
              </a:rPr>
              <a:t>O</a:t>
            </a:r>
            <a:r>
              <a:rPr lang="zh-CN" altLang="en-US" b="1" dirty="0">
                <a:solidFill>
                  <a:schemeClr val="bg1"/>
                </a:solidFill>
                <a:ea typeface="Calibri" panose="020F0502020204030204" pitchFamily="34" charset="0"/>
                <a:cs typeface="Calibri" panose="020F0502020204030204" pitchFamily="34" charset="0"/>
              </a:rPr>
              <a:t>penCV:</a:t>
            </a:r>
            <a:r>
              <a:rPr lang="en-IN" altLang="zh-CN" dirty="0">
                <a:solidFill>
                  <a:schemeClr val="bg1"/>
                </a:solidFill>
                <a:ea typeface="Calibri" panose="020F0502020204030204" pitchFamily="34" charset="0"/>
                <a:cs typeface="Calibri" panose="020F0502020204030204" pitchFamily="34" charset="0"/>
              </a:rPr>
              <a:t> It is a</a:t>
            </a:r>
            <a:r>
              <a:rPr lang="zh-CN" altLang="en-US" dirty="0">
                <a:solidFill>
                  <a:schemeClr val="bg1"/>
                </a:solidFill>
                <a:ea typeface="Calibri" panose="020F0502020204030204" pitchFamily="34" charset="0"/>
                <a:cs typeface="Calibri" panose="020F0502020204030204" pitchFamily="34" charset="0"/>
              </a:rPr>
              <a:t> tools for image and video analysis. It can be used for tasks such as face detection, facial landmark detection, and image manipulation, which are essential for identifying potential deepfakes.</a:t>
            </a:r>
            <a:endParaRPr lang="zh-CN" altLang="en-US" dirty="0">
              <a:solidFill>
                <a:schemeClr val="bg1"/>
              </a:solidFill>
              <a:ea typeface="Calibri" panose="020F0502020204030204" pitchFamily="34" charset="0"/>
              <a:cs typeface="Calibri" panose="020F0502020204030204" pitchFamily="34" charset="0"/>
            </a:endParaRPr>
          </a:p>
          <a:p>
            <a:pPr algn="l">
              <a:lnSpc>
                <a:spcPct val="90000"/>
              </a:lnSpc>
            </a:pPr>
            <a:endParaRPr lang="zh-CN" altLang="en-US" dirty="0">
              <a:solidFill>
                <a:schemeClr val="bg1"/>
              </a:solidFill>
              <a:ea typeface="Calibri" panose="020F0502020204030204" pitchFamily="34" charset="0"/>
              <a:cs typeface="Calibri" panose="020F0502020204030204" pitchFamily="34" charset="0"/>
            </a:endParaRPr>
          </a:p>
          <a:p>
            <a:pPr algn="l">
              <a:lnSpc>
                <a:spcPct val="90000"/>
              </a:lnSpc>
            </a:pPr>
            <a:r>
              <a:rPr lang="zh-CN" altLang="en-US" b="1" dirty="0">
                <a:solidFill>
                  <a:schemeClr val="bg1"/>
                </a:solidFill>
                <a:ea typeface="Calibri" panose="020F0502020204030204" pitchFamily="34" charset="0"/>
                <a:cs typeface="Calibri" panose="020F0502020204030204" pitchFamily="34" charset="0"/>
              </a:rPr>
              <a:t>dlib</a:t>
            </a:r>
            <a:r>
              <a:rPr lang="zh-CN" altLang="en-US" dirty="0">
                <a:solidFill>
                  <a:schemeClr val="bg1"/>
                </a:solidFill>
                <a:ea typeface="Calibri" panose="020F0502020204030204" pitchFamily="34" charset="0"/>
                <a:cs typeface="Calibri" panose="020F0502020204030204" pitchFamily="34" charset="0"/>
              </a:rPr>
              <a:t>: dlib is a C++ library with Python bindings commonly used for computer vision tasks. It offers facial landmark detection and face alignment functionalities</a:t>
            </a:r>
            <a:r>
              <a:rPr lang="en-IN" altLang="zh-CN" dirty="0">
                <a:solidFill>
                  <a:schemeClr val="bg1"/>
                </a:solidFill>
                <a:ea typeface="Calibri" panose="020F0502020204030204" pitchFamily="34" charset="0"/>
                <a:cs typeface="Calibri" panose="020F0502020204030204" pitchFamily="34" charset="0"/>
              </a:rPr>
              <a:t>.</a:t>
            </a:r>
            <a:endParaRPr lang="zh-CN" altLang="en-US" dirty="0">
              <a:solidFill>
                <a:schemeClr val="bg1"/>
              </a:solidFill>
              <a:ea typeface="Calibri" panose="020F0502020204030204" pitchFamily="34" charset="0"/>
              <a:cs typeface="Calibri" panose="020F0502020204030204" pitchFamily="34" charset="0"/>
            </a:endParaRPr>
          </a:p>
          <a:p>
            <a:pPr algn="l">
              <a:lnSpc>
                <a:spcPct val="90000"/>
              </a:lnSpc>
            </a:pPr>
            <a:endParaRPr lang="zh-CN" altLang="en-US" dirty="0">
              <a:solidFill>
                <a:schemeClr val="bg1"/>
              </a:solidFill>
              <a:ea typeface="Calibri" panose="020F0502020204030204" pitchFamily="34" charset="0"/>
              <a:cs typeface="Calibri" panose="020F0502020204030204" pitchFamily="34" charset="0"/>
            </a:endParaRPr>
          </a:p>
          <a:p>
            <a:pPr algn="l">
              <a:lnSpc>
                <a:spcPct val="90000"/>
              </a:lnSpc>
            </a:pPr>
            <a:r>
              <a:rPr lang="zh-CN" altLang="en-US" b="1" dirty="0">
                <a:solidFill>
                  <a:schemeClr val="bg1"/>
                </a:solidFill>
                <a:ea typeface="Calibri" panose="020F0502020204030204" pitchFamily="34" charset="0"/>
                <a:cs typeface="Calibri" panose="020F0502020204030204" pitchFamily="34" charset="0"/>
              </a:rPr>
              <a:t>TensorFlow or PyTorch:</a:t>
            </a:r>
            <a:r>
              <a:rPr lang="en-IN" altLang="zh-CN" b="1" dirty="0">
                <a:solidFill>
                  <a:schemeClr val="bg1"/>
                </a:solidFill>
                <a:ea typeface="Calibri" panose="020F0502020204030204" pitchFamily="34" charset="0"/>
                <a:cs typeface="Calibri" panose="020F0502020204030204" pitchFamily="34" charset="0"/>
              </a:rPr>
              <a:t> </a:t>
            </a:r>
            <a:r>
              <a:rPr lang="en-IN" altLang="zh-CN" dirty="0">
                <a:solidFill>
                  <a:schemeClr val="bg1"/>
                </a:solidFill>
                <a:ea typeface="Calibri" panose="020F0502020204030204" pitchFamily="34" charset="0"/>
                <a:cs typeface="Calibri" panose="020F0502020204030204" pitchFamily="34" charset="0"/>
              </a:rPr>
              <a:t>C</a:t>
            </a:r>
            <a:r>
              <a:rPr lang="zh-CN" altLang="en-US" dirty="0">
                <a:solidFill>
                  <a:schemeClr val="bg1"/>
                </a:solidFill>
                <a:ea typeface="Calibri" panose="020F0502020204030204" pitchFamily="34" charset="0"/>
                <a:cs typeface="Calibri" panose="020F0502020204030204" pitchFamily="34" charset="0"/>
              </a:rPr>
              <a:t>ommonly used for building and training machine learning models, including those used for deepfake detection.</a:t>
            </a:r>
            <a:endParaRPr lang="zh-CN" altLang="en-US" dirty="0">
              <a:solidFill>
                <a:schemeClr val="bg1"/>
              </a:solidFill>
              <a:ea typeface="Calibri" panose="020F0502020204030204" pitchFamily="34" charset="0"/>
              <a:cs typeface="Calibri" panose="020F0502020204030204" pitchFamily="34" charset="0"/>
            </a:endParaRPr>
          </a:p>
          <a:p>
            <a:pPr algn="l">
              <a:lnSpc>
                <a:spcPct val="90000"/>
              </a:lnSpc>
            </a:pPr>
            <a:endParaRPr lang="zh-CN" altLang="en-US" dirty="0">
              <a:solidFill>
                <a:schemeClr val="bg1"/>
              </a:solidFill>
              <a:ea typeface="Calibri" panose="020F0502020204030204" pitchFamily="34" charset="0"/>
              <a:cs typeface="Calibri" panose="020F0502020204030204" pitchFamily="34" charset="0"/>
            </a:endParaRPr>
          </a:p>
          <a:p>
            <a:pPr algn="l">
              <a:lnSpc>
                <a:spcPct val="90000"/>
              </a:lnSpc>
            </a:pPr>
            <a:r>
              <a:rPr lang="zh-CN" altLang="en-US" b="1" dirty="0">
                <a:solidFill>
                  <a:schemeClr val="bg1"/>
                </a:solidFill>
                <a:ea typeface="Calibri" panose="020F0502020204030204" pitchFamily="34" charset="0"/>
                <a:cs typeface="Calibri" panose="020F0502020204030204" pitchFamily="34" charset="0"/>
              </a:rPr>
              <a:t>scikit-learn:</a:t>
            </a:r>
            <a:r>
              <a:rPr lang="zh-CN" altLang="en-US" dirty="0">
                <a:solidFill>
                  <a:schemeClr val="bg1"/>
                </a:solidFill>
                <a:ea typeface="Calibri" panose="020F0502020204030204" pitchFamily="34" charset="0"/>
                <a:cs typeface="Calibri" panose="020F0502020204030204" pitchFamily="34" charset="0"/>
              </a:rPr>
              <a:t> </a:t>
            </a:r>
            <a:r>
              <a:rPr lang="en-IN" altLang="zh-CN" dirty="0">
                <a:solidFill>
                  <a:schemeClr val="bg1"/>
                </a:solidFill>
                <a:ea typeface="Calibri" panose="020F0502020204030204" pitchFamily="34" charset="0"/>
                <a:cs typeface="Calibri" panose="020F0502020204030204" pitchFamily="34" charset="0"/>
              </a:rPr>
              <a:t>P</a:t>
            </a:r>
            <a:r>
              <a:rPr lang="zh-CN" altLang="en-US" dirty="0">
                <a:solidFill>
                  <a:schemeClr val="bg1"/>
                </a:solidFill>
                <a:ea typeface="Calibri" panose="020F0502020204030204" pitchFamily="34" charset="0"/>
                <a:cs typeface="Calibri" panose="020F0502020204030204" pitchFamily="34" charset="0"/>
              </a:rPr>
              <a:t>rovides tools for data preprocessing, classification, and model evaluation.</a:t>
            </a:r>
            <a:endParaRPr lang="zh-CN" altLang="en-US" dirty="0">
              <a:solidFill>
                <a:schemeClr val="bg1"/>
              </a:solidFill>
              <a:ea typeface="Calibri" panose="020F0502020204030204" pitchFamily="34" charset="0"/>
              <a:cs typeface="Calibri" panose="020F0502020204030204" pitchFamily="34" charset="0"/>
            </a:endParaRPr>
          </a:p>
          <a:p>
            <a:pPr algn="l">
              <a:lnSpc>
                <a:spcPct val="90000"/>
              </a:lnSpc>
            </a:pPr>
            <a:endParaRPr lang="zh-CN" altLang="en-US" dirty="0">
              <a:solidFill>
                <a:schemeClr val="bg1"/>
              </a:solidFill>
              <a:ea typeface="Calibri" panose="020F0502020204030204" pitchFamily="34" charset="0"/>
              <a:cs typeface="Calibri" panose="020F0502020204030204" pitchFamily="34" charset="0"/>
            </a:endParaRPr>
          </a:p>
          <a:p>
            <a:pPr algn="l">
              <a:lnSpc>
                <a:spcPct val="90000"/>
              </a:lnSpc>
            </a:pPr>
            <a:r>
              <a:rPr lang="zh-CN" altLang="en-US" b="1" dirty="0">
                <a:solidFill>
                  <a:schemeClr val="bg1"/>
                </a:solidFill>
                <a:ea typeface="Calibri" panose="020F0502020204030204" pitchFamily="34" charset="0"/>
                <a:cs typeface="Calibri" panose="020F0502020204030204" pitchFamily="34" charset="0"/>
              </a:rPr>
              <a:t>face_recognition:</a:t>
            </a:r>
            <a:r>
              <a:rPr lang="zh-CN" altLang="en-US" dirty="0">
                <a:solidFill>
                  <a:schemeClr val="bg1"/>
                </a:solidFill>
                <a:ea typeface="Calibri" panose="020F0502020204030204" pitchFamily="34" charset="0"/>
                <a:cs typeface="Calibri" panose="020F0502020204030204" pitchFamily="34" charset="0"/>
              </a:rPr>
              <a:t> face_recognition is a simple library for face recognition and manipulation tasks. It provides face detection, facial landmark detection, and face encoding functionalities, which can be useful for identifying manipulated faces in deepfake videos.</a:t>
            </a:r>
            <a:endParaRPr lang="zh-CN" altLang="en-US" dirty="0">
              <a:solidFill>
                <a:schemeClr val="bg1"/>
              </a:solidFill>
              <a:ea typeface="Calibri" panose="020F0502020204030204" pitchFamily="34" charset="0"/>
              <a:cs typeface="Calibri" panose="020F0502020204030204" pitchFamily="34" charset="0"/>
            </a:endParaRPr>
          </a:p>
          <a:p>
            <a:pPr algn="l">
              <a:lnSpc>
                <a:spcPct val="90000"/>
              </a:lnSpc>
            </a:pPr>
            <a:endParaRPr lang="zh-CN" altLang="en-US" dirty="0">
              <a:solidFill>
                <a:schemeClr val="bg1"/>
              </a:solidFill>
              <a:ea typeface="Calibri" panose="020F0502020204030204" pitchFamily="34" charset="0"/>
              <a:cs typeface="Calibri" panose="020F0502020204030204" pitchFamily="34" charset="0"/>
            </a:endParaRPr>
          </a:p>
          <a:p>
            <a:pPr algn="l">
              <a:lnSpc>
                <a:spcPct val="90000"/>
              </a:lnSpc>
            </a:pPr>
            <a:endParaRPr lang="zh-CN" altLang="en-US" dirty="0">
              <a:solidFill>
                <a:schemeClr val="bg1"/>
              </a:solidFill>
              <a:ea typeface="Calibri" panose="020F0502020204030204" pitchFamily="34" charset="0"/>
              <a:cs typeface="Calibri" panose="020F0502020204030204" pitchFamily="34" charset="0"/>
            </a:endParaRPr>
          </a:p>
        </p:txBody>
      </p:sp>
      <p:sp>
        <p:nvSpPr>
          <p:cNvPr id="9" name="Rectangle 6"/>
          <p:cNvSpPr>
            <a:spLocks noChangeArrowheads="1"/>
          </p:cNvSpPr>
          <p:nvPr/>
        </p:nvSpPr>
        <p:spPr bwMode="black">
          <a:xfrm>
            <a:off x="5873659" y="540742"/>
            <a:ext cx="6117963" cy="706755"/>
          </a:xfrm>
          <a:prstGeom prst="rect">
            <a:avLst/>
          </a:prstGeom>
          <a:noFill/>
          <a:ln>
            <a:noFill/>
          </a:ln>
          <a:effectLst/>
        </p:spPr>
        <p:txBody>
          <a:bodyPr wrap="square">
            <a:spAutoFit/>
          </a:bodyPr>
          <a:p>
            <a:pPr indent="0" algn="ctr" fontAlgn="auto">
              <a:spcBef>
                <a:spcPts val="0"/>
              </a:spcBef>
              <a:spcAft>
                <a:spcPts val="0"/>
              </a:spcAft>
              <a:buNone/>
              <a:defRPr/>
            </a:pPr>
            <a:r>
              <a:rPr lang="en-IN" altLang="en-US" sz="40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Tools</a:t>
            </a:r>
            <a:endParaRPr lang="en-IN" altLang="en-US" sz="40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1"/>
          <a:stretch>
            <a:fillRect/>
          </a:stretch>
        </p:blipFill>
        <p:spPr>
          <a:xfrm>
            <a:off x="0" y="1711522"/>
            <a:ext cx="4891314" cy="4211470"/>
          </a:xfrm>
          <a:prstGeom prst="rect">
            <a:avLst/>
          </a:prstGeom>
        </p:spPr>
      </p:pic>
      <p:sp>
        <p:nvSpPr>
          <p:cNvPr id="4" name="矩形 3"/>
          <p:cNvSpPr/>
          <p:nvPr/>
        </p:nvSpPr>
        <p:spPr>
          <a:xfrm>
            <a:off x="4891314" y="1480457"/>
            <a:ext cx="7300686" cy="4673600"/>
          </a:xfrm>
          <a:prstGeom prst="rect">
            <a:avLst/>
          </a:prstGeom>
          <a:gradFill>
            <a:gsLst>
              <a:gs pos="17000">
                <a:srgbClr val="43D8FC"/>
              </a:gs>
              <a:gs pos="100000">
                <a:srgbClr val="FF00FF"/>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6" name="TextBox 15"/>
          <p:cNvSpPr txBox="1">
            <a:spLocks noChangeArrowheads="1"/>
          </p:cNvSpPr>
          <p:nvPr/>
        </p:nvSpPr>
        <p:spPr bwMode="auto">
          <a:xfrm>
            <a:off x="4890770" y="1433195"/>
            <a:ext cx="7301230" cy="4799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l" eaLnBrk="1" hangingPunct="1">
              <a:lnSpc>
                <a:spcPct val="100000"/>
              </a:lnSpc>
            </a:pPr>
            <a:r>
              <a:rPr lang="zh-CN" altLang="en-US" b="1" dirty="0" smtClean="0">
                <a:solidFill>
                  <a:schemeClr val="bg1"/>
                </a:solidFill>
                <a:ea typeface="Calibri" panose="020F0502020204030204" pitchFamily="34" charset="0"/>
                <a:cs typeface="Calibri" panose="020F0502020204030204" pitchFamily="34" charset="0"/>
              </a:rPr>
              <a:t>Deepfake Detection Dataset (DFDC):</a:t>
            </a:r>
            <a:r>
              <a:rPr lang="zh-CN" altLang="en-US" dirty="0" smtClean="0">
                <a:solidFill>
                  <a:schemeClr val="bg1"/>
                </a:solidFill>
                <a:ea typeface="Calibri" panose="020F0502020204030204" pitchFamily="34" charset="0"/>
                <a:cs typeface="Calibri" panose="020F0502020204030204" pitchFamily="34" charset="0"/>
              </a:rPr>
              <a:t> The DFDC is one of the most widely used datasets for deepfake detection research. It contains thousands of videos with manipulated faces created using various deepfake techniques. The dataset includes both training and validation sets, each with real and fake video clips.</a:t>
            </a:r>
            <a:endParaRPr lang="zh-CN" altLang="en-US" dirty="0" smtClean="0">
              <a:solidFill>
                <a:schemeClr val="bg1"/>
              </a:solidFill>
              <a:ea typeface="Calibri" panose="020F0502020204030204" pitchFamily="34" charset="0"/>
              <a:cs typeface="Calibri" panose="020F0502020204030204" pitchFamily="34" charset="0"/>
            </a:endParaRPr>
          </a:p>
          <a:p>
            <a:pPr algn="l" eaLnBrk="1" hangingPunct="1">
              <a:lnSpc>
                <a:spcPct val="100000"/>
              </a:lnSpc>
            </a:pPr>
            <a:endParaRPr lang="zh-CN" altLang="en-US" dirty="0" smtClean="0">
              <a:solidFill>
                <a:schemeClr val="bg1"/>
              </a:solidFill>
              <a:ea typeface="Calibri" panose="020F0502020204030204" pitchFamily="34" charset="0"/>
              <a:cs typeface="Calibri" panose="020F0502020204030204" pitchFamily="34" charset="0"/>
            </a:endParaRPr>
          </a:p>
          <a:p>
            <a:pPr algn="l" eaLnBrk="1" hangingPunct="1">
              <a:lnSpc>
                <a:spcPct val="100000"/>
              </a:lnSpc>
            </a:pPr>
            <a:r>
              <a:rPr lang="zh-CN" altLang="en-US" b="1" dirty="0" smtClean="0">
                <a:solidFill>
                  <a:schemeClr val="bg1"/>
                </a:solidFill>
                <a:ea typeface="Calibri" panose="020F0502020204030204" pitchFamily="34" charset="0"/>
                <a:cs typeface="Calibri" panose="020F0502020204030204" pitchFamily="34" charset="0"/>
              </a:rPr>
              <a:t>FaceForensics++:</a:t>
            </a:r>
            <a:r>
              <a:rPr lang="zh-CN" altLang="en-US" dirty="0" smtClean="0">
                <a:solidFill>
                  <a:schemeClr val="bg1"/>
                </a:solidFill>
                <a:ea typeface="Calibri" panose="020F0502020204030204" pitchFamily="34" charset="0"/>
                <a:cs typeface="Calibri" panose="020F0502020204030204" pitchFamily="34" charset="0"/>
              </a:rPr>
              <a:t> FaceForensics++ is another popular dataset for deepfake detection. It includes videos generated using four different manipulation methods: Deepfakes, Face2Face, FaceSwap, and NeuralTextures. The dataset provides a diverse set of manipulated videos along with corresponding original videos.</a:t>
            </a:r>
            <a:endParaRPr lang="zh-CN" altLang="en-US" dirty="0" smtClean="0">
              <a:solidFill>
                <a:schemeClr val="bg1"/>
              </a:solidFill>
              <a:ea typeface="Calibri" panose="020F0502020204030204" pitchFamily="34" charset="0"/>
              <a:cs typeface="Calibri" panose="020F0502020204030204" pitchFamily="34" charset="0"/>
            </a:endParaRPr>
          </a:p>
          <a:p>
            <a:pPr algn="l" eaLnBrk="1" hangingPunct="1">
              <a:lnSpc>
                <a:spcPct val="100000"/>
              </a:lnSpc>
            </a:pPr>
            <a:endParaRPr lang="zh-CN" altLang="en-US" dirty="0" smtClean="0">
              <a:solidFill>
                <a:schemeClr val="bg1"/>
              </a:solidFill>
              <a:ea typeface="Calibri" panose="020F0502020204030204" pitchFamily="34" charset="0"/>
              <a:cs typeface="Calibri" panose="020F0502020204030204" pitchFamily="34" charset="0"/>
            </a:endParaRPr>
          </a:p>
          <a:p>
            <a:pPr algn="l" eaLnBrk="1" hangingPunct="1">
              <a:lnSpc>
                <a:spcPct val="100000"/>
              </a:lnSpc>
            </a:pPr>
            <a:r>
              <a:rPr lang="zh-CN" altLang="en-US" b="1" dirty="0" smtClean="0">
                <a:solidFill>
                  <a:schemeClr val="bg1"/>
                </a:solidFill>
                <a:ea typeface="Calibri" panose="020F0502020204030204" pitchFamily="34" charset="0"/>
                <a:cs typeface="Calibri" panose="020F0502020204030204" pitchFamily="34" charset="0"/>
              </a:rPr>
              <a:t>Deepfake Detection Challenge Dataset:</a:t>
            </a:r>
            <a:r>
              <a:rPr lang="zh-CN" altLang="en-US" dirty="0" smtClean="0">
                <a:solidFill>
                  <a:schemeClr val="bg1"/>
                </a:solidFill>
                <a:ea typeface="Calibri" panose="020F0502020204030204" pitchFamily="34" charset="0"/>
                <a:cs typeface="Calibri" panose="020F0502020204030204" pitchFamily="34" charset="0"/>
              </a:rPr>
              <a:t> The Deepfake Detection Challenge Dataset, released by Google in collaboration with Kaggle, was hosted on Kaggle during the Deepfake Detection Challenge. This dataset consists of a mix of real and manipulated videos and was used for a competition aimed at advancing deepfake detection techniques.</a:t>
            </a:r>
            <a:endParaRPr lang="zh-CN" altLang="en-US" dirty="0" smtClean="0">
              <a:solidFill>
                <a:schemeClr val="bg1"/>
              </a:solidFill>
              <a:ea typeface="Calibri" panose="020F0502020204030204" pitchFamily="34" charset="0"/>
              <a:cs typeface="Calibri" panose="020F0502020204030204" pitchFamily="34" charset="0"/>
            </a:endParaRPr>
          </a:p>
        </p:txBody>
      </p:sp>
      <p:sp>
        <p:nvSpPr>
          <p:cNvPr id="9" name="Rectangle 6"/>
          <p:cNvSpPr>
            <a:spLocks noChangeArrowheads="1"/>
          </p:cNvSpPr>
          <p:nvPr/>
        </p:nvSpPr>
        <p:spPr bwMode="black">
          <a:xfrm>
            <a:off x="5873659" y="540742"/>
            <a:ext cx="6117963" cy="706755"/>
          </a:xfrm>
          <a:prstGeom prst="rect">
            <a:avLst/>
          </a:prstGeom>
          <a:noFill/>
          <a:ln>
            <a:noFill/>
          </a:ln>
          <a:effectLst/>
        </p:spPr>
        <p:txBody>
          <a:bodyPr wrap="square">
            <a:spAutoFit/>
          </a:bodyPr>
          <a:p>
            <a:pPr indent="0" algn="ctr" fontAlgn="auto">
              <a:spcBef>
                <a:spcPts val="0"/>
              </a:spcBef>
              <a:spcAft>
                <a:spcPts val="0"/>
              </a:spcAft>
              <a:buNone/>
              <a:defRPr/>
            </a:pPr>
            <a:r>
              <a:rPr lang="en-IN" altLang="en-US" sz="40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Data Set</a:t>
            </a:r>
            <a:endParaRPr lang="en-IN" altLang="en-US" sz="40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4" name="Rectangle 6"/>
          <p:cNvSpPr>
            <a:spLocks noChangeArrowheads="1"/>
          </p:cNvSpPr>
          <p:nvPr/>
        </p:nvSpPr>
        <p:spPr bwMode="black">
          <a:xfrm>
            <a:off x="624114" y="2875002"/>
            <a:ext cx="6117963" cy="1106805"/>
          </a:xfrm>
          <a:prstGeom prst="rect">
            <a:avLst/>
          </a:prstGeom>
          <a:noFill/>
          <a:ln>
            <a:noFill/>
          </a:ln>
          <a:effectLst/>
        </p:spPr>
        <p:txBody>
          <a:bodyPr wrap="square">
            <a:spAutoFit/>
          </a:bodyPr>
          <a:lstStyle/>
          <a:p>
            <a:pPr algn="dist" fontAlgn="auto">
              <a:spcBef>
                <a:spcPts val="0"/>
              </a:spcBef>
              <a:spcAft>
                <a:spcPts val="0"/>
              </a:spcAft>
              <a:defRPr/>
            </a:pPr>
            <a:r>
              <a:rPr lang="en-IN" altLang="en-US"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PROGRESS</a:t>
            </a:r>
            <a:endParaRPr lang="en-IN" altLang="en-US"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30885" y="1712685"/>
            <a:ext cx="3791863" cy="3791863"/>
          </a:xfrm>
          <a:prstGeom prst="rect">
            <a:avLst/>
          </a:prstGeom>
        </p:spPr>
      </p:pic>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4313</Words>
  <Application>WPS Presentation</Application>
  <PresentationFormat>宽屏</PresentationFormat>
  <Paragraphs>88</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Arial</vt:lpstr>
      <vt:lpstr>SimSun</vt:lpstr>
      <vt:lpstr>Wingdings</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KIIT</cp:lastModifiedBy>
  <cp:revision>11</cp:revision>
  <dcterms:created xsi:type="dcterms:W3CDTF">2018-08-26T03:11:00Z</dcterms:created>
  <dcterms:modified xsi:type="dcterms:W3CDTF">2024-02-17T18:27:12Z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1033-11.2.0.11225</vt:lpwstr>
  </property>
  <property fmtid="{D5CDD505-2E9C-101B-9397-08002B2CF9AE}" pid="3" name="ICV">
    <vt:lpwstr>D4FFD85060F64B75B012D5D94F18351C</vt:lpwstr>
  </property>
</Properties>
</file>