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Open Sauce" charset="1" panose="00000500000000000000"/>
      <p:regular r:id="rId18"/>
    </p:embeddedFont>
    <p:embeddedFont>
      <p:font typeface="Open Sauce Bold" charset="1" panose="00000800000000000000"/>
      <p:regular r:id="rId19"/>
    </p:embeddedFont>
    <p:embeddedFont>
      <p:font typeface="Oswald Bold" charset="1" panose="00000800000000000000"/>
      <p:regular r:id="rId20"/>
    </p:embeddedFont>
    <p:embeddedFont>
      <p:font typeface="Oswald" charset="1" panose="00000500000000000000"/>
      <p:regular r:id="rId21"/>
    </p:embeddedFont>
    <p:embeddedFont>
      <p:font typeface="DM Sans Bold" charset="1" panose="00000000000000000000"/>
      <p:regular r:id="rId22"/>
    </p:embeddedFont>
    <p:embeddedFont>
      <p:font typeface="DM Sans" charset="1" panose="00000000000000000000"/>
      <p:regular r:id="rId23"/>
    </p:embeddedFont>
    <p:embeddedFont>
      <p:font typeface="DM Sans Bold Italics" charset="1" panose="00000000000000000000"/>
      <p:regular r:id="rId24"/>
    </p:embeddedFont>
    <p:embeddedFont>
      <p:font typeface="DM Sans Italics" charset="1" panose="00000000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29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30.png" Type="http://schemas.openxmlformats.org/officeDocument/2006/relationships/image"/><Relationship Id="rId8" Target="../media/image31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2.png" Type="http://schemas.openxmlformats.org/officeDocument/2006/relationships/image"/><Relationship Id="rId9" Target="../media/image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0.svg" Type="http://schemas.openxmlformats.org/officeDocument/2006/relationships/image"/><Relationship Id="rId11" Target="../media/image21.png" Type="http://schemas.openxmlformats.org/officeDocument/2006/relationships/image"/><Relationship Id="rId12" Target="../media/image22.svg" Type="http://schemas.openxmlformats.org/officeDocument/2006/relationships/image"/><Relationship Id="rId13" Target="../media/image2.png" Type="http://schemas.openxmlformats.org/officeDocument/2006/relationships/image"/><Relationship Id="rId14" Target="../media/image3.svg" Type="http://schemas.openxmlformats.org/officeDocument/2006/relationships/image"/><Relationship Id="rId2" Target="../media/image1.png" Type="http://schemas.openxmlformats.org/officeDocument/2006/relationships/image"/><Relationship Id="rId3" Target="../media/image13.png" Type="http://schemas.openxmlformats.org/officeDocument/2006/relationships/image"/><Relationship Id="rId4" Target="../media/image14.svg" Type="http://schemas.openxmlformats.org/officeDocument/2006/relationships/image"/><Relationship Id="rId5" Target="../media/image15.png" Type="http://schemas.openxmlformats.org/officeDocument/2006/relationships/image"/><Relationship Id="rId6" Target="../media/image16.svg" Type="http://schemas.openxmlformats.org/officeDocument/2006/relationships/image"/><Relationship Id="rId7" Target="../media/image17.png" Type="http://schemas.openxmlformats.org/officeDocument/2006/relationships/image"/><Relationship Id="rId8" Target="../media/image18.svg" Type="http://schemas.openxmlformats.org/officeDocument/2006/relationships/image"/><Relationship Id="rId9" Target="../media/image1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5.png" Type="http://schemas.openxmlformats.org/officeDocument/2006/relationships/image"/><Relationship Id="rId4" Target="../media/image26.svg" Type="http://schemas.openxmlformats.org/officeDocument/2006/relationships/image"/><Relationship Id="rId5" Target="../media/image6.png" Type="http://schemas.openxmlformats.org/officeDocument/2006/relationships/image"/><Relationship Id="rId6" Target="../media/image27.png" Type="http://schemas.openxmlformats.org/officeDocument/2006/relationships/image"/><Relationship Id="rId7" Target="../media/image2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699164" y="529901"/>
            <a:ext cx="2006526" cy="2062442"/>
          </a:xfrm>
          <a:custGeom>
            <a:avLst/>
            <a:gdLst/>
            <a:ahLst/>
            <a:cxnLst/>
            <a:rect r="r" b="b" t="t" l="l"/>
            <a:pathLst>
              <a:path h="2062442" w="2006526">
                <a:moveTo>
                  <a:pt x="0" y="0"/>
                </a:moveTo>
                <a:lnTo>
                  <a:pt x="2006526" y="0"/>
                </a:lnTo>
                <a:lnTo>
                  <a:pt x="2006526" y="2062442"/>
                </a:lnTo>
                <a:lnTo>
                  <a:pt x="0" y="206244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744022" y="2870040"/>
            <a:ext cx="13958405" cy="6530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64"/>
              </a:lnSpc>
              <a:spcBef>
                <a:spcPct val="0"/>
              </a:spcBef>
            </a:pPr>
            <a:r>
              <a:rPr lang="en-US" sz="6972">
                <a:solidFill>
                  <a:srgbClr val="000000"/>
                </a:solidFill>
                <a:latin typeface="Open Sauce"/>
              </a:rPr>
              <a:t> </a:t>
            </a:r>
            <a:r>
              <a:rPr lang="en-US" sz="6972">
                <a:solidFill>
                  <a:srgbClr val="000000"/>
                </a:solidFill>
                <a:latin typeface="Open Sauce Bold"/>
              </a:rPr>
              <a:t>Stock Market Prediction using Numerical and Textual Analysis</a:t>
            </a:r>
          </a:p>
          <a:p>
            <a:pPr algn="ctr">
              <a:lnSpc>
                <a:spcPts val="9064"/>
              </a:lnSpc>
              <a:spcBef>
                <a:spcPct val="0"/>
              </a:spcBef>
            </a:pPr>
            <a:r>
              <a:rPr lang="en-US" sz="6972">
                <a:solidFill>
                  <a:srgbClr val="000000"/>
                </a:solidFill>
                <a:latin typeface="Open Sauce"/>
              </a:rPr>
              <a:t> </a:t>
            </a:r>
          </a:p>
          <a:p>
            <a:pPr algn="ctr">
              <a:lnSpc>
                <a:spcPts val="6984"/>
              </a:lnSpc>
              <a:spcBef>
                <a:spcPct val="0"/>
              </a:spcBef>
            </a:pPr>
            <a:r>
              <a:rPr lang="en-US" sz="5372">
                <a:solidFill>
                  <a:srgbClr val="000000"/>
                </a:solidFill>
                <a:latin typeface="Open Sauce"/>
              </a:rPr>
              <a:t>Task 7 - The Sparks Foundation Internship</a:t>
            </a:r>
          </a:p>
          <a:p>
            <a:pPr algn="ctr">
              <a:lnSpc>
                <a:spcPts val="6984"/>
              </a:lnSpc>
              <a:spcBef>
                <a:spcPct val="0"/>
              </a:spcBef>
            </a:pPr>
          </a:p>
          <a:p>
            <a:pPr algn="ctr">
              <a:lnSpc>
                <a:spcPts val="5252"/>
              </a:lnSpc>
              <a:spcBef>
                <a:spcPct val="0"/>
              </a:spcBef>
            </a:pPr>
            <a:r>
              <a:rPr lang="en-US" sz="4040">
                <a:solidFill>
                  <a:srgbClr val="000000"/>
                </a:solidFill>
                <a:latin typeface="Open Sauce"/>
              </a:rPr>
              <a:t>by</a:t>
            </a:r>
          </a:p>
          <a:p>
            <a:pPr algn="ctr">
              <a:lnSpc>
                <a:spcPts val="5252"/>
              </a:lnSpc>
              <a:spcBef>
                <a:spcPct val="0"/>
              </a:spcBef>
            </a:pPr>
            <a:r>
              <a:rPr lang="en-US" sz="4040">
                <a:solidFill>
                  <a:srgbClr val="000000"/>
                </a:solidFill>
                <a:latin typeface="Open Sauce"/>
              </a:rPr>
              <a:t>Gayathri Gnanam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153078" y="4323064"/>
            <a:ext cx="11570690" cy="6199650"/>
            <a:chOff x="0" y="0"/>
            <a:chExt cx="3961028" cy="212234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961028" cy="2122344"/>
            </a:xfrm>
            <a:custGeom>
              <a:avLst/>
              <a:gdLst/>
              <a:ahLst/>
              <a:cxnLst/>
              <a:rect r="r" b="b" t="t" l="l"/>
              <a:pathLst>
                <a:path h="2122344" w="3961028">
                  <a:moveTo>
                    <a:pt x="3961028" y="0"/>
                  </a:moveTo>
                  <a:lnTo>
                    <a:pt x="0" y="0"/>
                  </a:lnTo>
                  <a:lnTo>
                    <a:pt x="0" y="1934384"/>
                  </a:lnTo>
                  <a:lnTo>
                    <a:pt x="157480" y="1934384"/>
                  </a:lnTo>
                  <a:lnTo>
                    <a:pt x="157480" y="2122344"/>
                  </a:lnTo>
                  <a:lnTo>
                    <a:pt x="463550" y="1934384"/>
                  </a:lnTo>
                  <a:lnTo>
                    <a:pt x="3961028" y="1934384"/>
                  </a:lnTo>
                  <a:lnTo>
                    <a:pt x="3961028" y="0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3961028" cy="19508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  <a:p>
              <a:pPr algn="ctr" marL="971537" indent="-485769" lvl="1">
                <a:lnSpc>
                  <a:spcPts val="5849"/>
                </a:lnSpc>
                <a:buFont typeface="Arial"/>
                <a:buChar char="•"/>
              </a:pPr>
              <a:r>
                <a:rPr lang="en-US" sz="4499">
                  <a:solidFill>
                    <a:srgbClr val="131211"/>
                  </a:solidFill>
                  <a:latin typeface="Open Sauce Bold"/>
                </a:rPr>
                <a:t>Key Findings: </a:t>
              </a:r>
              <a:r>
                <a:rPr lang="en-US" sz="4499">
                  <a:solidFill>
                    <a:srgbClr val="131211"/>
                  </a:solidFill>
                  <a:latin typeface="Open Sauce"/>
                </a:rPr>
                <a:t>Summary of the key findings from the numerical and textual analysis.</a:t>
              </a:r>
            </a:p>
            <a:p>
              <a:pPr algn="ctr">
                <a:lnSpc>
                  <a:spcPts val="5849"/>
                </a:lnSpc>
              </a:pPr>
            </a:p>
            <a:p>
              <a:pPr algn="ctr" marL="971537" indent="-485769" lvl="1">
                <a:lnSpc>
                  <a:spcPts val="5849"/>
                </a:lnSpc>
                <a:buFont typeface="Arial"/>
                <a:buChar char="•"/>
              </a:pPr>
              <a:r>
                <a:rPr lang="en-US" sz="4499">
                  <a:solidFill>
                    <a:srgbClr val="131211"/>
                  </a:solidFill>
                  <a:latin typeface="Open Sauce Bold"/>
                </a:rPr>
                <a:t>Impact: </a:t>
              </a:r>
              <a:r>
                <a:rPr lang="en-US" sz="4499">
                  <a:solidFill>
                    <a:srgbClr val="131211"/>
                  </a:solidFill>
                  <a:latin typeface="Open Sauce"/>
                </a:rPr>
                <a:t>How these findings can be used to predict stock market trends.</a:t>
              </a:r>
            </a:p>
            <a:p>
              <a:pPr algn="ctr">
                <a:lnSpc>
                  <a:spcPts val="584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887923">
            <a:off x="-2683214" y="7543802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887923">
            <a:off x="12076940" y="-3354783"/>
            <a:ext cx="7032580" cy="7216267"/>
          </a:xfrm>
          <a:custGeom>
            <a:avLst/>
            <a:gdLst/>
            <a:ahLst/>
            <a:cxnLst/>
            <a:rect r="r" b="b" t="t" l="l"/>
            <a:pathLst>
              <a:path h="7216267" w="7032580">
                <a:moveTo>
                  <a:pt x="0" y="0"/>
                </a:moveTo>
                <a:lnTo>
                  <a:pt x="7032580" y="0"/>
                </a:lnTo>
                <a:lnTo>
                  <a:pt x="7032580" y="7216267"/>
                </a:lnTo>
                <a:lnTo>
                  <a:pt x="0" y="7216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07236" y="1226566"/>
            <a:ext cx="11754013" cy="1345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932"/>
              </a:lnSpc>
              <a:spcBef>
                <a:spcPct val="0"/>
              </a:spcBef>
            </a:pPr>
            <a:r>
              <a:rPr lang="en-US" sz="7921" spc="776">
                <a:solidFill>
                  <a:srgbClr val="231F20"/>
                </a:solidFill>
                <a:latin typeface="Oswald Bold"/>
              </a:rPr>
              <a:t>RESULTS AND INSIGHTS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-224419" y="-1349021"/>
            <a:ext cx="2094695" cy="2377721"/>
            <a:chOff x="0" y="0"/>
            <a:chExt cx="551689" cy="62623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51689" cy="626231"/>
            </a:xfrm>
            <a:custGeom>
              <a:avLst/>
              <a:gdLst/>
              <a:ahLst/>
              <a:cxnLst/>
              <a:rect r="r" b="b" t="t" l="l"/>
              <a:pathLst>
                <a:path h="626231" w="551689">
                  <a:moveTo>
                    <a:pt x="0" y="0"/>
                  </a:moveTo>
                  <a:lnTo>
                    <a:pt x="551689" y="0"/>
                  </a:lnTo>
                  <a:lnTo>
                    <a:pt x="551689" y="626231"/>
                  </a:lnTo>
                  <a:lnTo>
                    <a:pt x="0" y="626231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551689" cy="6452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770706" y="-3368517"/>
            <a:ext cx="4959890" cy="495989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F4F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144000" y="1278539"/>
            <a:ext cx="13188954" cy="13188954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F4F5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6639105" y="-5979128"/>
            <a:ext cx="12110389" cy="12426705"/>
          </a:xfrm>
          <a:custGeom>
            <a:avLst/>
            <a:gdLst/>
            <a:ahLst/>
            <a:cxnLst/>
            <a:rect r="r" b="b" t="t" l="l"/>
            <a:pathLst>
              <a:path h="12426705" w="12110389">
                <a:moveTo>
                  <a:pt x="0" y="0"/>
                </a:moveTo>
                <a:lnTo>
                  <a:pt x="12110389" y="0"/>
                </a:lnTo>
                <a:lnTo>
                  <a:pt x="12110389" y="12426706"/>
                </a:lnTo>
                <a:lnTo>
                  <a:pt x="0" y="124267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3986589">
            <a:off x="5084777" y="6259532"/>
            <a:ext cx="9894000" cy="10152425"/>
          </a:xfrm>
          <a:custGeom>
            <a:avLst/>
            <a:gdLst/>
            <a:ahLst/>
            <a:cxnLst/>
            <a:rect r="r" b="b" t="t" l="l"/>
            <a:pathLst>
              <a:path h="10152425" w="9894000">
                <a:moveTo>
                  <a:pt x="0" y="0"/>
                </a:moveTo>
                <a:lnTo>
                  <a:pt x="9894000" y="0"/>
                </a:lnTo>
                <a:lnTo>
                  <a:pt x="9894000" y="10152425"/>
                </a:lnTo>
                <a:lnTo>
                  <a:pt x="0" y="101524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490778" y="499483"/>
            <a:ext cx="7942168" cy="1518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419"/>
              </a:lnSpc>
            </a:pPr>
            <a:r>
              <a:rPr lang="en-US" sz="9000" spc="882">
                <a:solidFill>
                  <a:srgbClr val="FFFFFF"/>
                </a:solidFill>
                <a:latin typeface="Oswald Bold"/>
              </a:rPr>
              <a:t> CONCLUSION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09408" y="4342073"/>
            <a:ext cx="8951867" cy="5600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15"/>
              </a:lnSpc>
            </a:pPr>
          </a:p>
          <a:p>
            <a:pPr algn="l" marL="921773" indent="-460886" lvl="1">
              <a:lnSpc>
                <a:spcPts val="5891"/>
              </a:lnSpc>
              <a:buFont typeface="Arial"/>
              <a:buChar char="•"/>
            </a:pPr>
            <a:r>
              <a:rPr lang="en-US" sz="4269" spc="418">
                <a:solidFill>
                  <a:srgbClr val="F5FFF5"/>
                </a:solidFill>
                <a:latin typeface="DM Sans Bold"/>
              </a:rPr>
              <a:t>Summary</a:t>
            </a:r>
            <a:r>
              <a:rPr lang="en-US" sz="4269" spc="418">
                <a:solidFill>
                  <a:srgbClr val="F5FFF5"/>
                </a:solidFill>
                <a:latin typeface="DM Sans"/>
              </a:rPr>
              <a:t>: Recap of the project's objective and the techniques used.</a:t>
            </a:r>
          </a:p>
          <a:p>
            <a:pPr algn="l" marL="921773" indent="-460886" lvl="1">
              <a:lnSpc>
                <a:spcPts val="5891"/>
              </a:lnSpc>
              <a:buFont typeface="Arial"/>
              <a:buChar char="•"/>
            </a:pPr>
            <a:r>
              <a:rPr lang="en-US" sz="4269" spc="418">
                <a:solidFill>
                  <a:srgbClr val="F5FFF5"/>
                </a:solidFill>
                <a:latin typeface="DM Sans Bold"/>
              </a:rPr>
              <a:t>Future Work: </a:t>
            </a:r>
            <a:r>
              <a:rPr lang="en-US" sz="4269" spc="418">
                <a:solidFill>
                  <a:srgbClr val="F5FFF5"/>
                </a:solidFill>
                <a:latin typeface="DM Sans"/>
              </a:rPr>
              <a:t>Potential improvements and future directions for the project.</a:t>
            </a:r>
          </a:p>
          <a:p>
            <a:pPr algn="l">
              <a:lnSpc>
                <a:spcPts val="4615"/>
              </a:lnSpc>
            </a:pPr>
          </a:p>
        </p:txBody>
      </p:sp>
      <p:pic>
        <p:nvPicPr>
          <p:cNvPr name="Picture 12" id="12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233834" y="4487044"/>
            <a:ext cx="9575322" cy="295336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580377">
            <a:off x="9407140" y="-9309963"/>
            <a:ext cx="24036383" cy="24664199"/>
          </a:xfrm>
          <a:custGeom>
            <a:avLst/>
            <a:gdLst/>
            <a:ahLst/>
            <a:cxnLst/>
            <a:rect r="r" b="b" t="t" l="l"/>
            <a:pathLst>
              <a:path h="24664199" w="24036383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61733" y="2066945"/>
            <a:ext cx="8097687" cy="18718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5223"/>
              </a:lnSpc>
              <a:spcBef>
                <a:spcPct val="0"/>
              </a:spcBef>
            </a:pPr>
            <a:r>
              <a:rPr lang="en-US" sz="11031" spc="1081">
                <a:solidFill>
                  <a:srgbClr val="231F20"/>
                </a:solidFill>
                <a:latin typeface="Oswald Bold"/>
              </a:rPr>
              <a:t>THANK YOU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5409623" y="2266970"/>
            <a:ext cx="2025995" cy="2082453"/>
          </a:xfrm>
          <a:custGeom>
            <a:avLst/>
            <a:gdLst/>
            <a:ahLst/>
            <a:cxnLst/>
            <a:rect r="r" b="b" t="t" l="l"/>
            <a:pathLst>
              <a:path h="2082453" w="2025995">
                <a:moveTo>
                  <a:pt x="0" y="0"/>
                </a:moveTo>
                <a:lnTo>
                  <a:pt x="2025994" y="0"/>
                </a:lnTo>
                <a:lnTo>
                  <a:pt x="2025994" y="2082453"/>
                </a:lnTo>
                <a:lnTo>
                  <a:pt x="0" y="208245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-4254153" y="7476061"/>
            <a:ext cx="11881594" cy="3564478"/>
          </a:xfrm>
          <a:custGeom>
            <a:avLst/>
            <a:gdLst/>
            <a:ahLst/>
            <a:cxnLst/>
            <a:rect r="r" b="b" t="t" l="l"/>
            <a:pathLst>
              <a:path h="3564478" w="11881594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864799" y="2899377"/>
            <a:ext cx="15770524" cy="2588321"/>
          </a:xfrm>
          <a:custGeom>
            <a:avLst/>
            <a:gdLst/>
            <a:ahLst/>
            <a:cxnLst/>
            <a:rect r="r" b="b" t="t" l="l"/>
            <a:pathLst>
              <a:path h="2588321" w="15770524">
                <a:moveTo>
                  <a:pt x="0" y="0"/>
                </a:moveTo>
                <a:lnTo>
                  <a:pt x="15770524" y="0"/>
                </a:lnTo>
                <a:lnTo>
                  <a:pt x="15770524" y="2588321"/>
                </a:lnTo>
                <a:lnTo>
                  <a:pt x="0" y="258832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4433" t="-58760" r="0" b="-301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474235" y="3673321"/>
            <a:ext cx="1156649" cy="1173721"/>
          </a:xfrm>
          <a:custGeom>
            <a:avLst/>
            <a:gdLst/>
            <a:ahLst/>
            <a:cxnLst/>
            <a:rect r="r" b="b" t="t" l="l"/>
            <a:pathLst>
              <a:path h="1173721" w="1156649">
                <a:moveTo>
                  <a:pt x="0" y="0"/>
                </a:moveTo>
                <a:lnTo>
                  <a:pt x="1156649" y="0"/>
                </a:lnTo>
                <a:lnTo>
                  <a:pt x="1156649" y="1173721"/>
                </a:lnTo>
                <a:lnTo>
                  <a:pt x="0" y="11737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052811" y="5952234"/>
            <a:ext cx="15394501" cy="2541957"/>
            <a:chOff x="0" y="0"/>
            <a:chExt cx="5898299" cy="97393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898299" cy="973934"/>
            </a:xfrm>
            <a:custGeom>
              <a:avLst/>
              <a:gdLst/>
              <a:ahLst/>
              <a:cxnLst/>
              <a:rect r="r" b="b" t="t" l="l"/>
              <a:pathLst>
                <a:path h="973934" w="5898299">
                  <a:moveTo>
                    <a:pt x="0" y="0"/>
                  </a:moveTo>
                  <a:lnTo>
                    <a:pt x="5898299" y="0"/>
                  </a:lnTo>
                  <a:lnTo>
                    <a:pt x="5898299" y="973934"/>
                  </a:lnTo>
                  <a:lnTo>
                    <a:pt x="0" y="973934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5898299" cy="9929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2471429" y="7223213"/>
            <a:ext cx="1159455" cy="1178744"/>
          </a:xfrm>
          <a:custGeom>
            <a:avLst/>
            <a:gdLst/>
            <a:ahLst/>
            <a:cxnLst/>
            <a:rect r="r" b="b" t="t" l="l"/>
            <a:pathLst>
              <a:path h="1178744" w="1159455">
                <a:moveTo>
                  <a:pt x="0" y="0"/>
                </a:moveTo>
                <a:lnTo>
                  <a:pt x="1159455" y="0"/>
                </a:lnTo>
                <a:lnTo>
                  <a:pt x="1159455" y="1178743"/>
                </a:lnTo>
                <a:lnTo>
                  <a:pt x="0" y="117874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738779" y="888605"/>
            <a:ext cx="9537624" cy="16863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774"/>
              </a:lnSpc>
            </a:pPr>
            <a:r>
              <a:rPr lang="en-US" sz="9981" spc="978">
                <a:solidFill>
                  <a:srgbClr val="231F20"/>
                </a:solidFill>
                <a:latin typeface="Oswald Bold"/>
              </a:rPr>
              <a:t>INTRODUCTION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-2069499" y="6926216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4058144" y="6155143"/>
            <a:ext cx="12608312" cy="2098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89"/>
              </a:lnSpc>
              <a:spcBef>
                <a:spcPct val="0"/>
              </a:spcBef>
            </a:pPr>
            <a:r>
              <a:rPr lang="en-US" sz="4299">
                <a:solidFill>
                  <a:srgbClr val="231F20"/>
                </a:solidFill>
                <a:latin typeface="Open Sauce Bold"/>
              </a:rPr>
              <a:t>Key Techniques:  </a:t>
            </a:r>
            <a:r>
              <a:rPr lang="en-US" sz="4299">
                <a:solidFill>
                  <a:srgbClr val="231F20"/>
                </a:solidFill>
                <a:latin typeface="Open Sauce"/>
              </a:rPr>
              <a:t>Data analysis, data visualization, numerical analysis, textual analysis.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436914" y="3086448"/>
            <a:ext cx="12626294" cy="2098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89"/>
              </a:lnSpc>
              <a:spcBef>
                <a:spcPct val="0"/>
              </a:spcBef>
            </a:pPr>
            <a:r>
              <a:rPr lang="en-US" sz="4299">
                <a:solidFill>
                  <a:srgbClr val="231F20"/>
                </a:solidFill>
                <a:latin typeface="Open Sauce"/>
              </a:rPr>
              <a:t>      </a:t>
            </a:r>
            <a:r>
              <a:rPr lang="en-US" sz="4299">
                <a:solidFill>
                  <a:srgbClr val="231F20"/>
                </a:solidFill>
                <a:latin typeface="Open Sauce Bold"/>
              </a:rPr>
              <a:t>Objective:</a:t>
            </a:r>
            <a:r>
              <a:rPr lang="en-US" sz="4299">
                <a:solidFill>
                  <a:srgbClr val="231F20"/>
                </a:solidFill>
                <a:latin typeface="Open Sauce"/>
              </a:rPr>
              <a:t> Predict stock market trends using numerical and textual analysis with Python.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169367" y="-10264537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15989" y="3030981"/>
            <a:ext cx="12056119" cy="3564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371"/>
              </a:lnSpc>
            </a:pPr>
            <a:r>
              <a:rPr lang="en-US" sz="10414" spc="1020">
                <a:solidFill>
                  <a:srgbClr val="FFFFFF"/>
                </a:solidFill>
                <a:latin typeface="Oswald Bold"/>
              </a:rPr>
              <a:t>       NUMERICAL           ANALYSIS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3447294" y="-3843198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307472" y="6672678"/>
            <a:ext cx="7673056" cy="7673056"/>
          </a:xfrm>
          <a:custGeom>
            <a:avLst/>
            <a:gdLst/>
            <a:ahLst/>
            <a:cxnLst/>
            <a:rect r="r" b="b" t="t" l="l"/>
            <a:pathLst>
              <a:path h="7673056" w="7673056">
                <a:moveTo>
                  <a:pt x="0" y="0"/>
                </a:moveTo>
                <a:lnTo>
                  <a:pt x="7673056" y="0"/>
                </a:lnTo>
                <a:lnTo>
                  <a:pt x="7673056" y="7673056"/>
                </a:lnTo>
                <a:lnTo>
                  <a:pt x="0" y="76730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024816" y="5501099"/>
            <a:ext cx="2238367" cy="2238367"/>
          </a:xfrm>
          <a:custGeom>
            <a:avLst/>
            <a:gdLst/>
            <a:ahLst/>
            <a:cxnLst/>
            <a:rect r="r" b="b" t="t" l="l"/>
            <a:pathLst>
              <a:path h="2238367" w="2238367">
                <a:moveTo>
                  <a:pt x="0" y="0"/>
                </a:moveTo>
                <a:lnTo>
                  <a:pt x="2238368" y="0"/>
                </a:lnTo>
                <a:lnTo>
                  <a:pt x="2238368" y="2238367"/>
                </a:lnTo>
                <a:lnTo>
                  <a:pt x="0" y="223836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663659" y="6071953"/>
            <a:ext cx="960682" cy="1052540"/>
          </a:xfrm>
          <a:custGeom>
            <a:avLst/>
            <a:gdLst/>
            <a:ahLst/>
            <a:cxnLst/>
            <a:rect r="r" b="b" t="t" l="l"/>
            <a:pathLst>
              <a:path h="1052540" w="960682">
                <a:moveTo>
                  <a:pt x="0" y="0"/>
                </a:moveTo>
                <a:lnTo>
                  <a:pt x="960682" y="0"/>
                </a:lnTo>
                <a:lnTo>
                  <a:pt x="960682" y="1052541"/>
                </a:lnTo>
                <a:lnTo>
                  <a:pt x="0" y="105254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539534" y="7377531"/>
            <a:ext cx="2238367" cy="2238367"/>
          </a:xfrm>
          <a:custGeom>
            <a:avLst/>
            <a:gdLst/>
            <a:ahLst/>
            <a:cxnLst/>
            <a:rect r="r" b="b" t="t" l="l"/>
            <a:pathLst>
              <a:path h="2238367" w="2238367">
                <a:moveTo>
                  <a:pt x="0" y="0"/>
                </a:moveTo>
                <a:lnTo>
                  <a:pt x="2238367" y="0"/>
                </a:lnTo>
                <a:lnTo>
                  <a:pt x="2238367" y="2238368"/>
                </a:lnTo>
                <a:lnTo>
                  <a:pt x="0" y="22383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510099" y="7377531"/>
            <a:ext cx="2238367" cy="2238367"/>
          </a:xfrm>
          <a:custGeom>
            <a:avLst/>
            <a:gdLst/>
            <a:ahLst/>
            <a:cxnLst/>
            <a:rect r="r" b="b" t="t" l="l"/>
            <a:pathLst>
              <a:path h="2238367" w="2238367">
                <a:moveTo>
                  <a:pt x="0" y="0"/>
                </a:moveTo>
                <a:lnTo>
                  <a:pt x="2238367" y="0"/>
                </a:lnTo>
                <a:lnTo>
                  <a:pt x="2238367" y="2238368"/>
                </a:lnTo>
                <a:lnTo>
                  <a:pt x="0" y="22383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994936" y="7891202"/>
            <a:ext cx="1268693" cy="1211025"/>
          </a:xfrm>
          <a:custGeom>
            <a:avLst/>
            <a:gdLst/>
            <a:ahLst/>
            <a:cxnLst/>
            <a:rect r="r" b="b" t="t" l="l"/>
            <a:pathLst>
              <a:path h="1211025" w="1268693">
                <a:moveTo>
                  <a:pt x="0" y="0"/>
                </a:moveTo>
                <a:lnTo>
                  <a:pt x="1268693" y="0"/>
                </a:lnTo>
                <a:lnTo>
                  <a:pt x="1268693" y="1211025"/>
                </a:lnTo>
                <a:lnTo>
                  <a:pt x="0" y="121102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106315" y="7936159"/>
            <a:ext cx="1104804" cy="1121111"/>
          </a:xfrm>
          <a:custGeom>
            <a:avLst/>
            <a:gdLst/>
            <a:ahLst/>
            <a:cxnLst/>
            <a:rect r="r" b="b" t="t" l="l"/>
            <a:pathLst>
              <a:path h="1121111" w="1104804">
                <a:moveTo>
                  <a:pt x="0" y="0"/>
                </a:moveTo>
                <a:lnTo>
                  <a:pt x="1104805" y="0"/>
                </a:lnTo>
                <a:lnTo>
                  <a:pt x="1104805" y="1121111"/>
                </a:lnTo>
                <a:lnTo>
                  <a:pt x="0" y="112111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479722" y="-483375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4176364">
            <a:off x="-4105129" y="653023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6215" y="-132622"/>
            <a:ext cx="18261785" cy="5376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Open Sauce Bold"/>
              </a:rPr>
              <a:t>Numerical Analysis</a:t>
            </a:r>
          </a:p>
          <a:p>
            <a:pPr algn="ctr">
              <a:lnSpc>
                <a:spcPts val="5589"/>
              </a:lnSpc>
              <a:spcBef>
                <a:spcPct val="0"/>
              </a:spcBef>
            </a:pPr>
          </a:p>
          <a:p>
            <a:pPr algn="ctr">
              <a:lnSpc>
                <a:spcPts val="5589"/>
              </a:lnSpc>
              <a:spcBef>
                <a:spcPct val="0"/>
              </a:spcBef>
            </a:pPr>
            <a:r>
              <a:rPr lang="en-US" sz="4299">
                <a:solidFill>
                  <a:srgbClr val="000000"/>
                </a:solidFill>
                <a:latin typeface="Open Sauce"/>
              </a:rPr>
              <a:t>Importing Libraries: Overview of the libraries used (e.g., pandas, numpy, matplotlib).</a:t>
            </a:r>
          </a:p>
          <a:p>
            <a:pPr algn="ctr">
              <a:lnSpc>
                <a:spcPts val="5589"/>
              </a:lnSpc>
              <a:spcBef>
                <a:spcPct val="0"/>
              </a:spcBef>
            </a:pPr>
            <a:r>
              <a:rPr lang="en-US" sz="4299">
                <a:solidFill>
                  <a:srgbClr val="000000"/>
                </a:solidFill>
                <a:latin typeface="Open Sauce"/>
              </a:rPr>
              <a:t>Datasets: Description of the datasets used for analysis.</a:t>
            </a:r>
          </a:p>
          <a:p>
            <a:pPr algn="ctr">
              <a:lnSpc>
                <a:spcPts val="5589"/>
              </a:lnSpc>
              <a:spcBef>
                <a:spcPct val="0"/>
              </a:spcBef>
            </a:pPr>
            <a:r>
              <a:rPr lang="en-US" sz="4299">
                <a:solidFill>
                  <a:srgbClr val="000000"/>
                </a:solidFill>
                <a:latin typeface="Open Sauce"/>
              </a:rPr>
              <a:t>Data Understanding: Initial exploration and understanding of the dataset structure.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-4012602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019320" y="2901697"/>
            <a:ext cx="1400485" cy="6493178"/>
            <a:chOff x="0" y="0"/>
            <a:chExt cx="368852" cy="171013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68852" cy="1710137"/>
            </a:xfrm>
            <a:custGeom>
              <a:avLst/>
              <a:gdLst/>
              <a:ahLst/>
              <a:cxnLst/>
              <a:rect r="r" b="b" t="t" l="l"/>
              <a:pathLst>
                <a:path h="1710137" w="368852">
                  <a:moveTo>
                    <a:pt x="0" y="0"/>
                  </a:moveTo>
                  <a:lnTo>
                    <a:pt x="368852" y="0"/>
                  </a:lnTo>
                  <a:lnTo>
                    <a:pt x="368852" y="1710137"/>
                  </a:lnTo>
                  <a:lnTo>
                    <a:pt x="0" y="1710137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368852" cy="17291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7054232" y="2787397"/>
            <a:ext cx="10687403" cy="5931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17"/>
              </a:lnSpc>
            </a:pPr>
            <a:r>
              <a:rPr lang="en-US" sz="6099" spc="597">
                <a:solidFill>
                  <a:srgbClr val="231F20"/>
                </a:solidFill>
                <a:latin typeface="Oswald Bold"/>
              </a:rPr>
              <a:t>MOVING AVERAGE PLOTTING</a:t>
            </a:r>
          </a:p>
          <a:p>
            <a:pPr algn="ctr">
              <a:lnSpc>
                <a:spcPts val="6761"/>
              </a:lnSpc>
            </a:pPr>
          </a:p>
          <a:p>
            <a:pPr algn="ctr" marL="712470" indent="-356235" lvl="1">
              <a:lnSpc>
                <a:spcPts val="4554"/>
              </a:lnSpc>
              <a:buFont typeface="Arial"/>
              <a:buChar char="•"/>
            </a:pPr>
            <a:r>
              <a:rPr lang="en-US" sz="3300" spc="323">
                <a:solidFill>
                  <a:srgbClr val="231F20"/>
                </a:solidFill>
                <a:latin typeface="Oswald"/>
              </a:rPr>
              <a:t>Concept: Explanation of moving average and its significance in stock market analysis.</a:t>
            </a:r>
          </a:p>
          <a:p>
            <a:pPr algn="ctr" marL="712470" indent="-356235" lvl="1">
              <a:lnSpc>
                <a:spcPts val="4554"/>
              </a:lnSpc>
              <a:buFont typeface="Arial"/>
              <a:buChar char="•"/>
            </a:pPr>
            <a:r>
              <a:rPr lang="en-US" sz="3300" spc="323">
                <a:solidFill>
                  <a:srgbClr val="231F20"/>
                </a:solidFill>
                <a:latin typeface="Oswald"/>
              </a:rPr>
              <a:t>Visualization: Plot showing the moving average of stock prices.</a:t>
            </a:r>
          </a:p>
          <a:p>
            <a:pPr algn="ctr" marL="712470" indent="-356235" lvl="1">
              <a:lnSpc>
                <a:spcPts val="4554"/>
              </a:lnSpc>
              <a:buFont typeface="Arial"/>
              <a:buChar char="•"/>
            </a:pPr>
            <a:r>
              <a:rPr lang="en-US" sz="3300" spc="323">
                <a:solidFill>
                  <a:srgbClr val="231F20"/>
                </a:solidFill>
                <a:latin typeface="Oswald"/>
              </a:rPr>
              <a:t>Insights: Key insights drawn from the moving average plot.</a:t>
            </a:r>
          </a:p>
          <a:p>
            <a:pPr algn="ctr">
              <a:lnSpc>
                <a:spcPts val="4554"/>
              </a:lnSpc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2016048">
            <a:off x="12243487" y="-1005305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407869">
            <a:off x="12052165" y="1118883"/>
            <a:ext cx="12471670" cy="5351480"/>
          </a:xfrm>
          <a:custGeom>
            <a:avLst/>
            <a:gdLst/>
            <a:ahLst/>
            <a:cxnLst/>
            <a:rect r="r" b="b" t="t" l="l"/>
            <a:pathLst>
              <a:path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203215" y="7962246"/>
            <a:ext cx="4876482" cy="516424"/>
          </a:xfrm>
          <a:custGeom>
            <a:avLst/>
            <a:gdLst/>
            <a:ahLst/>
            <a:cxnLst/>
            <a:rect r="r" b="b" t="t" l="l"/>
            <a:pathLst>
              <a:path h="516424" w="4876482">
                <a:moveTo>
                  <a:pt x="0" y="0"/>
                </a:moveTo>
                <a:lnTo>
                  <a:pt x="4876483" y="0"/>
                </a:lnTo>
                <a:lnTo>
                  <a:pt x="4876483" y="516423"/>
                </a:lnTo>
                <a:lnTo>
                  <a:pt x="0" y="51642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6495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3407869">
            <a:off x="-4696947" y="10150458"/>
            <a:ext cx="12471670" cy="5351480"/>
          </a:xfrm>
          <a:custGeom>
            <a:avLst/>
            <a:gdLst/>
            <a:ahLst/>
            <a:cxnLst/>
            <a:rect r="r" b="b" t="t" l="l"/>
            <a:pathLst>
              <a:path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365769" y="3791077"/>
            <a:ext cx="2551375" cy="2622909"/>
          </a:xfrm>
          <a:custGeom>
            <a:avLst/>
            <a:gdLst/>
            <a:ahLst/>
            <a:cxnLst/>
            <a:rect r="r" b="b" t="t" l="l"/>
            <a:pathLst>
              <a:path h="2622909" w="2551375">
                <a:moveTo>
                  <a:pt x="0" y="0"/>
                </a:moveTo>
                <a:lnTo>
                  <a:pt x="2551375" y="0"/>
                </a:lnTo>
                <a:lnTo>
                  <a:pt x="2551375" y="2622909"/>
                </a:lnTo>
                <a:lnTo>
                  <a:pt x="0" y="26229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538888" y="788016"/>
            <a:ext cx="13297469" cy="88662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414"/>
              </a:lnSpc>
            </a:pPr>
            <a:r>
              <a:rPr lang="en-US" sz="9918" spc="971">
                <a:solidFill>
                  <a:srgbClr val="231F20"/>
                </a:solidFill>
                <a:latin typeface="Oswald Bold"/>
              </a:rPr>
              <a:t>RETURNS PLOTTING</a:t>
            </a:r>
          </a:p>
          <a:p>
            <a:pPr algn="l">
              <a:lnSpc>
                <a:spcPts val="10414"/>
              </a:lnSpc>
            </a:pPr>
          </a:p>
          <a:p>
            <a:pPr algn="l" marL="998949" indent="-499475" lvl="1">
              <a:lnSpc>
                <a:spcPts val="4858"/>
              </a:lnSpc>
              <a:buFont typeface="Arial"/>
              <a:buChar char="•"/>
            </a:pPr>
            <a:r>
              <a:rPr lang="en-US" sz="4626" spc="453">
                <a:solidFill>
                  <a:srgbClr val="231F20"/>
                </a:solidFill>
                <a:latin typeface="Oswald Bold"/>
              </a:rPr>
              <a:t>CONCEPT:</a:t>
            </a:r>
            <a:r>
              <a:rPr lang="en-US" sz="4626" spc="453">
                <a:solidFill>
                  <a:srgbClr val="231F20"/>
                </a:solidFill>
                <a:latin typeface="Oswald"/>
              </a:rPr>
              <a:t> EXPLANATION OF STOCK RETURNS AND THEIR IMPORTANCE.</a:t>
            </a:r>
          </a:p>
          <a:p>
            <a:pPr algn="l">
              <a:lnSpc>
                <a:spcPts val="4858"/>
              </a:lnSpc>
            </a:pPr>
          </a:p>
          <a:p>
            <a:pPr algn="l" marL="998949" indent="-499475" lvl="1">
              <a:lnSpc>
                <a:spcPts val="4858"/>
              </a:lnSpc>
              <a:buFont typeface="Arial"/>
              <a:buChar char="•"/>
            </a:pPr>
            <a:r>
              <a:rPr lang="en-US" sz="4626" spc="453">
                <a:solidFill>
                  <a:srgbClr val="231F20"/>
                </a:solidFill>
                <a:latin typeface="Oswald Bold"/>
              </a:rPr>
              <a:t>VISUALIZATION: </a:t>
            </a:r>
            <a:r>
              <a:rPr lang="en-US" sz="4626" spc="453">
                <a:solidFill>
                  <a:srgbClr val="231F20"/>
                </a:solidFill>
                <a:latin typeface="Oswald"/>
              </a:rPr>
              <a:t>PLOT SHOWING STOCK RETURNS OVER TIME.</a:t>
            </a:r>
          </a:p>
          <a:p>
            <a:pPr algn="l">
              <a:lnSpc>
                <a:spcPts val="4858"/>
              </a:lnSpc>
            </a:pPr>
          </a:p>
          <a:p>
            <a:pPr algn="l" marL="998949" indent="-499475" lvl="1">
              <a:lnSpc>
                <a:spcPts val="4858"/>
              </a:lnSpc>
              <a:buFont typeface="Arial"/>
              <a:buChar char="•"/>
            </a:pPr>
            <a:r>
              <a:rPr lang="en-US" sz="4626" spc="453">
                <a:solidFill>
                  <a:srgbClr val="231F20"/>
                </a:solidFill>
                <a:latin typeface="Oswald Bold"/>
              </a:rPr>
              <a:t>INSIGHTS: </a:t>
            </a:r>
            <a:r>
              <a:rPr lang="en-US" sz="4626" spc="453">
                <a:solidFill>
                  <a:srgbClr val="231F20"/>
                </a:solidFill>
                <a:latin typeface="Oswald"/>
              </a:rPr>
              <a:t>KEY INSIGHTS DRAWN FROM THE RETURNS PLOT.</a:t>
            </a:r>
          </a:p>
          <a:p>
            <a:pPr algn="l" marL="0" indent="0" lvl="0">
              <a:lnSpc>
                <a:spcPts val="10414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8498723" y="6552336"/>
            <a:ext cx="4135657" cy="694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2"/>
              </a:lnSpc>
            </a:pPr>
            <a:r>
              <a:rPr lang="en-US" sz="4081" spc="399">
                <a:solidFill>
                  <a:srgbClr val="FDFBFB"/>
                </a:solidFill>
                <a:latin typeface="DM Sans Bold"/>
              </a:rPr>
              <a:t>CUSTOMERS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169367" y="-10264537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15989" y="3030981"/>
            <a:ext cx="12056119" cy="3564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371"/>
              </a:lnSpc>
            </a:pPr>
            <a:r>
              <a:rPr lang="en-US" sz="10414" spc="1020">
                <a:solidFill>
                  <a:srgbClr val="FFFFFF"/>
                </a:solidFill>
                <a:latin typeface="Oswald Bold"/>
              </a:rPr>
              <a:t>       TEXTUAL           ANALYSIS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3447294" y="-3843198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87923">
            <a:off x="13475833" y="-8787301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38888" y="1195362"/>
            <a:ext cx="12113167" cy="1594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 </a:t>
            </a:r>
            <a:r>
              <a:rPr lang="en-US" sz="9431" spc="924">
                <a:solidFill>
                  <a:srgbClr val="231F20"/>
                </a:solidFill>
                <a:latin typeface="Oswald Bold"/>
              </a:rPr>
              <a:t>Textual Analysis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887923">
            <a:off x="-4569317" y="4768683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225263" y="3671570"/>
            <a:ext cx="13034037" cy="4050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59"/>
              </a:lnSpc>
              <a:spcBef>
                <a:spcPct val="0"/>
              </a:spcBef>
            </a:pPr>
            <a:r>
              <a:rPr lang="en-US" sz="4123">
                <a:solidFill>
                  <a:srgbClr val="000000"/>
                </a:solidFill>
                <a:latin typeface="Open Sauce"/>
              </a:rPr>
              <a:t>Data Conversion: Converting the data type of the Date column.</a:t>
            </a:r>
          </a:p>
          <a:p>
            <a:pPr algn="ctr">
              <a:lnSpc>
                <a:spcPts val="5359"/>
              </a:lnSpc>
              <a:spcBef>
                <a:spcPct val="0"/>
              </a:spcBef>
            </a:pPr>
            <a:r>
              <a:rPr lang="en-US" sz="4123">
                <a:solidFill>
                  <a:srgbClr val="000000"/>
                </a:solidFill>
                <a:latin typeface="Open Sauce"/>
              </a:rPr>
              <a:t>Feature Understanding: Overview of the data types of various features.</a:t>
            </a:r>
          </a:p>
          <a:p>
            <a:pPr algn="ctr">
              <a:lnSpc>
                <a:spcPts val="5359"/>
              </a:lnSpc>
              <a:spcBef>
                <a:spcPct val="0"/>
              </a:spcBef>
            </a:pPr>
            <a:r>
              <a:rPr lang="en-US" sz="4123">
                <a:solidFill>
                  <a:srgbClr val="000000"/>
                </a:solidFill>
                <a:latin typeface="Open Sauce"/>
              </a:rPr>
              <a:t>Purpose: Importance of textual data in stock market prediction.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87923">
            <a:off x="-6937517" y="-8747353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580377">
            <a:off x="10646613" y="3123224"/>
            <a:ext cx="12102934" cy="12419055"/>
          </a:xfrm>
          <a:custGeom>
            <a:avLst/>
            <a:gdLst/>
            <a:ahLst/>
            <a:cxnLst/>
            <a:rect r="r" b="b" t="t" l="l"/>
            <a:pathLst>
              <a:path h="12419055" w="12102934">
                <a:moveTo>
                  <a:pt x="0" y="0"/>
                </a:moveTo>
                <a:lnTo>
                  <a:pt x="12102933" y="0"/>
                </a:lnTo>
                <a:lnTo>
                  <a:pt x="12102933" y="12419055"/>
                </a:lnTo>
                <a:lnTo>
                  <a:pt x="0" y="1241905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343797" y="1155414"/>
            <a:ext cx="13617940" cy="32419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DATA PROCESSING AND ANALYSIS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860187" y="6558496"/>
            <a:ext cx="2257081" cy="80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86"/>
              </a:lnSpc>
            </a:pPr>
            <a:r>
              <a:rPr lang="en-US" sz="2738" spc="136">
                <a:solidFill>
                  <a:srgbClr val="FFFBFB"/>
                </a:solidFill>
                <a:latin typeface="DM Sans"/>
              </a:rPr>
              <a:t>Everest Cantu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793461" y="7488242"/>
            <a:ext cx="2302097" cy="60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64"/>
              </a:lnSpc>
            </a:pPr>
            <a:r>
              <a:rPr lang="en-US" sz="2053" spc="102">
                <a:solidFill>
                  <a:srgbClr val="FFFBFB"/>
                </a:solidFill>
                <a:latin typeface="DM Sans"/>
              </a:rPr>
              <a:t>Ceo Of Ingoude Company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005441" y="6558496"/>
            <a:ext cx="2213980" cy="80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86"/>
              </a:lnSpc>
            </a:pPr>
            <a:r>
              <a:rPr lang="en-US" sz="2738" spc="136">
                <a:solidFill>
                  <a:srgbClr val="FFFBFB"/>
                </a:solidFill>
                <a:latin typeface="DM Sans"/>
              </a:rPr>
              <a:t>Drew Holloway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949138" y="7488242"/>
            <a:ext cx="2302097" cy="60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64"/>
              </a:lnSpc>
            </a:pPr>
            <a:r>
              <a:rPr lang="en-US" sz="2053" spc="102">
                <a:solidFill>
                  <a:srgbClr val="FFFBFB"/>
                </a:solidFill>
                <a:latin typeface="DM Sans"/>
              </a:rPr>
              <a:t>Ceo Of Ingoude Company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294659" y="6558496"/>
            <a:ext cx="2009227" cy="80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86"/>
              </a:lnSpc>
            </a:pPr>
            <a:r>
              <a:rPr lang="en-US" sz="2738" spc="136">
                <a:solidFill>
                  <a:srgbClr val="FFFBFB"/>
                </a:solidFill>
                <a:latin typeface="DM Sans"/>
              </a:rPr>
              <a:t>Remy Marsh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104005" y="7488242"/>
            <a:ext cx="2302097" cy="60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64"/>
              </a:lnSpc>
            </a:pPr>
            <a:r>
              <a:rPr lang="en-US" sz="2053" spc="102">
                <a:solidFill>
                  <a:srgbClr val="FFFBFB"/>
                </a:solidFill>
                <a:latin typeface="DM Sans"/>
              </a:rPr>
              <a:t>Ceo Of Ingoude Company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3416119" y="8256064"/>
            <a:ext cx="3145217" cy="333081"/>
          </a:xfrm>
          <a:custGeom>
            <a:avLst/>
            <a:gdLst/>
            <a:ahLst/>
            <a:cxnLst/>
            <a:rect r="r" b="b" t="t" l="l"/>
            <a:pathLst>
              <a:path h="333081" w="3145217">
                <a:moveTo>
                  <a:pt x="0" y="0"/>
                </a:moveTo>
                <a:lnTo>
                  <a:pt x="3145217" y="0"/>
                </a:lnTo>
                <a:lnTo>
                  <a:pt x="3145217" y="333081"/>
                </a:lnTo>
                <a:lnTo>
                  <a:pt x="0" y="33308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6495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571796" y="8256064"/>
            <a:ext cx="3145217" cy="333081"/>
          </a:xfrm>
          <a:custGeom>
            <a:avLst/>
            <a:gdLst/>
            <a:ahLst/>
            <a:cxnLst/>
            <a:rect r="r" b="b" t="t" l="l"/>
            <a:pathLst>
              <a:path h="333081" w="3145217">
                <a:moveTo>
                  <a:pt x="0" y="0"/>
                </a:moveTo>
                <a:lnTo>
                  <a:pt x="3145218" y="0"/>
                </a:lnTo>
                <a:lnTo>
                  <a:pt x="3145218" y="333081"/>
                </a:lnTo>
                <a:lnTo>
                  <a:pt x="0" y="33308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6495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1726664" y="8256064"/>
            <a:ext cx="3145217" cy="333081"/>
          </a:xfrm>
          <a:custGeom>
            <a:avLst/>
            <a:gdLst/>
            <a:ahLst/>
            <a:cxnLst/>
            <a:rect r="r" b="b" t="t" l="l"/>
            <a:pathLst>
              <a:path h="333081" w="3145217">
                <a:moveTo>
                  <a:pt x="0" y="0"/>
                </a:moveTo>
                <a:lnTo>
                  <a:pt x="3145217" y="0"/>
                </a:lnTo>
                <a:lnTo>
                  <a:pt x="3145217" y="333081"/>
                </a:lnTo>
                <a:lnTo>
                  <a:pt x="0" y="33308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6495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3804097" y="8030085"/>
            <a:ext cx="3145217" cy="333081"/>
          </a:xfrm>
          <a:custGeom>
            <a:avLst/>
            <a:gdLst/>
            <a:ahLst/>
            <a:cxnLst/>
            <a:rect r="r" b="b" t="t" l="l"/>
            <a:pathLst>
              <a:path h="333081" w="3145217">
                <a:moveTo>
                  <a:pt x="0" y="0"/>
                </a:moveTo>
                <a:lnTo>
                  <a:pt x="3145218" y="0"/>
                </a:lnTo>
                <a:lnTo>
                  <a:pt x="3145218" y="333081"/>
                </a:lnTo>
                <a:lnTo>
                  <a:pt x="0" y="33308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6495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454010" y="4397806"/>
            <a:ext cx="12156029" cy="44853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14"/>
              </a:lnSpc>
              <a:spcBef>
                <a:spcPct val="0"/>
              </a:spcBef>
            </a:pPr>
          </a:p>
          <a:p>
            <a:pPr algn="ctr">
              <a:lnSpc>
                <a:spcPts val="6347"/>
              </a:lnSpc>
              <a:spcBef>
                <a:spcPct val="0"/>
              </a:spcBef>
            </a:pPr>
            <a:r>
              <a:rPr lang="en-US" sz="4599" spc="45">
                <a:solidFill>
                  <a:srgbClr val="000000"/>
                </a:solidFill>
                <a:latin typeface="DM Sans Bold Italics"/>
              </a:rPr>
              <a:t>Steps Taken:</a:t>
            </a:r>
            <a:r>
              <a:rPr lang="en-US" sz="4599" spc="45">
                <a:solidFill>
                  <a:srgbClr val="000000"/>
                </a:solidFill>
                <a:latin typeface="DM Sans Italics"/>
              </a:rPr>
              <a:t> Brief explanation of the data processing steps for both numerical and textual data.</a:t>
            </a:r>
          </a:p>
          <a:p>
            <a:pPr algn="ctr">
              <a:lnSpc>
                <a:spcPts val="6347"/>
              </a:lnSpc>
              <a:spcBef>
                <a:spcPct val="0"/>
              </a:spcBef>
            </a:pPr>
            <a:r>
              <a:rPr lang="en-US" sz="4599" spc="45">
                <a:solidFill>
                  <a:srgbClr val="000000"/>
                </a:solidFill>
                <a:latin typeface="DM Sans Bold Italics"/>
              </a:rPr>
              <a:t>Techniques Used:</a:t>
            </a:r>
            <a:r>
              <a:rPr lang="en-US" sz="4599" spc="45">
                <a:solidFill>
                  <a:srgbClr val="000000"/>
                </a:solidFill>
                <a:latin typeface="DM Sans Italics"/>
              </a:rPr>
              <a:t> Overview of the analytical techniques applied.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DAGIyF6v_Lg</dc:identifier>
  <dcterms:modified xsi:type="dcterms:W3CDTF">2011-08-01T06:04:30Z</dcterms:modified>
  <cp:revision>1</cp:revision>
  <dc:title>Stock Market Prediction using Numerical and Textual Analysis Task 7 - The Sparks Foundation Internship Your Name Date</dc:title>
</cp:coreProperties>
</file>