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sldIdLst>
    <p:sldId id="256" r:id="rId2"/>
    <p:sldId id="257" r:id="rId3"/>
    <p:sldId id="258" r:id="rId4"/>
    <p:sldId id="291" r:id="rId5"/>
    <p:sldId id="277" r:id="rId6"/>
    <p:sldId id="293" r:id="rId7"/>
    <p:sldId id="292" r:id="rId8"/>
    <p:sldId id="294" r:id="rId9"/>
    <p:sldId id="260" r:id="rId10"/>
    <p:sldId id="276" r:id="rId11"/>
    <p:sldId id="295" r:id="rId12"/>
    <p:sldId id="317" r:id="rId13"/>
    <p:sldId id="261" r:id="rId14"/>
    <p:sldId id="316" r:id="rId15"/>
    <p:sldId id="262" r:id="rId16"/>
    <p:sldId id="310" r:id="rId17"/>
    <p:sldId id="315" r:id="rId18"/>
    <p:sldId id="314" r:id="rId19"/>
    <p:sldId id="263" r:id="rId20"/>
    <p:sldId id="265"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3"/>
  </p:normalViewPr>
  <p:slideViewPr>
    <p:cSldViewPr snapToGrid="0" showGuides="1">
      <p:cViewPr varScale="1">
        <p:scale>
          <a:sx n="59" d="100"/>
          <a:sy n="59" d="100"/>
        </p:scale>
        <p:origin x="8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B5C10-49B4-5D48-BF65-94FE865BEF32}"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77C85-FE54-124B-95E6-F9A0F1627C0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77C85-FE54-124B-95E6-F9A0F1627C0F}"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CFC57F7-339F-5D4E-9C16-8034D4D8F44B}" type="datetime1">
              <a:rPr lang="en-IN" smtClean="0"/>
              <a:t>28-11-2024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fld id="{62722A1A-EEFA-9D4B-8A89-52BD610F65EF}" type="slidenum">
              <a:rPr lang="en-US" smtClean="0"/>
              <a:t>‹#›</a:t>
            </a:fld>
            <a:r>
              <a:rPr lang="en-US" dirty="0"/>
              <a:t>|</a:t>
            </a:r>
            <a:fld id="{C7CE11B6-BB31-1C45-9920-0C912F7BCB7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02BF4B0B-2620-054A-A94C-30269E627EC8}" type="datetime1">
              <a:rPr lang="en-IN" smtClean="0"/>
              <a:t>28-11-2024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CBDC50B-D7E9-3E46-BF97-BF9CDB3195D0}" type="datetime1">
              <a:rPr lang="en-IN" smtClean="0"/>
              <a:t>28-11-2024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CDB6A68-8223-6847-B1AF-BF63A0263AB5}" type="datetime1">
              <a:rPr lang="en-IN" smtClean="0"/>
              <a:t>28-11-2024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D618AA-8DAA-FF4E-B18D-27A1BA1C0151}" type="slidenum">
              <a:rPr lang="en-US" smtClean="0"/>
              <a:t>‹#›</a:t>
            </a:fld>
            <a:endParaRPr lang="en-US"/>
          </a:p>
        </p:txBody>
      </p:sp>
      <p:pic>
        <p:nvPicPr>
          <p:cNvPr id="7"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053FC1C6-C8DC-EF4A-9E19-D275438CC94E}" type="datetime1">
              <a:rPr lang="en-IN" smtClean="0"/>
              <a:t>28-11-2024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BC28AC0-8765-9A41-8D41-2D369A30419F}" type="datetime1">
              <a:rPr lang="en-IN" smtClean="0"/>
              <a:t>28-11-2024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D618AA-8DAA-FF4E-B18D-27A1BA1C0151}" type="slidenum">
              <a:rPr lang="en-US" smtClean="0"/>
              <a:t>‹#›</a:t>
            </a:fld>
            <a:endParaRPr lang="en-US"/>
          </a:p>
        </p:txBody>
      </p:sp>
      <p:pic>
        <p:nvPicPr>
          <p:cNvPr id="10"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D6A964F1-95CF-6C42-9838-A5F69B082EFF}" type="datetime1">
              <a:rPr lang="en-IN" smtClean="0"/>
              <a:t>28-11-2024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a:t>
            </a:fld>
            <a:endParaRPr lang="en-US"/>
          </a:p>
        </p:txBody>
      </p:sp>
      <p:pic>
        <p:nvPicPr>
          <p:cNvPr id="6"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72B36-632B-7A41-964B-2177780C3D38}" type="datetime1">
              <a:rPr lang="en-IN" smtClean="0"/>
              <a:t>28-11-2024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D618AA-8DAA-FF4E-B18D-27A1BA1C0151}" type="slidenum">
              <a:rPr lang="en-US" smtClean="0"/>
              <a:t>‹#›</a:t>
            </a:fld>
            <a:endParaRPr lang="en-US"/>
          </a:p>
        </p:txBody>
      </p:sp>
      <p:pic>
        <p:nvPicPr>
          <p:cNvPr id="5"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BAA03F7-9209-1D4D-ACF6-F8BE8F7678A9}" type="datetime1">
              <a:rPr lang="en-IN" smtClean="0"/>
              <a:t>28-11-2024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FDBAFD6-0457-864B-9DFE-FF4ABF0A6ED6}" type="datetime1">
              <a:rPr lang="en-IN" smtClean="0"/>
              <a:t>28-11-2024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D618AA-8DAA-FF4E-B18D-27A1BA1C0151}" type="slidenum">
              <a:rPr lang="en-US" smtClean="0"/>
              <a:t>‹#›</a:t>
            </a:fld>
            <a:endParaRPr lang="en-US"/>
          </a:p>
        </p:txBody>
      </p:sp>
      <p:pic>
        <p:nvPicPr>
          <p:cNvPr id="8" name="Picture 2" descr="Chhattisgarh Swami Vivekanand Technical University - Wikipedi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26356" cy="969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373BDE-C960-2747-AB88-84FEF7968BD6}" type="datetime1">
              <a:rPr lang="en-IN" smtClean="0"/>
              <a:t>28-11-2024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D618AA-8DAA-FF4E-B18D-27A1BA1C01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hyperlink" Target="https://stock-market-numerical-text-hybrid-prediction.streamlit.app/" TargetMode="External"/><Relationship Id="rId2" Type="http://schemas.openxmlformats.org/officeDocument/2006/relationships/hyperlink" Target="https://github.com/madhurimarawat/Stock-Market-Predic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86/s40854-023-00519-w" TargetMode="External"/><Relationship Id="rId2" Type="http://schemas.openxmlformats.org/officeDocument/2006/relationships/hyperlink" Target="https://doi.org/10.1049/cit2.12052" TargetMode="External"/><Relationship Id="rId1" Type="http://schemas.openxmlformats.org/officeDocument/2006/relationships/slideLayout" Target="../slideLayouts/slideLayout2.xml"/><Relationship Id="rId4" Type="http://schemas.openxmlformats.org/officeDocument/2006/relationships/hyperlink" Target="https://doi.org/10.3390/data7050051"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0630" y="189304"/>
            <a:ext cx="9144000" cy="1812073"/>
          </a:xfrm>
        </p:spPr>
        <p:txBody>
          <a:bodyPr>
            <a:noAutofit/>
          </a:bodyPr>
          <a:lstStyle/>
          <a:p>
            <a:pPr algn="l"/>
            <a:r>
              <a:rPr lang="en-US" sz="4000" dirty="0">
                <a:solidFill>
                  <a:srgbClr val="002060"/>
                </a:solidFill>
                <a:latin typeface="Palatino Linotype" panose="02040502050505030304" pitchFamily="18" charset="0"/>
              </a:rPr>
              <a:t>Chhattisgarh Swami Vivekanand Technical University </a:t>
            </a:r>
            <a:br>
              <a:rPr lang="en-US" sz="4000" dirty="0">
                <a:solidFill>
                  <a:srgbClr val="002060"/>
                </a:solidFill>
                <a:latin typeface="Palatino Linotype" panose="02040502050505030304" pitchFamily="18" charset="0"/>
              </a:rPr>
            </a:br>
            <a:r>
              <a:rPr lang="en-US" sz="2800" dirty="0">
                <a:solidFill>
                  <a:srgbClr val="002060"/>
                </a:solidFill>
                <a:latin typeface="Palatino Linotype" panose="02040502050505030304" pitchFamily="18" charset="0"/>
              </a:rPr>
              <a:t>University Teaching Department </a:t>
            </a:r>
            <a:br>
              <a:rPr lang="en-US" sz="4000" dirty="0">
                <a:solidFill>
                  <a:srgbClr val="002060"/>
                </a:solidFill>
                <a:latin typeface="Palatino Linotype" panose="02040502050505030304" pitchFamily="18" charset="0"/>
              </a:rPr>
            </a:br>
            <a:r>
              <a:rPr lang="en-US" sz="2000" b="1" dirty="0">
                <a:solidFill>
                  <a:schemeClr val="accent2"/>
                </a:solidFill>
                <a:latin typeface="Palatino Linotype" panose="02040502050505030304" pitchFamily="18" charset="0"/>
              </a:rPr>
              <a:t>Department of Computer Science and Engineering </a:t>
            </a:r>
            <a:endParaRPr lang="en-US" sz="4000" b="1" dirty="0">
              <a:solidFill>
                <a:schemeClr val="accent2"/>
              </a:solidFill>
              <a:latin typeface="Palatino Linotype" panose="02040502050505030304" pitchFamily="18" charset="0"/>
            </a:endParaRPr>
          </a:p>
        </p:txBody>
      </p:sp>
      <p:sp>
        <p:nvSpPr>
          <p:cNvPr id="3" name="Subtitle 2"/>
          <p:cNvSpPr>
            <a:spLocks noGrp="1"/>
          </p:cNvSpPr>
          <p:nvPr>
            <p:ph type="subTitle" idx="1"/>
          </p:nvPr>
        </p:nvSpPr>
        <p:spPr>
          <a:xfrm>
            <a:off x="2779839" y="2487445"/>
            <a:ext cx="9144000" cy="2083738"/>
          </a:xfrm>
        </p:spPr>
        <p:txBody>
          <a:bodyPr>
            <a:noAutofit/>
          </a:bodyPr>
          <a:lstStyle/>
          <a:p>
            <a:pPr algn="l"/>
            <a:r>
              <a:rPr lang="en-US" sz="2800" dirty="0">
                <a:solidFill>
                  <a:srgbClr val="002060"/>
                </a:solidFill>
                <a:latin typeface="Palatino Linotype" panose="02040502050505030304" pitchFamily="18" charset="0"/>
              </a:rPr>
              <a:t>Minor Project Presentation</a:t>
            </a:r>
          </a:p>
          <a:p>
            <a:pPr algn="l"/>
            <a:r>
              <a:rPr lang="en-US" sz="2800" dirty="0">
                <a:solidFill>
                  <a:srgbClr val="002060"/>
                </a:solidFill>
                <a:latin typeface="Palatino Linotype" panose="02040502050505030304" pitchFamily="18" charset="0"/>
              </a:rPr>
              <a:t>On </a:t>
            </a:r>
          </a:p>
          <a:p>
            <a:pPr algn="l"/>
            <a:r>
              <a:rPr lang="en-US" sz="4400" i="1" dirty="0">
                <a:solidFill>
                  <a:schemeClr val="accent2"/>
                </a:solidFill>
                <a:latin typeface="Palatino Linotype" panose="02040502050505030304" pitchFamily="18" charset="0"/>
              </a:rPr>
              <a:t>Advanced Stock Price Forecasting Using a Hybrid Model of Numerical and Textual Analysis</a:t>
            </a:r>
          </a:p>
          <a:p>
            <a:pPr algn="l"/>
            <a:r>
              <a:rPr lang="en-US" sz="2200" i="1" dirty="0">
                <a:solidFill>
                  <a:schemeClr val="accent2"/>
                </a:solidFill>
                <a:latin typeface="Palatino Linotype" panose="02040502050505030304" pitchFamily="18" charset="0"/>
              </a:rPr>
              <a:t>Guided by :-</a:t>
            </a:r>
          </a:p>
          <a:p>
            <a:pPr algn="l"/>
            <a:r>
              <a:rPr lang="en-US" sz="2200" i="1" dirty="0">
                <a:solidFill>
                  <a:schemeClr val="accent2"/>
                </a:solidFill>
                <a:latin typeface="Palatino Linotype" panose="02040502050505030304" pitchFamily="18" charset="0"/>
              </a:rPr>
              <a:t>Mr. Ramakant </a:t>
            </a:r>
            <a:r>
              <a:rPr lang="en-US" sz="2200" i="1" dirty="0" err="1">
                <a:solidFill>
                  <a:schemeClr val="accent2"/>
                </a:solidFill>
                <a:latin typeface="Palatino Linotype" panose="02040502050505030304" pitchFamily="18" charset="0"/>
              </a:rPr>
              <a:t>Ganjeshwar</a:t>
            </a:r>
            <a:r>
              <a:rPr lang="en-US" sz="2200" i="1" dirty="0">
                <a:solidFill>
                  <a:schemeClr val="accent2"/>
                </a:solidFill>
                <a:latin typeface="Palatino Linotype" panose="02040502050505030304" pitchFamily="18" charset="0"/>
              </a:rPr>
              <a:t> </a:t>
            </a:r>
          </a:p>
          <a:p>
            <a:pPr algn="l"/>
            <a:r>
              <a:rPr lang="en-US" sz="2200" i="1" dirty="0">
                <a:solidFill>
                  <a:schemeClr val="accent2"/>
                </a:solidFill>
                <a:latin typeface="Palatino Linotype" panose="02040502050505030304" pitchFamily="18" charset="0"/>
              </a:rPr>
              <a:t>Assistant Professor</a:t>
            </a:r>
          </a:p>
        </p:txBody>
      </p:sp>
      <p:cxnSp>
        <p:nvCxnSpPr>
          <p:cNvPr id="5" name="Straight Connector 4"/>
          <p:cNvCxnSpPr/>
          <p:nvPr/>
        </p:nvCxnSpPr>
        <p:spPr>
          <a:xfrm>
            <a:off x="2378396" y="0"/>
            <a:ext cx="0" cy="6858000"/>
          </a:xfrm>
          <a:prstGeom prst="line">
            <a:avLst/>
          </a:prstGeom>
          <a:ln w="57150">
            <a:solidFill>
              <a:schemeClr val="accent1"/>
            </a:solidFill>
          </a:ln>
        </p:spPr>
        <p:style>
          <a:lnRef idx="3">
            <a:schemeClr val="accent1"/>
          </a:lnRef>
          <a:fillRef idx="0">
            <a:schemeClr val="accent1"/>
          </a:fillRef>
          <a:effectRef idx="2">
            <a:schemeClr val="accent1"/>
          </a:effectRef>
          <a:fontRef idx="minor">
            <a:schemeClr val="tx1"/>
          </a:fontRef>
        </p:style>
      </p:cxnSp>
      <p:sp>
        <p:nvSpPr>
          <p:cNvPr id="6" name="Subtitle 2"/>
          <p:cNvSpPr txBox="1"/>
          <p:nvPr/>
        </p:nvSpPr>
        <p:spPr>
          <a:xfrm>
            <a:off x="99827" y="2176554"/>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chemeClr val="accent2"/>
                </a:solidFill>
                <a:latin typeface="Palatino Linotype" panose="02040502050505030304" pitchFamily="18" charset="0"/>
              </a:rPr>
              <a:t>Presented By</a:t>
            </a:r>
          </a:p>
          <a:p>
            <a:pPr algn="l"/>
            <a:r>
              <a:rPr lang="en-US" sz="1200" b="1" i="1" dirty="0">
                <a:solidFill>
                  <a:srgbClr val="002060"/>
                </a:solidFill>
                <a:latin typeface="Palatino Linotype" panose="02040502050505030304" pitchFamily="18" charset="0"/>
              </a:rPr>
              <a:t>Sneha Jha</a:t>
            </a:r>
          </a:p>
          <a:p>
            <a:pPr algn="l"/>
            <a:r>
              <a:rPr lang="en-US" sz="1200" b="1" i="1" dirty="0">
                <a:solidFill>
                  <a:srgbClr val="002060"/>
                </a:solidFill>
                <a:latin typeface="Palatino Linotype" panose="02040502050505030304" pitchFamily="18" charset="0"/>
              </a:rPr>
              <a:t>Roll No. 19</a:t>
            </a:r>
          </a:p>
          <a:p>
            <a:pPr algn="l"/>
            <a:r>
              <a:rPr lang="en-US" sz="1200" b="1" i="1" dirty="0">
                <a:solidFill>
                  <a:srgbClr val="002060"/>
                </a:solidFill>
                <a:latin typeface="Palatino Linotype" panose="02040502050505030304" pitchFamily="18" charset="0"/>
              </a:rPr>
              <a:t>Branch: Data science</a:t>
            </a:r>
          </a:p>
        </p:txBody>
      </p:sp>
      <p:cxnSp>
        <p:nvCxnSpPr>
          <p:cNvPr id="12" name="Straight Connector 11"/>
          <p:cNvCxnSpPr/>
          <p:nvPr/>
        </p:nvCxnSpPr>
        <p:spPr>
          <a:xfrm>
            <a:off x="2779839" y="2001377"/>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Subtitle 2"/>
          <p:cNvSpPr txBox="1"/>
          <p:nvPr/>
        </p:nvSpPr>
        <p:spPr>
          <a:xfrm>
            <a:off x="0" y="3866628"/>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i="1" dirty="0">
                <a:solidFill>
                  <a:srgbClr val="002060"/>
                </a:solidFill>
                <a:latin typeface="Palatino Linotype" panose="02040502050505030304" pitchFamily="18" charset="0"/>
              </a:rPr>
              <a:t>Madhurima Rawat</a:t>
            </a:r>
          </a:p>
          <a:p>
            <a:pPr algn="l"/>
            <a:r>
              <a:rPr lang="en-US" sz="1400" b="1" i="1" dirty="0">
                <a:solidFill>
                  <a:srgbClr val="002060"/>
                </a:solidFill>
                <a:latin typeface="Palatino Linotype" panose="02040502050505030304" pitchFamily="18" charset="0"/>
              </a:rPr>
              <a:t>Roll No. 42</a:t>
            </a:r>
          </a:p>
          <a:p>
            <a:pPr algn="l"/>
            <a:r>
              <a:rPr lang="en-US" sz="1400" b="1" i="1" dirty="0">
                <a:solidFill>
                  <a:srgbClr val="002060"/>
                </a:solidFill>
                <a:latin typeface="Palatino Linotype" panose="02040502050505030304" pitchFamily="18" charset="0"/>
              </a:rPr>
              <a:t>Branch: Data science</a:t>
            </a:r>
          </a:p>
        </p:txBody>
      </p:sp>
      <p:sp>
        <p:nvSpPr>
          <p:cNvPr id="14" name="Subtitle 2"/>
          <p:cNvSpPr txBox="1"/>
          <p:nvPr/>
        </p:nvSpPr>
        <p:spPr>
          <a:xfrm>
            <a:off x="0" y="5310049"/>
            <a:ext cx="3483429"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i="1" dirty="0">
                <a:solidFill>
                  <a:srgbClr val="002060"/>
                </a:solidFill>
                <a:latin typeface="Palatino Linotype" panose="02040502050505030304" pitchFamily="18" charset="0"/>
              </a:rPr>
              <a:t>Geetanshu Dev Meshram</a:t>
            </a:r>
          </a:p>
          <a:p>
            <a:pPr algn="l"/>
            <a:r>
              <a:rPr lang="en-US" sz="1400" b="1" i="1" dirty="0">
                <a:solidFill>
                  <a:srgbClr val="002060"/>
                </a:solidFill>
                <a:latin typeface="Palatino Linotype" panose="02040502050505030304" pitchFamily="18" charset="0"/>
              </a:rPr>
              <a:t>Roll No. 43</a:t>
            </a:r>
          </a:p>
          <a:p>
            <a:pPr algn="l"/>
            <a:r>
              <a:rPr lang="en-US" sz="1400" b="1" i="1" dirty="0">
                <a:solidFill>
                  <a:srgbClr val="002060"/>
                </a:solidFill>
                <a:latin typeface="Palatino Linotype" panose="02040502050505030304" pitchFamily="18" charset="0"/>
              </a:rPr>
              <a:t>Branch: Data science</a:t>
            </a:r>
          </a:p>
        </p:txBody>
      </p:sp>
      <p:cxnSp>
        <p:nvCxnSpPr>
          <p:cNvPr id="15" name="Straight Connector 14"/>
          <p:cNvCxnSpPr/>
          <p:nvPr/>
        </p:nvCxnSpPr>
        <p:spPr>
          <a:xfrm>
            <a:off x="99828" y="2545863"/>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9828" y="3779932"/>
            <a:ext cx="213041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9828" y="5054492"/>
            <a:ext cx="2130415" cy="0"/>
          </a:xfrm>
          <a:prstGeom prst="line">
            <a:avLst/>
          </a:prstGeom>
        </p:spPr>
        <p:style>
          <a:lnRef idx="2">
            <a:schemeClr val="accent1"/>
          </a:lnRef>
          <a:fillRef idx="0">
            <a:schemeClr val="accent1"/>
          </a:fillRef>
          <a:effectRef idx="1">
            <a:schemeClr val="accent1"/>
          </a:effectRef>
          <a:fontRef idx="minor">
            <a:schemeClr val="tx1"/>
          </a:fontRef>
        </p:style>
      </p:cxnSp>
      <p:pic>
        <p:nvPicPr>
          <p:cNvPr id="19" name="Picture 2" descr="Chhattisgarh Swami Vivekanand Technical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202"/>
            <a:ext cx="2289183" cy="22292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 Textual Analysis</a:t>
            </a:r>
          </a:p>
        </p:txBody>
      </p:sp>
      <p:sp>
        <p:nvSpPr>
          <p:cNvPr id="3" name="Content Placeholder 2"/>
          <p:cNvSpPr>
            <a:spLocks noGrp="1"/>
          </p:cNvSpPr>
          <p:nvPr>
            <p:ph sz="half" idx="1"/>
          </p:nvPr>
        </p:nvSpPr>
        <p:spPr>
          <a:xfrm>
            <a:off x="-635" y="1409065"/>
            <a:ext cx="6708140" cy="4768215"/>
          </a:xfrm>
        </p:spPr>
        <p:txBody>
          <a:bodyPr>
            <a:noAutofit/>
          </a:bodyPr>
          <a:lstStyle/>
          <a:p>
            <a:pPr marL="457200" indent="-457200" algn="just">
              <a:buFont typeface="+mj-lt"/>
              <a:buAutoNum type="arabicPeriod" startAt="4"/>
            </a:pPr>
            <a:endParaRPr lang="en-US" sz="22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The code performs sentiment analysis on a news and stock price dataset to predict stock price movements ('up' or 'down'). </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It starts by importing necessary libraries for data handling, visualization, and machine learning. </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It then loads the dataset, performs data cleaning and preprocessing, explores data distributions, and visualizes common words using a word cloud.</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 The code uses TF-IDF to vectorize text data and splits it into training and testing sets. </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Three classification models (Logistic Regression, Naive Bayes, Random Forest) are trained and evaluated using hyperparameter tuning and cross-validation. </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Model performance is visualized with confusion matrices and ROC curves. Feature importance is analyzed for Random Forest, and a summary table compares the models' accuracy. </a:t>
            </a: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Finally, the best models are saved using both pickle and joblib, and the generated plots and models are saved locally and prepared for download as a zip file.</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10</a:t>
            </a:fld>
            <a:endParaRPr lang="en-US"/>
          </a:p>
        </p:txBody>
      </p:sp>
      <p:pic>
        <p:nvPicPr>
          <p:cNvPr id="6" name="Content Placeholder 5" descr="Most_Frequent_Words_in_News_Articles"/>
          <p:cNvPicPr>
            <a:picLocks noGrp="1" noChangeAspect="1"/>
          </p:cNvPicPr>
          <p:nvPr>
            <p:ph sz="half" idx="2"/>
          </p:nvPr>
        </p:nvPicPr>
        <p:blipFill>
          <a:blip r:embed="rId2"/>
          <a:stretch>
            <a:fillRect/>
          </a:stretch>
        </p:blipFill>
        <p:spPr>
          <a:xfrm>
            <a:off x="7019290" y="1811655"/>
            <a:ext cx="5173345" cy="4910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 : Hybrid Model Analysis</a:t>
            </a:r>
            <a:endParaRPr lang="en-GB" altLang="en-US"/>
          </a:p>
        </p:txBody>
      </p:sp>
      <p:sp>
        <p:nvSpPr>
          <p:cNvPr id="3" name="Content Placeholder 2"/>
          <p:cNvSpPr>
            <a:spLocks noGrp="1"/>
          </p:cNvSpPr>
          <p:nvPr>
            <p:ph sz="half" idx="1"/>
          </p:nvPr>
        </p:nvSpPr>
        <p:spPr>
          <a:xfrm>
            <a:off x="291465" y="1825625"/>
            <a:ext cx="5728335" cy="4351655"/>
          </a:xfrm>
        </p:spPr>
        <p:txBody>
          <a:bodyPr>
            <a:noAutofit/>
          </a:bodyPr>
          <a:lstStyle/>
          <a:p>
            <a:r>
              <a:rPr lang="en-US" altLang="en-GB" sz="1600">
                <a:latin typeface="Times New Roman" panose="02020603050405020304" pitchFamily="18" charset="0"/>
                <a:cs typeface="Times New Roman" panose="02020603050405020304" pitchFamily="18" charset="0"/>
              </a:rPr>
              <a:t>It performs stock price prediction using machine learning models incorporating sentiment analysis data.</a:t>
            </a:r>
          </a:p>
          <a:p>
            <a:r>
              <a:rPr lang="en-US" altLang="en-GB" sz="1600">
                <a:latin typeface="Times New Roman" panose="02020603050405020304" pitchFamily="18" charset="0"/>
                <a:cs typeface="Times New Roman" panose="02020603050405020304" pitchFamily="18" charset="0"/>
              </a:rPr>
              <a:t> It preprocesses the dataset by handling missing values, scaling features, and defining targets. </a:t>
            </a:r>
          </a:p>
          <a:p>
            <a:r>
              <a:rPr lang="en-US" altLang="en-GB" sz="1600">
                <a:latin typeface="Times New Roman" panose="02020603050405020304" pitchFamily="18" charset="0"/>
                <a:cs typeface="Times New Roman" panose="02020603050405020304" pitchFamily="18" charset="0"/>
              </a:rPr>
              <a:t>Several models including Linear Regression, Decision Tree, Random Forest, Support Vector Machine, Logistic Regression, Naive Bayes, and K-Nearest Neighbors are trained and evaluated. </a:t>
            </a:r>
          </a:p>
          <a:p>
            <a:r>
              <a:rPr lang="en-US" altLang="en-GB" sz="1600">
                <a:latin typeface="Times New Roman" panose="02020603050405020304" pitchFamily="18" charset="0"/>
                <a:cs typeface="Times New Roman" panose="02020603050405020304" pitchFamily="18" charset="0"/>
              </a:rPr>
              <a:t>Predictions from these models are visualized against actual stock prices over time for both training and testing data to assess their performance and identify the most effective approach for stock price prediction. </a:t>
            </a:r>
          </a:p>
          <a:p>
            <a:r>
              <a:rPr lang="en-US" altLang="en-GB" sz="1600">
                <a:latin typeface="Times New Roman" panose="02020603050405020304" pitchFamily="18" charset="0"/>
                <a:cs typeface="Times New Roman" panose="02020603050405020304" pitchFamily="18" charset="0"/>
              </a:rPr>
              <a:t>The Logistic Regression model predicts stock price movements (up/down), while the Naive Bayes model discretizes prices into categories (low/medium/high). </a:t>
            </a:r>
          </a:p>
          <a:p>
            <a:r>
              <a:rPr lang="en-US" altLang="en-GB" sz="1600">
                <a:latin typeface="Times New Roman" panose="02020603050405020304" pitchFamily="18" charset="0"/>
                <a:cs typeface="Times New Roman" panose="02020603050405020304" pitchFamily="18" charset="0"/>
              </a:rPr>
              <a:t>The code emphasizes reproducibility through seed setting and includes comprehensive explanations for each step.</a:t>
            </a:r>
          </a:p>
        </p:txBody>
      </p:sp>
      <p:pic>
        <p:nvPicPr>
          <p:cNvPr id="7" name="Content Placeholder 6" descr="Comparison_of_Regression_Models_MAE_R2_filtered"/>
          <p:cNvPicPr>
            <a:picLocks noGrp="1" noChangeAspect="1"/>
          </p:cNvPicPr>
          <p:nvPr>
            <p:ph sz="half" idx="2"/>
          </p:nvPr>
        </p:nvPicPr>
        <p:blipFill>
          <a:blip r:embed="rId2"/>
          <a:stretch>
            <a:fillRect/>
          </a:stretch>
        </p:blipFill>
        <p:spPr>
          <a:xfrm>
            <a:off x="6172200" y="1825625"/>
            <a:ext cx="5874385" cy="4895215"/>
          </a:xfrm>
          <a:prstGeom prst="rect">
            <a:avLst/>
          </a:prstGeom>
        </p:spPr>
      </p:pic>
      <p:sp>
        <p:nvSpPr>
          <p:cNvPr id="5" name="Date Placeholder 4"/>
          <p:cNvSpPr>
            <a:spLocks noGrp="1"/>
          </p:cNvSpPr>
          <p:nvPr>
            <p:ph type="dt" sz="half" idx="10"/>
          </p:nvPr>
        </p:nvSpPr>
        <p:spPr/>
        <p:txBody>
          <a:bodyPr/>
          <a:lstStyle/>
          <a:p>
            <a:fld id="{053FC1C6-C8DC-EF4A-9E19-D275438CC94E}" type="datetime1">
              <a:rPr lang="en-IN" smtClean="0"/>
              <a:t>28-11-2024</a:t>
            </a:fld>
            <a:endParaRPr lang="en-US"/>
          </a:p>
        </p:txBody>
      </p:sp>
      <p:sp>
        <p:nvSpPr>
          <p:cNvPr id="6" name="Slide Number Placeholder 5"/>
          <p:cNvSpPr>
            <a:spLocks noGrp="1"/>
          </p:cNvSpPr>
          <p:nvPr>
            <p:ph type="sldNum" sz="quarter" idx="12"/>
          </p:nvPr>
        </p:nvSpPr>
        <p:spPr/>
        <p:txBody>
          <a:bodyPr/>
          <a:lstStyle/>
          <a:p>
            <a:fld id="{84D618AA-8DAA-FF4E-B18D-27A1BA1C0151}"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24EA96-F64C-D9BE-A3DF-E0BE8FF7FE1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 : </a:t>
            </a:r>
            <a:r>
              <a:rPr lang="en-US" b="1" dirty="0" err="1">
                <a:latin typeface="Times New Roman" panose="02020603050405020304" pitchFamily="18" charset="0"/>
                <a:cs typeface="Times New Roman" panose="02020603050405020304" pitchFamily="18" charset="0"/>
                <a:sym typeface="+mn-ea"/>
              </a:rPr>
              <a:t>InfluxDB</a:t>
            </a:r>
            <a:r>
              <a:rPr lang="en-US" b="1" dirty="0">
                <a:latin typeface="Times New Roman" panose="02020603050405020304" pitchFamily="18" charset="0"/>
                <a:cs typeface="Times New Roman" panose="02020603050405020304" pitchFamily="18" charset="0"/>
                <a:sym typeface="+mn-ea"/>
              </a:rPr>
              <a:t> Database</a:t>
            </a:r>
            <a:endParaRPr lang="en-IN" dirty="0"/>
          </a:p>
        </p:txBody>
      </p:sp>
      <p:sp>
        <p:nvSpPr>
          <p:cNvPr id="5" name="Date Placeholder 4">
            <a:extLst>
              <a:ext uri="{FF2B5EF4-FFF2-40B4-BE49-F238E27FC236}">
                <a16:creationId xmlns:a16="http://schemas.microsoft.com/office/drawing/2014/main" id="{67D52E2B-9D3C-C541-BD76-B2A703C24388}"/>
              </a:ext>
            </a:extLst>
          </p:cNvPr>
          <p:cNvSpPr>
            <a:spLocks noGrp="1"/>
          </p:cNvSpPr>
          <p:nvPr>
            <p:ph type="dt" sz="half" idx="10"/>
          </p:nvPr>
        </p:nvSpPr>
        <p:spPr/>
        <p:txBody>
          <a:bodyPr/>
          <a:lstStyle/>
          <a:p>
            <a:fld id="{053FC1C6-C8DC-EF4A-9E19-D275438CC94E}" type="datetime1">
              <a:rPr lang="en-IN" smtClean="0"/>
              <a:t>28-11-2024</a:t>
            </a:fld>
            <a:endParaRPr lang="en-US"/>
          </a:p>
        </p:txBody>
      </p:sp>
      <p:sp>
        <p:nvSpPr>
          <p:cNvPr id="6" name="Slide Number Placeholder 5">
            <a:extLst>
              <a:ext uri="{FF2B5EF4-FFF2-40B4-BE49-F238E27FC236}">
                <a16:creationId xmlns:a16="http://schemas.microsoft.com/office/drawing/2014/main" id="{21F42D3C-20B4-61A6-84D8-A4FF38B95C98}"/>
              </a:ext>
            </a:extLst>
          </p:cNvPr>
          <p:cNvSpPr>
            <a:spLocks noGrp="1"/>
          </p:cNvSpPr>
          <p:nvPr>
            <p:ph type="sldNum" sz="quarter" idx="12"/>
          </p:nvPr>
        </p:nvSpPr>
        <p:spPr/>
        <p:txBody>
          <a:bodyPr/>
          <a:lstStyle/>
          <a:p>
            <a:fld id="{84D618AA-8DAA-FF4E-B18D-27A1BA1C0151}" type="slidenum">
              <a:rPr lang="en-US" smtClean="0"/>
              <a:t>12</a:t>
            </a:fld>
            <a:endParaRPr lang="en-US"/>
          </a:p>
        </p:txBody>
      </p:sp>
      <p:pic>
        <p:nvPicPr>
          <p:cNvPr id="2050" name="Picture 2" descr="Numerical Analysis Snapshot">
            <a:extLst>
              <a:ext uri="{FF2B5EF4-FFF2-40B4-BE49-F238E27FC236}">
                <a16:creationId xmlns:a16="http://schemas.microsoft.com/office/drawing/2014/main" id="{F9B25321-BDBC-1D95-8D41-4E67A6248C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1484" y="1825625"/>
            <a:ext cx="908903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8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98860" cy="1325880"/>
          </a:xfrm>
        </p:spPr>
        <p:txBody>
          <a:bodyPr>
            <a:normAutofit/>
          </a:bodyPr>
          <a:lstStyle/>
          <a:p>
            <a:r>
              <a:rPr lang="en-US" b="1" dirty="0">
                <a:latin typeface="Times New Roman" panose="02020603050405020304" pitchFamily="18" charset="0"/>
                <a:cs typeface="Times New Roman" panose="02020603050405020304" pitchFamily="18" charset="0"/>
                <a:sym typeface="+mn-ea"/>
              </a:rPr>
              <a:t>Methodology : Grafana Dashboard</a:t>
            </a:r>
            <a:endParaRPr lang="en-US" dirty="0"/>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13</a:t>
            </a:fld>
            <a:endParaRPr lang="en-US"/>
          </a:p>
        </p:txBody>
      </p:sp>
      <p:pic>
        <p:nvPicPr>
          <p:cNvPr id="8" name="Content Placeholder 7" descr="Dashboard_1 (1)"/>
          <p:cNvPicPr>
            <a:picLocks noGrp="1" noChangeAspect="1"/>
          </p:cNvPicPr>
          <p:nvPr>
            <p:ph idx="1"/>
          </p:nvPr>
        </p:nvPicPr>
        <p:blipFill>
          <a:blip r:embed="rId2"/>
          <a:stretch>
            <a:fillRect/>
          </a:stretch>
        </p:blipFill>
        <p:spPr>
          <a:xfrm>
            <a:off x="190500" y="1892844"/>
            <a:ext cx="11896725" cy="43141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785F-716D-126C-A2B0-9C97FA8C5DD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sym typeface="+mn-ea"/>
              </a:rPr>
              <a:t>Methodology : </a:t>
            </a:r>
            <a:r>
              <a:rPr lang="en-US" b="1" dirty="0" err="1">
                <a:latin typeface="Times New Roman" panose="02020603050405020304" pitchFamily="18" charset="0"/>
                <a:cs typeface="Times New Roman" panose="02020603050405020304" pitchFamily="18" charset="0"/>
                <a:sym typeface="+mn-ea"/>
              </a:rPr>
              <a:t>Streamlit</a:t>
            </a:r>
            <a:r>
              <a:rPr lang="en-US" b="1" dirty="0">
                <a:latin typeface="Times New Roman" panose="02020603050405020304" pitchFamily="18" charset="0"/>
                <a:cs typeface="Times New Roman" panose="02020603050405020304" pitchFamily="18" charset="0"/>
                <a:sym typeface="+mn-ea"/>
              </a:rPr>
              <a:t> Deployment</a:t>
            </a:r>
            <a:endParaRPr lang="en-IN" dirty="0"/>
          </a:p>
        </p:txBody>
      </p:sp>
      <p:sp>
        <p:nvSpPr>
          <p:cNvPr id="4" name="Date Placeholder 3">
            <a:extLst>
              <a:ext uri="{FF2B5EF4-FFF2-40B4-BE49-F238E27FC236}">
                <a16:creationId xmlns:a16="http://schemas.microsoft.com/office/drawing/2014/main" id="{B0E02025-41C2-8036-D359-69C31B0B7A08}"/>
              </a:ext>
            </a:extLst>
          </p:cNvPr>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a:extLst>
              <a:ext uri="{FF2B5EF4-FFF2-40B4-BE49-F238E27FC236}">
                <a16:creationId xmlns:a16="http://schemas.microsoft.com/office/drawing/2014/main" id="{F32045FB-2FC4-2ECB-6085-B19B4E723610}"/>
              </a:ext>
            </a:extLst>
          </p:cNvPr>
          <p:cNvSpPr>
            <a:spLocks noGrp="1"/>
          </p:cNvSpPr>
          <p:nvPr>
            <p:ph type="sldNum" sz="quarter" idx="12"/>
          </p:nvPr>
        </p:nvSpPr>
        <p:spPr/>
        <p:txBody>
          <a:bodyPr/>
          <a:lstStyle/>
          <a:p>
            <a:fld id="{84D618AA-8DAA-FF4E-B18D-27A1BA1C0151}" type="slidenum">
              <a:rPr lang="en-US" smtClean="0"/>
              <a:t>14</a:t>
            </a:fld>
            <a:endParaRPr lang="en-US"/>
          </a:p>
        </p:txBody>
      </p:sp>
      <p:pic>
        <p:nvPicPr>
          <p:cNvPr id="1026" name="Picture 2" descr="Streamlit App View 1">
            <a:extLst>
              <a:ext uri="{FF2B5EF4-FFF2-40B4-BE49-F238E27FC236}">
                <a16:creationId xmlns:a16="http://schemas.microsoft.com/office/drawing/2014/main" id="{C7031D78-7D20-7B08-BB45-BF79A860A7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8274" y="1825625"/>
            <a:ext cx="86754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8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and Discussions</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15</a:t>
            </a:fld>
            <a:endParaRPr lang="en-US"/>
          </a:p>
        </p:txBody>
      </p:sp>
      <p:graphicFrame>
        <p:nvGraphicFramePr>
          <p:cNvPr id="6" name="Content Placeholder 5"/>
          <p:cNvGraphicFramePr>
            <a:graphicFrameLocks noGrp="1"/>
          </p:cNvGraphicFramePr>
          <p:nvPr>
            <p:ph idx="1"/>
            <p:custDataLst>
              <p:tags r:id="rId1"/>
            </p:custDataLst>
          </p:nvPr>
        </p:nvGraphicFramePr>
        <p:xfrm>
          <a:off x="838200" y="1825625"/>
          <a:ext cx="10515600" cy="3140075"/>
        </p:xfrm>
        <a:graphic>
          <a:graphicData uri="http://schemas.openxmlformats.org/drawingml/2006/table">
            <a:tbl>
              <a:tblPr/>
              <a:tblGrid>
                <a:gridCol w="4432300">
                  <a:extLst>
                    <a:ext uri="{9D8B030D-6E8A-4147-A177-3AD203B41FA5}">
                      <a16:colId xmlns:a16="http://schemas.microsoft.com/office/drawing/2014/main" val="20000"/>
                    </a:ext>
                  </a:extLst>
                </a:gridCol>
                <a:gridCol w="6083300">
                  <a:extLst>
                    <a:ext uri="{9D8B030D-6E8A-4147-A177-3AD203B41FA5}">
                      <a16:colId xmlns:a16="http://schemas.microsoft.com/office/drawing/2014/main" val="20001"/>
                    </a:ext>
                  </a:extLst>
                </a:gridCol>
              </a:tblGrid>
              <a:tr h="309880">
                <a:tc>
                  <a:txBody>
                    <a:bodyPr/>
                    <a:lstStyle/>
                    <a:p>
                      <a:pPr marL="1979295" indent="0" algn="just">
                        <a:spcBef>
                          <a:spcPts val="500"/>
                        </a:spcBef>
                        <a:spcAft>
                          <a:spcPts val="500"/>
                        </a:spcAft>
                      </a:pPr>
                      <a:r>
                        <a:rPr sz="1600" b="1">
                          <a:latin typeface="Times New Roman" panose="02020603050405020304"/>
                          <a:ea typeface="Times New Roman" panose="02020603050405020304"/>
                        </a:rPr>
                        <a:t>Company</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b="1">
                          <a:latin typeface="Times New Roman" panose="02020603050405020304"/>
                          <a:ea typeface="Times New Roman" panose="02020603050405020304"/>
                        </a:rPr>
                        <a:t>R2 Score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353695">
                <a:tc>
                  <a:txBody>
                    <a:bodyPr/>
                    <a:lstStyle/>
                    <a:p>
                      <a:pPr marL="1979295" indent="0" algn="just">
                        <a:spcBef>
                          <a:spcPts val="500"/>
                        </a:spcBef>
                        <a:spcAft>
                          <a:spcPts val="500"/>
                        </a:spcAft>
                      </a:pPr>
                      <a:r>
                        <a:rPr sz="1600">
                          <a:latin typeface="Times New Roman" panose="02020603050405020304"/>
                          <a:ea typeface="Times New Roman" panose="02020603050405020304"/>
                        </a:rPr>
                        <a:t>AAPL</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0.9997769</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53695">
                <a:tc>
                  <a:txBody>
                    <a:bodyPr/>
                    <a:lstStyle/>
                    <a:p>
                      <a:pPr marL="1979295" indent="0" algn="just">
                        <a:spcBef>
                          <a:spcPts val="500"/>
                        </a:spcBef>
                        <a:spcAft>
                          <a:spcPts val="500"/>
                        </a:spcAft>
                      </a:pPr>
                      <a:r>
                        <a:rPr sz="1600">
                          <a:latin typeface="Times New Roman" panose="02020603050405020304"/>
                          <a:ea typeface="Times New Roman" panose="02020603050405020304"/>
                        </a:rPr>
                        <a:t>AMZN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0.9984307</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54330">
                <a:tc>
                  <a:txBody>
                    <a:bodyPr/>
                    <a:lstStyle/>
                    <a:p>
                      <a:pPr marL="1979295" indent="0" algn="just">
                        <a:spcBef>
                          <a:spcPts val="500"/>
                        </a:spcBef>
                        <a:spcAft>
                          <a:spcPts val="500"/>
                        </a:spcAft>
                      </a:pPr>
                      <a:r>
                        <a:rPr sz="1600">
                          <a:latin typeface="Times New Roman" panose="02020603050405020304"/>
                          <a:ea typeface="Times New Roman" panose="02020603050405020304"/>
                        </a:rPr>
                        <a:t>GOOG</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0.9987757</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53695">
                <a:tc>
                  <a:txBody>
                    <a:bodyPr/>
                    <a:lstStyle/>
                    <a:p>
                      <a:pPr marL="1979295" indent="0" algn="just">
                        <a:spcBef>
                          <a:spcPts val="500"/>
                        </a:spcBef>
                        <a:spcAft>
                          <a:spcPts val="500"/>
                        </a:spcAft>
                      </a:pPr>
                      <a:r>
                        <a:rPr sz="1600">
                          <a:latin typeface="Times New Roman" panose="02020603050405020304"/>
                          <a:ea typeface="Times New Roman" panose="02020603050405020304"/>
                        </a:rPr>
                        <a:t>META</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0.9995471</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353695">
                <a:tc>
                  <a:txBody>
                    <a:bodyPr/>
                    <a:lstStyle/>
                    <a:p>
                      <a:pPr marL="1979295" indent="0" algn="just">
                        <a:spcBef>
                          <a:spcPts val="500"/>
                        </a:spcBef>
                        <a:spcAft>
                          <a:spcPts val="500"/>
                        </a:spcAft>
                      </a:pPr>
                      <a:r>
                        <a:rPr sz="1600">
                          <a:latin typeface="Times New Roman" panose="02020603050405020304"/>
                          <a:ea typeface="Times New Roman" panose="02020603050405020304"/>
                        </a:rPr>
                        <a:t>MSFT</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0.9997237</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353695">
                <a:tc>
                  <a:txBody>
                    <a:bodyPr/>
                    <a:lstStyle/>
                    <a:p>
                      <a:pPr marL="1979295" indent="0" algn="just">
                        <a:spcBef>
                          <a:spcPts val="500"/>
                        </a:spcBef>
                        <a:spcAft>
                          <a:spcPts val="500"/>
                        </a:spcAft>
                      </a:pPr>
                      <a:r>
                        <a:rPr sz="1600">
                          <a:latin typeface="Times New Roman" panose="02020603050405020304"/>
                          <a:ea typeface="Times New Roman" panose="02020603050405020304"/>
                        </a:rPr>
                        <a:t>NFLX</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0.9987003</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354330">
                <a:tc>
                  <a:txBody>
                    <a:bodyPr/>
                    <a:lstStyle/>
                    <a:p>
                      <a:pPr marL="1979295" indent="0" algn="just">
                        <a:spcBef>
                          <a:spcPts val="500"/>
                        </a:spcBef>
                        <a:spcAft>
                          <a:spcPts val="500"/>
                        </a:spcAft>
                      </a:pPr>
                      <a:r>
                        <a:rPr sz="1600">
                          <a:latin typeface="Times New Roman" panose="02020603050405020304"/>
                          <a:ea typeface="Times New Roman" panose="02020603050405020304"/>
                        </a:rPr>
                        <a:t>NVDA</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0.9975525</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r h="353060">
                <a:tc>
                  <a:txBody>
                    <a:bodyPr/>
                    <a:lstStyle/>
                    <a:p>
                      <a:pPr marL="1979295" indent="0" algn="just">
                        <a:spcBef>
                          <a:spcPts val="500"/>
                        </a:spcBef>
                        <a:spcAft>
                          <a:spcPts val="500"/>
                        </a:spcAft>
                      </a:pPr>
                      <a:r>
                        <a:rPr sz="1600">
                          <a:latin typeface="Times New Roman" panose="02020603050405020304"/>
                          <a:ea typeface="Times New Roman" panose="02020603050405020304"/>
                        </a:rPr>
                        <a:t>TCS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1979295" indent="0" algn="just">
                        <a:spcBef>
                          <a:spcPts val="500"/>
                        </a:spcBef>
                        <a:spcAft>
                          <a:spcPts val="500"/>
                        </a:spcAft>
                      </a:pPr>
                      <a:r>
                        <a:rPr sz="1600">
                          <a:latin typeface="Times New Roman" panose="02020603050405020304"/>
                          <a:ea typeface="Times New Roman" panose="02020603050405020304"/>
                        </a:rPr>
                        <a:t>0.9982187</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 name="Text Box 2"/>
          <p:cNvSpPr txBox="1"/>
          <p:nvPr/>
        </p:nvSpPr>
        <p:spPr>
          <a:xfrm>
            <a:off x="2611755" y="5179695"/>
            <a:ext cx="7833995" cy="368300"/>
          </a:xfrm>
          <a:prstGeom prst="rect">
            <a:avLst/>
          </a:prstGeom>
          <a:noFill/>
        </p:spPr>
        <p:txBody>
          <a:bodyPr wrap="square" rtlCol="0">
            <a:spAutoFit/>
          </a:bodyPr>
          <a:lstStyle/>
          <a:p>
            <a:pPr algn="ctr"/>
            <a:r>
              <a:rPr lang="en-US" altLang="en-GB">
                <a:latin typeface="Times New Roman" panose="02020603050405020304" pitchFamily="18" charset="0"/>
                <a:cs typeface="Times New Roman" panose="02020603050405020304" pitchFamily="18" charset="0"/>
              </a:rPr>
              <a:t>Table - </a:t>
            </a:r>
            <a:r>
              <a:rPr lang="en-GB" altLang="en-US">
                <a:latin typeface="Times New Roman" panose="02020603050405020304" pitchFamily="18" charset="0"/>
                <a:cs typeface="Times New Roman" panose="02020603050405020304" pitchFamily="18" charset="0"/>
              </a:rPr>
              <a:t>R2 Score of Ensemble model of all company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GB" dirty="0">
                <a:latin typeface="Times New Roman" panose="02020603050405020304" pitchFamily="18" charset="0"/>
                <a:cs typeface="Times New Roman" panose="02020603050405020304" pitchFamily="18" charset="0"/>
              </a:rPr>
              <a:t>Results And Discussion</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16</a:t>
            </a:fld>
            <a:endParaRPr lang="en-US"/>
          </a:p>
        </p:txBody>
      </p:sp>
      <p:graphicFrame>
        <p:nvGraphicFramePr>
          <p:cNvPr id="6" name="Content Placeholder 5"/>
          <p:cNvGraphicFramePr>
            <a:graphicFrameLocks noGrp="1"/>
          </p:cNvGraphicFramePr>
          <p:nvPr>
            <p:ph idx="1"/>
            <p:custDataLst>
              <p:tags r:id="rId1"/>
            </p:custDataLst>
          </p:nvPr>
        </p:nvGraphicFramePr>
        <p:xfrm>
          <a:off x="838200" y="1825625"/>
          <a:ext cx="10515600" cy="3395980"/>
        </p:xfrm>
        <a:graphic>
          <a:graphicData uri="http://schemas.openxmlformats.org/drawingml/2006/table">
            <a:tbl>
              <a:tblPr/>
              <a:tblGrid>
                <a:gridCol w="5265420">
                  <a:extLst>
                    <a:ext uri="{9D8B030D-6E8A-4147-A177-3AD203B41FA5}">
                      <a16:colId xmlns:a16="http://schemas.microsoft.com/office/drawing/2014/main" val="20000"/>
                    </a:ext>
                  </a:extLst>
                </a:gridCol>
                <a:gridCol w="5250180">
                  <a:extLst>
                    <a:ext uri="{9D8B030D-6E8A-4147-A177-3AD203B41FA5}">
                      <a16:colId xmlns:a16="http://schemas.microsoft.com/office/drawing/2014/main" val="20001"/>
                    </a:ext>
                  </a:extLst>
                </a:gridCol>
              </a:tblGrid>
              <a:tr h="848995">
                <a:tc>
                  <a:txBody>
                    <a:bodyPr/>
                    <a:lstStyle/>
                    <a:p>
                      <a:pPr marL="457200" indent="0">
                        <a:spcBef>
                          <a:spcPts val="500"/>
                        </a:spcBef>
                        <a:spcAft>
                          <a:spcPts val="500"/>
                        </a:spcAft>
                      </a:pPr>
                      <a:r>
                        <a:rPr sz="2400" b="1">
                          <a:latin typeface="Times New Roman" panose="02020603050405020304"/>
                          <a:ea typeface="Times New Roman" panose="02020603050405020304"/>
                        </a:rPr>
                        <a:t>Model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57200" indent="0">
                        <a:spcBef>
                          <a:spcPts val="500"/>
                        </a:spcBef>
                        <a:spcAft>
                          <a:spcPts val="500"/>
                        </a:spcAft>
                      </a:pPr>
                      <a:r>
                        <a:rPr sz="2400" b="1">
                          <a:latin typeface="Times New Roman" panose="02020603050405020304"/>
                          <a:ea typeface="Times New Roman" panose="02020603050405020304"/>
                        </a:rPr>
                        <a:t>Accuracy</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848995">
                <a:tc>
                  <a:txBody>
                    <a:bodyPr/>
                    <a:lstStyle/>
                    <a:p>
                      <a:pPr marL="457200" indent="0">
                        <a:spcBef>
                          <a:spcPts val="500"/>
                        </a:spcBef>
                        <a:spcAft>
                          <a:spcPts val="500"/>
                        </a:spcAft>
                      </a:pPr>
                      <a:r>
                        <a:rPr sz="2400">
                          <a:latin typeface="Times New Roman" panose="02020603050405020304"/>
                          <a:ea typeface="Times New Roman" panose="02020603050405020304"/>
                        </a:rPr>
                        <a:t>Logistic Regression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57200" indent="0">
                        <a:spcBef>
                          <a:spcPts val="500"/>
                        </a:spcBef>
                        <a:spcAft>
                          <a:spcPts val="500"/>
                        </a:spcAft>
                      </a:pPr>
                      <a:r>
                        <a:rPr sz="2400">
                          <a:latin typeface="Times New Roman" panose="02020603050405020304"/>
                          <a:ea typeface="Times New Roman" panose="02020603050405020304"/>
                        </a:rPr>
                        <a:t>65.16</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848995">
                <a:tc>
                  <a:txBody>
                    <a:bodyPr/>
                    <a:lstStyle/>
                    <a:p>
                      <a:pPr marL="457200" indent="0">
                        <a:spcBef>
                          <a:spcPts val="500"/>
                        </a:spcBef>
                        <a:spcAft>
                          <a:spcPts val="500"/>
                        </a:spcAft>
                      </a:pPr>
                      <a:r>
                        <a:rPr sz="2400">
                          <a:latin typeface="Times New Roman" panose="02020603050405020304"/>
                          <a:ea typeface="Times New Roman" panose="02020603050405020304"/>
                        </a:rPr>
                        <a:t>Naïve Bayes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57200" indent="0">
                        <a:spcBef>
                          <a:spcPts val="500"/>
                        </a:spcBef>
                        <a:spcAft>
                          <a:spcPts val="500"/>
                        </a:spcAft>
                      </a:pPr>
                      <a:r>
                        <a:rPr sz="2400">
                          <a:latin typeface="Times New Roman" panose="02020603050405020304"/>
                          <a:ea typeface="Times New Roman" panose="02020603050405020304"/>
                        </a:rPr>
                        <a:t>66.72</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848995">
                <a:tc>
                  <a:txBody>
                    <a:bodyPr/>
                    <a:lstStyle/>
                    <a:p>
                      <a:pPr marL="457200" indent="0">
                        <a:spcBef>
                          <a:spcPts val="500"/>
                        </a:spcBef>
                        <a:spcAft>
                          <a:spcPts val="500"/>
                        </a:spcAft>
                      </a:pPr>
                      <a:r>
                        <a:rPr sz="2400">
                          <a:latin typeface="Times New Roman" panose="02020603050405020304"/>
                          <a:ea typeface="Times New Roman" panose="02020603050405020304"/>
                        </a:rPr>
                        <a:t>Random Forest</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57200" indent="0">
                        <a:spcBef>
                          <a:spcPts val="500"/>
                        </a:spcBef>
                        <a:spcAft>
                          <a:spcPts val="500"/>
                        </a:spcAft>
                      </a:pPr>
                      <a:r>
                        <a:rPr sz="2400">
                          <a:latin typeface="Times New Roman" panose="02020603050405020304"/>
                          <a:ea typeface="Times New Roman" panose="02020603050405020304"/>
                        </a:rPr>
                        <a:t>98.99</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 Box 7"/>
          <p:cNvSpPr txBox="1"/>
          <p:nvPr/>
        </p:nvSpPr>
        <p:spPr>
          <a:xfrm>
            <a:off x="2757805" y="5507990"/>
            <a:ext cx="7104380" cy="368300"/>
          </a:xfrm>
          <a:prstGeom prst="rect">
            <a:avLst/>
          </a:prstGeom>
          <a:noFill/>
        </p:spPr>
        <p:txBody>
          <a:bodyPr wrap="square" rtlCol="0">
            <a:spAutoFit/>
          </a:bodyPr>
          <a:lstStyle/>
          <a:p>
            <a:pPr algn="ctr"/>
            <a:r>
              <a:rPr lang="en-US" altLang="en-GB">
                <a:latin typeface="Times New Roman" panose="02020603050405020304" pitchFamily="18" charset="0"/>
                <a:cs typeface="Times New Roman" panose="02020603050405020304" pitchFamily="18" charset="0"/>
              </a:rPr>
              <a:t>Table : </a:t>
            </a:r>
            <a:r>
              <a:rPr lang="en-GB" altLang="en-US">
                <a:latin typeface="Times New Roman" panose="02020603050405020304" pitchFamily="18" charset="0"/>
                <a:cs typeface="Times New Roman" panose="02020603050405020304" pitchFamily="18" charset="0"/>
              </a:rPr>
              <a:t>Accuracy of model used in Textual analysis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ABC6-5686-1F84-98EF-7F1BF252A9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and Discussions</a:t>
            </a:r>
            <a:endParaRPr lang="en-IN" dirty="0"/>
          </a:p>
        </p:txBody>
      </p:sp>
      <p:sp>
        <p:nvSpPr>
          <p:cNvPr id="3" name="Content Placeholder 2">
            <a:extLst>
              <a:ext uri="{FF2B5EF4-FFF2-40B4-BE49-F238E27FC236}">
                <a16:creationId xmlns:a16="http://schemas.microsoft.com/office/drawing/2014/main" id="{C2731BFD-8348-4CE3-3047-03C0716513DF}"/>
              </a:ext>
            </a:extLst>
          </p:cNvPr>
          <p:cNvSpPr>
            <a:spLocks noGrp="1"/>
          </p:cNvSpPr>
          <p:nvPr>
            <p:ph idx="1"/>
          </p:nvPr>
        </p:nvSpPr>
        <p:spPr/>
        <p:txBody>
          <a:bodyPr/>
          <a:lstStyle/>
          <a:p>
            <a:r>
              <a:rPr lang="en-IN" dirty="0"/>
              <a:t>Deployment Links:</a:t>
            </a:r>
          </a:p>
          <a:p>
            <a:endParaRPr lang="en-IN" dirty="0"/>
          </a:p>
          <a:p>
            <a:r>
              <a:rPr lang="en-IN" dirty="0"/>
              <a:t>GitHub Link: </a:t>
            </a:r>
            <a:r>
              <a:rPr lang="en-IN" dirty="0">
                <a:hlinkClick r:id="rId2"/>
              </a:rPr>
              <a:t>https://github.com/madhurimarawat/Stock-Market-Prediction</a:t>
            </a:r>
            <a:endParaRPr lang="en-IN" dirty="0"/>
          </a:p>
          <a:p>
            <a:endParaRPr lang="en-IN" dirty="0"/>
          </a:p>
          <a:p>
            <a:r>
              <a:rPr lang="en-IN" dirty="0" err="1"/>
              <a:t>Streamlit</a:t>
            </a:r>
            <a:r>
              <a:rPr lang="en-IN" dirty="0"/>
              <a:t> App: </a:t>
            </a:r>
            <a:r>
              <a:rPr lang="en-IN" dirty="0">
                <a:hlinkClick r:id="rId3"/>
              </a:rPr>
              <a:t>https://stock-market-numerical-text-hybrid-prediction.streamlit.app/</a:t>
            </a:r>
            <a:endParaRPr lang="en-IN" dirty="0"/>
          </a:p>
        </p:txBody>
      </p:sp>
      <p:sp>
        <p:nvSpPr>
          <p:cNvPr id="4" name="Date Placeholder 3">
            <a:extLst>
              <a:ext uri="{FF2B5EF4-FFF2-40B4-BE49-F238E27FC236}">
                <a16:creationId xmlns:a16="http://schemas.microsoft.com/office/drawing/2014/main" id="{936C4AD0-1338-5276-B15D-EAA6B9FEB170}"/>
              </a:ext>
            </a:extLst>
          </p:cNvPr>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a:extLst>
              <a:ext uri="{FF2B5EF4-FFF2-40B4-BE49-F238E27FC236}">
                <a16:creationId xmlns:a16="http://schemas.microsoft.com/office/drawing/2014/main" id="{D3EC0CA1-BE4C-0026-64A1-9BD094914F0C}"/>
              </a:ext>
            </a:extLst>
          </p:cNvPr>
          <p:cNvSpPr>
            <a:spLocks noGrp="1"/>
          </p:cNvSpPr>
          <p:nvPr>
            <p:ph type="sldNum" sz="quarter" idx="12"/>
          </p:nvPr>
        </p:nvSpPr>
        <p:spPr/>
        <p:txBody>
          <a:bodyPr/>
          <a:lstStyle/>
          <a:p>
            <a:fld id="{84D618AA-8DAA-FF4E-B18D-27A1BA1C0151}" type="slidenum">
              <a:rPr lang="en-US" smtClean="0"/>
              <a:t>17</a:t>
            </a:fld>
            <a:endParaRPr lang="en-US"/>
          </a:p>
        </p:txBody>
      </p:sp>
    </p:spTree>
    <p:extLst>
      <p:ext uri="{BB962C8B-B14F-4D97-AF65-F5344CB8AC3E}">
        <p14:creationId xmlns:p14="http://schemas.microsoft.com/office/powerpoint/2010/main" val="9695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buNone/>
            </a:pPr>
            <a:r>
              <a:rPr lang="en-GB" altLang="en-US" sz="2400">
                <a:latin typeface="Times New Roman" panose="02020603050405020304" pitchFamily="18" charset="0"/>
                <a:cs typeface="Times New Roman" panose="02020603050405020304" pitchFamily="18" charset="0"/>
              </a:rPr>
              <a:t>1.The ensemble regression model accurately predicted closing prices for all companies, with R² scores exceeding 0.997 across the board.</a:t>
            </a:r>
          </a:p>
          <a:p>
            <a:pPr marL="0" indent="0">
              <a:buNone/>
            </a:pPr>
            <a:r>
              <a:rPr lang="en-GB" altLang="en-US" sz="2400">
                <a:latin typeface="Times New Roman" panose="02020603050405020304" pitchFamily="18" charset="0"/>
                <a:cs typeface="Times New Roman" panose="02020603050405020304" pitchFamily="18" charset="0"/>
              </a:rPr>
              <a:t>2.Random Forest achieved exceptional accuracy in classifying stock news sentiment, further enhancing prediction reliability.</a:t>
            </a:r>
          </a:p>
          <a:p>
            <a:pPr marL="0" indent="0">
              <a:buNone/>
            </a:pPr>
            <a:r>
              <a:rPr lang="en-GB" altLang="en-US" sz="2400">
                <a:latin typeface="Times New Roman" panose="02020603050405020304" pitchFamily="18" charset="0"/>
                <a:cs typeface="Times New Roman" panose="02020603050405020304" pitchFamily="18" charset="0"/>
              </a:rPr>
              <a:t>3.The hybrid model provided a comprehensive solution, demonstrating the importance of integrating diverse data sources for robust stock market predictions.</a:t>
            </a:r>
          </a:p>
          <a:p>
            <a:pPr marL="0" indent="0">
              <a:buNone/>
            </a:pPr>
            <a:r>
              <a:rPr lang="en-GB" altLang="en-US" sz="2400">
                <a:latin typeface="Times New Roman" panose="02020603050405020304" pitchFamily="18" charset="0"/>
                <a:cs typeface="Times New Roman" panose="02020603050405020304" pitchFamily="18" charset="0"/>
              </a:rPr>
              <a:t>These findings emphasize the potential of hybrid models in financial forecasting and pave the way for future advancements in predictive analytics.</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 of Project</a:t>
            </a: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Advanced Stock Price Forecasting Using a Hybrid Model of Numerical and Textual Analysis</a:t>
            </a:r>
            <a:r>
              <a:rPr lang="en-US" dirty="0">
                <a:latin typeface="Times New Roman" panose="02020603050405020304" pitchFamily="18" charset="0"/>
                <a:cs typeface="Times New Roman" panose="02020603050405020304" pitchFamily="18" charset="0"/>
              </a:rPr>
              <a:t> project has built a dashboard of hybrid model that integrates numerical stock data and textual analysis from financial news. </a:t>
            </a:r>
          </a:p>
          <a:p>
            <a:pPr marL="0" indent="0" algn="just">
              <a:buNone/>
            </a:pPr>
            <a:r>
              <a:rPr lang="en-US" dirty="0">
                <a:latin typeface="Times New Roman" panose="02020603050405020304" pitchFamily="18" charset="0"/>
                <a:cs typeface="Times New Roman" panose="02020603050405020304" pitchFamily="18" charset="0"/>
              </a:rPr>
              <a:t>The further scope includes:</a:t>
            </a:r>
          </a:p>
          <a:p>
            <a:pPr marL="571500" indent="-571500" algn="just">
              <a:buFont typeface="+mj-lt"/>
              <a:buAutoNum type="romanUcPeriod"/>
            </a:pPr>
            <a:r>
              <a:rPr lang="en-US" dirty="0">
                <a:latin typeface="Times New Roman" panose="02020603050405020304" pitchFamily="18" charset="0"/>
                <a:cs typeface="Times New Roman" panose="02020603050405020304" pitchFamily="18" charset="0"/>
              </a:rPr>
              <a:t>Including social media bots sentiment analysis like reddit bot , tweepy and telethon APIs.</a:t>
            </a:r>
          </a:p>
          <a:p>
            <a:pPr marL="571500" indent="-571500" algn="just">
              <a:buFont typeface="+mj-lt"/>
              <a:buAutoNum type="romanUcPeriod"/>
            </a:pPr>
            <a:r>
              <a:rPr lang="en-US" dirty="0">
                <a:latin typeface="Times New Roman" panose="02020603050405020304" pitchFamily="18" charset="0"/>
                <a:cs typeface="Times New Roman" panose="02020603050405020304" pitchFamily="18" charset="0"/>
              </a:rPr>
              <a:t>To include more real time data such as latest data of gold , United States , petroleum etc .</a:t>
            </a:r>
          </a:p>
          <a:p>
            <a:pPr marL="571500" indent="-571500" algn="just">
              <a:buFont typeface="+mj-lt"/>
              <a:buAutoNum type="romanUcPeriod"/>
            </a:pPr>
            <a:r>
              <a:rPr lang="en-US" dirty="0">
                <a:latin typeface="Times New Roman" panose="02020603050405020304" pitchFamily="18" charset="0"/>
                <a:cs typeface="Times New Roman" panose="02020603050405020304" pitchFamily="18" charset="0"/>
              </a:rPr>
              <a:t>To automate the system so that it updates data on it’s own.</a:t>
            </a:r>
          </a:p>
          <a:p>
            <a:pPr marL="0" indent="0" algn="just">
              <a:buFont typeface="+mj-l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 </a:t>
            </a:r>
          </a:p>
        </p:txBody>
      </p:sp>
      <p:sp>
        <p:nvSpPr>
          <p:cNvPr id="3" name="Content Placeholder 2"/>
          <p:cNvSpPr>
            <a:spLocks noGrp="1"/>
          </p:cNvSpPr>
          <p:nvPr>
            <p:ph idx="1"/>
          </p:nvPr>
        </p:nvSpPr>
        <p:spPr/>
        <p:txBody>
          <a:bodyPr>
            <a:noAutofit/>
          </a:bodyPr>
          <a:lstStyle/>
          <a:p>
            <a:r>
              <a:rPr lang="en-US" sz="3600" dirty="0">
                <a:latin typeface="Times New Roman" panose="02020603050405020304" pitchFamily="18" charset="0"/>
                <a:cs typeface="Times New Roman" panose="02020603050405020304" pitchFamily="18" charset="0"/>
              </a:rPr>
              <a:t>Problem Statement &amp; Objective</a:t>
            </a:r>
          </a:p>
          <a:p>
            <a:r>
              <a:rPr lang="en-US" sz="3600" dirty="0">
                <a:latin typeface="Times New Roman" panose="02020603050405020304" pitchFamily="18" charset="0"/>
                <a:cs typeface="Times New Roman" panose="02020603050405020304" pitchFamily="18" charset="0"/>
              </a:rPr>
              <a:t>Literature Review</a:t>
            </a:r>
          </a:p>
          <a:p>
            <a:r>
              <a:rPr lang="en-US" sz="3600" dirty="0">
                <a:latin typeface="Times New Roman" panose="02020603050405020304" pitchFamily="18" charset="0"/>
                <a:cs typeface="Times New Roman" panose="02020603050405020304" pitchFamily="18" charset="0"/>
              </a:rPr>
              <a:t>Research Methodology</a:t>
            </a:r>
          </a:p>
          <a:p>
            <a:r>
              <a:rPr lang="en-US" sz="3600" dirty="0">
                <a:latin typeface="Times New Roman" panose="02020603050405020304" pitchFamily="18" charset="0"/>
                <a:cs typeface="Times New Roman" panose="02020603050405020304" pitchFamily="18" charset="0"/>
              </a:rPr>
              <a:t>Results and Discussions</a:t>
            </a:r>
          </a:p>
          <a:p>
            <a:r>
              <a:rPr lang="en-US" sz="3600" dirty="0">
                <a:latin typeface="Times New Roman" panose="02020603050405020304" pitchFamily="18" charset="0"/>
                <a:cs typeface="Times New Roman" panose="02020603050405020304" pitchFamily="18" charset="0"/>
              </a:rPr>
              <a:t>Future Scope </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9BCDBF4-CB4E-6B41-840E-413D0B679B2D}"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r>
              <a:rPr lang="en-US" dirty="0"/>
              <a:t> </a:t>
            </a:r>
          </a:p>
        </p:txBody>
      </p:sp>
      <p:sp>
        <p:nvSpPr>
          <p:cNvPr id="3" name="Content Placeholder 2"/>
          <p:cNvSpPr>
            <a:spLocks noGrp="1"/>
          </p:cNvSpPr>
          <p:nvPr>
            <p:ph idx="1"/>
          </p:nvPr>
        </p:nvSpPr>
        <p:spPr>
          <a:xfrm>
            <a:off x="838200" y="1531710"/>
            <a:ext cx="10515600" cy="4351338"/>
          </a:xfrm>
        </p:spPr>
        <p:txBody>
          <a:bodyPr>
            <a:normAutofit fontScale="92500"/>
          </a:bodyPr>
          <a:lstStyle/>
          <a:p>
            <a:pPr algn="just"/>
            <a:r>
              <a:rPr lang="en-US" sz="2200" b="1" dirty="0">
                <a:latin typeface="Times New Roman" panose="02020603050405020304" pitchFamily="18" charset="0"/>
                <a:cs typeface="Times New Roman" panose="02020603050405020304" pitchFamily="18" charset="0"/>
              </a:rPr>
              <a:t>Research Papers:</a:t>
            </a:r>
          </a:p>
          <a:p>
            <a:pPr marL="457200" indent="-457200" algn="just">
              <a:buAutoNum type="arabicPeriod"/>
            </a:pPr>
            <a:r>
              <a:rPr lang="en-US" sz="2200" dirty="0">
                <a:latin typeface="Times New Roman" panose="02020603050405020304" pitchFamily="18" charset="0"/>
                <a:cs typeface="Times New Roman" panose="02020603050405020304" pitchFamily="18" charset="0"/>
              </a:rPr>
              <a:t>Yadav, K., Yadav, M., &amp; Saini, S. (2021). Stock values predictions using deep learning based hybrid models. CAAI Transactions on Intelligence Technology, 6(3), 266-277. </a:t>
            </a:r>
            <a:r>
              <a:rPr lang="en-US" sz="2200" dirty="0">
                <a:latin typeface="Times New Roman" panose="02020603050405020304" pitchFamily="18" charset="0"/>
                <a:cs typeface="Times New Roman" panose="02020603050405020304" pitchFamily="18" charset="0"/>
                <a:hlinkClick r:id="rId2"/>
              </a:rPr>
              <a:t>https://doi.org/10.1049/cit2.12052</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Long, W., Gao, J., Bai, K., &amp; others. (2024). A hybrid model for stock price prediction based on multi-view heterogeneous data. Financial Innovation, 10, 48. </a:t>
            </a:r>
            <a:r>
              <a:rPr lang="en-US" sz="2200" dirty="0">
                <a:latin typeface="Times New Roman" panose="02020603050405020304" pitchFamily="18" charset="0"/>
                <a:cs typeface="Times New Roman" panose="02020603050405020304" pitchFamily="18" charset="0"/>
                <a:hlinkClick r:id="rId3"/>
              </a:rPr>
              <a:t>https://doi.org/10.1186/s40854-023-00519-w</a:t>
            </a: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err="1">
                <a:latin typeface="Times New Roman" panose="02020603050405020304" pitchFamily="18" charset="0"/>
                <a:cs typeface="Times New Roman" panose="02020603050405020304" pitchFamily="18" charset="0"/>
              </a:rPr>
              <a:t>Srivinay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Manujakshi</a:t>
            </a:r>
            <a:r>
              <a:rPr lang="en-US" sz="2200" dirty="0">
                <a:latin typeface="Times New Roman" panose="02020603050405020304" pitchFamily="18" charset="0"/>
                <a:cs typeface="Times New Roman" panose="02020603050405020304" pitchFamily="18" charset="0"/>
              </a:rPr>
              <a:t>, B. C., </a:t>
            </a:r>
            <a:r>
              <a:rPr lang="en-US" sz="2200" dirty="0" err="1">
                <a:latin typeface="Times New Roman" panose="02020603050405020304" pitchFamily="18" charset="0"/>
                <a:cs typeface="Times New Roman" panose="02020603050405020304" pitchFamily="18" charset="0"/>
              </a:rPr>
              <a:t>Kabadi</a:t>
            </a:r>
            <a:r>
              <a:rPr lang="en-US" sz="2200" dirty="0">
                <a:latin typeface="Times New Roman" panose="02020603050405020304" pitchFamily="18" charset="0"/>
                <a:cs typeface="Times New Roman" panose="02020603050405020304" pitchFamily="18" charset="0"/>
              </a:rPr>
              <a:t>, M. G., &amp; Naik, N. (2022). A hybrid stock price prediction model based on PRE and deep neural network. Data, 7(5), 51. </a:t>
            </a:r>
            <a:r>
              <a:rPr lang="en-US" sz="2200" dirty="0">
                <a:latin typeface="Times New Roman" panose="02020603050405020304" pitchFamily="18" charset="0"/>
                <a:cs typeface="Times New Roman" panose="02020603050405020304" pitchFamily="18" charset="0"/>
                <a:hlinkClick r:id="rId4"/>
              </a:rPr>
              <a:t>https://doi.org/10.3390/data7050051</a:t>
            </a:r>
          </a:p>
          <a:p>
            <a:pPr algn="just"/>
            <a:r>
              <a:rPr lang="en-US" sz="2200" b="1" dirty="0">
                <a:latin typeface="Times New Roman" panose="02020603050405020304" pitchFamily="18" charset="0"/>
                <a:cs typeface="Times New Roman" panose="02020603050405020304" pitchFamily="18" charset="0"/>
              </a:rPr>
              <a:t>For understanding stock market :</a:t>
            </a:r>
          </a:p>
          <a:p>
            <a:pPr marL="0" indent="0" algn="just">
              <a:buNone/>
            </a:pPr>
            <a:r>
              <a:rPr lang="en-US" sz="2200" dirty="0">
                <a:latin typeface="Times New Roman" panose="02020603050405020304" pitchFamily="18" charset="0"/>
                <a:cs typeface="Times New Roman" panose="02020603050405020304" pitchFamily="18" charset="0"/>
              </a:rPr>
              <a:t>1. 40 key Stock Trading Terms for Beginners</a:t>
            </a:r>
          </a:p>
          <a:p>
            <a:pPr marL="0" indent="0" algn="just">
              <a:buNone/>
            </a:pPr>
            <a:r>
              <a:rPr lang="en-US" sz="2200" dirty="0">
                <a:latin typeface="Times New Roman" panose="02020603050405020304" pitchFamily="18" charset="0"/>
                <a:cs typeface="Times New Roman" panose="02020603050405020304" pitchFamily="18" charset="0"/>
              </a:rPr>
              <a:t>2. Basics of Stock Market Volume I</a:t>
            </a:r>
          </a:p>
          <a:p>
            <a:pPr marL="0" indent="0" algn="just">
              <a:buNone/>
            </a:pPr>
            <a:r>
              <a:rPr lang="en-US" sz="2200" dirty="0">
                <a:latin typeface="Times New Roman" panose="02020603050405020304" pitchFamily="18" charset="0"/>
                <a:cs typeface="Times New Roman" panose="02020603050405020304" pitchFamily="18" charset="0"/>
              </a:rPr>
              <a:t>3. Stock Market Zerodha</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a:grpSpLocks noGrp="1" noUngrp="1" noRot="1" noChangeAspect="1" noMove="1" noResize="1"/>
          </p:cNvGrpSpPr>
          <p:nvPr/>
        </p:nvGrpSpPr>
        <p:grpSpPr>
          <a:xfrm>
            <a:off x="1091219" y="3985"/>
            <a:ext cx="9747620" cy="6858000"/>
            <a:chOff x="1318434" y="36937"/>
            <a:chExt cx="9747620" cy="6858000"/>
          </a:xfrm>
        </p:grpSpPr>
        <p:sp>
          <p:nvSpPr>
            <p:cNvPr id="14" name="Freeform: Shape 13"/>
            <p:cNvSpPr/>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p:cNvSpPr/>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p:cNvSpPr/>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p:cNvSpPr/>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p:cNvSpPr/>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TextBox 5"/>
          <p:cNvSpPr txBox="1"/>
          <p:nvPr/>
        </p:nvSpPr>
        <p:spPr>
          <a:xfrm>
            <a:off x="3055954" y="2979336"/>
            <a:ext cx="6266466" cy="2430864"/>
          </a:xfrm>
          <a:prstGeom prst="rect">
            <a:avLst/>
          </a:prstGeom>
        </p:spPr>
        <p:txBody>
          <a:bodyPr vert="horz" lIns="91440" tIns="45720" rIns="91440" bIns="45720" rtlCol="0" anchor="t">
            <a:normAutofit fontScale="92500"/>
          </a:bodyPr>
          <a:lstStyle/>
          <a:p>
            <a:pPr>
              <a:lnSpc>
                <a:spcPct val="90000"/>
              </a:lnSpc>
              <a:spcAft>
                <a:spcPts val="600"/>
              </a:spcAft>
            </a:pPr>
            <a:r>
              <a:rPr lang="en-US" sz="9600" dirty="0">
                <a:solidFill>
                  <a:schemeClr val="accent2"/>
                </a:solidFill>
                <a:latin typeface="Segoe Print" panose="02000600000000000000" charset="0"/>
              </a:rPr>
              <a:t>Thank you </a:t>
            </a:r>
          </a:p>
        </p:txBody>
      </p:sp>
      <p:sp>
        <p:nvSpPr>
          <p:cNvPr id="4" name="Date Placeholder 3"/>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fld id="{3E200D22-A913-914D-B06C-E294256DAC47}" type="datetime1">
              <a:rPr lang="en-US" smtClean="0">
                <a:solidFill>
                  <a:schemeClr val="tx1">
                    <a:tint val="75000"/>
                  </a:schemeClr>
                </a:solidFill>
              </a:rPr>
              <a:t>11/28/2024</a:t>
            </a:fld>
            <a:endParaRPr lang="en-US">
              <a:solidFill>
                <a:schemeClr val="tx1">
                  <a:tint val="75000"/>
                </a:schemeClr>
              </a:solidFill>
            </a:endParaRPr>
          </a:p>
        </p:txBody>
      </p:sp>
      <p:sp>
        <p:nvSpPr>
          <p:cNvPr id="5" name="Slide Number Placeholder 4"/>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4D618AA-8DAA-FF4E-B18D-27A1BA1C0151}" type="slidenum">
              <a:rPr lang="en-US" smtClean="0">
                <a:solidFill>
                  <a:schemeClr val="tx1">
                    <a:tint val="75000"/>
                  </a:schemeClr>
                </a:solidFill>
              </a:rPr>
              <a:t>21</a:t>
            </a:fld>
            <a:endParaRPr lang="en-US">
              <a:solidFill>
                <a:schemeClr val="tx1">
                  <a:tint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 and Objective</a:t>
            </a:r>
          </a:p>
        </p:txBody>
      </p:sp>
      <p:sp>
        <p:nvSpPr>
          <p:cNvPr id="3" name="Content Placeholder 2"/>
          <p:cNvSpPr>
            <a:spLocks noGrp="1"/>
          </p:cNvSpPr>
          <p:nvPr>
            <p:ph idx="1"/>
          </p:nvPr>
        </p:nvSpPr>
        <p:spPr/>
        <p:txBody>
          <a:bodyPr>
            <a:normAutofit fontScale="92500" lnSpcReduction="20000"/>
          </a:bodyPr>
          <a:lstStyle/>
          <a:p>
            <a:pPr algn="just"/>
            <a:r>
              <a:rPr lang="en-US" sz="2400" b="1" dirty="0">
                <a:latin typeface="Times New Roman" panose="02020603050405020304" pitchFamily="18" charset="0"/>
                <a:cs typeface="Times New Roman" panose="02020603050405020304" pitchFamily="18" charset="0"/>
              </a:rPr>
              <a:t>Objective of Stock Price Prediction: </a:t>
            </a:r>
            <a:r>
              <a:rPr lang="en-US" sz="2400" dirty="0">
                <a:latin typeface="Times New Roman" panose="02020603050405020304" pitchFamily="18" charset="0"/>
                <a:cs typeface="Times New Roman" panose="02020603050405020304" pitchFamily="18" charset="0"/>
              </a:rPr>
              <a:t>The primary objective is to develop a robust predictive system that forecasts stock prices based on historical financial data from 8 different companies - TCS ,Google, Apple , Amazon , Meta ,Netflix , Nvidia and microsoft.</a:t>
            </a:r>
          </a:p>
          <a:p>
            <a:pPr algn="just"/>
            <a:r>
              <a:rPr lang="en-US" sz="2400" b="1" dirty="0">
                <a:latin typeface="Times New Roman" panose="02020603050405020304" pitchFamily="18" charset="0"/>
                <a:cs typeface="Times New Roman" panose="02020603050405020304" pitchFamily="18" charset="0"/>
              </a:rPr>
              <a:t>Integration of Numerical and Textual Data: </a:t>
            </a:r>
            <a:r>
              <a:rPr lang="en-US" sz="2400" dirty="0">
                <a:latin typeface="Times New Roman" panose="02020603050405020304" pitchFamily="18" charset="0"/>
                <a:cs typeface="Times New Roman" panose="02020603050405020304" pitchFamily="18" charset="0"/>
              </a:rPr>
              <a:t>Our challenge lies in creating a hybrid forecasting model that effectively integrates time-series numerical data with insights derived from Natural Language Processing (NLP) of financial news and reports, enhancing the prediction accuracy of stock prices.</a:t>
            </a:r>
          </a:p>
          <a:p>
            <a:pPr algn="just"/>
            <a:r>
              <a:rPr lang="en-US" sz="2400" b="1" dirty="0">
                <a:latin typeface="Times New Roman" panose="02020603050405020304" pitchFamily="18" charset="0"/>
                <a:cs typeface="Times New Roman" panose="02020603050405020304" pitchFamily="18" charset="0"/>
              </a:rPr>
              <a:t>Handling Time-Series Data: </a:t>
            </a:r>
            <a:r>
              <a:rPr lang="en-US" sz="2400" dirty="0">
                <a:latin typeface="Times New Roman" panose="02020603050405020304" pitchFamily="18" charset="0"/>
                <a:cs typeface="Times New Roman" panose="02020603050405020304" pitchFamily="18" charset="0"/>
              </a:rPr>
              <a:t>The project aims to efficiently manage and store extensive time-series datasets through </a:t>
            </a:r>
            <a:r>
              <a:rPr lang="en-US" sz="2400" dirty="0" err="1">
                <a:latin typeface="Times New Roman" panose="02020603050405020304" pitchFamily="18" charset="0"/>
                <a:cs typeface="Times New Roman" panose="02020603050405020304" pitchFamily="18" charset="0"/>
              </a:rPr>
              <a:t>InfluxDB</a:t>
            </a:r>
            <a:r>
              <a:rPr lang="en-US" sz="2400" dirty="0">
                <a:latin typeface="Times New Roman" panose="02020603050405020304" pitchFamily="18" charset="0"/>
                <a:cs typeface="Times New Roman" panose="02020603050405020304" pitchFamily="18" charset="0"/>
              </a:rPr>
              <a:t>, ensuring optimal performance and scalability in processing historical stock price information and facilitating rapid data retrieval.</a:t>
            </a:r>
          </a:p>
          <a:p>
            <a:pPr algn="just"/>
            <a:r>
              <a:rPr lang="en-US" sz="2400" b="1" dirty="0">
                <a:latin typeface="Times New Roman" panose="02020603050405020304" pitchFamily="18" charset="0"/>
                <a:cs typeface="Times New Roman" panose="02020603050405020304" pitchFamily="18" charset="0"/>
              </a:rPr>
              <a:t>Adoption of Advanced Machine Learning Techniques: </a:t>
            </a:r>
            <a:r>
              <a:rPr lang="en-US" sz="2400" dirty="0">
                <a:latin typeface="Times New Roman" panose="02020603050405020304" pitchFamily="18" charset="0"/>
                <a:cs typeface="Times New Roman" panose="02020603050405020304" pitchFamily="18" charset="0"/>
              </a:rPr>
              <a:t>We are committed to exploring and implementing advanced machine learning algorithms using real time data from different social media bots, to refine our predictive analysis, enabling the system to adapt to market dynamics and improve forecasting reliability.</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r>
              <a:rPr lang="en-US" altLang="en-GB">
                <a:latin typeface="Times New Roman" panose="02020603050405020304" pitchFamily="18" charset="0"/>
                <a:cs typeface="Times New Roman" panose="02020603050405020304" pitchFamily="18" charset="0"/>
              </a:rPr>
              <a:t>Literature Review</a:t>
            </a:r>
            <a:r>
              <a:rPr lang="en-US" altLang="en-GB"/>
              <a:t> </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4</a:t>
            </a:fld>
            <a:endParaRPr lang="en-US"/>
          </a:p>
        </p:txBody>
      </p:sp>
      <p:graphicFrame>
        <p:nvGraphicFramePr>
          <p:cNvPr id="8" name="Content Placeholder 7"/>
          <p:cNvGraphicFramePr>
            <a:graphicFrameLocks noGrp="1"/>
          </p:cNvGraphicFramePr>
          <p:nvPr>
            <p:ph idx="1"/>
            <p:custDataLst>
              <p:tags r:id="rId1"/>
            </p:custDataLst>
          </p:nvPr>
        </p:nvGraphicFramePr>
        <p:xfrm>
          <a:off x="180975" y="1076325"/>
          <a:ext cx="11866245" cy="5481320"/>
        </p:xfrm>
        <a:graphic>
          <a:graphicData uri="http://schemas.openxmlformats.org/drawingml/2006/table">
            <a:tbl>
              <a:tblPr firstRow="1" bandRow="1">
                <a:tableStyleId>{5940675A-B579-460E-94D1-54222C63F5DA}</a:tableStyleId>
              </a:tblPr>
              <a:tblGrid>
                <a:gridCol w="3955415">
                  <a:extLst>
                    <a:ext uri="{9D8B030D-6E8A-4147-A177-3AD203B41FA5}">
                      <a16:colId xmlns:a16="http://schemas.microsoft.com/office/drawing/2014/main" val="20000"/>
                    </a:ext>
                  </a:extLst>
                </a:gridCol>
                <a:gridCol w="3955415">
                  <a:extLst>
                    <a:ext uri="{9D8B030D-6E8A-4147-A177-3AD203B41FA5}">
                      <a16:colId xmlns:a16="http://schemas.microsoft.com/office/drawing/2014/main" val="20001"/>
                    </a:ext>
                  </a:extLst>
                </a:gridCol>
                <a:gridCol w="3955415">
                  <a:extLst>
                    <a:ext uri="{9D8B030D-6E8A-4147-A177-3AD203B41FA5}">
                      <a16:colId xmlns:a16="http://schemas.microsoft.com/office/drawing/2014/main" val="20002"/>
                    </a:ext>
                  </a:extLst>
                </a:gridCol>
              </a:tblGrid>
              <a:tr h="441960">
                <a:tc>
                  <a:txBody>
                    <a:bodyPr/>
                    <a:lstStyle/>
                    <a:p>
                      <a:pPr>
                        <a:buNone/>
                      </a:pPr>
                      <a:r>
                        <a:rPr lang="en-US" altLang="en-GB" sz="1600" b="1">
                          <a:latin typeface="Times New Roman" panose="02020603050405020304" pitchFamily="18" charset="0"/>
                          <a:cs typeface="Times New Roman" panose="02020603050405020304" pitchFamily="18" charset="0"/>
                        </a:rPr>
                        <a:t>Research Paper/Source</a:t>
                      </a:r>
                    </a:p>
                  </a:txBody>
                  <a:tcPr/>
                </a:tc>
                <a:tc>
                  <a:txBody>
                    <a:bodyPr/>
                    <a:lstStyle/>
                    <a:p>
                      <a:pPr>
                        <a:buNone/>
                      </a:pPr>
                      <a:r>
                        <a:rPr lang="en-US" altLang="en-GB" sz="1600" b="1">
                          <a:latin typeface="Times New Roman" panose="02020603050405020304" pitchFamily="18" charset="0"/>
                          <a:cs typeface="Times New Roman" panose="02020603050405020304" pitchFamily="18" charset="0"/>
                        </a:rPr>
                        <a:t>Description</a:t>
                      </a:r>
                    </a:p>
                  </a:txBody>
                  <a:tcPr/>
                </a:tc>
                <a:tc>
                  <a:txBody>
                    <a:bodyPr/>
                    <a:lstStyle/>
                    <a:p>
                      <a:pPr>
                        <a:buNone/>
                      </a:pPr>
                      <a:r>
                        <a:rPr lang="en-US" altLang="en-GB" sz="1600" b="1">
                          <a:latin typeface="Times New Roman" panose="02020603050405020304" pitchFamily="18" charset="0"/>
                          <a:cs typeface="Times New Roman" panose="02020603050405020304" pitchFamily="18" charset="0"/>
                        </a:rPr>
                        <a:t>Accuracy/RMSE score</a:t>
                      </a:r>
                    </a:p>
                  </a:txBody>
                  <a:tcPr/>
                </a:tc>
                <a:extLst>
                  <a:ext uri="{0D108BD9-81ED-4DB2-BD59-A6C34878D82A}">
                    <a16:rowId xmlns:a16="http://schemas.microsoft.com/office/drawing/2014/main" val="10000"/>
                  </a:ext>
                </a:extLst>
              </a:tr>
              <a:tr h="1679575">
                <a:tc>
                  <a:txBody>
                    <a:bodyPr/>
                    <a:lstStyle/>
                    <a:p>
                      <a:pPr>
                        <a:buNone/>
                      </a:pPr>
                      <a:r>
                        <a:rPr lang="en-GB" altLang="en-US" sz="1400">
                          <a:latin typeface="Times New Roman" panose="02020603050405020304" pitchFamily="18" charset="0"/>
                          <a:cs typeface="Times New Roman" panose="02020603050405020304" pitchFamily="18" charset="0"/>
                        </a:rPr>
                        <a:t>Advanced Stock Price Forecasting</a:t>
                      </a:r>
                      <a:r>
                        <a:rPr lang="en-US" altLang="en-GB" sz="1400">
                          <a:latin typeface="Times New Roman" panose="02020603050405020304" pitchFamily="18" charset="0"/>
                          <a:cs typeface="Times New Roman" panose="02020603050405020304" pitchFamily="18" charset="0"/>
                        </a:rPr>
                        <a:t>/IET Research</a:t>
                      </a:r>
                    </a:p>
                  </a:txBody>
                  <a:tcPr/>
                </a:tc>
                <a:tc>
                  <a:txBody>
                    <a:bodyPr/>
                    <a:lstStyle/>
                    <a:p>
                      <a:pPr>
                        <a:buNone/>
                      </a:pPr>
                      <a:r>
                        <a:rPr lang="en-GB" altLang="en-US" sz="1400">
                          <a:latin typeface="Times New Roman" panose="02020603050405020304" pitchFamily="18" charset="0"/>
                          <a:cs typeface="Times New Roman" panose="02020603050405020304" pitchFamily="18" charset="0"/>
                        </a:rPr>
                        <a:t>Focuses on developing advanced deep learning models for live stock price predictions, introducing the Fast RNN model (RMSE: 0.02068, time: 3.35 sec). A hybrid model combining Fast RNN, CNN, and Bi-LSTM (RMSE: 0.02181, time: 18.18 sec) significantly outperforms ARIMA and FBProphet (RMSE: 0.796, 0.935).</a:t>
                      </a:r>
                    </a:p>
                  </a:txBody>
                  <a:tcPr/>
                </a:tc>
                <a:tc>
                  <a:txBody>
                    <a:bodyPr/>
                    <a:lstStyle/>
                    <a:p>
                      <a:pPr>
                        <a:buNone/>
                      </a:pPr>
                      <a:r>
                        <a:rPr lang="en-GB" altLang="en-US" sz="1400">
                          <a:latin typeface="Times New Roman" panose="02020603050405020304" pitchFamily="18" charset="0"/>
                          <a:cs typeface="Times New Roman" panose="02020603050405020304" pitchFamily="18" charset="0"/>
                        </a:rPr>
                        <a:t>Fast RNN: RMSE 0.02068</a:t>
                      </a:r>
                    </a:p>
                    <a:p>
                      <a:pPr>
                        <a:buNone/>
                      </a:pPr>
                      <a:r>
                        <a:rPr lang="en-GB" altLang="en-US" sz="1400">
                          <a:latin typeface="Times New Roman" panose="02020603050405020304" pitchFamily="18" charset="0"/>
                          <a:cs typeface="Times New Roman" panose="02020603050405020304" pitchFamily="18" charset="0"/>
                        </a:rPr>
                        <a:t>Hybrid model: RMSE 0.02181</a:t>
                      </a:r>
                    </a:p>
                    <a:p>
                      <a:pPr>
                        <a:buNone/>
                      </a:pPr>
                      <a:r>
                        <a:rPr lang="en-GB" altLang="en-US" sz="1400">
                          <a:latin typeface="Times New Roman" panose="02020603050405020304" pitchFamily="18" charset="0"/>
                          <a:cs typeface="Times New Roman" panose="02020603050405020304" pitchFamily="18" charset="0"/>
                        </a:rPr>
                        <a:t>ARIMA: RMSE 0.796</a:t>
                      </a:r>
                    </a:p>
                    <a:p>
                      <a:pPr>
                        <a:buNone/>
                      </a:pPr>
                      <a:r>
                        <a:rPr lang="en-GB" altLang="en-US" sz="1400">
                          <a:latin typeface="Times New Roman" panose="02020603050405020304" pitchFamily="18" charset="0"/>
                          <a:cs typeface="Times New Roman" panose="02020603050405020304" pitchFamily="18" charset="0"/>
                        </a:rPr>
                        <a:t>FBProphet: RMSE 0.935</a:t>
                      </a:r>
                    </a:p>
                  </a:txBody>
                  <a:tcPr/>
                </a:tc>
                <a:extLst>
                  <a:ext uri="{0D108BD9-81ED-4DB2-BD59-A6C34878D82A}">
                    <a16:rowId xmlns:a16="http://schemas.microsoft.com/office/drawing/2014/main" val="10001"/>
                  </a:ext>
                </a:extLst>
              </a:tr>
              <a:tr h="1680210">
                <a:tc>
                  <a:txBody>
                    <a:bodyPr/>
                    <a:lstStyle/>
                    <a:p>
                      <a:pPr>
                        <a:buNone/>
                      </a:pPr>
                      <a:r>
                        <a:rPr lang="en-GB" altLang="en-US" sz="1400">
                          <a:latin typeface="Times New Roman" panose="02020603050405020304" pitchFamily="18" charset="0"/>
                          <a:cs typeface="Times New Roman" panose="02020603050405020304" pitchFamily="18" charset="0"/>
                        </a:rPr>
                        <a:t>Dealing with Nonlinearity in Stock Prices</a:t>
                      </a:r>
                      <a:r>
                        <a:rPr lang="en-US" altLang="en-GB" sz="1400">
                          <a:latin typeface="Times New Roman" panose="02020603050405020304" pitchFamily="18" charset="0"/>
                          <a:cs typeface="Times New Roman" panose="02020603050405020304" pitchFamily="18" charset="0"/>
                        </a:rPr>
                        <a:t>/ MDPI</a:t>
                      </a:r>
                    </a:p>
                  </a:txBody>
                  <a:tcPr/>
                </a:tc>
                <a:tc>
                  <a:txBody>
                    <a:bodyPr/>
                    <a:lstStyle/>
                    <a:p>
                      <a:pPr>
                        <a:buNone/>
                      </a:pPr>
                      <a:r>
                        <a:rPr lang="en-GB" altLang="en-US" sz="1400">
                          <a:latin typeface="Times New Roman" panose="02020603050405020304" pitchFamily="18" charset="0"/>
                          <a:cs typeface="Times New Roman" panose="02020603050405020304" pitchFamily="18" charset="0"/>
                        </a:rPr>
                        <a:t>Evaluates the MVL-SVM model, integrating multi-view learning with SVM for stock price prediction, achieving nearly 88% accuracy, outperforming ARIMA and traditional SVM (accuracies around 70%). MVL-SVM model based on news and daily returns shows average and median accuracies above 0.8767.</a:t>
                      </a:r>
                    </a:p>
                  </a:txBody>
                  <a:tcPr/>
                </a:tc>
                <a:tc>
                  <a:txBody>
                    <a:bodyPr/>
                    <a:lstStyle/>
                    <a:p>
                      <a:pPr>
                        <a:buNone/>
                      </a:pPr>
                      <a:r>
                        <a:rPr lang="en-GB" altLang="en-US" sz="1400">
                          <a:latin typeface="Times New Roman" panose="02020603050405020304" pitchFamily="18" charset="0"/>
                          <a:cs typeface="Times New Roman" panose="02020603050405020304" pitchFamily="18" charset="0"/>
                        </a:rPr>
                        <a:t>Accuracy: nearly 88%</a:t>
                      </a:r>
                    </a:p>
                  </a:txBody>
                  <a:tcPr/>
                </a:tc>
                <a:extLst>
                  <a:ext uri="{0D108BD9-81ED-4DB2-BD59-A6C34878D82A}">
                    <a16:rowId xmlns:a16="http://schemas.microsoft.com/office/drawing/2014/main" val="10002"/>
                  </a:ext>
                </a:extLst>
              </a:tr>
              <a:tr h="1679575">
                <a:tc>
                  <a:txBody>
                    <a:bodyPr/>
                    <a:lstStyle/>
                    <a:p>
                      <a:pPr>
                        <a:buNone/>
                      </a:pPr>
                      <a:r>
                        <a:rPr lang="en-GB" altLang="en-US" sz="1400">
                          <a:latin typeface="Times New Roman" panose="02020603050405020304" pitchFamily="18" charset="0"/>
                          <a:cs typeface="Times New Roman" panose="02020603050405020304" pitchFamily="18" charset="0"/>
                        </a:rPr>
                        <a:t>Hybrid Model for Stock Price Prediction</a:t>
                      </a:r>
                      <a:r>
                        <a:rPr lang="en-US" altLang="en-GB" sz="1400">
                          <a:latin typeface="Times New Roman" panose="02020603050405020304" pitchFamily="18" charset="0"/>
                          <a:cs typeface="Times New Roman" panose="02020603050405020304" pitchFamily="18" charset="0"/>
                        </a:rPr>
                        <a:t>/MDPI</a:t>
                      </a:r>
                    </a:p>
                  </a:txBody>
                  <a:tcPr/>
                </a:tc>
                <a:tc>
                  <a:txBody>
                    <a:bodyPr/>
                    <a:lstStyle/>
                    <a:p>
                      <a:pPr>
                        <a:buNone/>
                      </a:pPr>
                      <a:r>
                        <a:rPr lang="en-GB" altLang="en-US" sz="1400">
                          <a:latin typeface="Times New Roman" panose="02020603050405020304" pitchFamily="18" charset="0"/>
                          <a:cs typeface="Times New Roman" panose="02020603050405020304" pitchFamily="18" charset="0"/>
                        </a:rPr>
                        <a:t>Presents a hybrid model combining Prediction Rule Ensembles (PRE) and Deep Neural Network (DNN) techniques. Utilizes moving average indicators over 20, 50, and 200 days, achieving RMSE of 5.60 for ICICI Bank and 6.30 for SBI Bank, with RMSE scores 5% to 7% lower than existing DNN and ANN models.</a:t>
                      </a:r>
                    </a:p>
                  </a:txBody>
                  <a:tcPr/>
                </a:tc>
                <a:tc>
                  <a:txBody>
                    <a:bodyPr/>
                    <a:lstStyle/>
                    <a:p>
                      <a:pPr>
                        <a:buNone/>
                      </a:pPr>
                      <a:r>
                        <a:rPr lang="en-GB" altLang="en-US" sz="1400">
                          <a:latin typeface="Times New Roman" panose="02020603050405020304" pitchFamily="18" charset="0"/>
                          <a:cs typeface="Times New Roman" panose="02020603050405020304" pitchFamily="18" charset="0"/>
                        </a:rPr>
                        <a:t>ICICI Bank: RMSE 5.60&lt;br&gt;SBI Bank: RMSE 6.30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System Flowchart</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223384" y="2749897"/>
            <a:ext cx="11772673" cy="2777615"/>
          </a:xfrm>
        </p:spPr>
      </p:pic>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GB">
                <a:latin typeface="Times New Roman" panose="02020603050405020304" pitchFamily="18" charset="0"/>
                <a:cs typeface="Times New Roman" panose="02020603050405020304" pitchFamily="18" charset="0"/>
              </a:rPr>
              <a:t>Methodology : Data Collection</a:t>
            </a:r>
          </a:p>
        </p:txBody>
      </p:sp>
      <p:sp>
        <p:nvSpPr>
          <p:cNvPr id="3" name="Content Placeholder 2"/>
          <p:cNvSpPr>
            <a:spLocks noGrp="1"/>
          </p:cNvSpPr>
          <p:nvPr>
            <p:ph idx="1"/>
          </p:nvPr>
        </p:nvSpPr>
        <p:spPr/>
        <p:txBody>
          <a:bodyPr>
            <a:normAutofit/>
          </a:bodyPr>
          <a:lstStyle/>
          <a:p>
            <a:r>
              <a:rPr lang="en-GB" altLang="en-US" sz="2400" b="1">
                <a:latin typeface="Times New Roman" panose="02020603050405020304" pitchFamily="18" charset="0"/>
                <a:cs typeface="Times New Roman" panose="02020603050405020304" pitchFamily="18" charset="0"/>
              </a:rPr>
              <a:t>Historical Data:</a:t>
            </a:r>
            <a:r>
              <a:rPr lang="en-GB" altLang="en-US" sz="2400">
                <a:latin typeface="Times New Roman" panose="02020603050405020304" pitchFamily="18" charset="0"/>
                <a:cs typeface="Times New Roman" panose="02020603050405020304" pitchFamily="18" charset="0"/>
              </a:rPr>
              <a:t> The project required extensive historical stock market data, including stock prices, trading volumes, and other relevant financial metrics. This data was sourced from reputable financial databases </a:t>
            </a:r>
            <a:r>
              <a:rPr lang="en-US" altLang="en-GB" sz="2400">
                <a:latin typeface="Times New Roman" panose="02020603050405020304" pitchFamily="18" charset="0"/>
                <a:cs typeface="Times New Roman" panose="02020603050405020304" pitchFamily="18" charset="0"/>
              </a:rPr>
              <a:t>such as Yahoo Finance , Kaggle and Macrotrends. It has been gathered from multiple sources to ensure comprehensive coverage.</a:t>
            </a:r>
          </a:p>
          <a:p>
            <a:r>
              <a:rPr lang="en-GB" altLang="en-US" sz="2400" b="1">
                <a:latin typeface="Times New Roman" panose="02020603050405020304" pitchFamily="18" charset="0"/>
                <a:cs typeface="Times New Roman" panose="02020603050405020304" pitchFamily="18" charset="0"/>
              </a:rPr>
              <a:t>Economic Indicators: </a:t>
            </a:r>
            <a:r>
              <a:rPr lang="en-GB" altLang="en-US" sz="2400">
                <a:latin typeface="Times New Roman" panose="02020603050405020304" pitchFamily="18" charset="0"/>
                <a:cs typeface="Times New Roman" panose="02020603050405020304" pitchFamily="18" charset="0"/>
              </a:rPr>
              <a:t>Additional data such as economic indicators, news sentiment, and macroeconomic variables were also collected to enhance the prediction model's accuracy.</a:t>
            </a:r>
          </a:p>
          <a:p>
            <a:r>
              <a:rPr lang="en-GB" altLang="en-US" sz="2400" b="1">
                <a:latin typeface="Times New Roman" panose="02020603050405020304" pitchFamily="18" charset="0"/>
                <a:cs typeface="Times New Roman" panose="02020603050405020304" pitchFamily="18" charset="0"/>
              </a:rPr>
              <a:t>Data Storage in InfluxDB</a:t>
            </a:r>
            <a:r>
              <a:rPr lang="en-US" altLang="en-GB" sz="2400" b="1">
                <a:latin typeface="Times New Roman" panose="02020603050405020304" pitchFamily="18" charset="0"/>
                <a:cs typeface="Times New Roman" panose="02020603050405020304" pitchFamily="18" charset="0"/>
              </a:rPr>
              <a:t>:</a:t>
            </a:r>
            <a:r>
              <a:rPr lang="en-US" altLang="en-GB" sz="2400">
                <a:latin typeface="Times New Roman" panose="02020603050405020304" pitchFamily="18" charset="0"/>
                <a:cs typeface="Times New Roman" panose="02020603050405020304" pitchFamily="18" charset="0"/>
              </a:rPr>
              <a:t> The collected data is stored in InfluxDB, which allows for efficient handling of large-scale time-series data.</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640" y="128270"/>
            <a:ext cx="10515600" cy="506095"/>
          </a:xfrm>
        </p:spPr>
        <p:txBody>
          <a:bodyPr>
            <a:normAutofit fontScale="90000"/>
          </a:bodyPr>
          <a:lstStyle/>
          <a:p>
            <a:r>
              <a:rPr lang="en-US" altLang="en-GB" b="1">
                <a:latin typeface="Times New Roman" panose="02020603050405020304" pitchFamily="18" charset="0"/>
                <a:cs typeface="Times New Roman" panose="02020603050405020304" pitchFamily="18" charset="0"/>
              </a:rPr>
              <a:t>Methodology : Exploratory Data Analysi</a:t>
            </a:r>
            <a:r>
              <a:rPr lang="en-US" altLang="en-GB">
                <a:latin typeface="Times New Roman" panose="02020603050405020304" pitchFamily="18" charset="0"/>
                <a:cs typeface="Times New Roman" panose="02020603050405020304" pitchFamily="18" charset="0"/>
              </a:rPr>
              <a:t>s</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7</a:t>
            </a:fld>
            <a:endParaRPr lang="en-US"/>
          </a:p>
        </p:txBody>
      </p:sp>
      <p:graphicFrame>
        <p:nvGraphicFramePr>
          <p:cNvPr id="19" name="Table 18"/>
          <p:cNvGraphicFramePr/>
          <p:nvPr>
            <p:custDataLst>
              <p:tags r:id="rId1"/>
            </p:custDataLst>
          </p:nvPr>
        </p:nvGraphicFramePr>
        <p:xfrm>
          <a:off x="58420" y="943610"/>
          <a:ext cx="12133580" cy="5720080"/>
        </p:xfrm>
        <a:graphic>
          <a:graphicData uri="http://schemas.openxmlformats.org/drawingml/2006/table">
            <a:tbl>
              <a:tblPr>
                <a:tableStyleId>{5940675A-B579-460E-94D1-54222C63F5DA}</a:tableStyleId>
              </a:tblPr>
              <a:tblGrid>
                <a:gridCol w="2931795">
                  <a:extLst>
                    <a:ext uri="{9D8B030D-6E8A-4147-A177-3AD203B41FA5}">
                      <a16:colId xmlns:a16="http://schemas.microsoft.com/office/drawing/2014/main" val="20000"/>
                    </a:ext>
                  </a:extLst>
                </a:gridCol>
                <a:gridCol w="1884045">
                  <a:extLst>
                    <a:ext uri="{9D8B030D-6E8A-4147-A177-3AD203B41FA5}">
                      <a16:colId xmlns:a16="http://schemas.microsoft.com/office/drawing/2014/main" val="20001"/>
                    </a:ext>
                  </a:extLst>
                </a:gridCol>
                <a:gridCol w="1420495">
                  <a:extLst>
                    <a:ext uri="{9D8B030D-6E8A-4147-A177-3AD203B41FA5}">
                      <a16:colId xmlns:a16="http://schemas.microsoft.com/office/drawing/2014/main" val="20002"/>
                    </a:ext>
                  </a:extLst>
                </a:gridCol>
                <a:gridCol w="1470025">
                  <a:extLst>
                    <a:ext uri="{9D8B030D-6E8A-4147-A177-3AD203B41FA5}">
                      <a16:colId xmlns:a16="http://schemas.microsoft.com/office/drawing/2014/main" val="20003"/>
                    </a:ext>
                  </a:extLst>
                </a:gridCol>
                <a:gridCol w="1462405">
                  <a:extLst>
                    <a:ext uri="{9D8B030D-6E8A-4147-A177-3AD203B41FA5}">
                      <a16:colId xmlns:a16="http://schemas.microsoft.com/office/drawing/2014/main" val="20004"/>
                    </a:ext>
                  </a:extLst>
                </a:gridCol>
                <a:gridCol w="1510665">
                  <a:extLst>
                    <a:ext uri="{9D8B030D-6E8A-4147-A177-3AD203B41FA5}">
                      <a16:colId xmlns:a16="http://schemas.microsoft.com/office/drawing/2014/main" val="20005"/>
                    </a:ext>
                  </a:extLst>
                </a:gridCol>
                <a:gridCol w="1454150">
                  <a:extLst>
                    <a:ext uri="{9D8B030D-6E8A-4147-A177-3AD203B41FA5}">
                      <a16:colId xmlns:a16="http://schemas.microsoft.com/office/drawing/2014/main" val="20006"/>
                    </a:ext>
                  </a:extLst>
                </a:gridCol>
              </a:tblGrid>
              <a:tr h="447675">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Company</a:t>
                      </a:r>
                    </a:p>
                  </a:txBody>
                  <a:tcPr marL="99060" marR="99060" anchor="ctr"/>
                </a:tc>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Data Range</a:t>
                      </a:r>
                    </a:p>
                  </a:txBody>
                  <a:tcPr marL="99060" marR="99060" anchor="ctr"/>
                </a:tc>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Dataset Shape</a:t>
                      </a:r>
                    </a:p>
                  </a:txBody>
                  <a:tcPr marL="99060" marR="99060" anchor="ctr"/>
                </a:tc>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Starting Stock Date</a:t>
                      </a:r>
                    </a:p>
                  </a:txBody>
                  <a:tcPr marL="99060" marR="99060" anchor="ctr"/>
                </a:tc>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Current Stock Date</a:t>
                      </a:r>
                    </a:p>
                  </a:txBody>
                  <a:tcPr marL="99060" marR="99060" anchor="ctr"/>
                </a:tc>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Starting Stock Price</a:t>
                      </a:r>
                    </a:p>
                  </a:txBody>
                  <a:tcPr marL="99060" marR="99060" anchor="ctr"/>
                </a:tc>
                <a:tc>
                  <a:txBody>
                    <a:bodyPr/>
                    <a:lstStyle/>
                    <a:p>
                      <a:pPr marL="0" indent="0" algn="ctr">
                        <a:spcBef>
                          <a:spcPct val="0"/>
                        </a:spcBef>
                        <a:spcAft>
                          <a:spcPct val="0"/>
                        </a:spcAft>
                      </a:pPr>
                      <a:r>
                        <a:rPr sz="1400" b="1">
                          <a:latin typeface="Times New Roman" panose="02020603050405020304" pitchFamily="18" charset="0"/>
                          <a:cs typeface="Times New Roman" panose="02020603050405020304" pitchFamily="18" charset="0"/>
                        </a:rPr>
                        <a:t>Current Stock Price</a:t>
                      </a:r>
                    </a:p>
                  </a:txBody>
                  <a:tcPr marL="99060" marR="99060" anchor="ctr"/>
                </a:tc>
                <a:extLst>
                  <a:ext uri="{0D108BD9-81ED-4DB2-BD59-A6C34878D82A}">
                    <a16:rowId xmlns:a16="http://schemas.microsoft.com/office/drawing/2014/main" val="10000"/>
                  </a:ext>
                </a:extLst>
              </a:tr>
              <a:tr h="713105">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Alphabet Inc. (Google) [GOOG]</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2014-03-27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(2659, 5)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2014-03-27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$27.8542</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$164.51</a:t>
                      </a:r>
                    </a:p>
                  </a:txBody>
                  <a:tcPr marL="99060" marR="99060" anchor="ctr"/>
                </a:tc>
                <a:extLst>
                  <a:ext uri="{0D108BD9-81ED-4DB2-BD59-A6C34878D82A}">
                    <a16:rowId xmlns:a16="http://schemas.microsoft.com/office/drawing/2014/main" val="10001"/>
                  </a:ext>
                </a:extLst>
              </a:tr>
              <a:tr h="713105">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Amazon.com Inc. [AMZN]</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1997-05-16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(6901, 5)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1997-05-16</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$0.0863</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$187.53</a:t>
                      </a:r>
                    </a:p>
                  </a:txBody>
                  <a:tcPr marL="99060" marR="99060" anchor="ctr"/>
                </a:tc>
                <a:extLst>
                  <a:ext uri="{0D108BD9-81ED-4DB2-BD59-A6C34878D82A}">
                    <a16:rowId xmlns:a16="http://schemas.microsoft.com/office/drawing/2014/main" val="10002"/>
                  </a:ext>
                </a:extLst>
              </a:tr>
              <a:tr h="545465">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Apple Inc. [AAPL]</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1980-12-12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(11053, 5)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1980-12-12</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$0.0992</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$232.15</a:t>
                      </a:r>
                    </a:p>
                  </a:txBody>
                  <a:tcPr marL="99060" marR="99060" anchor="ctr"/>
                </a:tc>
                <a:extLst>
                  <a:ext uri="{0D108BD9-81ED-4DB2-BD59-A6C34878D82A}">
                    <a16:rowId xmlns:a16="http://schemas.microsoft.com/office/drawing/2014/main" val="10003"/>
                  </a:ext>
                </a:extLst>
              </a:tr>
              <a:tr h="712470">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Meta Platforms [META]</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2012-05-18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(3124, 5)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2012-05-18</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$38.1174</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$576.93</a:t>
                      </a:r>
                    </a:p>
                  </a:txBody>
                  <a:tcPr marL="99060" marR="99060" anchor="ctr"/>
                </a:tc>
                <a:extLst>
                  <a:ext uri="{0D108BD9-81ED-4DB2-BD59-A6C34878D82A}">
                    <a16:rowId xmlns:a16="http://schemas.microsoft.com/office/drawing/2014/main" val="10004"/>
                  </a:ext>
                </a:extLst>
              </a:tr>
              <a:tr h="714375">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Microsoft Corp. [MSFT]</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1986-03-13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(9728, 5)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1986-03-13</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$0.0603</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$416.72</a:t>
                      </a:r>
                    </a:p>
                  </a:txBody>
                  <a:tcPr marL="99060" marR="99060" anchor="ctr"/>
                </a:tc>
                <a:extLst>
                  <a:ext uri="{0D108BD9-81ED-4DB2-BD59-A6C34878D82A}">
                    <a16:rowId xmlns:a16="http://schemas.microsoft.com/office/drawing/2014/main" val="10005"/>
                  </a:ext>
                </a:extLst>
              </a:tr>
              <a:tr h="544830">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Netflix Inc. [NFLX]</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2002-05-23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(5640, 5)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2002-05-23</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$1.1964</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$687.65</a:t>
                      </a:r>
                    </a:p>
                  </a:txBody>
                  <a:tcPr marL="99060" marR="99060" anchor="ctr"/>
                </a:tc>
                <a:extLst>
                  <a:ext uri="{0D108BD9-81ED-4DB2-BD59-A6C34878D82A}">
                    <a16:rowId xmlns:a16="http://schemas.microsoft.com/office/drawing/2014/main" val="10006"/>
                  </a:ext>
                </a:extLst>
              </a:tr>
              <a:tr h="546100">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Nvidia Corp. [NVDA]</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1999-01-22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(6477, 5)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1999-01-22</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$0.0377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$136.93</a:t>
                      </a:r>
                    </a:p>
                  </a:txBody>
                  <a:tcPr marL="99060" marR="99060" anchor="ctr"/>
                </a:tc>
                <a:extLst>
                  <a:ext uri="{0D108BD9-81ED-4DB2-BD59-A6C34878D82A}">
                    <a16:rowId xmlns:a16="http://schemas.microsoft.com/office/drawing/2014/main" val="10007"/>
                  </a:ext>
                </a:extLst>
              </a:tr>
              <a:tr h="712470">
                <a:tc>
                  <a:txBody>
                    <a:bodyPr/>
                    <a:lstStyle/>
                    <a:p>
                      <a:pPr marL="0" indent="0" algn="l">
                        <a:spcBef>
                          <a:spcPct val="0"/>
                        </a:spcBef>
                        <a:spcAft>
                          <a:spcPct val="0"/>
                        </a:spcAft>
                      </a:pPr>
                      <a:br>
                        <a:rPr sz="1400">
                          <a:latin typeface="Times New Roman" panose="02020603050405020304" pitchFamily="18" charset="0"/>
                          <a:cs typeface="Times New Roman" panose="02020603050405020304" pitchFamily="18" charset="0"/>
                        </a:rPr>
                      </a:br>
                      <a:r>
                        <a:rPr sz="1400">
                          <a:latin typeface="Times New Roman" panose="02020603050405020304" pitchFamily="18" charset="0"/>
                          <a:cs typeface="Times New Roman" panose="02020603050405020304" pitchFamily="18" charset="0"/>
                        </a:rPr>
                        <a:t>Tata Consultancy Services [TCS]</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2013-11-01 : 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(2758, 5)</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2013-11-01</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2024-10-17</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$543.0</a:t>
                      </a:r>
                    </a:p>
                  </a:txBody>
                  <a:tcPr marL="99060" marR="99060" anchor="ctr"/>
                </a:tc>
                <a:tc>
                  <a:txBody>
                    <a:bodyPr/>
                    <a:lstStyle/>
                    <a:p>
                      <a:pPr marL="0" indent="0" algn="l">
                        <a:spcBef>
                          <a:spcPct val="0"/>
                        </a:spcBef>
                        <a:spcAft>
                          <a:spcPct val="0"/>
                        </a:spcAft>
                      </a:pPr>
                      <a:r>
                        <a:rPr sz="1400">
                          <a:latin typeface="Times New Roman" panose="02020603050405020304" pitchFamily="18" charset="0"/>
                          <a:cs typeface="Times New Roman" panose="02020603050405020304" pitchFamily="18" charset="0"/>
                        </a:rPr>
                        <a:t>$11.8</a:t>
                      </a:r>
                    </a:p>
                  </a:txBody>
                  <a:tcPr marL="99060" marR="99060" anchor="ctr"/>
                </a:tc>
                <a:extLst>
                  <a:ext uri="{0D108BD9-81ED-4DB2-BD59-A6C34878D82A}">
                    <a16:rowId xmlns:a16="http://schemas.microsoft.com/office/drawing/2014/main" val="10008"/>
                  </a:ext>
                </a:extLst>
              </a:tr>
            </a:tbl>
          </a:graphicData>
        </a:graphic>
      </p:graphicFrame>
      <p:pic>
        <p:nvPicPr>
          <p:cNvPr id="20" name="Picture 19"/>
          <p:cNvPicPr/>
          <p:nvPr/>
        </p:nvPicPr>
        <p:blipFill>
          <a:blip r:embed="rId3"/>
          <a:stretch>
            <a:fillRect/>
          </a:stretch>
        </p:blipFill>
        <p:spPr>
          <a:xfrm>
            <a:off x="2486343" y="1697355"/>
            <a:ext cx="305117" cy="305117"/>
          </a:xfrm>
          <a:prstGeom prst="rect">
            <a:avLst/>
          </a:prstGeom>
        </p:spPr>
      </p:pic>
      <p:pic>
        <p:nvPicPr>
          <p:cNvPr id="21" name="Picture 20"/>
          <p:cNvPicPr/>
          <p:nvPr/>
        </p:nvPicPr>
        <p:blipFill>
          <a:blip r:embed="rId4"/>
          <a:stretch>
            <a:fillRect/>
          </a:stretch>
        </p:blipFill>
        <p:spPr>
          <a:xfrm>
            <a:off x="2417763" y="2368550"/>
            <a:ext cx="373697" cy="305117"/>
          </a:xfrm>
          <a:prstGeom prst="rect">
            <a:avLst/>
          </a:prstGeom>
        </p:spPr>
      </p:pic>
      <p:pic>
        <p:nvPicPr>
          <p:cNvPr id="22" name="Picture 21"/>
          <p:cNvPicPr/>
          <p:nvPr/>
        </p:nvPicPr>
        <p:blipFill>
          <a:blip r:embed="rId5"/>
          <a:stretch>
            <a:fillRect/>
          </a:stretch>
        </p:blipFill>
        <p:spPr>
          <a:xfrm>
            <a:off x="2486343" y="2983230"/>
            <a:ext cx="267017" cy="305117"/>
          </a:xfrm>
          <a:prstGeom prst="rect">
            <a:avLst/>
          </a:prstGeom>
        </p:spPr>
      </p:pic>
      <p:pic>
        <p:nvPicPr>
          <p:cNvPr id="23" name="Picture 22"/>
          <p:cNvPicPr/>
          <p:nvPr/>
        </p:nvPicPr>
        <p:blipFill>
          <a:blip r:embed="rId6"/>
          <a:stretch>
            <a:fillRect/>
          </a:stretch>
        </p:blipFill>
        <p:spPr>
          <a:xfrm>
            <a:off x="2394903" y="3596640"/>
            <a:ext cx="305117" cy="305117"/>
          </a:xfrm>
          <a:prstGeom prst="rect">
            <a:avLst/>
          </a:prstGeom>
        </p:spPr>
      </p:pic>
      <p:pic>
        <p:nvPicPr>
          <p:cNvPr id="24" name="Picture 23"/>
          <p:cNvPicPr/>
          <p:nvPr/>
        </p:nvPicPr>
        <p:blipFill>
          <a:blip r:embed="rId7"/>
          <a:stretch>
            <a:fillRect/>
          </a:stretch>
        </p:blipFill>
        <p:spPr>
          <a:xfrm>
            <a:off x="2394903" y="4210050"/>
            <a:ext cx="305117" cy="305117"/>
          </a:xfrm>
          <a:prstGeom prst="rect">
            <a:avLst/>
          </a:prstGeom>
        </p:spPr>
      </p:pic>
      <p:pic>
        <p:nvPicPr>
          <p:cNvPr id="25" name="Picture 24"/>
          <p:cNvPicPr/>
          <p:nvPr/>
        </p:nvPicPr>
        <p:blipFill>
          <a:blip r:embed="rId8"/>
          <a:stretch>
            <a:fillRect/>
          </a:stretch>
        </p:blipFill>
        <p:spPr>
          <a:xfrm>
            <a:off x="1663383" y="4976495"/>
            <a:ext cx="1128077" cy="305117"/>
          </a:xfrm>
          <a:prstGeom prst="rect">
            <a:avLst/>
          </a:prstGeom>
        </p:spPr>
      </p:pic>
      <p:pic>
        <p:nvPicPr>
          <p:cNvPr id="26" name="Picture 25"/>
          <p:cNvPicPr/>
          <p:nvPr/>
        </p:nvPicPr>
        <p:blipFill>
          <a:blip r:embed="rId9"/>
          <a:stretch>
            <a:fillRect/>
          </a:stretch>
        </p:blipFill>
        <p:spPr>
          <a:xfrm>
            <a:off x="2316798" y="5423535"/>
            <a:ext cx="305117" cy="305117"/>
          </a:xfrm>
          <a:prstGeom prst="rect">
            <a:avLst/>
          </a:prstGeom>
        </p:spPr>
      </p:pic>
      <p:pic>
        <p:nvPicPr>
          <p:cNvPr id="27" name="Picture 26"/>
          <p:cNvPicPr/>
          <p:nvPr/>
        </p:nvPicPr>
        <p:blipFill>
          <a:blip r:embed="rId10"/>
          <a:stretch>
            <a:fillRect/>
          </a:stretch>
        </p:blipFill>
        <p:spPr>
          <a:xfrm>
            <a:off x="2303463" y="6051550"/>
            <a:ext cx="487997" cy="3051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GB" b="1">
                <a:latin typeface="Times New Roman" panose="02020603050405020304" pitchFamily="18" charset="0"/>
                <a:cs typeface="Times New Roman" panose="02020603050405020304" pitchFamily="18" charset="0"/>
                <a:sym typeface="+mn-ea"/>
              </a:rPr>
              <a:t>Methodology : Exploratory Data Analysis</a:t>
            </a:r>
          </a:p>
        </p:txBody>
      </p:sp>
      <p:sp>
        <p:nvSpPr>
          <p:cNvPr id="6" name="Content Placeholder 5"/>
          <p:cNvSpPr>
            <a:spLocks noGrp="1"/>
          </p:cNvSpPr>
          <p:nvPr>
            <p:ph sz="half" idx="1"/>
          </p:nvPr>
        </p:nvSpPr>
        <p:spPr/>
        <p:txBody>
          <a:bodyPr>
            <a:normAutofit lnSpcReduction="10000"/>
          </a:bodyPr>
          <a:lstStyle/>
          <a:p>
            <a:r>
              <a:rPr lang="en-GB" altLang="en-US" sz="2000">
                <a:latin typeface="Times New Roman" panose="02020603050405020304" pitchFamily="18" charset="0"/>
                <a:cs typeface="Times New Roman" panose="02020603050405020304" pitchFamily="18" charset="0"/>
              </a:rPr>
              <a:t>The data loading and organization process involved importing stock data into Pandas DataFrames, storing them in a dictionary for easy access, and setting the 'Date' column as the index to enable time-series analysis.</a:t>
            </a:r>
          </a:p>
          <a:p>
            <a:r>
              <a:rPr lang="en-GB" altLang="en-US" sz="2000">
                <a:latin typeface="Times New Roman" panose="02020603050405020304" pitchFamily="18" charset="0"/>
                <a:cs typeface="Times New Roman" panose="02020603050405020304" pitchFamily="18" charset="0"/>
              </a:rPr>
              <a:t> Initial exploration used methods like `info()` and `describe()` for insights into data structure, distribution, and potential issues, while missing values were identified using `isna().sum()`.</a:t>
            </a:r>
          </a:p>
          <a:p>
            <a:r>
              <a:rPr lang="en-GB" altLang="en-US" sz="2000">
                <a:latin typeface="Times New Roman" panose="02020603050405020304" pitchFamily="18" charset="0"/>
                <a:cs typeface="Times New Roman" panose="02020603050405020304" pitchFamily="18" charset="0"/>
              </a:rPr>
              <a:t> Preprocessed datasets were saved as CSV files to ensure reusability. </a:t>
            </a:r>
          </a:p>
          <a:p>
            <a:r>
              <a:rPr lang="en-GB" altLang="en-US" sz="2000">
                <a:latin typeface="Times New Roman" panose="02020603050405020304" pitchFamily="18" charset="0"/>
                <a:cs typeface="Times New Roman" panose="02020603050405020304" pitchFamily="18" charset="0"/>
              </a:rPr>
              <a:t>This systematic approach ensured organized, quality-checked, and time-series-ready data for further analysis.</a:t>
            </a:r>
          </a:p>
        </p:txBody>
      </p:sp>
      <p:pic>
        <p:nvPicPr>
          <p:cNvPr id="8" name="Content Placeholder 7" descr="stock price comparison"/>
          <p:cNvPicPr>
            <a:picLocks noGrp="1" noChangeAspect="1"/>
          </p:cNvPicPr>
          <p:nvPr>
            <p:ph sz="half" idx="2"/>
          </p:nvPr>
        </p:nvPicPr>
        <p:blipFill>
          <a:blip r:embed="rId2"/>
          <a:stretch>
            <a:fillRect/>
          </a:stretch>
        </p:blipFill>
        <p:spPr>
          <a:xfrm>
            <a:off x="6172200" y="1690370"/>
            <a:ext cx="5181600" cy="4203065"/>
          </a:xfrm>
          <a:prstGeom prst="rect">
            <a:avLst/>
          </a:prstGeom>
        </p:spPr>
      </p:pic>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b="1" dirty="0">
                <a:latin typeface="Times New Roman" panose="02020603050405020304" pitchFamily="18" charset="0"/>
                <a:cs typeface="Times New Roman" panose="02020603050405020304" pitchFamily="18" charset="0"/>
              </a:rPr>
              <a:t>Methodology : Numerical Analysis</a:t>
            </a:r>
          </a:p>
        </p:txBody>
      </p:sp>
      <p:sp>
        <p:nvSpPr>
          <p:cNvPr id="3" name="Content Placeholder 2"/>
          <p:cNvSpPr>
            <a:spLocks noGrp="1"/>
          </p:cNvSpPr>
          <p:nvPr>
            <p:ph sz="half" idx="1"/>
          </p:nvPr>
        </p:nvSpPr>
        <p:spPr>
          <a:xfrm>
            <a:off x="838200" y="1470025"/>
            <a:ext cx="5181600" cy="3640455"/>
          </a:xfrm>
        </p:spPr>
        <p:txBody>
          <a:bodyPr>
            <a:noAutofit/>
          </a:bodyPr>
          <a:lstStyle/>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It builds a company stock price prediction model using an ensemble approach. </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It leverages historical stock data, including opening, high, low, and volume, to predict the closing price. </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Four base regression models (Linear, Ridge, Lasso, and Elastic Net) are trained, and their predictions are combined using a Voting Regressor to enhance accuracy. </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The model achieved a high R-squared score, indicating strong predictive capabilities, and was saved for future use. </a:t>
            </a:r>
          </a:p>
          <a:p>
            <a:pPr marL="457200" indent="-457200" algn="just">
              <a:buFont typeface="+mj-lt"/>
              <a:buAutoNum type="arabicPeriod"/>
            </a:pPr>
            <a:r>
              <a:rPr lang="en-US" sz="1800" dirty="0">
                <a:latin typeface="Times New Roman" panose="02020603050405020304" pitchFamily="18" charset="0"/>
                <a:cs typeface="Times New Roman" panose="02020603050405020304" pitchFamily="18" charset="0"/>
              </a:rPr>
              <a:t>The ensemble method leverages the strengths of individual models to provide robust and potentially more accurate predictions for company's stock closing price.</a:t>
            </a:r>
          </a:p>
        </p:txBody>
      </p:sp>
      <p:sp>
        <p:nvSpPr>
          <p:cNvPr id="4" name="Date Placeholder 3"/>
          <p:cNvSpPr>
            <a:spLocks noGrp="1"/>
          </p:cNvSpPr>
          <p:nvPr>
            <p:ph type="dt" sz="half" idx="10"/>
          </p:nvPr>
        </p:nvSpPr>
        <p:spPr/>
        <p:txBody>
          <a:bodyPr/>
          <a:lstStyle/>
          <a:p>
            <a:fld id="{3E200D22-A913-914D-B06C-E294256DAC47}" type="datetime1">
              <a:rPr lang="en-IN" smtClean="0"/>
              <a:t>28-11-2024</a:t>
            </a:fld>
            <a:endParaRPr lang="en-US"/>
          </a:p>
        </p:txBody>
      </p:sp>
      <p:sp>
        <p:nvSpPr>
          <p:cNvPr id="5" name="Slide Number Placeholder 4"/>
          <p:cNvSpPr>
            <a:spLocks noGrp="1"/>
          </p:cNvSpPr>
          <p:nvPr>
            <p:ph type="sldNum" sz="quarter" idx="12"/>
          </p:nvPr>
        </p:nvSpPr>
        <p:spPr/>
        <p:txBody>
          <a:bodyPr/>
          <a:lstStyle/>
          <a:p>
            <a:fld id="{84D618AA-8DAA-FF4E-B18D-27A1BA1C0151}" type="slidenum">
              <a:rPr lang="en-US" smtClean="0"/>
              <a:t>9</a:t>
            </a:fld>
            <a:endParaRPr lang="en-US"/>
          </a:p>
        </p:txBody>
      </p:sp>
      <p:pic>
        <p:nvPicPr>
          <p:cNvPr id="6" name="Content Placeholder 5" descr="actual vs predicted"/>
          <p:cNvPicPr>
            <a:picLocks noGrp="1" noChangeAspect="1"/>
          </p:cNvPicPr>
          <p:nvPr>
            <p:ph sz="half" idx="2"/>
          </p:nvPr>
        </p:nvPicPr>
        <p:blipFill>
          <a:blip r:embed="rId2"/>
          <a:stretch>
            <a:fillRect/>
          </a:stretch>
        </p:blipFill>
        <p:spPr>
          <a:xfrm>
            <a:off x="6172200" y="1691005"/>
            <a:ext cx="5728335" cy="486219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34*431"/>
  <p:tag name="TABLE_ENDDRAG_RECT" val="14*84*934*43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55*465"/>
  <p:tag name="TABLE_ENDDRAG_RECT" val="4*74*955*46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20*263"/>
  <p:tag name="TABLE_ENDDRAG_RECT" val="66*128*820*263"/>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828*267"/>
  <p:tag name="TABLE_ENDDRAG_RECT" val="66*143*828*26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1832</Words>
  <Application>Microsoft Office PowerPoint</Application>
  <PresentationFormat>Widescreen</PresentationFormat>
  <Paragraphs>241</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Franklin Gothic Book</vt:lpstr>
      <vt:lpstr>Franklin Gothic Medium</vt:lpstr>
      <vt:lpstr>Palatino Linotype</vt:lpstr>
      <vt:lpstr>Segoe Print</vt:lpstr>
      <vt:lpstr>Times New Roman</vt:lpstr>
      <vt:lpstr>Office Theme</vt:lpstr>
      <vt:lpstr>Chhattisgarh Swami Vivekanand Technical University  University Teaching Department  Department of Computer Science and Engineering </vt:lpstr>
      <vt:lpstr>Content </vt:lpstr>
      <vt:lpstr>Problem Statement and Objective</vt:lpstr>
      <vt:lpstr>Literature Review </vt:lpstr>
      <vt:lpstr>System Flowchart</vt:lpstr>
      <vt:lpstr>Methodology : Data Collection</vt:lpstr>
      <vt:lpstr>Methodology : Exploratory Data Analysis</vt:lpstr>
      <vt:lpstr>Methodology : Exploratory Data Analysis</vt:lpstr>
      <vt:lpstr> Methodology : Numerical Analysis</vt:lpstr>
      <vt:lpstr>Methodology : Textual Analysis</vt:lpstr>
      <vt:lpstr>Methodology : Hybrid Model Analysis</vt:lpstr>
      <vt:lpstr>Methodology : InfluxDB Database</vt:lpstr>
      <vt:lpstr>Methodology : Grafana Dashboard</vt:lpstr>
      <vt:lpstr>Methodology : Streamlit Deployment</vt:lpstr>
      <vt:lpstr>Result and Discussions</vt:lpstr>
      <vt:lpstr>Results And Discussion</vt:lpstr>
      <vt:lpstr>Result and Discussions</vt:lpstr>
      <vt:lpstr>Conclusion</vt:lpstr>
      <vt:lpstr>Future Scope of Project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vibhooti rajkumar</dc:creator>
  <cp:lastModifiedBy>Madhurima Rawat</cp:lastModifiedBy>
  <cp:revision>124</cp:revision>
  <dcterms:created xsi:type="dcterms:W3CDTF">2024-10-01T11:31:00Z</dcterms:created>
  <dcterms:modified xsi:type="dcterms:W3CDTF">2024-11-28T07:52:33Z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0C2987FED9F844ED8F056AF761719ECD_13</vt:lpwstr>
  </property>
  <property fmtid="{D5CDD505-2E9C-101B-9397-08002B2CF9AE}" pid="3" name="KSOProductBuildVer">
    <vt:lpwstr>2057-12.2.0.18639</vt:lpwstr>
  </property>
</Properties>
</file>