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7" r:id="rId3"/>
    <p:sldId id="258" r:id="rId4"/>
    <p:sldId id="259" r:id="rId5"/>
    <p:sldId id="269" r:id="rId6"/>
    <p:sldId id="260" r:id="rId7"/>
    <p:sldId id="276" r:id="rId8"/>
    <p:sldId id="261" r:id="rId9"/>
    <p:sldId id="262" r:id="rId10"/>
    <p:sldId id="263" r:id="rId11"/>
    <p:sldId id="264" r:id="rId12"/>
    <p:sldId id="275" r:id="rId13"/>
    <p:sldId id="268" r:id="rId14"/>
    <p:sldId id="270" r:id="rId15"/>
    <p:sldId id="271" r:id="rId16"/>
    <p:sldId id="272" r:id="rId17"/>
    <p:sldId id="273" r:id="rId18"/>
    <p:sldId id="274" r:id="rId19"/>
    <p:sldId id="26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13"/>
  </p:normalViewPr>
  <p:slideViewPr>
    <p:cSldViewPr snapToGrid="0" showGuides="1">
      <p:cViewPr varScale="1">
        <p:scale>
          <a:sx n="59" d="100"/>
          <a:sy n="59" d="100"/>
        </p:scale>
        <p:origin x="8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B5C10-49B4-5D48-BF65-94FE865BEF32}"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77C85-FE54-124B-95E6-F9A0F1627C0F}" type="slidenum">
              <a:rPr lang="en-US" smtClean="0"/>
              <a:t>‹#›</a:t>
            </a:fld>
            <a:endParaRPr lang="en-US"/>
          </a:p>
        </p:txBody>
      </p:sp>
    </p:spTree>
    <p:extLst>
      <p:ext uri="{BB962C8B-B14F-4D97-AF65-F5344CB8AC3E}">
        <p14:creationId xmlns:p14="http://schemas.microsoft.com/office/powerpoint/2010/main" val="150979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C77C85-FE54-124B-95E6-F9A0F1627C0F}" type="slidenum">
              <a:rPr lang="en-US" smtClean="0"/>
              <a:t>1</a:t>
            </a:fld>
            <a:endParaRPr lang="en-US" dirty="0"/>
          </a:p>
        </p:txBody>
      </p:sp>
    </p:spTree>
    <p:extLst>
      <p:ext uri="{BB962C8B-B14F-4D97-AF65-F5344CB8AC3E}">
        <p14:creationId xmlns:p14="http://schemas.microsoft.com/office/powerpoint/2010/main" val="300069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1292-1E4F-11DA-6526-0D4566FFD25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FEBC6CF-F00E-D161-9379-DD6FD631B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E4BF5C-E722-1740-8683-ECEDFBE1C7CC}"/>
              </a:ext>
            </a:extLst>
          </p:cNvPr>
          <p:cNvSpPr>
            <a:spLocks noGrp="1"/>
          </p:cNvSpPr>
          <p:nvPr>
            <p:ph type="dt" sz="half" idx="10"/>
          </p:nvPr>
        </p:nvSpPr>
        <p:spPr/>
        <p:txBody>
          <a:bodyPr/>
          <a:lstStyle/>
          <a:p>
            <a:fld id="{8CFC57F7-339F-5D4E-9C16-8034D4D8F44B}" type="datetime1">
              <a:rPr lang="en-IN" smtClean="0"/>
              <a:t>03-10-2024</a:t>
            </a:fld>
            <a:endParaRPr lang="en-US"/>
          </a:p>
        </p:txBody>
      </p:sp>
      <p:sp>
        <p:nvSpPr>
          <p:cNvPr id="5" name="Footer Placeholder 4">
            <a:extLst>
              <a:ext uri="{FF2B5EF4-FFF2-40B4-BE49-F238E27FC236}">
                <a16:creationId xmlns:a16="http://schemas.microsoft.com/office/drawing/2014/main" id="{7B9FF111-3CDB-004A-CB2B-012A356AB6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54816C-5EA8-6EEE-C921-D57273A934E8}"/>
              </a:ext>
            </a:extLst>
          </p:cNvPr>
          <p:cNvSpPr>
            <a:spLocks noGrp="1"/>
          </p:cNvSpPr>
          <p:nvPr>
            <p:ph type="sldNum" sz="quarter" idx="12"/>
          </p:nvPr>
        </p:nvSpPr>
        <p:spPr/>
        <p:txBody>
          <a:bodyPr/>
          <a:lstStyle>
            <a:lvl1pPr>
              <a:defRPr/>
            </a:lvl1pPr>
          </a:lstStyle>
          <a:p>
            <a:fld id="{62722A1A-EEFA-9D4B-8A89-52BD610F65EF}" type="slidenum">
              <a:rPr lang="en-US" smtClean="0"/>
              <a:pPr/>
              <a:t>‹#›</a:t>
            </a:fld>
            <a:r>
              <a:rPr lang="en-US" dirty="0"/>
              <a:t>|</a:t>
            </a:r>
            <a:fld id="{C7CE11B6-BB31-1C45-9920-0C912F7BCB7C}" type="slidenum">
              <a:rPr lang="en-US" smtClean="0"/>
              <a:pPr/>
              <a:t>‹#›</a:t>
            </a:fld>
            <a:endParaRPr lang="en-US" dirty="0"/>
          </a:p>
        </p:txBody>
      </p:sp>
    </p:spTree>
    <p:extLst>
      <p:ext uri="{BB962C8B-B14F-4D97-AF65-F5344CB8AC3E}">
        <p14:creationId xmlns:p14="http://schemas.microsoft.com/office/powerpoint/2010/main" val="682153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C203-342E-33EB-0CD4-230B8C03A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5C59C0D-3B94-7A27-F5AC-A9D9D115ABD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93E2BE-1099-F1AB-9057-8BD5DF8494AF}"/>
              </a:ext>
            </a:extLst>
          </p:cNvPr>
          <p:cNvSpPr>
            <a:spLocks noGrp="1"/>
          </p:cNvSpPr>
          <p:nvPr>
            <p:ph type="dt" sz="half" idx="10"/>
          </p:nvPr>
        </p:nvSpPr>
        <p:spPr/>
        <p:txBody>
          <a:bodyPr/>
          <a:lstStyle/>
          <a:p>
            <a:fld id="{02BF4B0B-2620-054A-A94C-30269E627EC8}" type="datetime1">
              <a:rPr lang="en-IN" smtClean="0"/>
              <a:t>03-10-2024</a:t>
            </a:fld>
            <a:endParaRPr lang="en-US"/>
          </a:p>
        </p:txBody>
      </p:sp>
      <p:sp>
        <p:nvSpPr>
          <p:cNvPr id="5" name="Footer Placeholder 4">
            <a:extLst>
              <a:ext uri="{FF2B5EF4-FFF2-40B4-BE49-F238E27FC236}">
                <a16:creationId xmlns:a16="http://schemas.microsoft.com/office/drawing/2014/main" id="{25B2C58F-904C-A6F2-04BE-7F9DB926D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65A71-06EA-62DB-BE52-F5AE4A3234B7}"/>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2842B8E7-CB0C-E5A8-FF35-EA83011E33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00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790A7-12DD-707A-EED6-1BB8A69C34E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9BE150-6BC2-A9AA-068F-D41637AC90E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1D7658-52C8-CE52-C797-6584EA571079}"/>
              </a:ext>
            </a:extLst>
          </p:cNvPr>
          <p:cNvSpPr>
            <a:spLocks noGrp="1"/>
          </p:cNvSpPr>
          <p:nvPr>
            <p:ph type="dt" sz="half" idx="10"/>
          </p:nvPr>
        </p:nvSpPr>
        <p:spPr/>
        <p:txBody>
          <a:bodyPr/>
          <a:lstStyle/>
          <a:p>
            <a:fld id="{DCBDC50B-D7E9-3E46-BF97-BF9CDB3195D0}" type="datetime1">
              <a:rPr lang="en-IN" smtClean="0"/>
              <a:t>03-10-2024</a:t>
            </a:fld>
            <a:endParaRPr lang="en-US"/>
          </a:p>
        </p:txBody>
      </p:sp>
      <p:sp>
        <p:nvSpPr>
          <p:cNvPr id="5" name="Footer Placeholder 4">
            <a:extLst>
              <a:ext uri="{FF2B5EF4-FFF2-40B4-BE49-F238E27FC236}">
                <a16:creationId xmlns:a16="http://schemas.microsoft.com/office/drawing/2014/main" id="{8BC71DF3-562C-AA30-AAB9-0B78F4268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FA253-1D33-C327-47F5-B8D8F7729AB8}"/>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2B0EC86A-B89D-A041-A270-093C568666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5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ABF5-4173-3687-0F79-1F067A735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6796ED5-F729-6180-C50E-D6E0C645AB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8971A6-30B5-F39C-29B9-0B0B709A57AF}"/>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Footer Placeholder 4">
            <a:extLst>
              <a:ext uri="{FF2B5EF4-FFF2-40B4-BE49-F238E27FC236}">
                <a16:creationId xmlns:a16="http://schemas.microsoft.com/office/drawing/2014/main" id="{AEB03E0D-7A61-492C-2F7B-ABF8926D1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20EBD-A1E1-D0B7-522C-3E7BCC65D897}"/>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8E50D33C-B2DC-E7D5-18D3-7E9B2E80E4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91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91F6-41EE-7E77-E07B-72C98AEE6CD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3A1B2F6-C9BF-7C16-F771-68F5627218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75D10CE-AF32-FBA6-E635-37BD9FD4380E}"/>
              </a:ext>
            </a:extLst>
          </p:cNvPr>
          <p:cNvSpPr>
            <a:spLocks noGrp="1"/>
          </p:cNvSpPr>
          <p:nvPr>
            <p:ph type="dt" sz="half" idx="10"/>
          </p:nvPr>
        </p:nvSpPr>
        <p:spPr/>
        <p:txBody>
          <a:bodyPr/>
          <a:lstStyle/>
          <a:p>
            <a:fld id="{8CDB6A68-8223-6847-B1AF-BF63A0263AB5}" type="datetime1">
              <a:rPr lang="en-IN" smtClean="0"/>
              <a:t>03-10-2024</a:t>
            </a:fld>
            <a:endParaRPr lang="en-US"/>
          </a:p>
        </p:txBody>
      </p:sp>
      <p:sp>
        <p:nvSpPr>
          <p:cNvPr id="5" name="Footer Placeholder 4">
            <a:extLst>
              <a:ext uri="{FF2B5EF4-FFF2-40B4-BE49-F238E27FC236}">
                <a16:creationId xmlns:a16="http://schemas.microsoft.com/office/drawing/2014/main" id="{60791E73-F77C-753F-B186-38391B62E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7C526-17A1-E4B8-13D7-2ED2618908B1}"/>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A76AC3AE-40B3-1A02-A87D-ADCCA65554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9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862C-8315-1BDA-5B7C-4E474A20720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2C56591-38ED-C1AA-E06C-B83E636115D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B811D03-BA03-51DF-3EEA-8AFBE3951E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C4A1E2A-F68A-3F8C-183A-462661D7AAE3}"/>
              </a:ext>
            </a:extLst>
          </p:cNvPr>
          <p:cNvSpPr>
            <a:spLocks noGrp="1"/>
          </p:cNvSpPr>
          <p:nvPr>
            <p:ph type="dt" sz="half" idx="10"/>
          </p:nvPr>
        </p:nvSpPr>
        <p:spPr/>
        <p:txBody>
          <a:bodyPr/>
          <a:lstStyle/>
          <a:p>
            <a:fld id="{053FC1C6-C8DC-EF4A-9E19-D275438CC94E}" type="datetime1">
              <a:rPr lang="en-IN" smtClean="0"/>
              <a:t>03-10-2024</a:t>
            </a:fld>
            <a:endParaRPr lang="en-US"/>
          </a:p>
        </p:txBody>
      </p:sp>
      <p:sp>
        <p:nvSpPr>
          <p:cNvPr id="6" name="Footer Placeholder 5">
            <a:extLst>
              <a:ext uri="{FF2B5EF4-FFF2-40B4-BE49-F238E27FC236}">
                <a16:creationId xmlns:a16="http://schemas.microsoft.com/office/drawing/2014/main" id="{89C929E0-FB54-10A7-E27F-F3BD5B823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002FC-B032-956B-1CC7-FD6B2F00E403}"/>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a:extLst>
              <a:ext uri="{FF2B5EF4-FFF2-40B4-BE49-F238E27FC236}">
                <a16:creationId xmlns:a16="http://schemas.microsoft.com/office/drawing/2014/main" id="{AFADA941-3876-B36F-34A3-3B38C49D03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165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6120-28EA-9F56-F539-CD18A5DED2B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019E8A2-513E-F082-7658-2C6DB93F71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1C1DBD-B1FA-A284-605F-5B294E7AE3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554ADB-4655-0F60-E91A-236938FF7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22A4EF-5210-871B-E845-165690AD91D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461E6FE-D294-C2DD-E6D7-9F5B9E8743DC}"/>
              </a:ext>
            </a:extLst>
          </p:cNvPr>
          <p:cNvSpPr>
            <a:spLocks noGrp="1"/>
          </p:cNvSpPr>
          <p:nvPr>
            <p:ph type="dt" sz="half" idx="10"/>
          </p:nvPr>
        </p:nvSpPr>
        <p:spPr/>
        <p:txBody>
          <a:bodyPr/>
          <a:lstStyle/>
          <a:p>
            <a:fld id="{6BC28AC0-8765-9A41-8D41-2D369A30419F}" type="datetime1">
              <a:rPr lang="en-IN" smtClean="0"/>
              <a:t>03-10-2024</a:t>
            </a:fld>
            <a:endParaRPr lang="en-US"/>
          </a:p>
        </p:txBody>
      </p:sp>
      <p:sp>
        <p:nvSpPr>
          <p:cNvPr id="8" name="Footer Placeholder 7">
            <a:extLst>
              <a:ext uri="{FF2B5EF4-FFF2-40B4-BE49-F238E27FC236}">
                <a16:creationId xmlns:a16="http://schemas.microsoft.com/office/drawing/2014/main" id="{3F425A3F-27D0-94AF-7E93-6608F281C5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78294A-D367-C727-E0A2-018ED683449A}"/>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10" name="Picture 2" descr="Chhattisgarh Swami Vivekanand Technical University - Wikipedia">
            <a:extLst>
              <a:ext uri="{FF2B5EF4-FFF2-40B4-BE49-F238E27FC236}">
                <a16:creationId xmlns:a16="http://schemas.microsoft.com/office/drawing/2014/main" id="{CF71E9A8-96AF-FA3E-28D0-FB8247E5CC3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79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0AFD-8939-0013-D7C1-132340EA7C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E9C6280-13D0-2EAF-6A38-3DDE70DB80D9}"/>
              </a:ext>
            </a:extLst>
          </p:cNvPr>
          <p:cNvSpPr>
            <a:spLocks noGrp="1"/>
          </p:cNvSpPr>
          <p:nvPr>
            <p:ph type="dt" sz="half" idx="10"/>
          </p:nvPr>
        </p:nvSpPr>
        <p:spPr/>
        <p:txBody>
          <a:bodyPr/>
          <a:lstStyle/>
          <a:p>
            <a:fld id="{D6A964F1-95CF-6C42-9838-A5F69B082EFF}" type="datetime1">
              <a:rPr lang="en-IN" smtClean="0"/>
              <a:t>03-10-2024</a:t>
            </a:fld>
            <a:endParaRPr lang="en-US"/>
          </a:p>
        </p:txBody>
      </p:sp>
      <p:sp>
        <p:nvSpPr>
          <p:cNvPr id="4" name="Footer Placeholder 3">
            <a:extLst>
              <a:ext uri="{FF2B5EF4-FFF2-40B4-BE49-F238E27FC236}">
                <a16:creationId xmlns:a16="http://schemas.microsoft.com/office/drawing/2014/main" id="{01D9D17A-EF63-818F-FAFD-490F2247B7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251825-C1EA-21F4-E98B-4C0F9930DC0B}"/>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6" name="Picture 2" descr="Chhattisgarh Swami Vivekanand Technical University - Wikipedia">
            <a:extLst>
              <a:ext uri="{FF2B5EF4-FFF2-40B4-BE49-F238E27FC236}">
                <a16:creationId xmlns:a16="http://schemas.microsoft.com/office/drawing/2014/main" id="{5795D71E-1D03-9B6E-EA29-8AAEF3D6FC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60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58B36-7433-D39B-C3FA-AAC541843042}"/>
              </a:ext>
            </a:extLst>
          </p:cNvPr>
          <p:cNvSpPr>
            <a:spLocks noGrp="1"/>
          </p:cNvSpPr>
          <p:nvPr>
            <p:ph type="dt" sz="half" idx="10"/>
          </p:nvPr>
        </p:nvSpPr>
        <p:spPr/>
        <p:txBody>
          <a:bodyPr/>
          <a:lstStyle/>
          <a:p>
            <a:fld id="{78272B36-632B-7A41-964B-2177780C3D38}" type="datetime1">
              <a:rPr lang="en-IN" smtClean="0"/>
              <a:t>03-10-2024</a:t>
            </a:fld>
            <a:endParaRPr lang="en-US"/>
          </a:p>
        </p:txBody>
      </p:sp>
      <p:sp>
        <p:nvSpPr>
          <p:cNvPr id="3" name="Footer Placeholder 2">
            <a:extLst>
              <a:ext uri="{FF2B5EF4-FFF2-40B4-BE49-F238E27FC236}">
                <a16:creationId xmlns:a16="http://schemas.microsoft.com/office/drawing/2014/main" id="{B3A001B1-392A-1DEA-9184-BA190063E8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06BEE1-8249-1CC8-B51C-F517EAE58109}"/>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5" name="Picture 2" descr="Chhattisgarh Swami Vivekanand Technical University - Wikipedia">
            <a:extLst>
              <a:ext uri="{FF2B5EF4-FFF2-40B4-BE49-F238E27FC236}">
                <a16:creationId xmlns:a16="http://schemas.microsoft.com/office/drawing/2014/main" id="{1581B55D-8564-0681-4F54-19E2A3E511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25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1BCE-E8D1-E9BC-B33A-A69E9CE1A3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D788303-FBF2-6F03-3B61-07F406A5E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1DF089A-C604-9A9D-D4C3-F9811B87E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8E6D90-F9BD-11FE-1896-6BD3C17789C7}"/>
              </a:ext>
            </a:extLst>
          </p:cNvPr>
          <p:cNvSpPr>
            <a:spLocks noGrp="1"/>
          </p:cNvSpPr>
          <p:nvPr>
            <p:ph type="dt" sz="half" idx="10"/>
          </p:nvPr>
        </p:nvSpPr>
        <p:spPr/>
        <p:txBody>
          <a:bodyPr/>
          <a:lstStyle/>
          <a:p>
            <a:fld id="{2BAA03F7-9209-1D4D-ACF6-F8BE8F7678A9}" type="datetime1">
              <a:rPr lang="en-IN" smtClean="0"/>
              <a:t>03-10-2024</a:t>
            </a:fld>
            <a:endParaRPr lang="en-US"/>
          </a:p>
        </p:txBody>
      </p:sp>
      <p:sp>
        <p:nvSpPr>
          <p:cNvPr id="6" name="Footer Placeholder 5">
            <a:extLst>
              <a:ext uri="{FF2B5EF4-FFF2-40B4-BE49-F238E27FC236}">
                <a16:creationId xmlns:a16="http://schemas.microsoft.com/office/drawing/2014/main" id="{BF6E8963-CE04-E678-E3AB-08641CE95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4ABF5-6349-BAB2-7A19-00B9AA232ED7}"/>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a:extLst>
              <a:ext uri="{FF2B5EF4-FFF2-40B4-BE49-F238E27FC236}">
                <a16:creationId xmlns:a16="http://schemas.microsoft.com/office/drawing/2014/main" id="{0E750F27-04CC-133F-9D58-D3D94A2D02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68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CF17-6AFC-5AC1-7D2B-8A16219340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BB2823-D899-BDF0-3F4D-F4C5F0815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5C55AC-F13B-01F9-29F3-59BC31390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B01368-7671-FEF6-6048-81A69E2577A8}"/>
              </a:ext>
            </a:extLst>
          </p:cNvPr>
          <p:cNvSpPr>
            <a:spLocks noGrp="1"/>
          </p:cNvSpPr>
          <p:nvPr>
            <p:ph type="dt" sz="half" idx="10"/>
          </p:nvPr>
        </p:nvSpPr>
        <p:spPr/>
        <p:txBody>
          <a:bodyPr/>
          <a:lstStyle/>
          <a:p>
            <a:fld id="{7FDBAFD6-0457-864B-9DFE-FF4ABF0A6ED6}" type="datetime1">
              <a:rPr lang="en-IN" smtClean="0"/>
              <a:t>03-10-2024</a:t>
            </a:fld>
            <a:endParaRPr lang="en-US"/>
          </a:p>
        </p:txBody>
      </p:sp>
      <p:sp>
        <p:nvSpPr>
          <p:cNvPr id="6" name="Footer Placeholder 5">
            <a:extLst>
              <a:ext uri="{FF2B5EF4-FFF2-40B4-BE49-F238E27FC236}">
                <a16:creationId xmlns:a16="http://schemas.microsoft.com/office/drawing/2014/main" id="{5B8ED348-3ED2-E834-E07D-3DE8FE756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3F72D-7348-BB0B-75CB-68D70E527DE9}"/>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a:extLst>
              <a:ext uri="{FF2B5EF4-FFF2-40B4-BE49-F238E27FC236}">
                <a16:creationId xmlns:a16="http://schemas.microsoft.com/office/drawing/2014/main" id="{F853034F-2B09-422C-7E20-D98A85B16B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90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03CB0-8A5B-9441-D8C5-D862643A8F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112E3E-05B7-C06B-ED2D-B66C78263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68FB7C-02A8-500A-3E2A-6C75AC30A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373BDE-C960-2747-AB88-84FEF7968BD6}" type="datetime1">
              <a:rPr lang="en-IN" smtClean="0"/>
              <a:t>03-10-2024</a:t>
            </a:fld>
            <a:endParaRPr lang="en-US"/>
          </a:p>
        </p:txBody>
      </p:sp>
      <p:sp>
        <p:nvSpPr>
          <p:cNvPr id="5" name="Footer Placeholder 4">
            <a:extLst>
              <a:ext uri="{FF2B5EF4-FFF2-40B4-BE49-F238E27FC236}">
                <a16:creationId xmlns:a16="http://schemas.microsoft.com/office/drawing/2014/main" id="{45C6DF11-CA0C-42D7-9EA2-30CA70903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29DE1E-231A-DAF2-1BE2-BB01C7DD1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D618AA-8DAA-FF4E-B18D-27A1BA1C0151}" type="slidenum">
              <a:rPr lang="en-US" smtClean="0"/>
              <a:t>‹#›</a:t>
            </a:fld>
            <a:endParaRPr lang="en-US"/>
          </a:p>
        </p:txBody>
      </p:sp>
    </p:spTree>
    <p:extLst>
      <p:ext uri="{BB962C8B-B14F-4D97-AF65-F5344CB8AC3E}">
        <p14:creationId xmlns:p14="http://schemas.microsoft.com/office/powerpoint/2010/main" val="3836300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86/s40854-023-00519-w" TargetMode="External"/><Relationship Id="rId2" Type="http://schemas.openxmlformats.org/officeDocument/2006/relationships/hyperlink" Target="https://doi.org/10.1049/cit2.12052" TargetMode="External"/><Relationship Id="rId1" Type="http://schemas.openxmlformats.org/officeDocument/2006/relationships/slideLayout" Target="../slideLayouts/slideLayout2.xml"/><Relationship Id="rId4" Type="http://schemas.openxmlformats.org/officeDocument/2006/relationships/hyperlink" Target="https://doi.org/10.3390/data705005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4E7D-0FF5-6BBA-F2C7-D054E2C1D042}"/>
              </a:ext>
            </a:extLst>
          </p:cNvPr>
          <p:cNvSpPr>
            <a:spLocks noGrp="1"/>
          </p:cNvSpPr>
          <p:nvPr>
            <p:ph type="ctrTitle"/>
          </p:nvPr>
        </p:nvSpPr>
        <p:spPr>
          <a:xfrm>
            <a:off x="2690630" y="189304"/>
            <a:ext cx="9144000" cy="1812073"/>
          </a:xfrm>
        </p:spPr>
        <p:txBody>
          <a:bodyPr>
            <a:noAutofit/>
          </a:bodyPr>
          <a:lstStyle/>
          <a:p>
            <a:pPr algn="l"/>
            <a:r>
              <a:rPr lang="en-US" sz="4000" dirty="0">
                <a:solidFill>
                  <a:srgbClr val="002060"/>
                </a:solidFill>
                <a:latin typeface="Palatino Linotype" panose="02040502050505030304" pitchFamily="18" charset="0"/>
              </a:rPr>
              <a:t>Chhattisgarh Swami Vivekanand Technical University </a:t>
            </a:r>
            <a:br>
              <a:rPr lang="en-US" sz="4000" dirty="0">
                <a:solidFill>
                  <a:srgbClr val="002060"/>
                </a:solidFill>
                <a:latin typeface="Palatino Linotype" panose="02040502050505030304" pitchFamily="18" charset="0"/>
              </a:rPr>
            </a:br>
            <a:r>
              <a:rPr lang="en-US" sz="2800" dirty="0">
                <a:solidFill>
                  <a:srgbClr val="002060"/>
                </a:solidFill>
                <a:latin typeface="Palatino Linotype" panose="02040502050505030304" pitchFamily="18" charset="0"/>
              </a:rPr>
              <a:t>University Teaching Department </a:t>
            </a:r>
            <a:br>
              <a:rPr lang="en-US" sz="4000" dirty="0">
                <a:solidFill>
                  <a:srgbClr val="002060"/>
                </a:solidFill>
                <a:latin typeface="Palatino Linotype" panose="02040502050505030304" pitchFamily="18" charset="0"/>
              </a:rPr>
            </a:br>
            <a:r>
              <a:rPr lang="en-US" sz="2000" b="1" dirty="0">
                <a:solidFill>
                  <a:schemeClr val="accent2"/>
                </a:solidFill>
                <a:latin typeface="Palatino Linotype" panose="02040502050505030304" pitchFamily="18" charset="0"/>
              </a:rPr>
              <a:t>Department of Computer Science and Engineering </a:t>
            </a:r>
            <a:endParaRPr lang="en-US" sz="4000" b="1" dirty="0">
              <a:solidFill>
                <a:schemeClr val="accent2"/>
              </a:solidFill>
              <a:latin typeface="Palatino Linotype" panose="02040502050505030304" pitchFamily="18" charset="0"/>
            </a:endParaRPr>
          </a:p>
        </p:txBody>
      </p:sp>
      <p:sp>
        <p:nvSpPr>
          <p:cNvPr id="3" name="Subtitle 2">
            <a:extLst>
              <a:ext uri="{FF2B5EF4-FFF2-40B4-BE49-F238E27FC236}">
                <a16:creationId xmlns:a16="http://schemas.microsoft.com/office/drawing/2014/main" id="{1BA93E70-59AF-00AC-4AFC-EA9F93DA415E}"/>
              </a:ext>
            </a:extLst>
          </p:cNvPr>
          <p:cNvSpPr>
            <a:spLocks noGrp="1"/>
          </p:cNvSpPr>
          <p:nvPr>
            <p:ph type="subTitle" idx="1"/>
          </p:nvPr>
        </p:nvSpPr>
        <p:spPr>
          <a:xfrm>
            <a:off x="2779839" y="2487445"/>
            <a:ext cx="9144000" cy="2083738"/>
          </a:xfrm>
        </p:spPr>
        <p:txBody>
          <a:bodyPr>
            <a:noAutofit/>
          </a:bodyPr>
          <a:lstStyle/>
          <a:p>
            <a:pPr algn="l"/>
            <a:r>
              <a:rPr lang="en-US" sz="2800" dirty="0">
                <a:solidFill>
                  <a:srgbClr val="002060"/>
                </a:solidFill>
                <a:latin typeface="Palatino Linotype" panose="02040502050505030304" pitchFamily="18" charset="0"/>
              </a:rPr>
              <a:t>Minor Project Presentation</a:t>
            </a:r>
          </a:p>
          <a:p>
            <a:pPr algn="l"/>
            <a:r>
              <a:rPr lang="en-US" sz="2800" dirty="0">
                <a:solidFill>
                  <a:srgbClr val="002060"/>
                </a:solidFill>
                <a:latin typeface="Palatino Linotype" panose="02040502050505030304" pitchFamily="18" charset="0"/>
              </a:rPr>
              <a:t>On </a:t>
            </a:r>
          </a:p>
          <a:p>
            <a:pPr algn="l"/>
            <a:r>
              <a:rPr lang="en-US" sz="4400" i="1" dirty="0">
                <a:solidFill>
                  <a:schemeClr val="accent2"/>
                </a:solidFill>
                <a:latin typeface="Palatino Linotype" panose="02040502050505030304" pitchFamily="18" charset="0"/>
              </a:rPr>
              <a:t>Advanced Stock Price Forecasting Using a Hybrid Model of Numerical and Textual Analysis</a:t>
            </a:r>
          </a:p>
          <a:p>
            <a:pPr algn="l"/>
            <a:r>
              <a:rPr lang="en-US" sz="2200" i="1" dirty="0">
                <a:solidFill>
                  <a:schemeClr val="accent2"/>
                </a:solidFill>
                <a:latin typeface="Palatino Linotype" panose="02040502050505030304" pitchFamily="18" charset="0"/>
              </a:rPr>
              <a:t>Guided by :-</a:t>
            </a:r>
          </a:p>
          <a:p>
            <a:pPr algn="l"/>
            <a:r>
              <a:rPr lang="en-US" sz="2200" i="1" dirty="0">
                <a:solidFill>
                  <a:schemeClr val="accent2"/>
                </a:solidFill>
                <a:latin typeface="Palatino Linotype" panose="02040502050505030304" pitchFamily="18" charset="0"/>
              </a:rPr>
              <a:t>Mr. Ramakant </a:t>
            </a:r>
            <a:r>
              <a:rPr lang="en-US" sz="2200" i="1" dirty="0" err="1">
                <a:solidFill>
                  <a:schemeClr val="accent2"/>
                </a:solidFill>
                <a:latin typeface="Palatino Linotype" panose="02040502050505030304" pitchFamily="18" charset="0"/>
              </a:rPr>
              <a:t>Ganjeshwar</a:t>
            </a:r>
            <a:r>
              <a:rPr lang="en-US" sz="2200" i="1" dirty="0">
                <a:solidFill>
                  <a:schemeClr val="accent2"/>
                </a:solidFill>
                <a:latin typeface="Palatino Linotype" panose="02040502050505030304" pitchFamily="18" charset="0"/>
              </a:rPr>
              <a:t> </a:t>
            </a:r>
          </a:p>
          <a:p>
            <a:pPr algn="l"/>
            <a:r>
              <a:rPr lang="en-US" sz="2200" i="1" dirty="0">
                <a:solidFill>
                  <a:schemeClr val="accent2"/>
                </a:solidFill>
                <a:latin typeface="Palatino Linotype" panose="02040502050505030304" pitchFamily="18" charset="0"/>
              </a:rPr>
              <a:t>Assistant Professor</a:t>
            </a:r>
          </a:p>
        </p:txBody>
      </p:sp>
      <p:cxnSp>
        <p:nvCxnSpPr>
          <p:cNvPr id="5" name="Straight Connector 4">
            <a:extLst>
              <a:ext uri="{FF2B5EF4-FFF2-40B4-BE49-F238E27FC236}">
                <a16:creationId xmlns:a16="http://schemas.microsoft.com/office/drawing/2014/main" id="{EA594FAD-F301-E63C-FC68-D2C93AB73E66}"/>
              </a:ext>
            </a:extLst>
          </p:cNvPr>
          <p:cNvCxnSpPr/>
          <p:nvPr/>
        </p:nvCxnSpPr>
        <p:spPr>
          <a:xfrm>
            <a:off x="2378396" y="0"/>
            <a:ext cx="0" cy="685800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
        <p:nvSpPr>
          <p:cNvPr id="6" name="Subtitle 2">
            <a:extLst>
              <a:ext uri="{FF2B5EF4-FFF2-40B4-BE49-F238E27FC236}">
                <a16:creationId xmlns:a16="http://schemas.microsoft.com/office/drawing/2014/main" id="{A74C521E-A9EF-EEB8-9DF2-5BB56D2665B7}"/>
              </a:ext>
            </a:extLst>
          </p:cNvPr>
          <p:cNvSpPr txBox="1">
            <a:spLocks/>
          </p:cNvSpPr>
          <p:nvPr/>
        </p:nvSpPr>
        <p:spPr>
          <a:xfrm>
            <a:off x="99827" y="2176554"/>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accent2"/>
                </a:solidFill>
                <a:latin typeface="Palatino Linotype" panose="02040502050505030304" pitchFamily="18" charset="0"/>
              </a:rPr>
              <a:t>Presented By</a:t>
            </a:r>
          </a:p>
          <a:p>
            <a:pPr algn="l"/>
            <a:r>
              <a:rPr lang="en-US" sz="1200" b="1" i="1" dirty="0">
                <a:solidFill>
                  <a:srgbClr val="002060"/>
                </a:solidFill>
                <a:latin typeface="Palatino Linotype" panose="02040502050505030304" pitchFamily="18" charset="0"/>
              </a:rPr>
              <a:t>Sneha Jha</a:t>
            </a:r>
          </a:p>
          <a:p>
            <a:pPr algn="l"/>
            <a:r>
              <a:rPr lang="en-US" sz="1200" b="1" i="1" dirty="0">
                <a:solidFill>
                  <a:srgbClr val="002060"/>
                </a:solidFill>
                <a:latin typeface="Palatino Linotype" panose="02040502050505030304" pitchFamily="18" charset="0"/>
              </a:rPr>
              <a:t>Roll No. 19</a:t>
            </a:r>
          </a:p>
          <a:p>
            <a:pPr algn="l"/>
            <a:r>
              <a:rPr lang="en-US" sz="1200" b="1" i="1" dirty="0">
                <a:solidFill>
                  <a:srgbClr val="002060"/>
                </a:solidFill>
                <a:latin typeface="Palatino Linotype" panose="02040502050505030304" pitchFamily="18" charset="0"/>
              </a:rPr>
              <a:t>Branch: Data science</a:t>
            </a:r>
          </a:p>
        </p:txBody>
      </p:sp>
      <p:cxnSp>
        <p:nvCxnSpPr>
          <p:cNvPr id="12" name="Straight Connector 11">
            <a:extLst>
              <a:ext uri="{FF2B5EF4-FFF2-40B4-BE49-F238E27FC236}">
                <a16:creationId xmlns:a16="http://schemas.microsoft.com/office/drawing/2014/main" id="{F43FCFD5-1BBF-DF4B-670C-9891F5194F1F}"/>
              </a:ext>
            </a:extLst>
          </p:cNvPr>
          <p:cNvCxnSpPr>
            <a:cxnSpLocks/>
          </p:cNvCxnSpPr>
          <p:nvPr/>
        </p:nvCxnSpPr>
        <p:spPr>
          <a:xfrm>
            <a:off x="2779839" y="2001377"/>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Subtitle 2">
            <a:extLst>
              <a:ext uri="{FF2B5EF4-FFF2-40B4-BE49-F238E27FC236}">
                <a16:creationId xmlns:a16="http://schemas.microsoft.com/office/drawing/2014/main" id="{5CEAB753-F26B-194F-E51C-D21C2A77FEEE}"/>
              </a:ext>
            </a:extLst>
          </p:cNvPr>
          <p:cNvSpPr txBox="1">
            <a:spLocks/>
          </p:cNvSpPr>
          <p:nvPr/>
        </p:nvSpPr>
        <p:spPr>
          <a:xfrm>
            <a:off x="0" y="3866628"/>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i="1" dirty="0">
                <a:solidFill>
                  <a:srgbClr val="002060"/>
                </a:solidFill>
                <a:latin typeface="Palatino Linotype" panose="02040502050505030304" pitchFamily="18" charset="0"/>
              </a:rPr>
              <a:t>Madhurima Rawat</a:t>
            </a:r>
          </a:p>
          <a:p>
            <a:pPr algn="l"/>
            <a:r>
              <a:rPr lang="en-US" sz="1400" b="1" i="1" dirty="0">
                <a:solidFill>
                  <a:srgbClr val="002060"/>
                </a:solidFill>
                <a:latin typeface="Palatino Linotype" panose="02040502050505030304" pitchFamily="18" charset="0"/>
              </a:rPr>
              <a:t>Roll No. 42</a:t>
            </a:r>
          </a:p>
          <a:p>
            <a:pPr algn="l"/>
            <a:r>
              <a:rPr lang="en-US" sz="1400" b="1" i="1" dirty="0">
                <a:solidFill>
                  <a:srgbClr val="002060"/>
                </a:solidFill>
                <a:latin typeface="Palatino Linotype" panose="02040502050505030304" pitchFamily="18" charset="0"/>
              </a:rPr>
              <a:t>Branch: Data science</a:t>
            </a:r>
          </a:p>
        </p:txBody>
      </p:sp>
      <p:sp>
        <p:nvSpPr>
          <p:cNvPr id="14" name="Subtitle 2">
            <a:extLst>
              <a:ext uri="{FF2B5EF4-FFF2-40B4-BE49-F238E27FC236}">
                <a16:creationId xmlns:a16="http://schemas.microsoft.com/office/drawing/2014/main" id="{F9B28C05-E7C0-64CF-545E-060F1286FEBB}"/>
              </a:ext>
            </a:extLst>
          </p:cNvPr>
          <p:cNvSpPr txBox="1">
            <a:spLocks/>
          </p:cNvSpPr>
          <p:nvPr/>
        </p:nvSpPr>
        <p:spPr>
          <a:xfrm>
            <a:off x="0" y="5310049"/>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i="1" dirty="0">
                <a:solidFill>
                  <a:srgbClr val="002060"/>
                </a:solidFill>
                <a:latin typeface="Palatino Linotype" panose="02040502050505030304" pitchFamily="18" charset="0"/>
              </a:rPr>
              <a:t>Geetanshu Dev Meshram</a:t>
            </a:r>
          </a:p>
          <a:p>
            <a:pPr algn="l"/>
            <a:r>
              <a:rPr lang="en-US" sz="1400" b="1" i="1" dirty="0">
                <a:solidFill>
                  <a:srgbClr val="002060"/>
                </a:solidFill>
                <a:latin typeface="Palatino Linotype" panose="02040502050505030304" pitchFamily="18" charset="0"/>
              </a:rPr>
              <a:t>Roll No. 43</a:t>
            </a:r>
          </a:p>
          <a:p>
            <a:pPr algn="l"/>
            <a:r>
              <a:rPr lang="en-US" sz="1400" b="1" i="1" dirty="0">
                <a:solidFill>
                  <a:srgbClr val="002060"/>
                </a:solidFill>
                <a:latin typeface="Palatino Linotype" panose="02040502050505030304" pitchFamily="18" charset="0"/>
              </a:rPr>
              <a:t>Branch: Data science</a:t>
            </a:r>
          </a:p>
        </p:txBody>
      </p:sp>
      <p:cxnSp>
        <p:nvCxnSpPr>
          <p:cNvPr id="15" name="Straight Connector 14">
            <a:extLst>
              <a:ext uri="{FF2B5EF4-FFF2-40B4-BE49-F238E27FC236}">
                <a16:creationId xmlns:a16="http://schemas.microsoft.com/office/drawing/2014/main" id="{9395B837-3C9F-FF64-C746-CBF3D9A45275}"/>
              </a:ext>
            </a:extLst>
          </p:cNvPr>
          <p:cNvCxnSpPr>
            <a:cxnSpLocks/>
          </p:cNvCxnSpPr>
          <p:nvPr/>
        </p:nvCxnSpPr>
        <p:spPr>
          <a:xfrm>
            <a:off x="99828" y="2545863"/>
            <a:ext cx="2130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6648040-46CA-E2B1-05E0-E3FFD849521C}"/>
              </a:ext>
            </a:extLst>
          </p:cNvPr>
          <p:cNvCxnSpPr>
            <a:cxnSpLocks/>
          </p:cNvCxnSpPr>
          <p:nvPr/>
        </p:nvCxnSpPr>
        <p:spPr>
          <a:xfrm>
            <a:off x="99828" y="3779932"/>
            <a:ext cx="2130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E6C0E73-1AD6-D568-3810-B2B98575852F}"/>
              </a:ext>
            </a:extLst>
          </p:cNvPr>
          <p:cNvCxnSpPr>
            <a:cxnSpLocks/>
          </p:cNvCxnSpPr>
          <p:nvPr/>
        </p:nvCxnSpPr>
        <p:spPr>
          <a:xfrm>
            <a:off x="99828" y="5054492"/>
            <a:ext cx="2130415" cy="0"/>
          </a:xfrm>
          <a:prstGeom prst="line">
            <a:avLst/>
          </a:prstGeom>
        </p:spPr>
        <p:style>
          <a:lnRef idx="2">
            <a:schemeClr val="accent1"/>
          </a:lnRef>
          <a:fillRef idx="0">
            <a:schemeClr val="accent1"/>
          </a:fillRef>
          <a:effectRef idx="1">
            <a:schemeClr val="accent1"/>
          </a:effectRef>
          <a:fontRef idx="minor">
            <a:schemeClr val="tx1"/>
          </a:fontRef>
        </p:style>
      </p:cxnSp>
      <p:pic>
        <p:nvPicPr>
          <p:cNvPr id="19" name="Picture 2" descr="Chhattisgarh Swami Vivekanand Technical University - Wikipedia">
            <a:extLst>
              <a:ext uri="{FF2B5EF4-FFF2-40B4-BE49-F238E27FC236}">
                <a16:creationId xmlns:a16="http://schemas.microsoft.com/office/drawing/2014/main" id="{EEEA4098-F49C-656E-20ED-0611022C6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02"/>
            <a:ext cx="2289183" cy="222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769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484F-E38E-4261-FB2C-B6EA2C008EF3}"/>
              </a:ext>
            </a:extLst>
          </p:cNvPr>
          <p:cNvSpPr>
            <a:spLocks noGrp="1"/>
          </p:cNvSpPr>
          <p:nvPr>
            <p:ph type="title"/>
          </p:nvPr>
        </p:nvSpPr>
        <p:spPr/>
        <p:txBody>
          <a:bodyPr/>
          <a:lstStyle/>
          <a:p>
            <a:r>
              <a:rPr lang="en-US" dirty="0"/>
              <a:t>Scope of Project</a:t>
            </a:r>
          </a:p>
        </p:txBody>
      </p:sp>
      <p:sp>
        <p:nvSpPr>
          <p:cNvPr id="3" name="Content Placeholder 2">
            <a:extLst>
              <a:ext uri="{FF2B5EF4-FFF2-40B4-BE49-F238E27FC236}">
                <a16:creationId xmlns:a16="http://schemas.microsoft.com/office/drawing/2014/main" id="{83681EDE-9141-D46D-C388-58094B221F12}"/>
              </a:ext>
            </a:extLst>
          </p:cNvPr>
          <p:cNvSpPr>
            <a:spLocks noGrp="1"/>
          </p:cNvSpPr>
          <p:nvPr>
            <p:ph idx="1"/>
          </p:nvPr>
        </p:nvSpPr>
        <p:spPr/>
        <p:txBody>
          <a:bodyPr>
            <a:normAutofit fontScale="85000" lnSpcReduction="10000"/>
          </a:bodyPr>
          <a:lstStyle/>
          <a:p>
            <a:pPr marL="0" indent="0" algn="just">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Advanced Stock Price Forecasting Using a Hybrid Model of Numerical and Textual Analysis</a:t>
            </a:r>
            <a:r>
              <a:rPr lang="en-US" dirty="0">
                <a:latin typeface="Times New Roman" panose="02020603050405020304" pitchFamily="18" charset="0"/>
                <a:cs typeface="Times New Roman" panose="02020603050405020304" pitchFamily="18" charset="0"/>
              </a:rPr>
              <a:t> project aims to build a hybrid model that integrates numerical stock data and textual analysis from financial news. The scope includes:</a:t>
            </a:r>
          </a:p>
          <a:p>
            <a:pPr algn="just">
              <a:buFont typeface="+mj-lt"/>
              <a:buAutoNum type="arabicPeriod"/>
            </a:pPr>
            <a:r>
              <a:rPr lang="en-US" b="1" dirty="0">
                <a:latin typeface="Times New Roman" panose="02020603050405020304" pitchFamily="18" charset="0"/>
                <a:cs typeface="Times New Roman" panose="02020603050405020304" pitchFamily="18" charset="0"/>
              </a:rPr>
              <a:t>Data Collection and Preprocessing</a:t>
            </a:r>
            <a:r>
              <a:rPr lang="en-US" dirty="0">
                <a:latin typeface="Times New Roman" panose="02020603050405020304" pitchFamily="18" charset="0"/>
                <a:cs typeface="Times New Roman" panose="02020603050405020304" pitchFamily="18" charset="0"/>
              </a:rPr>
              <a:t>: Handling time-series stock data (TCS and Google) and textual data (financial news) with </a:t>
            </a:r>
            <a:r>
              <a:rPr lang="en-US" dirty="0" err="1">
                <a:latin typeface="Times New Roman" panose="02020603050405020304" pitchFamily="18" charset="0"/>
                <a:cs typeface="Times New Roman" panose="02020603050405020304" pitchFamily="18" charset="0"/>
              </a:rPr>
              <a:t>InfluxDB</a:t>
            </a:r>
            <a:r>
              <a:rPr lang="en-US" dirty="0">
                <a:latin typeface="Times New Roman" panose="02020603050405020304" pitchFamily="18" charset="0"/>
                <a:cs typeface="Times New Roman" panose="02020603050405020304" pitchFamily="18" charset="0"/>
              </a:rPr>
              <a:t> for storage and using NLP for textual sentiment analysis.</a:t>
            </a:r>
          </a:p>
          <a:p>
            <a:pPr algn="just">
              <a:buFont typeface="+mj-lt"/>
              <a:buAutoNum type="arabicPeriod"/>
            </a:pPr>
            <a:r>
              <a:rPr lang="en-US" b="1" dirty="0">
                <a:latin typeface="Times New Roman" panose="02020603050405020304" pitchFamily="18" charset="0"/>
                <a:cs typeface="Times New Roman" panose="02020603050405020304" pitchFamily="18" charset="0"/>
              </a:rPr>
              <a:t>Model Building</a:t>
            </a:r>
            <a:r>
              <a:rPr lang="en-US" dirty="0">
                <a:latin typeface="Times New Roman" panose="02020603050405020304" pitchFamily="18" charset="0"/>
                <a:cs typeface="Times New Roman" panose="02020603050405020304" pitchFamily="18" charset="0"/>
              </a:rPr>
              <a:t>: Developing separate models for numerical data and textual data, followed by integration into a hybrid model for enhanced prediction accuracy.</a:t>
            </a:r>
          </a:p>
          <a:p>
            <a:pPr algn="just">
              <a:buFont typeface="+mj-lt"/>
              <a:buAutoNum type="arabicPeriod"/>
            </a:pPr>
            <a:r>
              <a:rPr lang="en-US" b="1" dirty="0">
                <a:latin typeface="Times New Roman" panose="02020603050405020304" pitchFamily="18" charset="0"/>
                <a:cs typeface="Times New Roman" panose="02020603050405020304" pitchFamily="18" charset="0"/>
              </a:rPr>
              <a:t>Visualization and Deployment</a:t>
            </a:r>
            <a:r>
              <a:rPr lang="en-US" dirty="0">
                <a:latin typeface="Times New Roman" panose="02020603050405020304" pitchFamily="18" charset="0"/>
                <a:cs typeface="Times New Roman" panose="02020603050405020304" pitchFamily="18" charset="0"/>
              </a:rPr>
              <a:t>: Deploying the model using </a:t>
            </a:r>
            <a:r>
              <a:rPr lang="en-US" b="1"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and creating a </a:t>
            </a:r>
            <a:r>
              <a:rPr lang="en-US" b="1" dirty="0">
                <a:latin typeface="Times New Roman" panose="02020603050405020304" pitchFamily="18" charset="0"/>
                <a:cs typeface="Times New Roman" panose="02020603050405020304" pitchFamily="18" charset="0"/>
              </a:rPr>
              <a:t>Grafana</a:t>
            </a:r>
            <a:r>
              <a:rPr lang="en-US" dirty="0">
                <a:latin typeface="Times New Roman" panose="02020603050405020304" pitchFamily="18" charset="0"/>
                <a:cs typeface="Times New Roman" panose="02020603050405020304" pitchFamily="18" charset="0"/>
              </a:rPr>
              <a:t> dashboard for real-time and historical stock data visualization.</a:t>
            </a:r>
          </a:p>
          <a:p>
            <a:pPr algn="just">
              <a:buFont typeface="+mj-lt"/>
              <a:buAutoNum type="arabicPeriod"/>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Ensuring the system is scalable for future expansions, both in terms of larger datasets and more complex models.</a:t>
            </a:r>
          </a:p>
        </p:txBody>
      </p:sp>
      <p:sp>
        <p:nvSpPr>
          <p:cNvPr id="4" name="Date Placeholder 3">
            <a:extLst>
              <a:ext uri="{FF2B5EF4-FFF2-40B4-BE49-F238E27FC236}">
                <a16:creationId xmlns:a16="http://schemas.microsoft.com/office/drawing/2014/main" id="{9A3B0F8D-0096-90FF-58FB-A329F382A148}"/>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613503A7-DC42-3131-B40B-E4E4975A6E34}"/>
              </a:ext>
            </a:extLst>
          </p:cNvPr>
          <p:cNvSpPr>
            <a:spLocks noGrp="1"/>
          </p:cNvSpPr>
          <p:nvPr>
            <p:ph type="sldNum" sz="quarter" idx="12"/>
          </p:nvPr>
        </p:nvSpPr>
        <p:spPr/>
        <p:txBody>
          <a:bodyPr/>
          <a:lstStyle/>
          <a:p>
            <a:fld id="{84D618AA-8DAA-FF4E-B18D-27A1BA1C0151}" type="slidenum">
              <a:rPr lang="en-US" smtClean="0"/>
              <a:t>10</a:t>
            </a:fld>
            <a:endParaRPr lang="en-US"/>
          </a:p>
        </p:txBody>
      </p:sp>
    </p:spTree>
    <p:extLst>
      <p:ext uri="{BB962C8B-B14F-4D97-AF65-F5344CB8AC3E}">
        <p14:creationId xmlns:p14="http://schemas.microsoft.com/office/powerpoint/2010/main" val="168401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3314-BFBE-2297-4F63-0EA2A01F9ECC}"/>
              </a:ext>
            </a:extLst>
          </p:cNvPr>
          <p:cNvSpPr>
            <a:spLocks noGrp="1"/>
          </p:cNvSpPr>
          <p:nvPr>
            <p:ph type="title"/>
          </p:nvPr>
        </p:nvSpPr>
        <p:spPr/>
        <p:txBody>
          <a:bodyPr/>
          <a:lstStyle/>
          <a:p>
            <a:r>
              <a:rPr lang="en-US" dirty="0"/>
              <a:t>Progress So far</a:t>
            </a:r>
          </a:p>
        </p:txBody>
      </p:sp>
      <p:sp>
        <p:nvSpPr>
          <p:cNvPr id="3" name="Content Placeholder 2">
            <a:extLst>
              <a:ext uri="{FF2B5EF4-FFF2-40B4-BE49-F238E27FC236}">
                <a16:creationId xmlns:a16="http://schemas.microsoft.com/office/drawing/2014/main" id="{01E66CA6-E107-EA0A-DE24-B00CED43A879}"/>
              </a:ext>
            </a:extLst>
          </p:cNvPr>
          <p:cNvSpPr>
            <a:spLocks noGrp="1"/>
          </p:cNvSpPr>
          <p:nvPr>
            <p:ph idx="1"/>
          </p:nvPr>
        </p:nvSpPr>
        <p:spPr/>
        <p:txBody>
          <a:bodyPr>
            <a:noAutofit/>
          </a:bodyPr>
          <a:lstStyle/>
          <a:p>
            <a:pPr marL="457200"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Dataset Analysis and Selection</a:t>
            </a:r>
            <a:r>
              <a:rPr lang="en-US" sz="2200" dirty="0">
                <a:solidFill>
                  <a:schemeClr val="tx2"/>
                </a:solidFill>
                <a:latin typeface="Times New Roman" panose="02020603050405020304" pitchFamily="18" charset="0"/>
                <a:cs typeface="Times New Roman" panose="02020603050405020304" pitchFamily="18" charset="0"/>
              </a:rPr>
              <a:t>: We have analyzed multiple available datasets and finalized two key datasets—</a:t>
            </a:r>
            <a:r>
              <a:rPr lang="en-US" sz="2200" b="1" dirty="0">
                <a:solidFill>
                  <a:schemeClr val="tx2"/>
                </a:solidFill>
                <a:latin typeface="Times New Roman" panose="02020603050405020304" pitchFamily="18" charset="0"/>
                <a:cs typeface="Times New Roman" panose="02020603050405020304" pitchFamily="18" charset="0"/>
              </a:rPr>
              <a:t>TCS</a:t>
            </a:r>
            <a:r>
              <a:rPr lang="en-US" sz="2200" dirty="0">
                <a:solidFill>
                  <a:schemeClr val="tx2"/>
                </a:solidFill>
                <a:latin typeface="Times New Roman" panose="02020603050405020304" pitchFamily="18" charset="0"/>
                <a:cs typeface="Times New Roman" panose="02020603050405020304" pitchFamily="18" charset="0"/>
              </a:rPr>
              <a:t> and </a:t>
            </a:r>
            <a:r>
              <a:rPr lang="en-US" sz="2200" b="1" dirty="0">
                <a:solidFill>
                  <a:schemeClr val="tx2"/>
                </a:solidFill>
                <a:latin typeface="Times New Roman" panose="02020603050405020304" pitchFamily="18" charset="0"/>
                <a:cs typeface="Times New Roman" panose="02020603050405020304" pitchFamily="18" charset="0"/>
              </a:rPr>
              <a:t>Google</a:t>
            </a:r>
            <a:r>
              <a:rPr lang="en-US" sz="2200" dirty="0">
                <a:solidFill>
                  <a:schemeClr val="tx2"/>
                </a:solidFill>
                <a:latin typeface="Times New Roman" panose="02020603050405020304" pitchFamily="18" charset="0"/>
                <a:cs typeface="Times New Roman" panose="02020603050405020304" pitchFamily="18" charset="0"/>
              </a:rPr>
              <a:t>—for training our model. These datasets contain stock-related columns such as:</a:t>
            </a:r>
          </a:p>
          <a:p>
            <a:pPr marL="914400" lvl="1"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Date</a:t>
            </a:r>
            <a:r>
              <a:rPr lang="en-US" sz="2200" dirty="0">
                <a:solidFill>
                  <a:schemeClr val="tx2"/>
                </a:solidFill>
                <a:latin typeface="Times New Roman" panose="02020603050405020304" pitchFamily="18" charset="0"/>
                <a:cs typeface="Times New Roman" panose="02020603050405020304" pitchFamily="18" charset="0"/>
              </a:rPr>
              <a:t>: The trading date (to be used as the index).</a:t>
            </a:r>
          </a:p>
          <a:p>
            <a:pPr marL="914400" lvl="1"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Open, High, Low, Close: </a:t>
            </a:r>
            <a:r>
              <a:rPr lang="en-US" sz="2200" dirty="0">
                <a:solidFill>
                  <a:schemeClr val="tx2"/>
                </a:solidFill>
                <a:latin typeface="Times New Roman" panose="02020603050405020304" pitchFamily="18" charset="0"/>
                <a:cs typeface="Times New Roman" panose="02020603050405020304" pitchFamily="18" charset="0"/>
              </a:rPr>
              <a:t>The stock prices at the opening, highest, lowest, and closing times of the day.</a:t>
            </a:r>
          </a:p>
          <a:p>
            <a:pPr marL="914400" lvl="1"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Adj Close: </a:t>
            </a:r>
            <a:r>
              <a:rPr lang="en-US" sz="2200" dirty="0">
                <a:solidFill>
                  <a:schemeClr val="tx2"/>
                </a:solidFill>
                <a:latin typeface="Times New Roman" panose="02020603050405020304" pitchFamily="18" charset="0"/>
                <a:cs typeface="Times New Roman" panose="02020603050405020304" pitchFamily="18" charset="0"/>
              </a:rPr>
              <a:t>Adjusted closing price considering factors like dividends.</a:t>
            </a:r>
          </a:p>
          <a:p>
            <a:pPr marL="914400" lvl="1"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Volume: </a:t>
            </a:r>
            <a:r>
              <a:rPr lang="en-US" sz="2200" dirty="0">
                <a:solidFill>
                  <a:schemeClr val="tx2"/>
                </a:solidFill>
                <a:latin typeface="Times New Roman" panose="02020603050405020304" pitchFamily="18" charset="0"/>
                <a:cs typeface="Times New Roman" panose="02020603050405020304" pitchFamily="18" charset="0"/>
              </a:rPr>
              <a:t>The number of shares traded during that day.</a:t>
            </a:r>
          </a:p>
          <a:p>
            <a:pPr marL="457200"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Data Preprocessing</a:t>
            </a:r>
            <a:r>
              <a:rPr lang="en-US" sz="2200" dirty="0">
                <a:solidFill>
                  <a:schemeClr val="tx2"/>
                </a:solidFill>
                <a:latin typeface="Times New Roman" panose="02020603050405020304" pitchFamily="18" charset="0"/>
                <a:cs typeface="Times New Roman" panose="02020603050405020304" pitchFamily="18" charset="0"/>
              </a:rPr>
              <a:t>: All preprocessing tasks have been completed. We removed missing values as they were minimal and insignificant to the analysis. An extensive </a:t>
            </a:r>
            <a:r>
              <a:rPr lang="en-US" sz="2200" b="1" dirty="0">
                <a:solidFill>
                  <a:schemeClr val="tx2"/>
                </a:solidFill>
                <a:latin typeface="Times New Roman" panose="02020603050405020304" pitchFamily="18" charset="0"/>
                <a:cs typeface="Times New Roman" panose="02020603050405020304" pitchFamily="18" charset="0"/>
              </a:rPr>
              <a:t>EDA</a:t>
            </a:r>
            <a:r>
              <a:rPr lang="en-US" sz="2200" dirty="0">
                <a:solidFill>
                  <a:schemeClr val="tx2"/>
                </a:solidFill>
                <a:latin typeface="Times New Roman" panose="02020603050405020304" pitchFamily="18" charset="0"/>
                <a:cs typeface="Times New Roman" panose="02020603050405020304" pitchFamily="18" charset="0"/>
              </a:rPr>
              <a:t> was conducted, confirming the absence of outliers, making the dataset reliable for model training.</a:t>
            </a:r>
          </a:p>
        </p:txBody>
      </p:sp>
      <p:sp>
        <p:nvSpPr>
          <p:cNvPr id="4" name="Date Placeholder 3">
            <a:extLst>
              <a:ext uri="{FF2B5EF4-FFF2-40B4-BE49-F238E27FC236}">
                <a16:creationId xmlns:a16="http://schemas.microsoft.com/office/drawing/2014/main" id="{778EEA4E-C912-B01D-E6EF-A496EA617F13}"/>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CDD46A77-5BC6-403C-C3E4-E790B8E5E677}"/>
              </a:ext>
            </a:extLst>
          </p:cNvPr>
          <p:cNvSpPr>
            <a:spLocks noGrp="1"/>
          </p:cNvSpPr>
          <p:nvPr>
            <p:ph type="sldNum" sz="quarter" idx="12"/>
          </p:nvPr>
        </p:nvSpPr>
        <p:spPr/>
        <p:txBody>
          <a:bodyPr/>
          <a:lstStyle/>
          <a:p>
            <a:fld id="{84D618AA-8DAA-FF4E-B18D-27A1BA1C0151}" type="slidenum">
              <a:rPr lang="en-US" smtClean="0"/>
              <a:t>11</a:t>
            </a:fld>
            <a:endParaRPr lang="en-US"/>
          </a:p>
        </p:txBody>
      </p:sp>
    </p:spTree>
    <p:extLst>
      <p:ext uri="{BB962C8B-B14F-4D97-AF65-F5344CB8AC3E}">
        <p14:creationId xmlns:p14="http://schemas.microsoft.com/office/powerpoint/2010/main" val="328524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AA4F-CBD6-3A0A-3ED7-936E5032272B}"/>
              </a:ext>
            </a:extLst>
          </p:cNvPr>
          <p:cNvSpPr>
            <a:spLocks noGrp="1"/>
          </p:cNvSpPr>
          <p:nvPr>
            <p:ph type="title"/>
          </p:nvPr>
        </p:nvSpPr>
        <p:spPr/>
        <p:txBody>
          <a:bodyPr/>
          <a:lstStyle/>
          <a:p>
            <a:r>
              <a:rPr lang="en-US" dirty="0"/>
              <a:t>Progress So far</a:t>
            </a:r>
            <a:endParaRPr lang="en-IN" dirty="0"/>
          </a:p>
        </p:txBody>
      </p:sp>
      <p:sp>
        <p:nvSpPr>
          <p:cNvPr id="3" name="Content Placeholder 2">
            <a:extLst>
              <a:ext uri="{FF2B5EF4-FFF2-40B4-BE49-F238E27FC236}">
                <a16:creationId xmlns:a16="http://schemas.microsoft.com/office/drawing/2014/main" id="{4FF73FCE-4553-27BD-B5BB-D568C4E2E65B}"/>
              </a:ext>
            </a:extLst>
          </p:cNvPr>
          <p:cNvSpPr>
            <a:spLocks noGrp="1"/>
          </p:cNvSpPr>
          <p:nvPr>
            <p:ph idx="1"/>
          </p:nvPr>
        </p:nvSpPr>
        <p:spPr/>
        <p:txBody>
          <a:bodyPr>
            <a:normAutofit/>
          </a:bodyPr>
          <a:lstStyle/>
          <a:p>
            <a:pPr marL="457200" indent="-457200" algn="just">
              <a:buFont typeface="+mj-lt"/>
              <a:buAutoNum type="arabicPeriod" startAt="3"/>
            </a:pPr>
            <a:r>
              <a:rPr lang="en-US" sz="2200" b="1" dirty="0">
                <a:solidFill>
                  <a:schemeClr val="tx2"/>
                </a:solidFill>
                <a:latin typeface="Times New Roman" panose="02020603050405020304" pitchFamily="18" charset="0"/>
                <a:cs typeface="Times New Roman" panose="02020603050405020304" pitchFamily="18" charset="0"/>
              </a:rPr>
              <a:t>Next Steps</a:t>
            </a:r>
            <a:r>
              <a:rPr lang="en-US" sz="2200" dirty="0">
                <a:solidFill>
                  <a:schemeClr val="tx2"/>
                </a:solidFill>
                <a:latin typeface="Times New Roman" panose="02020603050405020304" pitchFamily="18" charset="0"/>
                <a:cs typeface="Times New Roman" panose="02020603050405020304" pitchFamily="18" charset="0"/>
              </a:rPr>
              <a:t>: Moving forward, we may conduct additional preprocessing based on model requirements. The </a:t>
            </a:r>
            <a:r>
              <a:rPr lang="en-US" sz="2200" b="1" dirty="0">
                <a:solidFill>
                  <a:schemeClr val="tx2"/>
                </a:solidFill>
                <a:latin typeface="Times New Roman" panose="02020603050405020304" pitchFamily="18" charset="0"/>
                <a:cs typeface="Times New Roman" panose="02020603050405020304" pitchFamily="18" charset="0"/>
              </a:rPr>
              <a:t>Date</a:t>
            </a:r>
            <a:r>
              <a:rPr lang="en-US" sz="2200" dirty="0">
                <a:solidFill>
                  <a:schemeClr val="tx2"/>
                </a:solidFill>
                <a:latin typeface="Times New Roman" panose="02020603050405020304" pitchFamily="18" charset="0"/>
                <a:cs typeface="Times New Roman" panose="02020603050405020304" pitchFamily="18" charset="0"/>
              </a:rPr>
              <a:t> column will be set as the index, and we will generate visualizations to show the dataset distribution and trends.</a:t>
            </a:r>
          </a:p>
          <a:p>
            <a:pPr marL="457200" indent="-457200" algn="just">
              <a:buFont typeface="+mj-lt"/>
              <a:buAutoNum type="arabicPeriod" startAt="3"/>
            </a:pPr>
            <a:r>
              <a:rPr lang="en-US" sz="2200" b="1" dirty="0">
                <a:latin typeface="Times New Roman" panose="02020603050405020304" pitchFamily="18" charset="0"/>
                <a:cs typeface="Times New Roman" panose="02020603050405020304" pitchFamily="18" charset="0"/>
              </a:rPr>
              <a:t>Model Training and Evaluation: </a:t>
            </a:r>
            <a:r>
              <a:rPr lang="en-US" sz="2200" dirty="0">
                <a:latin typeface="Times New Roman" panose="02020603050405020304" pitchFamily="18" charset="0"/>
                <a:cs typeface="Times New Roman" panose="02020603050405020304" pitchFamily="18" charset="0"/>
              </a:rPr>
              <a:t>The model has been trained on the dataset. Next, we will evaluate its performance by analyzing key metrics like accuracy, precision, recall, and other relevant parameters to assess its effectiveness in predicting stock prices.</a:t>
            </a:r>
            <a:endParaRPr lang="en-US" sz="2200" dirty="0">
              <a:solidFill>
                <a:schemeClr val="tx2"/>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3"/>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FB7B9A1-3D65-97BD-E6B0-9E6AA8814191}"/>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41AB5356-35D6-A787-4E38-DF419749C7D6}"/>
              </a:ext>
            </a:extLst>
          </p:cNvPr>
          <p:cNvSpPr>
            <a:spLocks noGrp="1"/>
          </p:cNvSpPr>
          <p:nvPr>
            <p:ph type="sldNum" sz="quarter" idx="12"/>
          </p:nvPr>
        </p:nvSpPr>
        <p:spPr/>
        <p:txBody>
          <a:bodyPr/>
          <a:lstStyle/>
          <a:p>
            <a:fld id="{84D618AA-8DAA-FF4E-B18D-27A1BA1C0151}" type="slidenum">
              <a:rPr lang="en-US" smtClean="0"/>
              <a:t>12</a:t>
            </a:fld>
            <a:endParaRPr lang="en-US"/>
          </a:p>
        </p:txBody>
      </p:sp>
    </p:spTree>
    <p:extLst>
      <p:ext uri="{BB962C8B-B14F-4D97-AF65-F5344CB8AC3E}">
        <p14:creationId xmlns:p14="http://schemas.microsoft.com/office/powerpoint/2010/main" val="10095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9A05-4476-53DB-7FC2-106461248B9C}"/>
              </a:ext>
            </a:extLst>
          </p:cNvPr>
          <p:cNvSpPr>
            <a:spLocks noGrp="1"/>
          </p:cNvSpPr>
          <p:nvPr>
            <p:ph type="title"/>
          </p:nvPr>
        </p:nvSpPr>
        <p:spPr/>
        <p:txBody>
          <a:bodyPr/>
          <a:lstStyle/>
          <a:p>
            <a:r>
              <a:rPr lang="en-US" dirty="0"/>
              <a:t>Dataset Visualization</a:t>
            </a:r>
            <a:endParaRPr lang="en-IN" dirty="0"/>
          </a:p>
        </p:txBody>
      </p:sp>
      <p:sp>
        <p:nvSpPr>
          <p:cNvPr id="4" name="Date Placeholder 3">
            <a:extLst>
              <a:ext uri="{FF2B5EF4-FFF2-40B4-BE49-F238E27FC236}">
                <a16:creationId xmlns:a16="http://schemas.microsoft.com/office/drawing/2014/main" id="{2C111C92-3DD7-C4B4-3752-5CA950F1A653}"/>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3A800CE5-C1DA-A7E9-8780-2D76317F04EC}"/>
              </a:ext>
            </a:extLst>
          </p:cNvPr>
          <p:cNvSpPr>
            <a:spLocks noGrp="1"/>
          </p:cNvSpPr>
          <p:nvPr>
            <p:ph type="sldNum" sz="quarter" idx="12"/>
          </p:nvPr>
        </p:nvSpPr>
        <p:spPr/>
        <p:txBody>
          <a:bodyPr/>
          <a:lstStyle/>
          <a:p>
            <a:fld id="{84D618AA-8DAA-FF4E-B18D-27A1BA1C0151}" type="slidenum">
              <a:rPr lang="en-US" smtClean="0"/>
              <a:t>13</a:t>
            </a:fld>
            <a:endParaRPr lang="en-US"/>
          </a:p>
        </p:txBody>
      </p:sp>
      <p:pic>
        <p:nvPicPr>
          <p:cNvPr id="2050" name="Picture 2">
            <a:extLst>
              <a:ext uri="{FF2B5EF4-FFF2-40B4-BE49-F238E27FC236}">
                <a16:creationId xmlns:a16="http://schemas.microsoft.com/office/drawing/2014/main" id="{FE8D24C4-F780-E57E-0303-7A70EACE8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4" y="1427962"/>
            <a:ext cx="6008917" cy="24090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C234357-0F11-5423-43F3-39C76B147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745" y="1373245"/>
            <a:ext cx="5181599" cy="25777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58340CC-F352-88B5-C644-163FDF789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828" y="3994004"/>
            <a:ext cx="5161870" cy="25700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FBA6AB4-5716-FEC0-40B7-93E6CF685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28" y="4104371"/>
            <a:ext cx="5180679" cy="256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035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F3A8-0327-C975-5E84-4442F2B242ED}"/>
              </a:ext>
            </a:extLst>
          </p:cNvPr>
          <p:cNvSpPr>
            <a:spLocks noGrp="1"/>
          </p:cNvSpPr>
          <p:nvPr>
            <p:ph type="title"/>
          </p:nvPr>
        </p:nvSpPr>
        <p:spPr/>
        <p:txBody>
          <a:bodyPr/>
          <a:lstStyle/>
          <a:p>
            <a:r>
              <a:rPr lang="en-US" dirty="0"/>
              <a:t>Moving Averages</a:t>
            </a:r>
            <a:endParaRPr lang="en-IN" dirty="0"/>
          </a:p>
        </p:txBody>
      </p:sp>
      <p:sp>
        <p:nvSpPr>
          <p:cNvPr id="4" name="Date Placeholder 3">
            <a:extLst>
              <a:ext uri="{FF2B5EF4-FFF2-40B4-BE49-F238E27FC236}">
                <a16:creationId xmlns:a16="http://schemas.microsoft.com/office/drawing/2014/main" id="{958BEB0F-9A35-B6AB-F3E3-87D6F5ACBABD}"/>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17ADE8FF-276F-5938-D531-8B90D99C9433}"/>
              </a:ext>
            </a:extLst>
          </p:cNvPr>
          <p:cNvSpPr>
            <a:spLocks noGrp="1"/>
          </p:cNvSpPr>
          <p:nvPr>
            <p:ph type="sldNum" sz="quarter" idx="12"/>
          </p:nvPr>
        </p:nvSpPr>
        <p:spPr/>
        <p:txBody>
          <a:bodyPr/>
          <a:lstStyle/>
          <a:p>
            <a:fld id="{84D618AA-8DAA-FF4E-B18D-27A1BA1C0151}" type="slidenum">
              <a:rPr lang="en-US" smtClean="0"/>
              <a:t>14</a:t>
            </a:fld>
            <a:endParaRPr lang="en-US"/>
          </a:p>
        </p:txBody>
      </p:sp>
      <p:pic>
        <p:nvPicPr>
          <p:cNvPr id="1026" name="Picture 2">
            <a:extLst>
              <a:ext uri="{FF2B5EF4-FFF2-40B4-BE49-F238E27FC236}">
                <a16:creationId xmlns:a16="http://schemas.microsoft.com/office/drawing/2014/main" id="{C3D6D2C7-AFC7-F460-174C-CA7E5CCA8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657" y="1466787"/>
            <a:ext cx="9516154" cy="473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77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B3F8-B325-BA3D-8DB2-A846F2B09FDE}"/>
              </a:ext>
            </a:extLst>
          </p:cNvPr>
          <p:cNvSpPr>
            <a:spLocks noGrp="1"/>
          </p:cNvSpPr>
          <p:nvPr>
            <p:ph type="title"/>
          </p:nvPr>
        </p:nvSpPr>
        <p:spPr/>
        <p:txBody>
          <a:bodyPr/>
          <a:lstStyle/>
          <a:p>
            <a:r>
              <a:rPr lang="en-US" dirty="0"/>
              <a:t>Rolling Standard Deviation</a:t>
            </a:r>
            <a:endParaRPr lang="en-IN" dirty="0"/>
          </a:p>
        </p:txBody>
      </p:sp>
      <p:sp>
        <p:nvSpPr>
          <p:cNvPr id="4" name="Date Placeholder 3">
            <a:extLst>
              <a:ext uri="{FF2B5EF4-FFF2-40B4-BE49-F238E27FC236}">
                <a16:creationId xmlns:a16="http://schemas.microsoft.com/office/drawing/2014/main" id="{58AD5A7F-3EE1-42C4-AC1D-9D61D56EDA89}"/>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B3D6A0CE-5423-C759-7F10-3664D8088703}"/>
              </a:ext>
            </a:extLst>
          </p:cNvPr>
          <p:cNvSpPr>
            <a:spLocks noGrp="1"/>
          </p:cNvSpPr>
          <p:nvPr>
            <p:ph type="sldNum" sz="quarter" idx="12"/>
          </p:nvPr>
        </p:nvSpPr>
        <p:spPr/>
        <p:txBody>
          <a:bodyPr/>
          <a:lstStyle/>
          <a:p>
            <a:fld id="{84D618AA-8DAA-FF4E-B18D-27A1BA1C0151}" type="slidenum">
              <a:rPr lang="en-US" smtClean="0"/>
              <a:t>15</a:t>
            </a:fld>
            <a:endParaRPr lang="en-US"/>
          </a:p>
        </p:txBody>
      </p:sp>
      <p:pic>
        <p:nvPicPr>
          <p:cNvPr id="2050" name="Picture 2">
            <a:extLst>
              <a:ext uri="{FF2B5EF4-FFF2-40B4-BE49-F238E27FC236}">
                <a16:creationId xmlns:a16="http://schemas.microsoft.com/office/drawing/2014/main" id="{C324F7BC-86EF-9169-3AEF-F69BA7A06D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474" y="1825625"/>
            <a:ext cx="876905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4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14DA-DB5A-AB13-4EF8-9FD17CB62B31}"/>
              </a:ext>
            </a:extLst>
          </p:cNvPr>
          <p:cNvSpPr>
            <a:spLocks noGrp="1"/>
          </p:cNvSpPr>
          <p:nvPr>
            <p:ph type="title"/>
          </p:nvPr>
        </p:nvSpPr>
        <p:spPr/>
        <p:txBody>
          <a:bodyPr/>
          <a:lstStyle/>
          <a:p>
            <a:r>
              <a:rPr lang="en-IN" dirty="0"/>
              <a:t>RSI Plot</a:t>
            </a:r>
          </a:p>
        </p:txBody>
      </p:sp>
      <p:sp>
        <p:nvSpPr>
          <p:cNvPr id="4" name="Date Placeholder 3">
            <a:extLst>
              <a:ext uri="{FF2B5EF4-FFF2-40B4-BE49-F238E27FC236}">
                <a16:creationId xmlns:a16="http://schemas.microsoft.com/office/drawing/2014/main" id="{12CC229D-5AC3-4BF8-39D0-1A40DFAF897D}"/>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32609808-E051-8AF7-7E07-B70FFC325B36}"/>
              </a:ext>
            </a:extLst>
          </p:cNvPr>
          <p:cNvSpPr>
            <a:spLocks noGrp="1"/>
          </p:cNvSpPr>
          <p:nvPr>
            <p:ph type="sldNum" sz="quarter" idx="12"/>
          </p:nvPr>
        </p:nvSpPr>
        <p:spPr/>
        <p:txBody>
          <a:bodyPr/>
          <a:lstStyle/>
          <a:p>
            <a:fld id="{84D618AA-8DAA-FF4E-B18D-27A1BA1C0151}" type="slidenum">
              <a:rPr lang="en-US" smtClean="0"/>
              <a:t>16</a:t>
            </a:fld>
            <a:endParaRPr lang="en-US"/>
          </a:p>
        </p:txBody>
      </p:sp>
      <p:pic>
        <p:nvPicPr>
          <p:cNvPr id="3074" name="Picture 2">
            <a:extLst>
              <a:ext uri="{FF2B5EF4-FFF2-40B4-BE49-F238E27FC236}">
                <a16:creationId xmlns:a16="http://schemas.microsoft.com/office/drawing/2014/main" id="{9B19C218-E1E5-E72C-2F73-F898DE73B2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7115" y="1458685"/>
            <a:ext cx="9454542" cy="470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337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692-167C-3383-97C1-FCD4E773AAE8}"/>
              </a:ext>
            </a:extLst>
          </p:cNvPr>
          <p:cNvSpPr>
            <a:spLocks noGrp="1"/>
          </p:cNvSpPr>
          <p:nvPr>
            <p:ph type="title"/>
          </p:nvPr>
        </p:nvSpPr>
        <p:spPr/>
        <p:txBody>
          <a:bodyPr/>
          <a:lstStyle/>
          <a:p>
            <a:r>
              <a:rPr lang="en-US" dirty="0"/>
              <a:t>Google ML Prediction</a:t>
            </a:r>
            <a:endParaRPr lang="en-IN" dirty="0"/>
          </a:p>
        </p:txBody>
      </p:sp>
      <p:sp>
        <p:nvSpPr>
          <p:cNvPr id="4" name="Date Placeholder 3">
            <a:extLst>
              <a:ext uri="{FF2B5EF4-FFF2-40B4-BE49-F238E27FC236}">
                <a16:creationId xmlns:a16="http://schemas.microsoft.com/office/drawing/2014/main" id="{54484C7B-CFD9-7A37-F20A-6568900ECF1B}"/>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4B7E31F9-C12B-ED06-0167-FC623E14D259}"/>
              </a:ext>
            </a:extLst>
          </p:cNvPr>
          <p:cNvSpPr>
            <a:spLocks noGrp="1"/>
          </p:cNvSpPr>
          <p:nvPr>
            <p:ph type="sldNum" sz="quarter" idx="12"/>
          </p:nvPr>
        </p:nvSpPr>
        <p:spPr/>
        <p:txBody>
          <a:bodyPr/>
          <a:lstStyle/>
          <a:p>
            <a:fld id="{84D618AA-8DAA-FF4E-B18D-27A1BA1C0151}" type="slidenum">
              <a:rPr lang="en-US" smtClean="0"/>
              <a:t>17</a:t>
            </a:fld>
            <a:endParaRPr lang="en-US"/>
          </a:p>
        </p:txBody>
      </p:sp>
      <p:pic>
        <p:nvPicPr>
          <p:cNvPr id="1026" name="Picture 2">
            <a:extLst>
              <a:ext uri="{FF2B5EF4-FFF2-40B4-BE49-F238E27FC236}">
                <a16:creationId xmlns:a16="http://schemas.microsoft.com/office/drawing/2014/main" id="{0F6A7F32-B431-77F0-4228-31ABD51627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10515600" cy="42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11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CD50-7746-0DB5-86AE-3937F50E9B5D}"/>
              </a:ext>
            </a:extLst>
          </p:cNvPr>
          <p:cNvSpPr>
            <a:spLocks noGrp="1"/>
          </p:cNvSpPr>
          <p:nvPr>
            <p:ph type="title"/>
          </p:nvPr>
        </p:nvSpPr>
        <p:spPr/>
        <p:txBody>
          <a:bodyPr/>
          <a:lstStyle/>
          <a:p>
            <a:r>
              <a:rPr lang="en-US" dirty="0"/>
              <a:t>TCS ML Prediction</a:t>
            </a:r>
            <a:endParaRPr lang="en-IN" dirty="0"/>
          </a:p>
        </p:txBody>
      </p:sp>
      <p:sp>
        <p:nvSpPr>
          <p:cNvPr id="4" name="Date Placeholder 3">
            <a:extLst>
              <a:ext uri="{FF2B5EF4-FFF2-40B4-BE49-F238E27FC236}">
                <a16:creationId xmlns:a16="http://schemas.microsoft.com/office/drawing/2014/main" id="{55B56B12-13EB-2D2D-8D39-CE35F7F4B928}"/>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14651B0A-D0A3-414C-BD7B-7C49626C73A5}"/>
              </a:ext>
            </a:extLst>
          </p:cNvPr>
          <p:cNvSpPr>
            <a:spLocks noGrp="1"/>
          </p:cNvSpPr>
          <p:nvPr>
            <p:ph type="sldNum" sz="quarter" idx="12"/>
          </p:nvPr>
        </p:nvSpPr>
        <p:spPr/>
        <p:txBody>
          <a:bodyPr/>
          <a:lstStyle/>
          <a:p>
            <a:fld id="{84D618AA-8DAA-FF4E-B18D-27A1BA1C0151}" type="slidenum">
              <a:rPr lang="en-US" smtClean="0"/>
              <a:t>18</a:t>
            </a:fld>
            <a:endParaRPr lang="en-US"/>
          </a:p>
        </p:txBody>
      </p:sp>
      <p:pic>
        <p:nvPicPr>
          <p:cNvPr id="2050" name="Picture 2">
            <a:extLst>
              <a:ext uri="{FF2B5EF4-FFF2-40B4-BE49-F238E27FC236}">
                <a16:creationId xmlns:a16="http://schemas.microsoft.com/office/drawing/2014/main" id="{4A63F08E-A0EE-6580-3FDA-A09379E6FC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10515600" cy="42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698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FEF9-9912-E578-144E-6ABB90E97A3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774F8A74-EC70-E7BE-48F9-BBC4279BCBF8}"/>
              </a:ext>
            </a:extLst>
          </p:cNvPr>
          <p:cNvSpPr>
            <a:spLocks noGrp="1"/>
          </p:cNvSpPr>
          <p:nvPr>
            <p:ph idx="1"/>
          </p:nvPr>
        </p:nvSpPr>
        <p:spPr>
          <a:xfrm>
            <a:off x="838200" y="1531710"/>
            <a:ext cx="10515600" cy="4351338"/>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Research Papers:</a:t>
            </a:r>
          </a:p>
          <a:p>
            <a:pPr marL="0" indent="0" algn="just">
              <a:buNone/>
            </a:pPr>
            <a:endParaRPr lang="en-US" sz="2200" dirty="0">
              <a:latin typeface="Times New Roman" panose="02020603050405020304" pitchFamily="18" charset="0"/>
              <a:cs typeface="Times New Roman" panose="02020603050405020304" pitchFamily="18" charset="0"/>
            </a:endParaRPr>
          </a:p>
          <a:p>
            <a:pPr marL="457200" indent="-457200" algn="just">
              <a:buAutoNum type="arabicPeriod"/>
            </a:pPr>
            <a:r>
              <a:rPr lang="en-US" sz="2200" dirty="0">
                <a:latin typeface="Times New Roman" panose="02020603050405020304" pitchFamily="18" charset="0"/>
                <a:cs typeface="Times New Roman" panose="02020603050405020304" pitchFamily="18" charset="0"/>
              </a:rPr>
              <a:t>Yadav, K., Yadav, M., &amp; Saini, S. (2021). Stock values predictions using deep learning based hybrid models. CAAI Transactions on Intelligence Technology, 6(3), 266-277. </a:t>
            </a:r>
            <a:r>
              <a:rPr lang="en-US" sz="2200" dirty="0">
                <a:latin typeface="Times New Roman" panose="02020603050405020304" pitchFamily="18" charset="0"/>
                <a:cs typeface="Times New Roman" panose="02020603050405020304" pitchFamily="18" charset="0"/>
                <a:hlinkClick r:id="rId2"/>
              </a:rPr>
              <a:t>https://doi.org/10.1049/cit2.12052</a:t>
            </a: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Long, W., Gao, J., Bai, K., &amp; others. (2024). A hybrid model for stock price prediction based on multi-view heterogeneous data. Financial Innovation, 10, 48. </a:t>
            </a:r>
            <a:r>
              <a:rPr lang="en-US" sz="2200" dirty="0">
                <a:latin typeface="Times New Roman" panose="02020603050405020304" pitchFamily="18" charset="0"/>
                <a:cs typeface="Times New Roman" panose="02020603050405020304" pitchFamily="18" charset="0"/>
                <a:hlinkClick r:id="rId3"/>
              </a:rPr>
              <a:t>https://doi.org/10.1186/s40854-023-00519-w</a:t>
            </a: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err="1">
                <a:latin typeface="Times New Roman" panose="02020603050405020304" pitchFamily="18" charset="0"/>
                <a:cs typeface="Times New Roman" panose="02020603050405020304" pitchFamily="18" charset="0"/>
              </a:rPr>
              <a:t>Srivinay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Manujakshi</a:t>
            </a:r>
            <a:r>
              <a:rPr lang="en-US" sz="2200" dirty="0">
                <a:latin typeface="Times New Roman" panose="02020603050405020304" pitchFamily="18" charset="0"/>
                <a:cs typeface="Times New Roman" panose="02020603050405020304" pitchFamily="18" charset="0"/>
              </a:rPr>
              <a:t>, B. C., </a:t>
            </a:r>
            <a:r>
              <a:rPr lang="en-US" sz="2200" dirty="0" err="1">
                <a:latin typeface="Times New Roman" panose="02020603050405020304" pitchFamily="18" charset="0"/>
                <a:cs typeface="Times New Roman" panose="02020603050405020304" pitchFamily="18" charset="0"/>
              </a:rPr>
              <a:t>Kabadi</a:t>
            </a:r>
            <a:r>
              <a:rPr lang="en-US" sz="2200" dirty="0">
                <a:latin typeface="Times New Roman" panose="02020603050405020304" pitchFamily="18" charset="0"/>
                <a:cs typeface="Times New Roman" panose="02020603050405020304" pitchFamily="18" charset="0"/>
              </a:rPr>
              <a:t>, M. G., &amp; Naik, N. (2022). A hybrid stock price prediction model based on PRE and deep neural network. Data, 7(5), 51. </a:t>
            </a:r>
            <a:r>
              <a:rPr lang="en-US" sz="2200" dirty="0">
                <a:latin typeface="Times New Roman" panose="02020603050405020304" pitchFamily="18" charset="0"/>
                <a:cs typeface="Times New Roman" panose="02020603050405020304" pitchFamily="18" charset="0"/>
                <a:hlinkClick r:id="rId4"/>
              </a:rPr>
              <a:t>https://doi.org/10.3390/data7050051</a:t>
            </a:r>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E87B724-C85B-3549-6A16-A3B39A98E304}"/>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B7AC5ABC-018A-1C83-9D6C-E8720B16A60A}"/>
              </a:ext>
            </a:extLst>
          </p:cNvPr>
          <p:cNvSpPr>
            <a:spLocks noGrp="1"/>
          </p:cNvSpPr>
          <p:nvPr>
            <p:ph type="sldNum" sz="quarter" idx="12"/>
          </p:nvPr>
        </p:nvSpPr>
        <p:spPr/>
        <p:txBody>
          <a:bodyPr/>
          <a:lstStyle/>
          <a:p>
            <a:fld id="{84D618AA-8DAA-FF4E-B18D-27A1BA1C0151}" type="slidenum">
              <a:rPr lang="en-US" smtClean="0"/>
              <a:t>19</a:t>
            </a:fld>
            <a:endParaRPr lang="en-US"/>
          </a:p>
        </p:txBody>
      </p:sp>
    </p:spTree>
    <p:extLst>
      <p:ext uri="{BB962C8B-B14F-4D97-AF65-F5344CB8AC3E}">
        <p14:creationId xmlns:p14="http://schemas.microsoft.com/office/powerpoint/2010/main" val="113466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7F10-DA1D-9DA6-495E-7C2901A5FC1B}"/>
              </a:ext>
            </a:extLst>
          </p:cNvPr>
          <p:cNvSpPr>
            <a:spLocks noGrp="1"/>
          </p:cNvSpPr>
          <p:nvPr>
            <p:ph type="title"/>
          </p:nvPr>
        </p:nvSpPr>
        <p:spPr/>
        <p:txBody>
          <a:bodyPr/>
          <a:lstStyle/>
          <a:p>
            <a:r>
              <a:rPr lang="en-US" dirty="0"/>
              <a:t>Content </a:t>
            </a:r>
          </a:p>
        </p:txBody>
      </p:sp>
      <p:sp>
        <p:nvSpPr>
          <p:cNvPr id="3" name="Content Placeholder 2">
            <a:extLst>
              <a:ext uri="{FF2B5EF4-FFF2-40B4-BE49-F238E27FC236}">
                <a16:creationId xmlns:a16="http://schemas.microsoft.com/office/drawing/2014/main" id="{1CF1DB69-3B74-8698-B4B3-1DAD890533BD}"/>
              </a:ext>
            </a:extLst>
          </p:cNvPr>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Problem Statement</a:t>
            </a:r>
          </a:p>
          <a:p>
            <a:r>
              <a:rPr lang="en-US" sz="2200" b="1" dirty="0">
                <a:latin typeface="Times New Roman" panose="02020603050405020304" pitchFamily="18" charset="0"/>
                <a:cs typeface="Times New Roman" panose="02020603050405020304" pitchFamily="18" charset="0"/>
              </a:rPr>
              <a:t>Literature Review</a:t>
            </a:r>
          </a:p>
          <a:p>
            <a:r>
              <a:rPr lang="en-US" sz="2200" b="1" dirty="0">
                <a:latin typeface="Times New Roman" panose="02020603050405020304" pitchFamily="18" charset="0"/>
                <a:cs typeface="Times New Roman" panose="02020603050405020304" pitchFamily="18" charset="0"/>
              </a:rPr>
              <a:t>Research Methodology</a:t>
            </a:r>
          </a:p>
          <a:p>
            <a:r>
              <a:rPr lang="en-US" sz="2200" b="1" dirty="0">
                <a:latin typeface="Times New Roman" panose="02020603050405020304" pitchFamily="18" charset="0"/>
                <a:cs typeface="Times New Roman" panose="02020603050405020304" pitchFamily="18" charset="0"/>
              </a:rPr>
              <a:t>Expected Outcome</a:t>
            </a:r>
          </a:p>
          <a:p>
            <a:r>
              <a:rPr lang="en-US" sz="2200" b="1" dirty="0">
                <a:latin typeface="Times New Roman" panose="02020603050405020304" pitchFamily="18" charset="0"/>
                <a:cs typeface="Times New Roman" panose="02020603050405020304" pitchFamily="18" charset="0"/>
              </a:rPr>
              <a:t>Discussions</a:t>
            </a:r>
          </a:p>
          <a:p>
            <a:r>
              <a:rPr lang="en-US" sz="2200" b="1" dirty="0">
                <a:latin typeface="Times New Roman" panose="02020603050405020304" pitchFamily="18" charset="0"/>
                <a:cs typeface="Times New Roman" panose="02020603050405020304" pitchFamily="18" charset="0"/>
              </a:rPr>
              <a:t>Scope of Project</a:t>
            </a:r>
          </a:p>
          <a:p>
            <a:r>
              <a:rPr lang="en-US" sz="2200" b="1" dirty="0">
                <a:latin typeface="Times New Roman" panose="02020603050405020304" pitchFamily="18" charset="0"/>
                <a:cs typeface="Times New Roman" panose="02020603050405020304" pitchFamily="18" charset="0"/>
              </a:rPr>
              <a:t>Progress So far</a:t>
            </a:r>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64491FD-50F9-C789-8247-9895F657EABA}"/>
              </a:ext>
            </a:extLst>
          </p:cNvPr>
          <p:cNvSpPr>
            <a:spLocks noGrp="1"/>
          </p:cNvSpPr>
          <p:nvPr>
            <p:ph type="dt" sz="half" idx="10"/>
          </p:nvPr>
        </p:nvSpPr>
        <p:spPr/>
        <p:txBody>
          <a:bodyPr/>
          <a:lstStyle/>
          <a:p>
            <a:fld id="{79BCDBF4-CB4E-6B41-840E-413D0B679B2D}" type="datetime1">
              <a:rPr lang="en-IN" smtClean="0"/>
              <a:t>03-10-2024</a:t>
            </a:fld>
            <a:endParaRPr lang="en-US"/>
          </a:p>
        </p:txBody>
      </p:sp>
      <p:sp>
        <p:nvSpPr>
          <p:cNvPr id="5" name="Slide Number Placeholder 4">
            <a:extLst>
              <a:ext uri="{FF2B5EF4-FFF2-40B4-BE49-F238E27FC236}">
                <a16:creationId xmlns:a16="http://schemas.microsoft.com/office/drawing/2014/main" id="{54B85A92-5543-6804-6E42-15BD57CEB565}"/>
              </a:ext>
            </a:extLst>
          </p:cNvPr>
          <p:cNvSpPr>
            <a:spLocks noGrp="1"/>
          </p:cNvSpPr>
          <p:nvPr>
            <p:ph type="sldNum" sz="quarter" idx="12"/>
          </p:nvPr>
        </p:nvSpPr>
        <p:spPr/>
        <p:txBody>
          <a:bodyPr/>
          <a:lstStyle/>
          <a:p>
            <a:fld id="{84D618AA-8DAA-FF4E-B18D-27A1BA1C0151}" type="slidenum">
              <a:rPr lang="en-US" smtClean="0"/>
              <a:t>2</a:t>
            </a:fld>
            <a:endParaRPr lang="en-US" dirty="0"/>
          </a:p>
        </p:txBody>
      </p:sp>
    </p:spTree>
    <p:extLst>
      <p:ext uri="{BB962C8B-B14F-4D97-AF65-F5344CB8AC3E}">
        <p14:creationId xmlns:p14="http://schemas.microsoft.com/office/powerpoint/2010/main" val="220153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4" name="Freeform: Shape 13">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TextBox 5">
            <a:extLst>
              <a:ext uri="{FF2B5EF4-FFF2-40B4-BE49-F238E27FC236}">
                <a16:creationId xmlns:a16="http://schemas.microsoft.com/office/drawing/2014/main" id="{41E5E8F1-A06E-2EB2-7E12-8293E30D3EE6}"/>
              </a:ext>
            </a:extLst>
          </p:cNvPr>
          <p:cNvSpPr txBox="1"/>
          <p:nvPr/>
        </p:nvSpPr>
        <p:spPr>
          <a:xfrm>
            <a:off x="3055954" y="2979336"/>
            <a:ext cx="6266466" cy="2430864"/>
          </a:xfrm>
          <a:prstGeom prst="rect">
            <a:avLst/>
          </a:prstGeom>
        </p:spPr>
        <p:txBody>
          <a:bodyPr vert="horz" lIns="91440" tIns="45720" rIns="91440" bIns="45720" rtlCol="0" anchor="t">
            <a:normAutofit fontScale="92500"/>
          </a:bodyPr>
          <a:lstStyle/>
          <a:p>
            <a:pPr>
              <a:lnSpc>
                <a:spcPct val="90000"/>
              </a:lnSpc>
              <a:spcAft>
                <a:spcPts val="600"/>
              </a:spcAft>
            </a:pPr>
            <a:r>
              <a:rPr lang="en-US" sz="9600" dirty="0">
                <a:solidFill>
                  <a:schemeClr val="accent2"/>
                </a:solidFill>
                <a:latin typeface="Segoe Print" panose="02000800000000000000" pitchFamily="2" charset="0"/>
              </a:rPr>
              <a:t>Thank you </a:t>
            </a:r>
          </a:p>
        </p:txBody>
      </p:sp>
      <p:sp>
        <p:nvSpPr>
          <p:cNvPr id="4" name="Date Placeholder 3">
            <a:extLst>
              <a:ext uri="{FF2B5EF4-FFF2-40B4-BE49-F238E27FC236}">
                <a16:creationId xmlns:a16="http://schemas.microsoft.com/office/drawing/2014/main" id="{A64D189C-F6DD-A3E4-808A-9B95C96185D3}"/>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3E200D22-A913-914D-B06C-E294256DAC47}" type="datetime1">
              <a:rPr lang="en-US" smtClean="0">
                <a:solidFill>
                  <a:schemeClr val="tx1">
                    <a:tint val="75000"/>
                  </a:schemeClr>
                </a:solidFill>
              </a:rPr>
              <a:pPr>
                <a:spcAft>
                  <a:spcPts val="600"/>
                </a:spcAft>
              </a:pPr>
              <a:t>10/3/2024</a:t>
            </a:fld>
            <a:endParaRPr lang="en-US">
              <a:solidFill>
                <a:schemeClr val="tx1">
                  <a:tint val="75000"/>
                </a:schemeClr>
              </a:solidFill>
            </a:endParaRPr>
          </a:p>
        </p:txBody>
      </p:sp>
      <p:sp>
        <p:nvSpPr>
          <p:cNvPr id="5" name="Slide Number Placeholder 4">
            <a:extLst>
              <a:ext uri="{FF2B5EF4-FFF2-40B4-BE49-F238E27FC236}">
                <a16:creationId xmlns:a16="http://schemas.microsoft.com/office/drawing/2014/main" id="{5128E987-BDD7-6883-2F5F-F8217E2B435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4D618AA-8DAA-FF4E-B18D-27A1BA1C0151}" type="slidenum">
              <a:rPr lang="en-US" smtClean="0">
                <a:solidFill>
                  <a:schemeClr val="tx1">
                    <a:tint val="75000"/>
                  </a:schemeClr>
                </a:solidFill>
              </a:rPr>
              <a:pPr>
                <a:spcAft>
                  <a:spcPts val="600"/>
                </a:spcAft>
              </a:pPr>
              <a:t>20</a:t>
            </a:fld>
            <a:endParaRPr lang="en-US">
              <a:solidFill>
                <a:schemeClr val="tx1">
                  <a:tint val="75000"/>
                </a:schemeClr>
              </a:solidFill>
            </a:endParaRPr>
          </a:p>
        </p:txBody>
      </p:sp>
    </p:spTree>
    <p:extLst>
      <p:ext uri="{BB962C8B-B14F-4D97-AF65-F5344CB8AC3E}">
        <p14:creationId xmlns:p14="http://schemas.microsoft.com/office/powerpoint/2010/main" val="348195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F61C-CC26-CDBE-EC91-F7A83BE12DB0}"/>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D6DD792E-F7E4-60F4-84B1-90E180974FA0}"/>
              </a:ext>
            </a:extLst>
          </p:cNvPr>
          <p:cNvSpPr>
            <a:spLocks noGrp="1"/>
          </p:cNvSpPr>
          <p:nvPr>
            <p:ph idx="1"/>
          </p:nvPr>
        </p:nvSpPr>
        <p:spPr/>
        <p:txBody>
          <a:bodyPr>
            <a:normAutofit fontScale="92500" lnSpcReduction="10000"/>
          </a:bodyPr>
          <a:lstStyle/>
          <a:p>
            <a:pPr algn="just"/>
            <a:r>
              <a:rPr lang="en-US" sz="2400" b="1" dirty="0">
                <a:latin typeface="Times New Roman" panose="02020603050405020304" pitchFamily="18" charset="0"/>
                <a:cs typeface="Times New Roman" panose="02020603050405020304" pitchFamily="18" charset="0"/>
              </a:rPr>
              <a:t>Objective of Stock Price Prediction: </a:t>
            </a:r>
            <a:r>
              <a:rPr lang="en-US" sz="2400" dirty="0">
                <a:latin typeface="Times New Roman" panose="02020603050405020304" pitchFamily="18" charset="0"/>
                <a:cs typeface="Times New Roman" panose="02020603050405020304" pitchFamily="18" charset="0"/>
              </a:rPr>
              <a:t>The primary objective is to develop a robust predictive system that forecasts stock prices based on historical financial data from companies, specifically utilizing datasets from TCS and Google.</a:t>
            </a:r>
          </a:p>
          <a:p>
            <a:pPr algn="just"/>
            <a:r>
              <a:rPr lang="en-US" sz="2400" b="1" dirty="0">
                <a:latin typeface="Times New Roman" panose="02020603050405020304" pitchFamily="18" charset="0"/>
                <a:cs typeface="Times New Roman" panose="02020603050405020304" pitchFamily="18" charset="0"/>
              </a:rPr>
              <a:t>Integration of Numerical and Textual Data: </a:t>
            </a:r>
            <a:r>
              <a:rPr lang="en-US" sz="2400" dirty="0">
                <a:latin typeface="Times New Roman" panose="02020603050405020304" pitchFamily="18" charset="0"/>
                <a:cs typeface="Times New Roman" panose="02020603050405020304" pitchFamily="18" charset="0"/>
              </a:rPr>
              <a:t>Our challenge lies in creating a hybrid forecasting model that effectively integrates time-series numerical data with insights derived from Natural Language Processing (NLP) of financial news and reports, enhancing the prediction accuracy of stock prices.</a:t>
            </a:r>
          </a:p>
          <a:p>
            <a:pPr algn="just"/>
            <a:r>
              <a:rPr lang="en-US" sz="2400" b="1" dirty="0">
                <a:latin typeface="Times New Roman" panose="02020603050405020304" pitchFamily="18" charset="0"/>
                <a:cs typeface="Times New Roman" panose="02020603050405020304" pitchFamily="18" charset="0"/>
              </a:rPr>
              <a:t>Handling Time-Series Data: </a:t>
            </a:r>
            <a:r>
              <a:rPr lang="en-US" sz="2400" dirty="0">
                <a:latin typeface="Times New Roman" panose="02020603050405020304" pitchFamily="18" charset="0"/>
                <a:cs typeface="Times New Roman" panose="02020603050405020304" pitchFamily="18" charset="0"/>
              </a:rPr>
              <a:t>The project aims to efficiently manage and store extensive time-series datasets through </a:t>
            </a:r>
            <a:r>
              <a:rPr lang="en-US" sz="2400" dirty="0" err="1">
                <a:latin typeface="Times New Roman" panose="02020603050405020304" pitchFamily="18" charset="0"/>
                <a:cs typeface="Times New Roman" panose="02020603050405020304" pitchFamily="18" charset="0"/>
              </a:rPr>
              <a:t>InfluxDB</a:t>
            </a:r>
            <a:r>
              <a:rPr lang="en-US" sz="2400" dirty="0">
                <a:latin typeface="Times New Roman" panose="02020603050405020304" pitchFamily="18" charset="0"/>
                <a:cs typeface="Times New Roman" panose="02020603050405020304" pitchFamily="18" charset="0"/>
              </a:rPr>
              <a:t>, ensuring optimal performance and scalability in processing historical stock price information and facilitating rapid data retrieval.</a:t>
            </a:r>
          </a:p>
          <a:p>
            <a:pPr algn="just"/>
            <a:r>
              <a:rPr lang="en-US" sz="2400" b="1" dirty="0">
                <a:latin typeface="Times New Roman" panose="02020603050405020304" pitchFamily="18" charset="0"/>
                <a:cs typeface="Times New Roman" panose="02020603050405020304" pitchFamily="18" charset="0"/>
              </a:rPr>
              <a:t>Adoption of Advanced Machine Learning Techniques: </a:t>
            </a:r>
            <a:r>
              <a:rPr lang="en-US" sz="2400" dirty="0">
                <a:latin typeface="Times New Roman" panose="02020603050405020304" pitchFamily="18" charset="0"/>
                <a:cs typeface="Times New Roman" panose="02020603050405020304" pitchFamily="18" charset="0"/>
              </a:rPr>
              <a:t>We are committed to exploring and implementing advanced machine learning algorithms, such as ARIMA, LSTM, and Transformer models, to refine our predictive analysis, enabling the system to adapt to market dynamics and improve forecasting reliability.</a:t>
            </a:r>
          </a:p>
        </p:txBody>
      </p:sp>
      <p:sp>
        <p:nvSpPr>
          <p:cNvPr id="4" name="Date Placeholder 3">
            <a:extLst>
              <a:ext uri="{FF2B5EF4-FFF2-40B4-BE49-F238E27FC236}">
                <a16:creationId xmlns:a16="http://schemas.microsoft.com/office/drawing/2014/main" id="{489B7F21-CCF5-B3BE-70B3-5E901BF3BF00}"/>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21DCE47B-0F3C-4B01-0027-0F1B3FB9C4C8}"/>
              </a:ext>
            </a:extLst>
          </p:cNvPr>
          <p:cNvSpPr>
            <a:spLocks noGrp="1"/>
          </p:cNvSpPr>
          <p:nvPr>
            <p:ph type="sldNum" sz="quarter" idx="12"/>
          </p:nvPr>
        </p:nvSpPr>
        <p:spPr/>
        <p:txBody>
          <a:bodyPr/>
          <a:lstStyle/>
          <a:p>
            <a:fld id="{84D618AA-8DAA-FF4E-B18D-27A1BA1C0151}" type="slidenum">
              <a:rPr lang="en-US" smtClean="0"/>
              <a:t>3</a:t>
            </a:fld>
            <a:endParaRPr lang="en-US"/>
          </a:p>
        </p:txBody>
      </p:sp>
    </p:spTree>
    <p:extLst>
      <p:ext uri="{BB962C8B-B14F-4D97-AF65-F5344CB8AC3E}">
        <p14:creationId xmlns:p14="http://schemas.microsoft.com/office/powerpoint/2010/main" val="400534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E396-D756-25ED-0617-D0FC5906ADCD}"/>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2616F4C8-D339-4016-167D-2FAC57027544}"/>
              </a:ext>
            </a:extLst>
          </p:cNvPr>
          <p:cNvSpPr>
            <a:spLocks noGrp="1"/>
          </p:cNvSpPr>
          <p:nvPr>
            <p:ph idx="1"/>
          </p:nvPr>
        </p:nvSpPr>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1. IET Research: Advanced Stock Price Forecasting</a:t>
            </a:r>
          </a:p>
          <a:p>
            <a:pPr marL="0" indent="0" algn="just">
              <a:buNone/>
            </a:pPr>
            <a:r>
              <a:rPr lang="en-US" sz="2200" dirty="0">
                <a:latin typeface="Times New Roman" panose="02020603050405020304" pitchFamily="18" charset="0"/>
                <a:cs typeface="Times New Roman" panose="02020603050405020304" pitchFamily="18" charset="0"/>
              </a:rPr>
              <a:t>This paper explores the use of machine learning models, specifically LSTM and ARIMA, to improve the accuracy of stock price predictions. It emphasizes the importance of integrating technical indicators and historical price data for model training. The study highlights that LSTM's ability to capture long-term dependencies makes it superior in predicting nonlinear stock price movements compared to traditional models like ARIMA.</a:t>
            </a:r>
          </a:p>
          <a:p>
            <a:pPr marL="0" indent="0" algn="just">
              <a:buNone/>
            </a:pPr>
            <a:r>
              <a:rPr lang="en-US" sz="2200" b="1" dirty="0">
                <a:latin typeface="Times New Roman" panose="02020603050405020304" pitchFamily="18" charset="0"/>
                <a:cs typeface="Times New Roman" panose="02020603050405020304" pitchFamily="18" charset="0"/>
              </a:rPr>
              <a:t>2. MDPI: Dealing with Nonlinearity in Stock Prices</a:t>
            </a:r>
          </a:p>
          <a:p>
            <a:pPr marL="0" indent="0" algn="just">
              <a:buNone/>
            </a:pPr>
            <a:r>
              <a:rPr lang="en-US" sz="2200" dirty="0">
                <a:latin typeface="Times New Roman" panose="02020603050405020304" pitchFamily="18" charset="0"/>
                <a:cs typeface="Times New Roman" panose="02020603050405020304" pitchFamily="18" charset="0"/>
              </a:rPr>
              <a:t>This research addresses the nonlinear nature of stock prices and presents various machine learning techniques that can effectively handle this complexity. The paper discusses the benefits of hybrid models, combining traditional statistical methods with deep learning algorithms to better predict stock market behavior. The study also highlights the advantages of neural networks for capturing nonlinear relationships in financial data..</a:t>
            </a:r>
          </a:p>
        </p:txBody>
      </p:sp>
      <p:sp>
        <p:nvSpPr>
          <p:cNvPr id="4" name="Date Placeholder 3">
            <a:extLst>
              <a:ext uri="{FF2B5EF4-FFF2-40B4-BE49-F238E27FC236}">
                <a16:creationId xmlns:a16="http://schemas.microsoft.com/office/drawing/2014/main" id="{B2B3E634-B856-B127-8AE9-6EEE506ABBE9}"/>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F00FEF3D-B8A6-8025-B509-F9C984071B8A}"/>
              </a:ext>
            </a:extLst>
          </p:cNvPr>
          <p:cNvSpPr>
            <a:spLocks noGrp="1"/>
          </p:cNvSpPr>
          <p:nvPr>
            <p:ph type="sldNum" sz="quarter" idx="12"/>
          </p:nvPr>
        </p:nvSpPr>
        <p:spPr/>
        <p:txBody>
          <a:bodyPr/>
          <a:lstStyle/>
          <a:p>
            <a:fld id="{84D618AA-8DAA-FF4E-B18D-27A1BA1C0151}" type="slidenum">
              <a:rPr lang="en-US" smtClean="0"/>
              <a:t>4</a:t>
            </a:fld>
            <a:endParaRPr lang="en-US"/>
          </a:p>
        </p:txBody>
      </p:sp>
    </p:spTree>
    <p:extLst>
      <p:ext uri="{BB962C8B-B14F-4D97-AF65-F5344CB8AC3E}">
        <p14:creationId xmlns:p14="http://schemas.microsoft.com/office/powerpoint/2010/main" val="282716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9252-2964-9A62-048B-E640E0BD9468}"/>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680CA757-3C8D-E3D5-5846-E2EDF1F1479F}"/>
              </a:ext>
            </a:extLst>
          </p:cNvPr>
          <p:cNvSpPr>
            <a:spLocks noGrp="1"/>
          </p:cNvSpPr>
          <p:nvPr>
            <p:ph idx="1"/>
          </p:nvPr>
        </p:nvSpPr>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3. MDPI: Hybrid Model for Stock Price Prediction</a:t>
            </a:r>
          </a:p>
          <a:p>
            <a:pPr marL="0" indent="0" algn="just">
              <a:buNone/>
            </a:pPr>
            <a:r>
              <a:rPr lang="en-US" sz="2200" dirty="0">
                <a:latin typeface="Times New Roman" panose="02020603050405020304" pitchFamily="18" charset="0"/>
                <a:cs typeface="Times New Roman" panose="02020603050405020304" pitchFamily="18" charset="0"/>
              </a:rPr>
              <a:t>The paper proposes a hybrid model that combines technical analysis with machine learning techniques to predict stock closing prices. It focuses on blending time-series analysis with sentiment analysis of financial news, which enhances the model's predictive capabilities. The hybrid approach demonstrates improved accuracy in forecasting stock prices by factoring in both historical price data and market sentiment.</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0F5F0DD-3BE6-D5CB-7A96-7D5B4241D32E}"/>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55F714B9-C248-A0FF-0BA6-A68DCD6D09D4}"/>
              </a:ext>
            </a:extLst>
          </p:cNvPr>
          <p:cNvSpPr>
            <a:spLocks noGrp="1"/>
          </p:cNvSpPr>
          <p:nvPr>
            <p:ph type="sldNum" sz="quarter" idx="12"/>
          </p:nvPr>
        </p:nvSpPr>
        <p:spPr/>
        <p:txBody>
          <a:bodyPr/>
          <a:lstStyle/>
          <a:p>
            <a:fld id="{84D618AA-8DAA-FF4E-B18D-27A1BA1C0151}" type="slidenum">
              <a:rPr lang="en-US" smtClean="0"/>
              <a:t>5</a:t>
            </a:fld>
            <a:endParaRPr lang="en-US"/>
          </a:p>
        </p:txBody>
      </p:sp>
    </p:spTree>
    <p:extLst>
      <p:ext uri="{BB962C8B-B14F-4D97-AF65-F5344CB8AC3E}">
        <p14:creationId xmlns:p14="http://schemas.microsoft.com/office/powerpoint/2010/main" val="386537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9931-B79D-12AB-79A4-41C9D991AA49}"/>
              </a:ext>
            </a:extLst>
          </p:cNvPr>
          <p:cNvSpPr>
            <a:spLocks noGrp="1"/>
          </p:cNvSpPr>
          <p:nvPr>
            <p:ph type="title"/>
          </p:nvPr>
        </p:nvSpPr>
        <p:spPr/>
        <p:txBody>
          <a:bodyPr/>
          <a:lstStyle/>
          <a:p>
            <a:r>
              <a:rPr lang="en-US" dirty="0"/>
              <a:t>Research Methodology </a:t>
            </a:r>
          </a:p>
        </p:txBody>
      </p:sp>
      <p:sp>
        <p:nvSpPr>
          <p:cNvPr id="3" name="Content Placeholder 2">
            <a:extLst>
              <a:ext uri="{FF2B5EF4-FFF2-40B4-BE49-F238E27FC236}">
                <a16:creationId xmlns:a16="http://schemas.microsoft.com/office/drawing/2014/main" id="{165B1F45-2550-C113-BB50-890998678738}"/>
              </a:ext>
            </a:extLst>
          </p:cNvPr>
          <p:cNvSpPr>
            <a:spLocks noGrp="1"/>
          </p:cNvSpPr>
          <p:nvPr>
            <p:ph idx="1"/>
          </p:nvPr>
        </p:nvSpPr>
        <p:spPr/>
        <p:txBody>
          <a:bodyPr>
            <a:noAutofit/>
          </a:bodyPr>
          <a:lstStyle/>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Literature Review and Dataset Exploration</a:t>
            </a:r>
            <a:r>
              <a:rPr lang="en-US" sz="2200" dirty="0">
                <a:latin typeface="Times New Roman" panose="02020603050405020304" pitchFamily="18" charset="0"/>
                <a:cs typeface="Times New Roman" panose="02020603050405020304" pitchFamily="18" charset="0"/>
              </a:rPr>
              <a:t>: We are analyzing relevant research papers to identify suitable methodologies and exploring datasets focused on stock price information from companies like Apple, Google, and TCS.</a:t>
            </a: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Natural Language Processing (NLP)</a:t>
            </a:r>
            <a:r>
              <a:rPr lang="en-US" sz="2200" dirty="0">
                <a:latin typeface="Times New Roman" panose="02020603050405020304" pitchFamily="18" charset="0"/>
                <a:cs typeface="Times New Roman" panose="02020603050405020304" pitchFamily="18" charset="0"/>
              </a:rPr>
              <a:t>: We are emphasizing NLP to analyze financial news and reports, evaluating tools like </a:t>
            </a:r>
            <a:r>
              <a:rPr lang="en-US" sz="2200" b="1" dirty="0">
                <a:latin typeface="Times New Roman" panose="02020603050405020304" pitchFamily="18" charset="0"/>
                <a:cs typeface="Times New Roman" panose="02020603050405020304" pitchFamily="18" charset="0"/>
              </a:rPr>
              <a:t>NLTK</a:t>
            </a:r>
            <a:r>
              <a:rPr lang="en-US" sz="2200" dirty="0">
                <a:latin typeface="Times New Roman" panose="02020603050405020304" pitchFamily="18" charset="0"/>
                <a:cs typeface="Times New Roman" panose="02020603050405020304" pitchFamily="18" charset="0"/>
              </a:rPr>
              <a:t> and </a:t>
            </a:r>
            <a:r>
              <a:rPr lang="en-US" sz="2200" b="1" dirty="0" err="1">
                <a:latin typeface="Times New Roman" panose="02020603050405020304" pitchFamily="18" charset="0"/>
                <a:cs typeface="Times New Roman" panose="02020603050405020304" pitchFamily="18" charset="0"/>
              </a:rPr>
              <a:t>spaCy</a:t>
            </a:r>
            <a:r>
              <a:rPr lang="en-US" sz="2200" dirty="0">
                <a:latin typeface="Times New Roman" panose="02020603050405020304" pitchFamily="18" charset="0"/>
                <a:cs typeface="Times New Roman" panose="02020603050405020304" pitchFamily="18" charset="0"/>
              </a:rPr>
              <a:t> to extract insights that will enhance our hybrid forecasting model.</a:t>
            </a: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Advanced Machine Learning Algorithms</a:t>
            </a:r>
            <a:r>
              <a:rPr lang="en-US" sz="2200" dirty="0">
                <a:latin typeface="Times New Roman" panose="02020603050405020304" pitchFamily="18" charset="0"/>
                <a:cs typeface="Times New Roman" panose="02020603050405020304" pitchFamily="18" charset="0"/>
              </a:rPr>
              <a:t>: We are studying algorithms such as </a:t>
            </a:r>
            <a:r>
              <a:rPr lang="en-US" sz="2200" b="1" dirty="0">
                <a:latin typeface="Times New Roman" panose="02020603050405020304" pitchFamily="18" charset="0"/>
                <a:cs typeface="Times New Roman" panose="02020603050405020304" pitchFamily="18" charset="0"/>
              </a:rPr>
              <a:t>ARIMA</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LSTM</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Transformer</a:t>
            </a:r>
            <a:r>
              <a:rPr lang="en-US" sz="2200" dirty="0">
                <a:latin typeface="Times New Roman" panose="02020603050405020304" pitchFamily="18" charset="0"/>
                <a:cs typeface="Times New Roman" panose="02020603050405020304" pitchFamily="18" charset="0"/>
              </a:rPr>
              <a:t> models, aiming to integrate these with textual analysis to develop a comprehensive forecasting model that improves prediction accuracy.</a:t>
            </a:r>
          </a:p>
          <a:p>
            <a:pPr marL="457200"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444B55-B07F-02F1-CAAB-7D433C1751E3}"/>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D5DF1F37-F40B-6AEF-D70F-6B7942B063F1}"/>
              </a:ext>
            </a:extLst>
          </p:cNvPr>
          <p:cNvSpPr>
            <a:spLocks noGrp="1"/>
          </p:cNvSpPr>
          <p:nvPr>
            <p:ph type="sldNum" sz="quarter" idx="12"/>
          </p:nvPr>
        </p:nvSpPr>
        <p:spPr/>
        <p:txBody>
          <a:bodyPr/>
          <a:lstStyle/>
          <a:p>
            <a:fld id="{84D618AA-8DAA-FF4E-B18D-27A1BA1C0151}" type="slidenum">
              <a:rPr lang="en-US" smtClean="0"/>
              <a:t>6</a:t>
            </a:fld>
            <a:endParaRPr lang="en-US"/>
          </a:p>
        </p:txBody>
      </p:sp>
    </p:spTree>
    <p:extLst>
      <p:ext uri="{BB962C8B-B14F-4D97-AF65-F5344CB8AC3E}">
        <p14:creationId xmlns:p14="http://schemas.microsoft.com/office/powerpoint/2010/main" val="99761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9CB6-0390-7071-4167-F545DACEEBAE}"/>
              </a:ext>
            </a:extLst>
          </p:cNvPr>
          <p:cNvSpPr>
            <a:spLocks noGrp="1"/>
          </p:cNvSpPr>
          <p:nvPr>
            <p:ph type="title"/>
          </p:nvPr>
        </p:nvSpPr>
        <p:spPr/>
        <p:txBody>
          <a:bodyPr/>
          <a:lstStyle/>
          <a:p>
            <a:r>
              <a:rPr lang="en-US" dirty="0"/>
              <a:t>Research Methodology </a:t>
            </a:r>
            <a:endParaRPr lang="en-IN" dirty="0"/>
          </a:p>
        </p:txBody>
      </p:sp>
      <p:sp>
        <p:nvSpPr>
          <p:cNvPr id="3" name="Content Placeholder 2">
            <a:extLst>
              <a:ext uri="{FF2B5EF4-FFF2-40B4-BE49-F238E27FC236}">
                <a16:creationId xmlns:a16="http://schemas.microsoft.com/office/drawing/2014/main" id="{01C29655-0035-6824-076C-756E610E11FA}"/>
              </a:ext>
            </a:extLst>
          </p:cNvPr>
          <p:cNvSpPr>
            <a:spLocks noGrp="1"/>
          </p:cNvSpPr>
          <p:nvPr>
            <p:ph idx="1"/>
          </p:nvPr>
        </p:nvSpPr>
        <p:spPr/>
        <p:txBody>
          <a:bodyPr>
            <a:normAutofit/>
          </a:bodyPr>
          <a:lstStyle/>
          <a:p>
            <a:pPr marL="457200" indent="-457200" algn="just">
              <a:buFont typeface="+mj-lt"/>
              <a:buAutoNum type="arabicPeriod" startAt="4"/>
            </a:pPr>
            <a:r>
              <a:rPr lang="en-US" sz="2200" b="1" dirty="0">
                <a:latin typeface="Times New Roman" panose="02020603050405020304" pitchFamily="18" charset="0"/>
                <a:cs typeface="Times New Roman" panose="02020603050405020304" pitchFamily="18" charset="0"/>
              </a:rPr>
              <a:t>Time-Series Data Management</a:t>
            </a:r>
            <a:r>
              <a:rPr lang="en-US" sz="2200" dirty="0">
                <a:latin typeface="Times New Roman" panose="02020603050405020304" pitchFamily="18" charset="0"/>
                <a:cs typeface="Times New Roman" panose="02020603050405020304" pitchFamily="18" charset="0"/>
              </a:rPr>
              <a:t>: We are learning to use </a:t>
            </a:r>
            <a:r>
              <a:rPr lang="en-US" sz="2200" b="1" dirty="0" err="1">
                <a:latin typeface="Times New Roman" panose="02020603050405020304" pitchFamily="18" charset="0"/>
                <a:cs typeface="Times New Roman" panose="02020603050405020304" pitchFamily="18" charset="0"/>
              </a:rPr>
              <a:t>InfluxDB</a:t>
            </a:r>
            <a:r>
              <a:rPr lang="en-US" sz="2200" dirty="0">
                <a:latin typeface="Times New Roman" panose="02020603050405020304" pitchFamily="18" charset="0"/>
                <a:cs typeface="Times New Roman" panose="02020603050405020304" pitchFamily="18" charset="0"/>
              </a:rPr>
              <a:t> for efficient storage of time-series data, enabling optimal performance and scalability for moderate-sized datasets.</a:t>
            </a:r>
          </a:p>
          <a:p>
            <a:pPr marL="457200" indent="-457200" algn="just">
              <a:buFont typeface="+mj-lt"/>
              <a:buAutoNum type="arabicPeriod" startAt="4"/>
            </a:pPr>
            <a:r>
              <a:rPr lang="en-US" sz="2200" b="1" dirty="0">
                <a:latin typeface="Times New Roman" panose="02020603050405020304" pitchFamily="18" charset="0"/>
                <a:cs typeface="Times New Roman" panose="02020603050405020304" pitchFamily="18" charset="0"/>
              </a:rPr>
              <a:t>Data Visualization and Collaboration Tools</a:t>
            </a:r>
            <a:r>
              <a:rPr lang="en-US" sz="2200" dirty="0">
                <a:latin typeface="Times New Roman" panose="02020603050405020304" pitchFamily="18" charset="0"/>
                <a:cs typeface="Times New Roman" panose="02020603050405020304" pitchFamily="18" charset="0"/>
              </a:rPr>
              <a:t>: We are learning to use </a:t>
            </a:r>
            <a:r>
              <a:rPr lang="en-US" sz="2200" b="1" dirty="0">
                <a:latin typeface="Times New Roman" panose="02020603050405020304" pitchFamily="18" charset="0"/>
                <a:cs typeface="Times New Roman" panose="02020603050405020304" pitchFamily="18" charset="0"/>
              </a:rPr>
              <a:t>Grafana</a:t>
            </a:r>
            <a:r>
              <a:rPr lang="en-US" sz="2200" dirty="0">
                <a:latin typeface="Times New Roman" panose="02020603050405020304" pitchFamily="18" charset="0"/>
                <a:cs typeface="Times New Roman" panose="02020603050405020304" pitchFamily="18" charset="0"/>
              </a:rPr>
              <a:t> for data visualization and real-time dashboards, and we have set up a </a:t>
            </a:r>
            <a:r>
              <a:rPr lang="en-US" sz="2200" b="1" dirty="0">
                <a:latin typeface="Times New Roman" panose="02020603050405020304" pitchFamily="18" charset="0"/>
                <a:cs typeface="Times New Roman" panose="02020603050405020304" pitchFamily="18" charset="0"/>
              </a:rPr>
              <a:t>GitHub</a:t>
            </a:r>
            <a:r>
              <a:rPr lang="en-US" sz="2200" dirty="0">
                <a:latin typeface="Times New Roman" panose="02020603050405020304" pitchFamily="18" charset="0"/>
                <a:cs typeface="Times New Roman" panose="02020603050405020304" pitchFamily="18" charset="0"/>
              </a:rPr>
              <a:t> repository for effective version control and project management.</a:t>
            </a:r>
          </a:p>
          <a:p>
            <a:pPr marL="457200" indent="-457200" algn="just">
              <a:buFont typeface="+mj-lt"/>
              <a:buAutoNum type="arabicPeriod" startAt="4"/>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endParaRPr lang="en-IN" sz="2200" dirty="0"/>
          </a:p>
        </p:txBody>
      </p:sp>
      <p:sp>
        <p:nvSpPr>
          <p:cNvPr id="4" name="Date Placeholder 3">
            <a:extLst>
              <a:ext uri="{FF2B5EF4-FFF2-40B4-BE49-F238E27FC236}">
                <a16:creationId xmlns:a16="http://schemas.microsoft.com/office/drawing/2014/main" id="{2481D5DB-143C-ACE4-5A9C-D1778663A4C2}"/>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2523D0FC-F744-28D4-5DA1-3C25D3D4F607}"/>
              </a:ext>
            </a:extLst>
          </p:cNvPr>
          <p:cNvSpPr>
            <a:spLocks noGrp="1"/>
          </p:cNvSpPr>
          <p:nvPr>
            <p:ph type="sldNum" sz="quarter" idx="12"/>
          </p:nvPr>
        </p:nvSpPr>
        <p:spPr/>
        <p:txBody>
          <a:bodyPr/>
          <a:lstStyle/>
          <a:p>
            <a:fld id="{84D618AA-8DAA-FF4E-B18D-27A1BA1C0151}" type="slidenum">
              <a:rPr lang="en-US" smtClean="0"/>
              <a:t>7</a:t>
            </a:fld>
            <a:endParaRPr lang="en-US"/>
          </a:p>
        </p:txBody>
      </p:sp>
    </p:spTree>
    <p:extLst>
      <p:ext uri="{BB962C8B-B14F-4D97-AF65-F5344CB8AC3E}">
        <p14:creationId xmlns:p14="http://schemas.microsoft.com/office/powerpoint/2010/main" val="402797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EA6B-C339-453A-1015-B15085D37069}"/>
              </a:ext>
            </a:extLst>
          </p:cNvPr>
          <p:cNvSpPr>
            <a:spLocks noGrp="1"/>
          </p:cNvSpPr>
          <p:nvPr>
            <p:ph type="title"/>
          </p:nvPr>
        </p:nvSpPr>
        <p:spPr/>
        <p:txBody>
          <a:bodyPr/>
          <a:lstStyle/>
          <a:p>
            <a:r>
              <a:rPr lang="en-US" dirty="0"/>
              <a:t>Expected Outcome</a:t>
            </a:r>
          </a:p>
        </p:txBody>
      </p:sp>
      <p:sp>
        <p:nvSpPr>
          <p:cNvPr id="3" name="Content Placeholder 2">
            <a:extLst>
              <a:ext uri="{FF2B5EF4-FFF2-40B4-BE49-F238E27FC236}">
                <a16:creationId xmlns:a16="http://schemas.microsoft.com/office/drawing/2014/main" id="{DED83B84-515A-BC8B-C6DA-A355C4672C56}"/>
              </a:ext>
            </a:extLst>
          </p:cNvPr>
          <p:cNvSpPr>
            <a:spLocks noGrp="1"/>
          </p:cNvSpPr>
          <p:nvPr>
            <p:ph idx="1"/>
          </p:nvPr>
        </p:nvSpPr>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We aim to develop a comprehensive deployed website using </a:t>
            </a:r>
            <a:r>
              <a:rPr lang="en-US" b="1"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along with a </a:t>
            </a:r>
            <a:r>
              <a:rPr lang="en-US" b="1" dirty="0">
                <a:latin typeface="Times New Roman" panose="02020603050405020304" pitchFamily="18" charset="0"/>
                <a:cs typeface="Times New Roman" panose="02020603050405020304" pitchFamily="18" charset="0"/>
              </a:rPr>
              <a:t>Grafana</a:t>
            </a:r>
            <a:r>
              <a:rPr lang="en-US" dirty="0">
                <a:latin typeface="Times New Roman" panose="02020603050405020304" pitchFamily="18" charset="0"/>
                <a:cs typeface="Times New Roman" panose="02020603050405020304" pitchFamily="18" charset="0"/>
              </a:rPr>
              <a:t> dashboard hosted on localhost. The primary features will include:</a:t>
            </a:r>
          </a:p>
          <a:p>
            <a:pPr algn="just">
              <a:buFont typeface="+mj-lt"/>
              <a:buAutoNum type="arabicPeriod"/>
            </a:pPr>
            <a:r>
              <a:rPr lang="en-US" b="1" dirty="0">
                <a:latin typeface="Times New Roman" panose="02020603050405020304" pitchFamily="18" charset="0"/>
                <a:cs typeface="Times New Roman" panose="02020603050405020304" pitchFamily="18" charset="0"/>
              </a:rPr>
              <a:t>Stock Price Prediction</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website will allow users to input various stock parameters, such as high, low, and open prices, and will predict the closing price based on these inputs.</a:t>
            </a:r>
          </a:p>
          <a:p>
            <a:pPr algn="just">
              <a:buFont typeface="+mj-lt"/>
              <a:buAutoNum type="arabicPeriod"/>
            </a:pPr>
            <a:r>
              <a:rPr lang="en-US" b="1" dirty="0">
                <a:latin typeface="Times New Roman" panose="02020603050405020304" pitchFamily="18" charset="0"/>
                <a:cs typeface="Times New Roman" panose="02020603050405020304" pitchFamily="18" charset="0"/>
              </a:rPr>
              <a:t>Sentiment Analysis from News</a:t>
            </a:r>
            <a:r>
              <a:rPr lang="en-US" dirty="0">
                <a:latin typeface="Times New Roman" panose="02020603050405020304" pitchFamily="18" charset="0"/>
                <a:cs typeface="Times New Roman" panose="02020603050405020304" pitchFamily="18" charset="0"/>
              </a:rPr>
              <a:t>: We will gather news headlines and articles as input, performing sentiment analysis to predict market trends. Based on the sentiment, the system will determine whether the market is bullish (uptrend) or bearish (downtrend).</a:t>
            </a:r>
          </a:p>
          <a:p>
            <a:pPr algn="just">
              <a:buFont typeface="+mj-lt"/>
              <a:buAutoNum type="arabicPeriod"/>
            </a:pPr>
            <a:r>
              <a:rPr lang="en-US" b="1" dirty="0">
                <a:latin typeface="Times New Roman" panose="02020603050405020304" pitchFamily="18" charset="0"/>
                <a:cs typeface="Times New Roman" panose="02020603050405020304" pitchFamily="18" charset="0"/>
              </a:rPr>
              <a:t>Data Storage and Accessibility</a:t>
            </a:r>
            <a:r>
              <a:rPr lang="en-US" dirty="0">
                <a:latin typeface="Times New Roman" panose="02020603050405020304" pitchFamily="18" charset="0"/>
                <a:cs typeface="Times New Roman" panose="02020603050405020304" pitchFamily="18" charset="0"/>
              </a:rPr>
              <a:t>: We will utilize </a:t>
            </a:r>
            <a:r>
              <a:rPr lang="en-US" b="1" dirty="0" err="1">
                <a:latin typeface="Times New Roman" panose="02020603050405020304" pitchFamily="18" charset="0"/>
                <a:cs typeface="Times New Roman" panose="02020603050405020304" pitchFamily="18" charset="0"/>
              </a:rPr>
              <a:t>InfluxDB</a:t>
            </a:r>
            <a:r>
              <a:rPr lang="en-US" dirty="0">
                <a:latin typeface="Times New Roman" panose="02020603050405020304" pitchFamily="18" charset="0"/>
                <a:cs typeface="Times New Roman" panose="02020603050405020304" pitchFamily="18" charset="0"/>
              </a:rPr>
              <a:t> for efficient data storage, ensuring that our dataset can be accessed at any time.</a:t>
            </a:r>
          </a:p>
          <a:p>
            <a:pPr algn="just">
              <a:buFont typeface="+mj-lt"/>
              <a:buAutoNum type="arabicPeriod"/>
            </a:pPr>
            <a:r>
              <a:rPr lang="en-US" b="1" dirty="0">
                <a:latin typeface="Times New Roman" panose="02020603050405020304" pitchFamily="18" charset="0"/>
                <a:cs typeface="Times New Roman" panose="02020603050405020304" pitchFamily="18" charset="0"/>
              </a:rPr>
              <a:t>Historical Data Visualization</a:t>
            </a:r>
            <a:r>
              <a:rPr lang="en-US" dirty="0">
                <a:latin typeface="Times New Roman" panose="02020603050405020304" pitchFamily="18" charset="0"/>
                <a:cs typeface="Times New Roman" panose="02020603050405020304" pitchFamily="18" charset="0"/>
              </a:rPr>
              <a:t>: The Grafana dashboard, running on localhost, will visualize historical data, enhancing user understanding of trends and providing insights into stock performance over time.</a:t>
            </a:r>
          </a:p>
        </p:txBody>
      </p:sp>
      <p:sp>
        <p:nvSpPr>
          <p:cNvPr id="4" name="Date Placeholder 3">
            <a:extLst>
              <a:ext uri="{FF2B5EF4-FFF2-40B4-BE49-F238E27FC236}">
                <a16:creationId xmlns:a16="http://schemas.microsoft.com/office/drawing/2014/main" id="{43F83EBD-4728-4836-3779-35AD88067941}"/>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EF9AD802-A1FA-5329-0CBC-B848F981BD7C}"/>
              </a:ext>
            </a:extLst>
          </p:cNvPr>
          <p:cNvSpPr>
            <a:spLocks noGrp="1"/>
          </p:cNvSpPr>
          <p:nvPr>
            <p:ph type="sldNum" sz="quarter" idx="12"/>
          </p:nvPr>
        </p:nvSpPr>
        <p:spPr/>
        <p:txBody>
          <a:bodyPr/>
          <a:lstStyle/>
          <a:p>
            <a:fld id="{84D618AA-8DAA-FF4E-B18D-27A1BA1C0151}" type="slidenum">
              <a:rPr lang="en-US" smtClean="0"/>
              <a:t>8</a:t>
            </a:fld>
            <a:endParaRPr lang="en-US"/>
          </a:p>
        </p:txBody>
      </p:sp>
    </p:spTree>
    <p:extLst>
      <p:ext uri="{BB962C8B-B14F-4D97-AF65-F5344CB8AC3E}">
        <p14:creationId xmlns:p14="http://schemas.microsoft.com/office/powerpoint/2010/main" val="216592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45C0-3F3A-61CC-368A-7B4BB80C5B8D}"/>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6B468376-38B7-27CF-F713-A8C458AC65ED}"/>
              </a:ext>
            </a:extLst>
          </p:cNvPr>
          <p:cNvSpPr>
            <a:spLocks noGrp="1"/>
          </p:cNvSpPr>
          <p:nvPr>
            <p:ph idx="1"/>
          </p:nvPr>
        </p:nvSpPr>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Our project, </a:t>
            </a:r>
            <a:r>
              <a:rPr lang="en-US" b="1" dirty="0">
                <a:latin typeface="Times New Roman" panose="02020603050405020304" pitchFamily="18" charset="0"/>
                <a:cs typeface="Times New Roman" panose="02020603050405020304" pitchFamily="18" charset="0"/>
              </a:rPr>
              <a:t>Advanced Stock Price Forecasting Using a Hybrid Model of Numerical and Textual Analysis</a:t>
            </a:r>
            <a:r>
              <a:rPr lang="en-US" dirty="0">
                <a:latin typeface="Times New Roman" panose="02020603050405020304" pitchFamily="18" charset="0"/>
                <a:cs typeface="Times New Roman" panose="02020603050405020304" pitchFamily="18" charset="0"/>
              </a:rPr>
              <a:t>, focuses on predicting stock prices using both numerical data and financial news.</a:t>
            </a:r>
          </a:p>
          <a:p>
            <a:pPr algn="just">
              <a:buFont typeface="+mj-lt"/>
              <a:buAutoNum type="arabicPeriod"/>
            </a:pPr>
            <a:r>
              <a:rPr lang="en-US" b="1" dirty="0">
                <a:latin typeface="Times New Roman" panose="02020603050405020304" pitchFamily="18" charset="0"/>
                <a:cs typeface="Times New Roman" panose="02020603050405020304" pitchFamily="18" charset="0"/>
              </a:rPr>
              <a:t>Dataset Preparation</a:t>
            </a:r>
            <a:r>
              <a:rPr lang="en-US" dirty="0">
                <a:latin typeface="Times New Roman" panose="02020603050405020304" pitchFamily="18" charset="0"/>
                <a:cs typeface="Times New Roman" panose="02020603050405020304" pitchFamily="18" charset="0"/>
              </a:rPr>
              <a:t>: We've completed </a:t>
            </a:r>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EDA</a:t>
            </a:r>
            <a:r>
              <a:rPr lang="en-US" dirty="0">
                <a:latin typeface="Times New Roman" panose="02020603050405020304" pitchFamily="18" charset="0"/>
                <a:cs typeface="Times New Roman" panose="02020603050405020304" pitchFamily="18" charset="0"/>
              </a:rPr>
              <a:t> for stock data from </a:t>
            </a:r>
            <a:r>
              <a:rPr lang="en-US" b="1" dirty="0">
                <a:latin typeface="Times New Roman" panose="02020603050405020304" pitchFamily="18" charset="0"/>
                <a:cs typeface="Times New Roman" panose="02020603050405020304" pitchFamily="18" charset="0"/>
              </a:rPr>
              <a:t>TCS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Google</a:t>
            </a:r>
            <a:r>
              <a:rPr lang="en-US" dirty="0">
                <a:latin typeface="Times New Roman" panose="02020603050405020304" pitchFamily="18" charset="0"/>
                <a:cs typeface="Times New Roman" panose="02020603050405020304" pitchFamily="18" charset="0"/>
              </a:rPr>
              <a:t>, which will be integrated into the model.</a:t>
            </a:r>
          </a:p>
          <a:p>
            <a:pPr algn="just">
              <a:buFont typeface="+mj-lt"/>
              <a:buAutoNum type="arabicPeriod"/>
            </a:pPr>
            <a:r>
              <a:rPr lang="en-US" b="1" dirty="0">
                <a:latin typeface="Times New Roman" panose="02020603050405020304" pitchFamily="18" charset="0"/>
                <a:cs typeface="Times New Roman" panose="02020603050405020304" pitchFamily="18" charset="0"/>
              </a:rPr>
              <a:t>Text Data Preprocessing</a:t>
            </a:r>
            <a:r>
              <a:rPr lang="en-US" dirty="0">
                <a:latin typeface="Times New Roman" panose="02020603050405020304" pitchFamily="18" charset="0"/>
                <a:cs typeface="Times New Roman" panose="02020603050405020304" pitchFamily="18" charset="0"/>
              </a:rPr>
              <a:t>: Initial </a:t>
            </a:r>
            <a:r>
              <a:rPr lang="en-US" b="1" dirty="0">
                <a:latin typeface="Times New Roman" panose="02020603050405020304" pitchFamily="18" charset="0"/>
                <a:cs typeface="Times New Roman" panose="02020603050405020304" pitchFamily="18" charset="0"/>
              </a:rPr>
              <a:t>cleaning and preprocessing</a:t>
            </a:r>
            <a:r>
              <a:rPr lang="en-US" dirty="0">
                <a:latin typeface="Times New Roman" panose="02020603050405020304" pitchFamily="18" charset="0"/>
                <a:cs typeface="Times New Roman" panose="02020603050405020304" pitchFamily="18" charset="0"/>
              </a:rPr>
              <a:t> of financial news data is underway for sentiment analysis.</a:t>
            </a:r>
          </a:p>
          <a:p>
            <a:pPr algn="just">
              <a:buFont typeface="+mj-lt"/>
              <a:buAutoNum type="arabicPeriod"/>
            </a:pPr>
            <a:r>
              <a:rPr lang="en-US" b="1" dirty="0">
                <a:latin typeface="Times New Roman" panose="02020603050405020304" pitchFamily="18" charset="0"/>
                <a:cs typeface="Times New Roman" panose="02020603050405020304" pitchFamily="18" charset="0"/>
              </a:rPr>
              <a:t>Research and Learning</a:t>
            </a:r>
            <a:r>
              <a:rPr lang="en-US" dirty="0">
                <a:latin typeface="Times New Roman" panose="02020603050405020304" pitchFamily="18" charset="0"/>
                <a:cs typeface="Times New Roman" panose="02020603050405020304" pitchFamily="18" charset="0"/>
              </a:rPr>
              <a:t>: We are reviewing research papers and algorithms. We plan to build separate models for numerical and textual data before integrating them into a hybrid model.</a:t>
            </a:r>
          </a:p>
          <a:p>
            <a:pPr algn="just">
              <a:buFont typeface="+mj-lt"/>
              <a:buAutoNum type="arabicPeriod"/>
            </a:pPr>
            <a:r>
              <a:rPr lang="en-US" b="1" dirty="0">
                <a:latin typeface="Times New Roman" panose="02020603050405020304" pitchFamily="18" charset="0"/>
                <a:cs typeface="Times New Roman" panose="02020603050405020304" pitchFamily="18" charset="0"/>
              </a:rPr>
              <a:t>Next Steps</a:t>
            </a:r>
            <a:r>
              <a:rPr lang="en-US" dirty="0">
                <a:latin typeface="Times New Roman" panose="02020603050405020304" pitchFamily="18" charset="0"/>
                <a:cs typeface="Times New Roman" panose="02020603050405020304" pitchFamily="18" charset="0"/>
              </a:rPr>
              <a:t>: The next phase includes </a:t>
            </a:r>
            <a:r>
              <a:rPr lang="en-US" b="1" dirty="0">
                <a:latin typeface="Times New Roman" panose="02020603050405020304" pitchFamily="18" charset="0"/>
                <a:cs typeface="Times New Roman" panose="02020603050405020304" pitchFamily="18" charset="0"/>
              </a:rPr>
              <a:t>model building</a:t>
            </a:r>
            <a:r>
              <a:rPr lang="en-US" dirty="0">
                <a:latin typeface="Times New Roman" panose="02020603050405020304" pitchFamily="18" charset="0"/>
                <a:cs typeface="Times New Roman" panose="02020603050405020304" pitchFamily="18" charset="0"/>
              </a:rPr>
              <a:t> and integration, followed by </a:t>
            </a:r>
            <a:r>
              <a:rPr lang="en-US" b="1" dirty="0">
                <a:latin typeface="Times New Roman" panose="02020603050405020304" pitchFamily="18" charset="0"/>
                <a:cs typeface="Times New Roman" panose="02020603050405020304" pitchFamily="18" charset="0"/>
              </a:rPr>
              <a:t>deployment</a:t>
            </a:r>
            <a:r>
              <a:rPr lang="en-US" dirty="0">
                <a:latin typeface="Times New Roman" panose="02020603050405020304" pitchFamily="18" charset="0"/>
                <a:cs typeface="Times New Roman" panose="02020603050405020304" pitchFamily="18" charset="0"/>
              </a:rPr>
              <a:t> on </a:t>
            </a:r>
            <a:r>
              <a:rPr lang="en-US" b="1"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and creating the </a:t>
            </a:r>
            <a:r>
              <a:rPr lang="en-US" b="1" dirty="0">
                <a:latin typeface="Times New Roman" panose="02020603050405020304" pitchFamily="18" charset="0"/>
                <a:cs typeface="Times New Roman" panose="02020603050405020304" pitchFamily="18" charset="0"/>
              </a:rPr>
              <a:t>Grafana dashboard</a:t>
            </a:r>
            <a:r>
              <a:rPr lang="en-US" dirty="0">
                <a:latin typeface="Times New Roman" panose="02020603050405020304" pitchFamily="18" charset="0"/>
                <a:cs typeface="Times New Roman" panose="02020603050405020304" pitchFamily="18" charset="0"/>
              </a:rPr>
              <a:t> for visualization.</a:t>
            </a:r>
          </a:p>
        </p:txBody>
      </p:sp>
      <p:sp>
        <p:nvSpPr>
          <p:cNvPr id="4" name="Date Placeholder 3">
            <a:extLst>
              <a:ext uri="{FF2B5EF4-FFF2-40B4-BE49-F238E27FC236}">
                <a16:creationId xmlns:a16="http://schemas.microsoft.com/office/drawing/2014/main" id="{B8710486-8FC9-8B1F-8A38-035C2C636324}"/>
              </a:ext>
            </a:extLst>
          </p:cNvPr>
          <p:cNvSpPr>
            <a:spLocks noGrp="1"/>
          </p:cNvSpPr>
          <p:nvPr>
            <p:ph type="dt" sz="half" idx="10"/>
          </p:nvPr>
        </p:nvSpPr>
        <p:spPr/>
        <p:txBody>
          <a:bodyPr/>
          <a:lstStyle/>
          <a:p>
            <a:fld id="{3E200D22-A913-914D-B06C-E294256DAC47}" type="datetime1">
              <a:rPr lang="en-IN" smtClean="0"/>
              <a:t>03-10-2024</a:t>
            </a:fld>
            <a:endParaRPr lang="en-US"/>
          </a:p>
        </p:txBody>
      </p:sp>
      <p:sp>
        <p:nvSpPr>
          <p:cNvPr id="5" name="Slide Number Placeholder 4">
            <a:extLst>
              <a:ext uri="{FF2B5EF4-FFF2-40B4-BE49-F238E27FC236}">
                <a16:creationId xmlns:a16="http://schemas.microsoft.com/office/drawing/2014/main" id="{16693735-9CDF-80AD-786C-D35A5F4A7C89}"/>
              </a:ext>
            </a:extLst>
          </p:cNvPr>
          <p:cNvSpPr>
            <a:spLocks noGrp="1"/>
          </p:cNvSpPr>
          <p:nvPr>
            <p:ph type="sldNum" sz="quarter" idx="12"/>
          </p:nvPr>
        </p:nvSpPr>
        <p:spPr/>
        <p:txBody>
          <a:bodyPr/>
          <a:lstStyle/>
          <a:p>
            <a:fld id="{84D618AA-8DAA-FF4E-B18D-27A1BA1C0151}" type="slidenum">
              <a:rPr lang="en-US" smtClean="0"/>
              <a:t>9</a:t>
            </a:fld>
            <a:endParaRPr lang="en-US"/>
          </a:p>
        </p:txBody>
      </p:sp>
    </p:spTree>
    <p:extLst>
      <p:ext uri="{BB962C8B-B14F-4D97-AF65-F5344CB8AC3E}">
        <p14:creationId xmlns:p14="http://schemas.microsoft.com/office/powerpoint/2010/main" val="3800335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593</TotalTime>
  <Words>1521</Words>
  <Application>Microsoft Office PowerPoint</Application>
  <PresentationFormat>Widescreen</PresentationFormat>
  <Paragraphs>127</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Franklin Gothic Book</vt:lpstr>
      <vt:lpstr>Franklin Gothic Medium</vt:lpstr>
      <vt:lpstr>Palatino Linotype</vt:lpstr>
      <vt:lpstr>Segoe Print</vt:lpstr>
      <vt:lpstr>Times New Roman</vt:lpstr>
      <vt:lpstr>Office Theme</vt:lpstr>
      <vt:lpstr>Chhattisgarh Swami Vivekanand Technical University  University Teaching Department  Department of Computer Science and Engineering </vt:lpstr>
      <vt:lpstr>Content </vt:lpstr>
      <vt:lpstr>Problem Statement </vt:lpstr>
      <vt:lpstr>Literature Survey</vt:lpstr>
      <vt:lpstr>Literature Survey</vt:lpstr>
      <vt:lpstr>Research Methodology </vt:lpstr>
      <vt:lpstr>Research Methodology </vt:lpstr>
      <vt:lpstr>Expected Outcome</vt:lpstr>
      <vt:lpstr>Discussions</vt:lpstr>
      <vt:lpstr>Scope of Project</vt:lpstr>
      <vt:lpstr>Progress So far</vt:lpstr>
      <vt:lpstr>Progress So far</vt:lpstr>
      <vt:lpstr>Dataset Visualization</vt:lpstr>
      <vt:lpstr>Moving Averages</vt:lpstr>
      <vt:lpstr>Rolling Standard Deviation</vt:lpstr>
      <vt:lpstr>RSI Plot</vt:lpstr>
      <vt:lpstr>Google ML Prediction</vt:lpstr>
      <vt:lpstr>TCS ML Prediction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vibhooti rajkumar</dc:creator>
  <cp:lastModifiedBy>Madhurima Rawat</cp:lastModifiedBy>
  <cp:revision>108</cp:revision>
  <dcterms:created xsi:type="dcterms:W3CDTF">2024-10-01T11:31:08Z</dcterms:created>
  <dcterms:modified xsi:type="dcterms:W3CDTF">2024-10-03T17:14:10Z</dcterms:modified>
</cp:coreProperties>
</file>