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4" r:id="rId7"/>
    <p:sldId id="265" r:id="rId8"/>
    <p:sldId id="268" r:id="rId9"/>
    <p:sldId id="269" r:id="rId10"/>
    <p:sldId id="270" r:id="rId11"/>
    <p:sldId id="271" r:id="rId12"/>
    <p:sldId id="274" r:id="rId13"/>
    <p:sldId id="275" r:id="rId14"/>
    <p:sldId id="276" r:id="rId15"/>
    <p:sldId id="277" r:id="rId16"/>
    <p:sldId id="278" r:id="rId17"/>
    <p:sldId id="279" r:id="rId18"/>
    <p:sldId id="280" r:id="rId19"/>
    <p:sldId id="281" r:id="rId20"/>
    <p:sldId id="282" r:id="rId21"/>
  </p:sldIdLst>
  <p:sldSz cx="12192000" cy="6858000"/>
  <p:notesSz cx="6858000" cy="9144000"/>
  <p:embeddedFontLst>
    <p:embeddedFont>
      <p:font typeface="Bookman Old Style" panose="02050604050505020204" pitchFamily="18" charset="0"/>
      <p:regular r:id="rId23"/>
      <p:bold r:id="rId24"/>
      <p:italic r:id="rId25"/>
      <p:boldItalic r:id="rId26"/>
    </p:embeddedFont>
    <p:embeddedFont>
      <p:font typeface="EB Garamond" panose="00000500000000000000" pitchFamily="2" charset="0"/>
      <p:regular r:id="rId27"/>
      <p:bold r:id="rId28"/>
      <p:italic r:id="rId29"/>
      <p:boldItalic r:id="rId30"/>
    </p:embeddedFont>
    <p:embeddedFont>
      <p:font typeface="Oi" panose="020B0604020202020204" charset="0"/>
      <p:regular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7CN/u7EorW6pWbnE78iygMjt58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5183188" y="987425"/>
            <a:ext cx="6172200" cy="4873625"/>
          </a:xfrm>
          <a:prstGeom prst="rect">
            <a:avLst/>
          </a:prstGeom>
          <a:noFill/>
          <a:ln>
            <a:noFill/>
          </a:ln>
        </p:spPr>
      </p:sp>
      <p:sp>
        <p:nvSpPr>
          <p:cNvPr id="64" name="Google Shape;64;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603682"/>
            <a:ext cx="9144000" cy="290628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Bookman Old Style"/>
              <a:buNone/>
            </a:pPr>
            <a:br>
              <a:rPr lang="en-US" sz="6000" dirty="0">
                <a:latin typeface="Bookman Old Style"/>
                <a:ea typeface="Bookman Old Style"/>
                <a:cs typeface="Bookman Old Style"/>
                <a:sym typeface="Bookman Old Style"/>
              </a:rPr>
            </a:br>
            <a:br>
              <a:rPr lang="en-US" sz="6000" dirty="0">
                <a:latin typeface="Bookman Old Style"/>
                <a:ea typeface="Bookman Old Style"/>
                <a:cs typeface="Bookman Old Style"/>
                <a:sym typeface="Bookman Old Style"/>
              </a:rPr>
            </a:br>
            <a:r>
              <a:rPr lang="en-US" sz="6000" dirty="0">
                <a:latin typeface="Bookman Old Style"/>
                <a:ea typeface="Bookman Old Style"/>
                <a:cs typeface="Bookman Old Style"/>
                <a:sym typeface="Bookman Old Style"/>
              </a:rPr>
              <a:t>S7:Layer 3 Centric, L3VPN, Path Computation Element Server</a:t>
            </a:r>
            <a:br>
              <a:rPr lang="en-US" dirty="0"/>
            </a:b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Relationship to the idealized SDN framework</a:t>
            </a:r>
            <a:endParaRPr/>
          </a:p>
        </p:txBody>
      </p:sp>
      <p:sp>
        <p:nvSpPr>
          <p:cNvPr id="177" name="Google Shape;177;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b="1" dirty="0"/>
              <a:t>provides a RESTful northbound API offering a myriad of programmability options but generally only interfaces using a single southbound protocol (PCE-P). </a:t>
            </a:r>
            <a:endParaRPr b="1" dirty="0"/>
          </a:p>
          <a:p>
            <a:pPr marL="228600" lvl="0" indent="-228600" algn="just" rtl="0">
              <a:lnSpc>
                <a:spcPct val="90000"/>
              </a:lnSpc>
              <a:spcBef>
                <a:spcPts val="1000"/>
              </a:spcBef>
              <a:spcAft>
                <a:spcPts val="0"/>
              </a:spcAft>
              <a:buClr>
                <a:schemeClr val="dk1"/>
              </a:buClr>
              <a:buSzPct val="100000"/>
              <a:buChar char="•"/>
            </a:pPr>
            <a:r>
              <a:rPr lang="en-US" b="1" dirty="0"/>
              <a:t>It is for this reason that we generally view the PCE controller as being an adjunct to existing controllers, which can potentially expand that base functionality greatly</a:t>
            </a:r>
            <a:r>
              <a:rPr lang="en-US" dirty="0"/>
              <a:t>.</a:t>
            </a:r>
            <a:endParaRPr dirty="0"/>
          </a:p>
        </p:txBody>
      </p:sp>
      <p:pic>
        <p:nvPicPr>
          <p:cNvPr id="178" name="Google Shape;178;p15"/>
          <p:cNvPicPr preferRelativeResize="0">
            <a:picLocks noGrp="1"/>
          </p:cNvPicPr>
          <p:nvPr>
            <p:ph type="body" idx="2"/>
          </p:nvPr>
        </p:nvPicPr>
        <p:blipFill rotWithShape="1">
          <a:blip r:embed="rId3">
            <a:alphaModFix/>
          </a:blip>
          <a:srcRect/>
          <a:stretch/>
        </p:blipFill>
        <p:spPr>
          <a:xfrm>
            <a:off x="6470560" y="1869840"/>
            <a:ext cx="4584879" cy="4262907"/>
          </a:xfrm>
          <a:prstGeom prst="rect">
            <a:avLst/>
          </a:prstGeom>
          <a:noFill/>
          <a:ln>
            <a:noFill/>
          </a:ln>
        </p:spPr>
      </p:pic>
      <p:sp>
        <p:nvSpPr>
          <p:cNvPr id="179" name="Google Shape;179;p15"/>
          <p:cNvSpPr txBox="1"/>
          <p:nvPr/>
        </p:nvSpPr>
        <p:spPr>
          <a:xfrm>
            <a:off x="6642717" y="1511935"/>
            <a:ext cx="458487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1" u="none" strike="noStrike">
                <a:solidFill>
                  <a:schemeClr val="dk1"/>
                </a:solidFill>
                <a:latin typeface="Oi"/>
                <a:ea typeface="Oi"/>
                <a:cs typeface="Oi"/>
                <a:sym typeface="Oi"/>
              </a:rPr>
              <a:t>PCE server capabilities (against an idealized controller/framework)</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PCE server components (non -exhaustive/conceptual)</a:t>
            </a:r>
            <a:endParaRPr/>
          </a:p>
        </p:txBody>
      </p:sp>
      <p:sp>
        <p:nvSpPr>
          <p:cNvPr id="185" name="Google Shape;18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1" dirty="0"/>
              <a:t>The other components in this controller solution would be typical of an SDN controller and would include infrastructure for state management, visualization, component management, and a RESTful API for application interface, as shown in Figure</a:t>
            </a:r>
            <a:endParaRPr b="1" dirty="0"/>
          </a:p>
        </p:txBody>
      </p:sp>
      <p:pic>
        <p:nvPicPr>
          <p:cNvPr id="186" name="Google Shape;186;p16"/>
          <p:cNvPicPr preferRelativeResize="0">
            <a:picLocks noGrp="1"/>
          </p:cNvPicPr>
          <p:nvPr>
            <p:ph type="body" idx="2"/>
          </p:nvPr>
        </p:nvPicPr>
        <p:blipFill rotWithShape="1">
          <a:blip r:embed="rId3">
            <a:alphaModFix/>
          </a:blip>
          <a:srcRect/>
          <a:stretch/>
        </p:blipFill>
        <p:spPr>
          <a:xfrm>
            <a:off x="6470560" y="1690688"/>
            <a:ext cx="4883240" cy="39623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800"/>
              <a:buFont typeface="Bookman Old Style"/>
              <a:buNone/>
            </a:pPr>
            <a:r>
              <a:rPr lang="en-US" sz="1800">
                <a:latin typeface="Bookman Old Style"/>
                <a:ea typeface="Bookman Old Style"/>
                <a:cs typeface="Bookman Old Style"/>
                <a:sym typeface="Bookman Old Style"/>
              </a:rPr>
              <a:t>S8:Plexxi Plexxi Affinity</a:t>
            </a:r>
            <a:endParaRPr/>
          </a:p>
        </p:txBody>
      </p:sp>
      <p:sp>
        <p:nvSpPr>
          <p:cNvPr id="205" name="Google Shape;205;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dirty="0" err="1"/>
              <a:t>Plexxi</a:t>
            </a:r>
            <a:endParaRPr u="sng" dirty="0"/>
          </a:p>
        </p:txBody>
      </p:sp>
      <p:sp>
        <p:nvSpPr>
          <p:cNvPr id="211" name="Google Shape;2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1" dirty="0" err="1"/>
              <a:t>Plexxi</a:t>
            </a:r>
            <a:r>
              <a:rPr lang="en-US" b="1" dirty="0"/>
              <a:t> Systems are based around the concept of affinity networking,  ("Affinity networking" typically refers to a networking strategy where individuals connect and build relationships based on shared interests, backgrounds, or experiences. ) offering a slightly different kind of controller—a tightly coupled exclusive forwarding optimization algorithm and distribution system.</a:t>
            </a:r>
            <a:endParaRPr b="1" dirty="0"/>
          </a:p>
          <a:p>
            <a:pPr marL="228600" lvl="0" indent="-228600" algn="just" rtl="0">
              <a:lnSpc>
                <a:spcPct val="90000"/>
              </a:lnSpc>
              <a:spcBef>
                <a:spcPts val="1000"/>
              </a:spcBef>
              <a:spcAft>
                <a:spcPts val="0"/>
              </a:spcAft>
              <a:buClr>
                <a:schemeClr val="dk1"/>
              </a:buClr>
              <a:buSzPts val="2800"/>
              <a:buChar char="•"/>
            </a:pPr>
            <a:r>
              <a:rPr lang="en-US" b="1" dirty="0"/>
              <a:t>The </a:t>
            </a:r>
            <a:r>
              <a:rPr lang="en-US" b="1" dirty="0" err="1"/>
              <a:t>Plexxi</a:t>
            </a:r>
            <a:r>
              <a:rPr lang="en-US" b="1" dirty="0"/>
              <a:t> controller’s primary function is to gather information about affinities dynamically from external systems or statically via manually created policies and then translate this affinity information into forwarding topologies within the </a:t>
            </a:r>
            <a:r>
              <a:rPr lang="en-US" b="1" dirty="0" err="1"/>
              <a:t>Plexxi</a:t>
            </a:r>
            <a:r>
              <a:rPr lang="en-US" b="1" dirty="0"/>
              <a:t> network</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txBox="1">
            <a:spLocks noGrp="1"/>
          </p:cNvSpPr>
          <p:nvPr>
            <p:ph type="title"/>
          </p:nvPr>
        </p:nvSpPr>
        <p:spPr>
          <a:xfrm>
            <a:off x="463445" y="-7223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EB Garamond"/>
              <a:buNone/>
            </a:pPr>
            <a:r>
              <a:rPr lang="en-US" sz="1800" b="0" i="0" u="none" strike="noStrike" dirty="0" err="1">
                <a:latin typeface="EB Garamond"/>
                <a:ea typeface="EB Garamond"/>
                <a:cs typeface="EB Garamond"/>
                <a:sym typeface="EB Garamond"/>
              </a:rPr>
              <a:t>Plexxi</a:t>
            </a:r>
            <a:r>
              <a:rPr lang="en-US" sz="1800" b="0" i="0" u="none" strike="noStrike" dirty="0">
                <a:latin typeface="EB Garamond"/>
                <a:ea typeface="EB Garamond"/>
                <a:cs typeface="EB Garamond"/>
                <a:sym typeface="EB Garamond"/>
              </a:rPr>
              <a:t> Systems architecture</a:t>
            </a:r>
            <a:endParaRPr dirty="0"/>
          </a:p>
        </p:txBody>
      </p:sp>
      <p:sp>
        <p:nvSpPr>
          <p:cNvPr id="217" name="Google Shape;217;p21"/>
          <p:cNvSpPr txBox="1">
            <a:spLocks noGrp="1"/>
          </p:cNvSpPr>
          <p:nvPr>
            <p:ph type="body" idx="1"/>
          </p:nvPr>
        </p:nvSpPr>
        <p:spPr>
          <a:xfrm>
            <a:off x="298554" y="1253330"/>
            <a:ext cx="5181600" cy="534018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Plexxi</a:t>
            </a:r>
            <a:r>
              <a:rPr lang="en-US" sz="2000" b="1" dirty="0">
                <a:latin typeface="Times New Roman" panose="02020603050405020304" pitchFamily="18" charset="0"/>
                <a:cs typeface="Times New Roman" panose="02020603050405020304" pitchFamily="18" charset="0"/>
              </a:rPr>
              <a:t> physical topology is ring based, and affinities are matched to ring identifiers, thus forming a tight bond between the overlay and underlay concepts. </a:t>
            </a:r>
            <a:endParaRPr sz="20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1" dirty="0">
                <a:latin typeface="Times New Roman" panose="02020603050405020304" pitchFamily="18" charset="0"/>
                <a:cs typeface="Times New Roman" panose="02020603050405020304" pitchFamily="18" charset="0"/>
              </a:rPr>
              <a:t>The controller tasks are split between a controller and co-controller, where the central controller maintains central policy and performs administrative and the algorithmic fitting tasks, while the co-controller performs local forwarding table maintenance and fast repair</a:t>
            </a:r>
            <a:endParaRPr sz="20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1" dirty="0">
                <a:latin typeface="Times New Roman" panose="02020603050405020304" pitchFamily="18" charset="0"/>
                <a:cs typeface="Times New Roman" panose="02020603050405020304" pitchFamily="18" charset="0"/>
              </a:rPr>
              <a:t>In addition to learning about and creating affinities, the controller provides interfaces for operational and maintenance tasks. These interfaces include a REST API, a </a:t>
            </a:r>
            <a:r>
              <a:rPr lang="en-US" sz="2000" b="1" dirty="0" err="1">
                <a:latin typeface="Times New Roman" panose="02020603050405020304" pitchFamily="18" charset="0"/>
                <a:cs typeface="Times New Roman" panose="02020603050405020304" pitchFamily="18" charset="0"/>
              </a:rPr>
              <a:t>Jython</a:t>
            </a:r>
            <a:r>
              <a:rPr lang="en-US" sz="2000" b="1" dirty="0">
                <a:latin typeface="Times New Roman" panose="02020603050405020304" pitchFamily="18" charset="0"/>
                <a:cs typeface="Times New Roman" panose="02020603050405020304" pitchFamily="18" charset="0"/>
              </a:rPr>
              <a:t> shell, and a GUI. </a:t>
            </a:r>
            <a:endParaRPr sz="2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AFC8A6-7342-50DF-44C3-72AE391702DA}"/>
              </a:ext>
            </a:extLst>
          </p:cNvPr>
          <p:cNvSpPr>
            <a:spLocks noGrp="1"/>
          </p:cNvSpPr>
          <p:nvPr>
            <p:ph type="body" idx="2"/>
          </p:nvPr>
        </p:nvSpPr>
        <p:spPr/>
        <p:txBody>
          <a:bodyPr/>
          <a:lstStyle/>
          <a:p>
            <a:endParaRPr lang="en-IN"/>
          </a:p>
        </p:txBody>
      </p:sp>
      <p:pic>
        <p:nvPicPr>
          <p:cNvPr id="5" name="Picture 4">
            <a:extLst>
              <a:ext uri="{FF2B5EF4-FFF2-40B4-BE49-F238E27FC236}">
                <a16:creationId xmlns:a16="http://schemas.microsoft.com/office/drawing/2014/main" id="{8E69DA3F-8046-D730-70C7-4A2B36AC3B94}"/>
              </a:ext>
            </a:extLst>
          </p:cNvPr>
          <p:cNvPicPr>
            <a:picLocks noChangeAspect="1"/>
          </p:cNvPicPr>
          <p:nvPr/>
        </p:nvPicPr>
        <p:blipFill>
          <a:blip r:embed="rId3"/>
          <a:stretch>
            <a:fillRect/>
          </a:stretch>
        </p:blipFill>
        <p:spPr>
          <a:xfrm>
            <a:off x="5483602" y="1409075"/>
            <a:ext cx="6850414" cy="53401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24" name="Google Shape;22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70000"/>
              </a:lnSpc>
              <a:spcBef>
                <a:spcPts val="0"/>
              </a:spcBef>
              <a:spcAft>
                <a:spcPts val="0"/>
              </a:spcAft>
              <a:buClr>
                <a:schemeClr val="dk1"/>
              </a:buClr>
              <a:buSzPts val="2000"/>
              <a:buChar char="•"/>
            </a:pPr>
            <a:r>
              <a:rPr lang="en-US" sz="3200" b="1" dirty="0"/>
              <a:t>The </a:t>
            </a:r>
            <a:r>
              <a:rPr lang="en-US" sz="3200" b="1" dirty="0" err="1"/>
              <a:t>Plexxi</a:t>
            </a:r>
            <a:r>
              <a:rPr lang="en-US" sz="3200" b="1" dirty="0"/>
              <a:t> topology and forwarding programming are part of a proprietary control protocol (PSCP). </a:t>
            </a:r>
          </a:p>
          <a:p>
            <a:pPr marL="228600" lvl="0" indent="-228600" algn="just" rtl="0">
              <a:lnSpc>
                <a:spcPct val="70000"/>
              </a:lnSpc>
              <a:spcBef>
                <a:spcPts val="0"/>
              </a:spcBef>
              <a:spcAft>
                <a:spcPts val="0"/>
              </a:spcAft>
              <a:buClr>
                <a:schemeClr val="dk1"/>
              </a:buClr>
              <a:buSzPts val="2000"/>
              <a:buChar char="•"/>
            </a:pPr>
            <a:endParaRPr lang="en-US" sz="3200" b="1" dirty="0"/>
          </a:p>
          <a:p>
            <a:pPr marL="228600" lvl="0" indent="-228600" algn="just" rtl="0">
              <a:lnSpc>
                <a:spcPct val="70000"/>
              </a:lnSpc>
              <a:spcBef>
                <a:spcPts val="0"/>
              </a:spcBef>
              <a:spcAft>
                <a:spcPts val="0"/>
              </a:spcAft>
              <a:buClr>
                <a:schemeClr val="dk1"/>
              </a:buClr>
              <a:buSzPts val="2000"/>
              <a:buChar char="•"/>
            </a:pPr>
            <a:r>
              <a:rPr lang="en-US" sz="3200" b="1" dirty="0"/>
              <a:t>The </a:t>
            </a:r>
            <a:r>
              <a:rPr lang="en-US" sz="3200" b="1" dirty="0" err="1"/>
              <a:t>Plexxi</a:t>
            </a:r>
            <a:r>
              <a:rPr lang="en-US" sz="3200" b="1" dirty="0"/>
              <a:t> control paradigm currently works only with </a:t>
            </a:r>
            <a:r>
              <a:rPr lang="en-US" sz="3200" b="1" dirty="0" err="1"/>
              <a:t>Plexxi’s</a:t>
            </a:r>
            <a:r>
              <a:rPr lang="en-US" sz="3200" b="1" dirty="0"/>
              <a:t> </a:t>
            </a:r>
            <a:r>
              <a:rPr lang="en-US" sz="3200" b="1" dirty="0" err="1"/>
              <a:t>LightRail</a:t>
            </a:r>
            <a:r>
              <a:rPr lang="en-US" sz="3200" b="1" dirty="0"/>
              <a:t> optical switches.</a:t>
            </a:r>
            <a:endParaRPr sz="3200" b="1" dirty="0"/>
          </a:p>
          <a:p>
            <a:pPr marL="228600" lvl="0" indent="-228600" algn="just" rtl="0">
              <a:lnSpc>
                <a:spcPct val="70000"/>
              </a:lnSpc>
              <a:spcBef>
                <a:spcPts val="1000"/>
              </a:spcBef>
              <a:spcAft>
                <a:spcPts val="0"/>
              </a:spcAft>
              <a:buClr>
                <a:schemeClr val="dk1"/>
              </a:buClr>
              <a:buSzPts val="2000"/>
              <a:buChar char="•"/>
            </a:pPr>
            <a:r>
              <a:rPr lang="en-US" sz="3200" b="1" dirty="0" err="1"/>
              <a:t>Plexxi</a:t>
            </a:r>
            <a:r>
              <a:rPr lang="en-US" sz="3200" b="1" dirty="0"/>
              <a:t> scale is up to 250 switches per ring per controller </a:t>
            </a:r>
            <a:r>
              <a:rPr lang="en-US" sz="3200" dirty="0"/>
              <a:t>pair..</a:t>
            </a:r>
            <a:endParaRPr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Plexxi</a:t>
            </a:r>
            <a:r>
              <a:rPr lang="en-US" dirty="0"/>
              <a:t> Affinity</a:t>
            </a:r>
            <a:endParaRPr dirty="0"/>
          </a:p>
        </p:txBody>
      </p:sp>
      <p:sp>
        <p:nvSpPr>
          <p:cNvPr id="230" name="Google Shape;230;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US" b="1" dirty="0"/>
              <a:t>An affinity consists of one or two affinity groups and an affinity link between them. </a:t>
            </a:r>
            <a:endParaRPr b="1" dirty="0"/>
          </a:p>
          <a:p>
            <a:pPr marL="228600" lvl="0" indent="-228600" algn="just" rtl="0">
              <a:lnSpc>
                <a:spcPct val="90000"/>
              </a:lnSpc>
              <a:spcBef>
                <a:spcPts val="1000"/>
              </a:spcBef>
              <a:spcAft>
                <a:spcPts val="0"/>
              </a:spcAft>
              <a:buClr>
                <a:schemeClr val="dk1"/>
              </a:buClr>
              <a:buSzPct val="100000"/>
              <a:buChar char="•"/>
            </a:pPr>
            <a:r>
              <a:rPr lang="en-US" b="1" dirty="0"/>
              <a:t>An affinity group is a collection of endpoints, identified by MAC or IP address. </a:t>
            </a:r>
            <a:endParaRPr b="1" dirty="0"/>
          </a:p>
          <a:p>
            <a:pPr marL="228600" lvl="0" indent="-228600" algn="just" rtl="0">
              <a:lnSpc>
                <a:spcPct val="90000"/>
              </a:lnSpc>
              <a:spcBef>
                <a:spcPts val="1000"/>
              </a:spcBef>
              <a:spcAft>
                <a:spcPts val="0"/>
              </a:spcAft>
              <a:buClr>
                <a:schemeClr val="dk1"/>
              </a:buClr>
              <a:buSzPct val="100000"/>
              <a:buChar char="•"/>
            </a:pPr>
            <a:r>
              <a:rPr lang="en-US" b="1" dirty="0"/>
              <a:t>An affinity link is a policy construct describing a desired forwarding behavior between two affinity groups or the forwarding behavior between endpoints within a single affinity group.</a:t>
            </a:r>
            <a:endParaRPr b="1" dirty="0"/>
          </a:p>
          <a:p>
            <a:pPr marL="228600" lvl="0" indent="-228600" algn="just" rtl="0">
              <a:lnSpc>
                <a:spcPct val="90000"/>
              </a:lnSpc>
              <a:spcBef>
                <a:spcPts val="1000"/>
              </a:spcBef>
              <a:spcAft>
                <a:spcPts val="0"/>
              </a:spcAft>
              <a:buClr>
                <a:schemeClr val="dk1"/>
              </a:buClr>
              <a:buSzPct val="100000"/>
              <a:buChar char="•"/>
            </a:pPr>
            <a:r>
              <a:rPr lang="en-US" b="1" dirty="0"/>
              <a:t>For instance, affinity group A can be a set of MAC addresses belonging to storage cluster members. Affinity group B can be a pair of redundant storage controllers</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1800"/>
              <a:buFont typeface="Bookman Old Style"/>
              <a:buNone/>
            </a:pPr>
            <a:r>
              <a:rPr lang="en-US" sz="1800">
                <a:latin typeface="Bookman Old Style"/>
                <a:ea typeface="Bookman Old Style"/>
                <a:cs typeface="Bookman Old Style"/>
                <a:sym typeface="Bookman Old Style"/>
              </a:rPr>
              <a:t>S9 :Cisco OnePK, Relationship to the Idealized SDN Framework</a:t>
            </a:r>
            <a:endParaRPr/>
          </a:p>
        </p:txBody>
      </p:sp>
      <p:sp>
        <p:nvSpPr>
          <p:cNvPr id="236" name="Google Shape;236;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pen Sans"/>
              <a:buNone/>
            </a:pPr>
            <a:r>
              <a:rPr lang="en-US" sz="1800" b="0" i="0" u="sng" strike="noStrike" dirty="0">
                <a:latin typeface="Open Sans"/>
                <a:ea typeface="Open Sans"/>
                <a:cs typeface="Open Sans"/>
                <a:sym typeface="Open Sans"/>
              </a:rPr>
              <a:t>Cisco </a:t>
            </a:r>
            <a:r>
              <a:rPr lang="en-US" sz="1800" b="0" i="0" u="sng" strike="noStrike" dirty="0" err="1">
                <a:latin typeface="Open Sans"/>
                <a:ea typeface="Open Sans"/>
                <a:cs typeface="Open Sans"/>
                <a:sym typeface="Open Sans"/>
              </a:rPr>
              <a:t>OnePK</a:t>
            </a:r>
            <a:endParaRPr u="sng" dirty="0"/>
          </a:p>
        </p:txBody>
      </p:sp>
      <p:sp>
        <p:nvSpPr>
          <p:cNvPr id="242" name="Google Shape;24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ts val="2800"/>
              <a:buChar char="•"/>
            </a:pPr>
            <a:r>
              <a:rPr lang="en-US" b="1" dirty="0"/>
              <a:t>Cisco </a:t>
            </a:r>
            <a:r>
              <a:rPr lang="en-US" b="1" dirty="0" err="1"/>
              <a:t>OnePK</a:t>
            </a:r>
            <a:r>
              <a:rPr lang="en-US" b="1" dirty="0"/>
              <a:t> (One Platform Kit) was a software development kit introduced by Cisco Systems aimed at enabling developers to build applications that interact directly with Cisco routers and switches. The concept revolves around providing an open, programmable interface to Cisco's networking devices, allowing for greater customization, automation, and integration of network management tasks.</a:t>
            </a:r>
          </a:p>
          <a:p>
            <a:pPr marL="228600" lvl="0" indent="-228600" algn="just" rtl="0">
              <a:lnSpc>
                <a:spcPct val="90000"/>
              </a:lnSpc>
              <a:spcBef>
                <a:spcPts val="0"/>
              </a:spcBef>
              <a:spcAft>
                <a:spcPts val="0"/>
              </a:spcAft>
              <a:buClr>
                <a:schemeClr val="dk1"/>
              </a:buClr>
              <a:buSzPts val="2800"/>
              <a:buChar char="•"/>
            </a:pPr>
            <a:endParaRPr lang="en-US" b="1" dirty="0"/>
          </a:p>
          <a:p>
            <a:pPr marL="228600" lvl="0" indent="-228600" algn="just" rtl="0">
              <a:lnSpc>
                <a:spcPct val="90000"/>
              </a:lnSpc>
              <a:spcBef>
                <a:spcPts val="0"/>
              </a:spcBef>
              <a:spcAft>
                <a:spcPts val="0"/>
              </a:spcAft>
              <a:buClr>
                <a:schemeClr val="dk1"/>
              </a:buClr>
              <a:buSzPts val="2800"/>
              <a:buChar char="•"/>
            </a:pPr>
            <a:r>
              <a:rPr lang="en-US" b="1" dirty="0"/>
              <a:t>The Cisco </a:t>
            </a:r>
            <a:r>
              <a:rPr lang="en-US" b="1" dirty="0" err="1"/>
              <a:t>OnePK</a:t>
            </a:r>
            <a:r>
              <a:rPr lang="en-US" b="1" dirty="0"/>
              <a:t> controller is a commercial controller that represents the framework concept by integrating multiple southbound protocol plug-ins, including an unusual southbound protocol plug-in, the Cisco </a:t>
            </a:r>
            <a:r>
              <a:rPr lang="en-US" b="1" dirty="0" err="1"/>
              <a:t>OnePK</a:t>
            </a:r>
            <a:r>
              <a:rPr lang="en-US" b="1" dirty="0"/>
              <a:t> API.</a:t>
            </a:r>
            <a:endParaRPr b="1" dirty="0"/>
          </a:p>
          <a:p>
            <a:pPr marL="228600" lvl="0" indent="-228600" algn="just" rtl="0">
              <a:lnSpc>
                <a:spcPct val="90000"/>
              </a:lnSpc>
              <a:spcBef>
                <a:spcPts val="1000"/>
              </a:spcBef>
              <a:spcAft>
                <a:spcPts val="0"/>
              </a:spcAft>
              <a:buClr>
                <a:schemeClr val="dk1"/>
              </a:buClr>
              <a:buSzPts val="2800"/>
              <a:buChar char="•"/>
            </a:pPr>
            <a:r>
              <a:rPr lang="en-US" b="1" dirty="0"/>
              <a:t>The architecture is a Java-based Open Service Gateway Initiative(OSGI) framework that uses an in-memory state storage model and provides a bidirectional (authenticated) REST interface.</a:t>
            </a:r>
          </a:p>
          <a:p>
            <a:pPr marL="228600" lvl="0" indent="-228600" algn="just" rtl="0">
              <a:lnSpc>
                <a:spcPct val="90000"/>
              </a:lnSpc>
              <a:spcBef>
                <a:spcPts val="1000"/>
              </a:spcBef>
              <a:spcAft>
                <a:spcPts val="0"/>
              </a:spcAft>
              <a:buClr>
                <a:schemeClr val="dk1"/>
              </a:buClr>
              <a:buSzPts val="2800"/>
              <a:buChar char="•"/>
            </a:pPr>
            <a:endParaRPr lang="en-US" b="1" dirty="0"/>
          </a:p>
          <a:p>
            <a:pPr marL="228600" lvl="0" indent="-228600" algn="just" rtl="0">
              <a:lnSpc>
                <a:spcPct val="90000"/>
              </a:lnSpc>
              <a:spcBef>
                <a:spcPts val="1000"/>
              </a:spcBef>
              <a:spcAft>
                <a:spcPts val="0"/>
              </a:spcAft>
              <a:buClr>
                <a:schemeClr val="dk1"/>
              </a:buClr>
              <a:buSzPts val="2800"/>
              <a:buChar char="•"/>
            </a:pP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dirty="0"/>
              <a:t>Cisco </a:t>
            </a:r>
            <a:r>
              <a:rPr lang="en-US" u="sng" dirty="0" err="1"/>
              <a:t>OnePK</a:t>
            </a:r>
            <a:r>
              <a:rPr lang="en-US" u="sng" dirty="0"/>
              <a:t> controller concept</a:t>
            </a:r>
            <a:endParaRPr u="sng" dirty="0"/>
          </a:p>
        </p:txBody>
      </p:sp>
      <p:sp>
        <p:nvSpPr>
          <p:cNvPr id="248" name="Google Shape;248;p26"/>
          <p:cNvSpPr txBox="1">
            <a:spLocks noGrp="1"/>
          </p:cNvSpPr>
          <p:nvPr>
            <p:ph type="body" idx="1"/>
          </p:nvPr>
        </p:nvSpPr>
        <p:spPr>
          <a:xfrm>
            <a:off x="0" y="1498074"/>
            <a:ext cx="6880485"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400" dirty="0"/>
              <a:t>controller logic is capable of reconciling overlapping forwarding decisions from multiple applications and a service abstraction that allows troubleshooting as well as capability discovery and mapping.</a:t>
            </a:r>
            <a:endParaRPr sz="2400" dirty="0"/>
          </a:p>
          <a:p>
            <a:pPr marL="228600" lvl="0" indent="-228600" algn="just" rtl="0">
              <a:lnSpc>
                <a:spcPct val="90000"/>
              </a:lnSpc>
              <a:spcBef>
                <a:spcPts val="1000"/>
              </a:spcBef>
              <a:spcAft>
                <a:spcPts val="0"/>
              </a:spcAft>
              <a:buClr>
                <a:schemeClr val="dk1"/>
              </a:buClr>
              <a:buSzPct val="100000"/>
              <a:buChar char="•"/>
            </a:pPr>
            <a:r>
              <a:rPr lang="en-US" sz="2400" dirty="0"/>
              <a:t>While it’s not unusual for the major network equipment vendors to offer their customers an SDK (a vendor-specific, network element programmability option that pre-dates SDN), the Cisco controller implements this as a plug-in in the generalized framework concept.</a:t>
            </a:r>
            <a:endParaRPr sz="2400" dirty="0"/>
          </a:p>
          <a:p>
            <a:pPr marL="228600" lvl="0" indent="-228600" algn="just" rtl="0">
              <a:lnSpc>
                <a:spcPct val="90000"/>
              </a:lnSpc>
              <a:spcBef>
                <a:spcPts val="1000"/>
              </a:spcBef>
              <a:spcAft>
                <a:spcPts val="0"/>
              </a:spcAft>
              <a:buClr>
                <a:schemeClr val="dk1"/>
              </a:buClr>
              <a:buSzPct val="100000"/>
              <a:buChar char="•"/>
            </a:pPr>
            <a:r>
              <a:rPr lang="en-US" sz="2400" dirty="0"/>
              <a:t> This opens the door to the continued use of their SDK in an SDN solutions environment (e.g., blending the </a:t>
            </a:r>
            <a:r>
              <a:rPr lang="en-US" sz="2400" dirty="0" err="1"/>
              <a:t>OnePK</a:t>
            </a:r>
            <a:r>
              <a:rPr lang="en-US" sz="2400" dirty="0"/>
              <a:t> API with OpenFlow) in places where the SDK (or SDK apps on the controller) can add value.</a:t>
            </a:r>
            <a:endParaRPr sz="2400" dirty="0"/>
          </a:p>
        </p:txBody>
      </p:sp>
      <p:pic>
        <p:nvPicPr>
          <p:cNvPr id="249" name="Google Shape;249;p26"/>
          <p:cNvPicPr preferRelativeResize="0">
            <a:picLocks noGrp="1"/>
          </p:cNvPicPr>
          <p:nvPr>
            <p:ph type="body" idx="2"/>
          </p:nvPr>
        </p:nvPicPr>
        <p:blipFill rotWithShape="1">
          <a:blip r:embed="rId3">
            <a:alphaModFix/>
          </a:blip>
          <a:srcRect/>
          <a:stretch/>
        </p:blipFill>
        <p:spPr>
          <a:xfrm>
            <a:off x="6880486" y="1375921"/>
            <a:ext cx="5311514" cy="4904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Bookman Old Style"/>
              <a:buNone/>
            </a:pPr>
            <a:r>
              <a:rPr lang="en-US" sz="4400" dirty="0">
                <a:latin typeface="Bookman Old Style"/>
                <a:ea typeface="Bookman Old Style"/>
                <a:cs typeface="Bookman Old Style"/>
                <a:sym typeface="Bookman Old Style"/>
              </a:rPr>
              <a:t>1.Layer 3 Centric</a:t>
            </a:r>
            <a:endParaRPr dirty="0"/>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1000"/>
              </a:spcBef>
              <a:spcAft>
                <a:spcPts val="0"/>
              </a:spcAft>
              <a:buClr>
                <a:schemeClr val="dk1"/>
              </a:buClr>
              <a:buSzPct val="100000"/>
              <a:buChar char="•"/>
            </a:pPr>
            <a:r>
              <a:rPr lang="en-US" sz="2000" b="1" dirty="0"/>
              <a:t>Controllers supporting L3VPN overlays such as Juniper Networks Contrail Systems Controller, and L2VPN overlays such as Alcatel Lucent’s </a:t>
            </a:r>
            <a:r>
              <a:rPr lang="en-US" sz="2000" b="1" dirty="0" err="1"/>
              <a:t>Nuage</a:t>
            </a:r>
            <a:r>
              <a:rPr lang="en-US" sz="2000" b="1" dirty="0"/>
              <a:t> Controller are coming to market that promote a virtual Provider Edge (</a:t>
            </a:r>
            <a:r>
              <a:rPr lang="en-US" sz="2000" b="1" dirty="0" err="1"/>
              <a:t>vPE</a:t>
            </a:r>
            <a:r>
              <a:rPr lang="en-US" sz="2000" b="1" dirty="0"/>
              <a:t>) concept.</a:t>
            </a:r>
          </a:p>
          <a:p>
            <a:pPr marL="228600" lvl="0" indent="-228600" algn="just" rtl="0">
              <a:lnSpc>
                <a:spcPct val="90000"/>
              </a:lnSpc>
              <a:spcBef>
                <a:spcPts val="0"/>
              </a:spcBef>
              <a:spcAft>
                <a:spcPts val="0"/>
              </a:spcAft>
              <a:buClr>
                <a:schemeClr val="dk1"/>
              </a:buClr>
              <a:buSzPts val="2800"/>
              <a:buChar char="•"/>
            </a:pPr>
            <a:endParaRPr lang="en-US" sz="2000" b="1" dirty="0"/>
          </a:p>
          <a:p>
            <a:pPr marL="228600" lvl="0" indent="-228600" algn="just" rtl="0">
              <a:lnSpc>
                <a:spcPct val="90000"/>
              </a:lnSpc>
              <a:spcBef>
                <a:spcPts val="0"/>
              </a:spcBef>
              <a:spcAft>
                <a:spcPts val="0"/>
              </a:spcAft>
              <a:buClr>
                <a:schemeClr val="dk1"/>
              </a:buClr>
              <a:buSzPts val="2800"/>
              <a:buChar char="•"/>
            </a:pPr>
            <a:r>
              <a:rPr lang="en-US" sz="2000" b="1" dirty="0"/>
              <a:t>Provider Edge Router (</a:t>
            </a:r>
            <a:r>
              <a:rPr lang="en-US" sz="2000" b="1" dirty="0" err="1"/>
              <a:t>vPE</a:t>
            </a:r>
            <a:r>
              <a:rPr lang="en-US" sz="2000" b="1" dirty="0"/>
              <a:t>): The </a:t>
            </a:r>
            <a:r>
              <a:rPr lang="en-US" sz="2000" b="1" dirty="0" err="1"/>
              <a:t>vPE</a:t>
            </a:r>
            <a:r>
              <a:rPr lang="en-US" sz="2000" b="1" dirty="0"/>
              <a:t> is a virtualized edge router within the provider's network. It interfaces with the customer's CE router and handles the routing of data between the customer's network and the core provider network.</a:t>
            </a:r>
          </a:p>
          <a:p>
            <a:pPr marL="228600" lvl="0" indent="-228600" algn="just" rtl="0">
              <a:lnSpc>
                <a:spcPct val="90000"/>
              </a:lnSpc>
              <a:spcBef>
                <a:spcPts val="0"/>
              </a:spcBef>
              <a:spcAft>
                <a:spcPts val="0"/>
              </a:spcAft>
              <a:buClr>
                <a:schemeClr val="dk1"/>
              </a:buClr>
              <a:buSzPts val="2800"/>
              <a:buChar char="•"/>
            </a:pPr>
            <a:r>
              <a:rPr lang="en-US" sz="2000" b="1" dirty="0"/>
              <a:t>Provider Core Network: The core network managed by the provider, responsible for forwarding data packets to their destination across the provider's infrastructure</a:t>
            </a:r>
            <a:endParaRPr sz="2000" b="1" dirty="0"/>
          </a:p>
          <a:p>
            <a:pPr marL="228600" lvl="0" indent="-228600" algn="just" rtl="0">
              <a:lnSpc>
                <a:spcPct val="90000"/>
              </a:lnSpc>
              <a:spcBef>
                <a:spcPts val="1000"/>
              </a:spcBef>
              <a:spcAft>
                <a:spcPts val="0"/>
              </a:spcAft>
              <a:buClr>
                <a:schemeClr val="dk1"/>
              </a:buClr>
              <a:buSzPct val="100000"/>
              <a:buChar char="•"/>
            </a:pPr>
            <a:r>
              <a:rPr lang="en-US" sz="2000" b="1" dirty="0"/>
              <a:t>The virtualization of the PE function is an SDN application in its own right that creates both service or platform virtualization. </a:t>
            </a:r>
            <a:endParaRPr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Open Sans"/>
              <a:buNone/>
            </a:pPr>
            <a:r>
              <a:rPr lang="en-US" sz="2800" b="0" i="0" u="none" strike="noStrike">
                <a:latin typeface="Open Sans"/>
                <a:ea typeface="Open Sans"/>
                <a:cs typeface="Open Sans"/>
                <a:sym typeface="Open Sans"/>
              </a:rPr>
              <a:t>Relationship to the Idealized SDN Framework</a:t>
            </a:r>
            <a:endParaRPr sz="2800"/>
          </a:p>
        </p:txBody>
      </p:sp>
      <p:sp>
        <p:nvSpPr>
          <p:cNvPr id="255" name="Google Shape;25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ct val="100000"/>
              <a:buChar char="•"/>
            </a:pPr>
            <a:r>
              <a:rPr lang="en-US" b="1" dirty="0"/>
              <a:t>It contains all aspects of the idealized controller in that it provides an extensible RESTful API, an integrated development environment, multiple computational engines, as well as different southbound protocols </a:t>
            </a:r>
          </a:p>
          <a:p>
            <a:pPr marL="228600" lvl="0" indent="-228600" algn="just" rtl="0">
              <a:lnSpc>
                <a:spcPct val="90000"/>
              </a:lnSpc>
              <a:spcBef>
                <a:spcPts val="0"/>
              </a:spcBef>
              <a:spcAft>
                <a:spcPts val="0"/>
              </a:spcAft>
              <a:buClr>
                <a:schemeClr val="dk1"/>
              </a:buClr>
              <a:buSzPct val="100000"/>
              <a:buChar char="•"/>
            </a:pPr>
            <a:r>
              <a:rPr lang="en-US" b="1" dirty="0"/>
              <a:t>The controller contains capabilities for both memory resident and offline, and distributed state management and configuration storage. It also contains provisions for horizontal controller-to-controller communication and coordination.</a:t>
            </a:r>
            <a:endParaRPr b="1" dirty="0"/>
          </a:p>
          <a:p>
            <a:pPr marL="228600" lvl="0" indent="-228600" algn="just" rtl="0">
              <a:lnSpc>
                <a:spcPct val="90000"/>
              </a:lnSpc>
              <a:spcBef>
                <a:spcPts val="1000"/>
              </a:spcBef>
              <a:spcAft>
                <a:spcPts val="0"/>
              </a:spcAft>
              <a:buClr>
                <a:schemeClr val="dk1"/>
              </a:buClr>
              <a:buSzPct val="100000"/>
              <a:buChar char="•"/>
            </a:pPr>
            <a:r>
              <a:rPr lang="en-US" dirty="0"/>
              <a:t>Finally, </a:t>
            </a:r>
            <a:r>
              <a:rPr lang="en-US" b="1" dirty="0"/>
              <a:t>the controller implements an abstraction layer that facilitates the many-to many communication channels needed to program such a controller</a:t>
            </a:r>
            <a:r>
              <a:rPr lang="en-US"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1.1.L3VPN</a:t>
            </a:r>
            <a:endParaRPr dirty="0"/>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ct val="100000"/>
              <a:buChar char="•"/>
            </a:pPr>
            <a:r>
              <a:rPr lang="en-US" sz="2800" b="1" dirty="0"/>
              <a:t>Layer 3 VPN (L3VPN) is a type of VPN mode that is built and delivered on OSI layer 3 networking technologies. The entire communication from the core VPN infrastructure is forwarded using layer 3 virtual routing and forwarding techniques.</a:t>
            </a:r>
          </a:p>
          <a:p>
            <a:pPr marL="228600" lvl="0" indent="-228600" algn="just" rtl="0">
              <a:lnSpc>
                <a:spcPct val="90000"/>
              </a:lnSpc>
              <a:spcBef>
                <a:spcPts val="1000"/>
              </a:spcBef>
              <a:spcAft>
                <a:spcPts val="0"/>
              </a:spcAft>
              <a:buClr>
                <a:schemeClr val="dk1"/>
              </a:buClr>
              <a:buSzPct val="100000"/>
              <a:buChar char="•"/>
            </a:pPr>
            <a:r>
              <a:rPr lang="en-US" sz="2800" b="1" u="sng" dirty="0"/>
              <a:t>Layer 3 VPN is also known as virtual private routed network (VPRN).</a:t>
            </a:r>
          </a:p>
          <a:p>
            <a:pPr marL="228600" lvl="0" indent="-228600" algn="just" rtl="0">
              <a:lnSpc>
                <a:spcPct val="90000"/>
              </a:lnSpc>
              <a:spcBef>
                <a:spcPts val="0"/>
              </a:spcBef>
              <a:spcAft>
                <a:spcPts val="0"/>
              </a:spcAft>
              <a:buClr>
                <a:schemeClr val="dk1"/>
              </a:buClr>
              <a:buSzPts val="2800"/>
              <a:buChar char="•"/>
            </a:pPr>
            <a:endParaRPr lang="en-US" b="1" dirty="0"/>
          </a:p>
          <a:p>
            <a:pPr marL="228600" lvl="0" indent="-228600" algn="just" rtl="0">
              <a:lnSpc>
                <a:spcPct val="90000"/>
              </a:lnSpc>
              <a:spcBef>
                <a:spcPts val="0"/>
              </a:spcBef>
              <a:spcAft>
                <a:spcPts val="0"/>
              </a:spcAft>
              <a:buClr>
                <a:schemeClr val="dk1"/>
              </a:buClr>
              <a:buSzPts val="2800"/>
              <a:buChar char="•"/>
            </a:pPr>
            <a:r>
              <a:rPr lang="en-US" b="1" dirty="0"/>
              <a:t>The idea behind these offerings is that a virtual routing and forwarding (VRF) structure can represent a tenant and that the traditional tooling for L3VPNs  can be used to create overlays that use MPLS labels for the customer separation on the host, service elements, and data center gateways</a:t>
            </a:r>
            <a:r>
              <a:rPr lang="en-US" dirty="0"/>
              <a:t>.</a:t>
            </a:r>
          </a:p>
          <a:p>
            <a:pPr marL="228600" lvl="0" indent="-228600" algn="just" rtl="0">
              <a:lnSpc>
                <a:spcPct val="90000"/>
              </a:lnSpc>
              <a:spcBef>
                <a:spcPts val="0"/>
              </a:spcBef>
              <a:spcAft>
                <a:spcPts val="0"/>
              </a:spcAft>
              <a:buClr>
                <a:schemeClr val="dk1"/>
              </a:buClr>
              <a:buSzPts val="2800"/>
              <a:buChar char="•"/>
            </a:pPr>
            <a:r>
              <a:rPr lang="en-US" b="1" dirty="0"/>
              <a:t>. </a:t>
            </a:r>
          </a:p>
          <a:p>
            <a:pPr marL="228600" lvl="0" indent="-228600" algn="just" rtl="0">
              <a:lnSpc>
                <a:spcPct val="90000"/>
              </a:lnSpc>
              <a:spcBef>
                <a:spcPts val="0"/>
              </a:spcBef>
              <a:spcAft>
                <a:spcPts val="0"/>
              </a:spcAft>
              <a:buClr>
                <a:schemeClr val="dk1"/>
              </a:buClr>
              <a:buSzPts val="2800"/>
              <a:buChar char="•"/>
            </a:pPr>
            <a:endParaRPr lang="en-IN" dirty="0"/>
          </a:p>
        </p:txBody>
      </p:sp>
      <p:sp>
        <p:nvSpPr>
          <p:cNvPr id="3" name="TextBox 2">
            <a:extLst>
              <a:ext uri="{FF2B5EF4-FFF2-40B4-BE49-F238E27FC236}">
                <a16:creationId xmlns:a16="http://schemas.microsoft.com/office/drawing/2014/main" id="{0C254B4F-3E49-7E9D-A9F7-604394123F0C}"/>
              </a:ext>
            </a:extLst>
          </p:cNvPr>
          <p:cNvSpPr txBox="1"/>
          <p:nvPr/>
        </p:nvSpPr>
        <p:spPr>
          <a:xfrm>
            <a:off x="1347536" y="6023074"/>
            <a:ext cx="6096000" cy="307777"/>
          </a:xfrm>
          <a:prstGeom prst="rect">
            <a:avLst/>
          </a:prstGeom>
          <a:noFill/>
        </p:spPr>
        <p:txBody>
          <a:bodyPr wrap="square">
            <a:spAutoFit/>
          </a:bodyPr>
          <a:lstStyle/>
          <a:p>
            <a:r>
              <a:rPr lang="en-IN" dirty="0"/>
              <a:t>https://www.youtube.com/watch?v=ryzgNpFFENI&amp;t=153s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Oi"/>
              <a:buNone/>
            </a:pPr>
            <a:r>
              <a:rPr lang="en-US" sz="2800" b="1" i="1" u="none" strike="noStrike" dirty="0">
                <a:latin typeface="Times New Roman" panose="02020603050405020304" pitchFamily="18" charset="0"/>
                <a:ea typeface="Oi"/>
                <a:cs typeface="Times New Roman" panose="02020603050405020304" pitchFamily="18" charset="0"/>
                <a:sym typeface="Oi"/>
              </a:rPr>
              <a:t>1.2.Juniper Networks Virtual Network System SDN controller system</a:t>
            </a:r>
            <a:endParaRPr sz="2800" b="1" dirty="0">
              <a:latin typeface="Times New Roman" panose="02020603050405020304" pitchFamily="18" charset="0"/>
              <a:cs typeface="Times New Roman" panose="02020603050405020304" pitchFamily="18" charset="0"/>
            </a:endParaRPr>
          </a:p>
        </p:txBody>
      </p:sp>
      <p:sp>
        <p:nvSpPr>
          <p:cNvPr id="103" name="Google Shape;103;p4"/>
          <p:cNvSpPr txBox="1">
            <a:spLocks noGrp="1"/>
          </p:cNvSpPr>
          <p:nvPr>
            <p:ph type="body" idx="1"/>
          </p:nvPr>
        </p:nvSpPr>
        <p:spPr>
          <a:xfrm>
            <a:off x="838200" y="1825625"/>
            <a:ext cx="5181600" cy="465760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800"/>
              <a:buChar char="•"/>
            </a:pPr>
            <a:r>
              <a:rPr lang="en-US" sz="2200" b="1"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The Juniper approach involves a high-level data model that self-generates and presents a REST API to SDN applications such as the one shown in </a:t>
            </a:r>
            <a:r>
              <a:rPr lang="en-US" sz="2200" b="1" i="0" u="none" strike="noStrike" dirty="0">
                <a:solidFill>
                  <a:srgbClr val="9A0000"/>
                </a:solidFill>
                <a:latin typeface="Times New Roman" panose="02020603050405020304" pitchFamily="18" charset="0"/>
                <a:ea typeface="EB Garamond"/>
                <a:cs typeface="Times New Roman" panose="02020603050405020304" pitchFamily="18" charset="0"/>
                <a:sym typeface="EB Garamond"/>
              </a:rPr>
              <a:t>Figure</a:t>
            </a:r>
            <a:endParaRPr sz="22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1800"/>
              <a:buChar char="•"/>
            </a:pPr>
            <a:r>
              <a:rPr lang="en-US" sz="2200" b="1" i="0" u="none" strike="noStrike" dirty="0">
                <a:latin typeface="Times New Roman" panose="02020603050405020304" pitchFamily="18" charset="0"/>
                <a:ea typeface="EB Garamond"/>
                <a:cs typeface="Times New Roman" panose="02020603050405020304" pitchFamily="18" charset="0"/>
                <a:sym typeface="EB Garamond"/>
              </a:rPr>
              <a:t>a data center orchestration application that can be used to provision virtual routers on hosts to bind together the overlay instances across the network underlay. </a:t>
            </a:r>
            <a:endParaRPr sz="22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1800"/>
              <a:buChar char="•"/>
            </a:pPr>
            <a:r>
              <a:rPr lang="en-US" sz="2200" b="1" i="0" u="none" strike="noStrike" dirty="0">
                <a:latin typeface="Times New Roman" panose="02020603050405020304" pitchFamily="18" charset="0"/>
                <a:ea typeface="EB Garamond"/>
                <a:cs typeface="Times New Roman" panose="02020603050405020304" pitchFamily="18" charset="0"/>
                <a:sym typeface="EB Garamond"/>
              </a:rPr>
              <a:t>The system supports </a:t>
            </a:r>
            <a:r>
              <a:rPr lang="en-US" sz="2200" b="1" i="0" u="none" strike="noStrike" dirty="0">
                <a:solidFill>
                  <a:srgbClr val="FF0000"/>
                </a:solidFill>
                <a:latin typeface="Times New Roman" panose="02020603050405020304" pitchFamily="18" charset="0"/>
                <a:ea typeface="EB Garamond"/>
                <a:cs typeface="Times New Roman" panose="02020603050405020304" pitchFamily="18" charset="0"/>
                <a:sym typeface="EB Garamond"/>
              </a:rPr>
              <a:t>potentially separable modules that can operate as individual virtual machines</a:t>
            </a:r>
            <a:r>
              <a:rPr lang="en-US" sz="2200" b="1" i="0" u="none" strike="noStrike" dirty="0">
                <a:latin typeface="Times New Roman" panose="02020603050405020304" pitchFamily="18" charset="0"/>
                <a:ea typeface="EB Garamond"/>
                <a:cs typeface="Times New Roman" panose="02020603050405020304" pitchFamily="18" charset="0"/>
                <a:sym typeface="EB Garamond"/>
              </a:rPr>
              <a:t> in order to handle scale out server modules for analytics, configuration, and control.</a:t>
            </a:r>
            <a:endParaRPr sz="2200" b="1" dirty="0">
              <a:latin typeface="Times New Roman" panose="02020603050405020304" pitchFamily="18" charset="0"/>
              <a:cs typeface="Times New Roman" panose="02020603050405020304" pitchFamily="18" charset="0"/>
            </a:endParaRPr>
          </a:p>
        </p:txBody>
      </p:sp>
      <p:sp>
        <p:nvSpPr>
          <p:cNvPr id="104" name="Google Shape;104;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1000"/>
              </a:spcBef>
              <a:spcAft>
                <a:spcPts val="0"/>
              </a:spcAft>
              <a:buClr>
                <a:schemeClr val="dk1"/>
              </a:buClr>
              <a:buSzPts val="2800"/>
              <a:buNone/>
            </a:pPr>
            <a:endParaRPr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ED71EF-47E1-4585-8578-D2F914DDCD9C}"/>
              </a:ext>
            </a:extLst>
          </p:cNvPr>
          <p:cNvPicPr>
            <a:picLocks noChangeAspect="1"/>
          </p:cNvPicPr>
          <p:nvPr/>
        </p:nvPicPr>
        <p:blipFill>
          <a:blip r:embed="rId3"/>
          <a:stretch>
            <a:fillRect/>
          </a:stretch>
        </p:blipFill>
        <p:spPr>
          <a:xfrm>
            <a:off x="6019800" y="1519355"/>
            <a:ext cx="6046050" cy="49638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1.2.1.COMPONENTS</a:t>
            </a:r>
            <a:endParaRPr/>
          </a:p>
        </p:txBody>
      </p:sp>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FF0000"/>
              </a:buClr>
              <a:buSzPct val="100000"/>
              <a:buChar char="•"/>
            </a:pPr>
            <a:r>
              <a:rPr lang="en-US" b="1" dirty="0">
                <a:solidFill>
                  <a:srgbClr val="FF0000"/>
                </a:solidFill>
              </a:rPr>
              <a:t>Analytics: </a:t>
            </a:r>
            <a:r>
              <a:rPr lang="en-US" b="1" dirty="0"/>
              <a:t>Provides the query interface and storage interface for statistics/counter reporting</a:t>
            </a:r>
            <a:endParaRPr b="1" dirty="0"/>
          </a:p>
          <a:p>
            <a:pPr marL="228600" lvl="0" indent="-228600" algn="just" rtl="0">
              <a:lnSpc>
                <a:spcPct val="90000"/>
              </a:lnSpc>
              <a:spcBef>
                <a:spcPts val="1000"/>
              </a:spcBef>
              <a:spcAft>
                <a:spcPts val="0"/>
              </a:spcAft>
              <a:buClr>
                <a:srgbClr val="FF0000"/>
              </a:buClr>
              <a:buSzPct val="100000"/>
              <a:buChar char="•"/>
            </a:pPr>
            <a:r>
              <a:rPr lang="en-US" b="1" dirty="0">
                <a:solidFill>
                  <a:srgbClr val="FF0000"/>
                </a:solidFill>
              </a:rPr>
              <a:t>Configuration</a:t>
            </a:r>
            <a:endParaRPr b="1" dirty="0"/>
          </a:p>
          <a:p>
            <a:pPr marL="228600" lvl="0" indent="-228600" algn="just" rtl="0">
              <a:lnSpc>
                <a:spcPct val="90000"/>
              </a:lnSpc>
              <a:spcBef>
                <a:spcPts val="1000"/>
              </a:spcBef>
              <a:spcAft>
                <a:spcPts val="0"/>
              </a:spcAft>
              <a:buClr>
                <a:schemeClr val="dk1"/>
              </a:buClr>
              <a:buSzPct val="100000"/>
              <a:buChar char="•"/>
            </a:pPr>
            <a:r>
              <a:rPr lang="en-US" b="1" dirty="0"/>
              <a:t>Provides the compiler that uses the high-level data model to convert API requests for network actions into low-level data model for implementation via the control code</a:t>
            </a:r>
            <a:endParaRPr b="1" dirty="0"/>
          </a:p>
          <a:p>
            <a:pPr marL="228600" lvl="0" indent="-228600" algn="just" rtl="0">
              <a:lnSpc>
                <a:spcPct val="90000"/>
              </a:lnSpc>
              <a:spcBef>
                <a:spcPts val="1000"/>
              </a:spcBef>
              <a:spcAft>
                <a:spcPts val="0"/>
              </a:spcAft>
              <a:buClr>
                <a:srgbClr val="FF0000"/>
              </a:buClr>
              <a:buSzPct val="100000"/>
              <a:buChar char="•"/>
            </a:pPr>
            <a:r>
              <a:rPr lang="en-US" b="1" dirty="0">
                <a:solidFill>
                  <a:srgbClr val="FF0000"/>
                </a:solidFill>
              </a:rPr>
              <a:t>Control</a:t>
            </a:r>
            <a:endParaRPr b="1" dirty="0"/>
          </a:p>
          <a:p>
            <a:pPr marL="228600" lvl="0" indent="-228600" algn="just" rtl="0">
              <a:lnSpc>
                <a:spcPct val="90000"/>
              </a:lnSpc>
              <a:spcBef>
                <a:spcPts val="1000"/>
              </a:spcBef>
              <a:spcAft>
                <a:spcPts val="0"/>
              </a:spcAft>
              <a:buClr>
                <a:schemeClr val="dk1"/>
              </a:buClr>
              <a:buSzPct val="100000"/>
              <a:buChar char="•"/>
            </a:pPr>
            <a:r>
              <a:rPr lang="en-US" sz="2900" b="1" dirty="0"/>
              <a:t>The BGP speaker for horizontal scale distribution between controllers (or administrative domains) and the implementer of the low-level data model (L3VPN network primitives distributed via Extensible Messaging and Presence Protocol(XMPP) commands—VRFs, routes, policies/filters).</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53584" y="-3085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Open Sans"/>
              <a:buNone/>
            </a:pPr>
            <a:r>
              <a:rPr lang="en-US" sz="2400" b="0" i="0" u="none" strike="noStrike" dirty="0">
                <a:latin typeface="Open Sans"/>
                <a:ea typeface="Open Sans"/>
                <a:cs typeface="Open Sans"/>
                <a:sym typeface="Open Sans"/>
              </a:rPr>
              <a:t>1.3.Relationship to the idealized SDN framework</a:t>
            </a:r>
            <a:endParaRPr sz="2400" dirty="0"/>
          </a:p>
        </p:txBody>
      </p:sp>
      <p:sp>
        <p:nvSpPr>
          <p:cNvPr id="137" name="Google Shape;137;p9"/>
          <p:cNvSpPr txBox="1">
            <a:spLocks noGrp="1"/>
          </p:cNvSpPr>
          <p:nvPr>
            <p:ph type="body" idx="1"/>
          </p:nvPr>
        </p:nvSpPr>
        <p:spPr>
          <a:xfrm>
            <a:off x="119921" y="1297008"/>
            <a:ext cx="5713448" cy="556099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b="1" dirty="0"/>
              <a:t>Figure  maps the relationship of the Juniper Contrail Controller’s components to the idealized SDN framework, with the areas highlighted that the controller implements.</a:t>
            </a:r>
            <a:endParaRPr b="1" dirty="0"/>
          </a:p>
          <a:p>
            <a:pPr marL="228600" lvl="0" indent="-228600" algn="just" rtl="0">
              <a:lnSpc>
                <a:spcPct val="90000"/>
              </a:lnSpc>
              <a:spcBef>
                <a:spcPts val="1000"/>
              </a:spcBef>
              <a:spcAft>
                <a:spcPts val="0"/>
              </a:spcAft>
              <a:buClr>
                <a:schemeClr val="dk1"/>
              </a:buClr>
              <a:buSzPct val="100000"/>
              <a:buChar char="•"/>
            </a:pPr>
            <a:r>
              <a:rPr lang="en-US" b="1" dirty="0"/>
              <a:t>In this case, the platform implements a RESTful northbound API that applications and     orchestrators can program to, including the   OpenStack API integration. </a:t>
            </a:r>
            <a:endParaRPr b="1" dirty="0"/>
          </a:p>
          <a:p>
            <a:pPr marL="228600" lvl="0" indent="-228600" algn="just" rtl="0">
              <a:lnSpc>
                <a:spcPct val="90000"/>
              </a:lnSpc>
              <a:spcBef>
                <a:spcPts val="1000"/>
              </a:spcBef>
              <a:spcAft>
                <a:spcPts val="0"/>
              </a:spcAft>
              <a:buClr>
                <a:schemeClr val="dk1"/>
              </a:buClr>
              <a:buSzPct val="100000"/>
              <a:buChar char="•"/>
            </a:pPr>
            <a:r>
              <a:rPr lang="en-US" b="1" dirty="0"/>
              <a:t>In terms of the southbound protocols, we mentioned that XMPP was used as a carrier channel between the controller and virtual routers, but additional south bound protocols such as BGP are implemented as well.</a:t>
            </a:r>
            <a:endParaRPr b="1" dirty="0"/>
          </a:p>
        </p:txBody>
      </p:sp>
      <p:pic>
        <p:nvPicPr>
          <p:cNvPr id="138" name="Google Shape;138;p9"/>
          <p:cNvPicPr preferRelativeResize="0">
            <a:picLocks noGrp="1"/>
          </p:cNvPicPr>
          <p:nvPr>
            <p:ph type="body" idx="2"/>
          </p:nvPr>
        </p:nvPicPr>
        <p:blipFill rotWithShape="1">
          <a:blip r:embed="rId3">
            <a:alphaModFix/>
          </a:blip>
          <a:srcRect/>
          <a:stretch/>
        </p:blipFill>
        <p:spPr>
          <a:xfrm>
            <a:off x="6096000" y="1121685"/>
            <a:ext cx="5493613" cy="5128594"/>
          </a:xfrm>
          <a:prstGeom prst="rect">
            <a:avLst/>
          </a:prstGeom>
          <a:noFill/>
          <a:ln>
            <a:noFill/>
          </a:ln>
        </p:spPr>
      </p:pic>
      <p:sp>
        <p:nvSpPr>
          <p:cNvPr id="139" name="Google Shape;139;p9"/>
          <p:cNvSpPr txBox="1"/>
          <p:nvPr/>
        </p:nvSpPr>
        <p:spPr>
          <a:xfrm>
            <a:off x="6756816" y="475354"/>
            <a:ext cx="5181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Contrail VNS capabilities (against an idealized controller framework)</a:t>
            </a: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Bookman Old Style"/>
              <a:buNone/>
            </a:pPr>
            <a:r>
              <a:rPr lang="en-US" sz="4400" dirty="0">
                <a:latin typeface="Bookman Old Style"/>
                <a:ea typeface="Bookman Old Style"/>
                <a:cs typeface="Bookman Old Style"/>
                <a:sym typeface="Bookman Old Style"/>
              </a:rPr>
              <a:t>2.Path Computation Element Server</a:t>
            </a:r>
            <a:endParaRPr dirty="0"/>
          </a:p>
        </p:txBody>
      </p:sp>
      <p:sp>
        <p:nvSpPr>
          <p:cNvPr id="145" name="Google Shape;145;p10"/>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b="1" dirty="0"/>
              <a:t>Multiprotocol Label Switching (MPLS) is a label switching technology that provides the ability to set up connection-oriented paths over a connectionless IP network.</a:t>
            </a:r>
          </a:p>
          <a:p>
            <a:pPr marL="228600" lvl="0" indent="-228600" algn="just" rtl="0">
              <a:lnSpc>
                <a:spcPct val="90000"/>
              </a:lnSpc>
              <a:spcBef>
                <a:spcPts val="0"/>
              </a:spcBef>
              <a:spcAft>
                <a:spcPts val="0"/>
              </a:spcAft>
              <a:buClr>
                <a:schemeClr val="dk1"/>
              </a:buClr>
              <a:buSzPct val="100000"/>
              <a:buChar char="•"/>
            </a:pPr>
            <a:r>
              <a:rPr lang="en-US" b="1" dirty="0"/>
              <a:t>The Path Computation Element (PCE) is a network component, application, or node that is capable of computing network paths or routes based on a network graph and various constraints. The PCE can be centralized, distributed, or hierarchical in nature. The server implementation of a PCE is often referred to as a Path Computation Element Server (PCE Server or PCEs)</a:t>
            </a:r>
            <a:endParaRPr b="1" dirty="0"/>
          </a:p>
          <a:p>
            <a:pPr marL="228600" lvl="0" indent="-228600" algn="just" rtl="0">
              <a:lnSpc>
                <a:spcPct val="90000"/>
              </a:lnSpc>
              <a:spcBef>
                <a:spcPts val="1000"/>
              </a:spcBef>
              <a:spcAft>
                <a:spcPts val="0"/>
              </a:spcAft>
              <a:buClr>
                <a:srgbClr val="FF0000"/>
              </a:buClr>
              <a:buSzPct val="100000"/>
              <a:buChar char="•"/>
            </a:pPr>
            <a:r>
              <a:rPr lang="en-US" b="1" dirty="0">
                <a:solidFill>
                  <a:srgbClr val="FF0000"/>
                </a:solidFill>
              </a:rPr>
              <a:t>2.1.RSVP-TE problem statement: </a:t>
            </a:r>
            <a:r>
              <a:rPr lang="en-US" b="1" u="sng" dirty="0"/>
              <a:t>Resource Reservation Protocol for Traffic Engineering </a:t>
            </a:r>
            <a:endParaRPr b="1" u="sng" dirty="0"/>
          </a:p>
          <a:p>
            <a:pPr marL="228600" lvl="0" indent="-228600" algn="just" rtl="0">
              <a:lnSpc>
                <a:spcPct val="90000"/>
              </a:lnSpc>
              <a:spcBef>
                <a:spcPts val="1000"/>
              </a:spcBef>
              <a:spcAft>
                <a:spcPts val="0"/>
              </a:spcAft>
              <a:buClr>
                <a:schemeClr val="dk1"/>
              </a:buClr>
              <a:buSzPct val="100000"/>
              <a:buChar char="•"/>
            </a:pPr>
            <a:r>
              <a:rPr lang="en-US" b="1" dirty="0"/>
              <a:t>With traffic engineering, network traffic is routed efficiently to maximize throughput and minimize delay. Traffic engineering facilitates traffic flows to be mapped to the destination through a less-congested path than the one selected by the SPF algorithm.</a:t>
            </a: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2.2.The Path Computation Element (PCE) Solution</a:t>
            </a:r>
            <a:endParaRPr dirty="0"/>
          </a:p>
        </p:txBody>
      </p:sp>
      <p:sp>
        <p:nvSpPr>
          <p:cNvPr id="165" name="Google Shape;165;p13"/>
          <p:cNvSpPr txBox="1">
            <a:spLocks noGrp="1"/>
          </p:cNvSpPr>
          <p:nvPr>
            <p:ph type="body" idx="1"/>
          </p:nvPr>
        </p:nvSpPr>
        <p:spPr>
          <a:xfrm>
            <a:off x="838200" y="1825625"/>
            <a:ext cx="11169069" cy="466725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1000"/>
              </a:spcBef>
              <a:spcAft>
                <a:spcPts val="0"/>
              </a:spcAft>
              <a:buClr>
                <a:schemeClr val="dk1"/>
              </a:buClr>
              <a:buSzPct val="100000"/>
              <a:buChar char="•"/>
            </a:pPr>
            <a:r>
              <a:rPr lang="en-US" b="1" dirty="0"/>
              <a:t>The Path computation element (PCE) server provides a comprehensive architecture for network path computation, aimed at optimizing the routing and traffic engineering in large-scale networks</a:t>
            </a:r>
            <a:endParaRPr b="1" dirty="0"/>
          </a:p>
          <a:p>
            <a:pPr marL="228600" lvl="0" indent="-228600" algn="l" rtl="0">
              <a:lnSpc>
                <a:spcPct val="90000"/>
              </a:lnSpc>
              <a:spcBef>
                <a:spcPts val="1000"/>
              </a:spcBef>
              <a:spcAft>
                <a:spcPts val="0"/>
              </a:spcAft>
              <a:buClr>
                <a:schemeClr val="dk1"/>
              </a:buClr>
              <a:buSzPct val="100000"/>
              <a:buChar char="•"/>
            </a:pPr>
            <a:r>
              <a:rPr lang="en-US" b="1" dirty="0"/>
              <a:t>There are multiple components of the PCE environment: a PCE server, a PCE client (PCC), and the PCE Protocol that is the protocol for data exchange between the PCE server and PCC.</a:t>
            </a:r>
            <a:endParaRPr b="1" dirty="0"/>
          </a:p>
          <a:p>
            <a:pPr marL="0" lvl="0" indent="0" algn="l" rtl="0">
              <a:lnSpc>
                <a:spcPct val="90000"/>
              </a:lnSpc>
              <a:spcBef>
                <a:spcPts val="1000"/>
              </a:spcBef>
              <a:spcAft>
                <a:spcPts val="0"/>
              </a:spcAft>
              <a:buClr>
                <a:schemeClr val="dk1"/>
              </a:buClr>
              <a:buSzPct val="100000"/>
              <a:buNone/>
            </a:pPr>
            <a:r>
              <a:rPr lang="en-US" b="1" dirty="0"/>
              <a:t>Path Computation Client (PCC):</a:t>
            </a:r>
          </a:p>
          <a:p>
            <a:pPr marL="0" lvl="0" indent="0" algn="l" rtl="0">
              <a:lnSpc>
                <a:spcPct val="90000"/>
              </a:lnSpc>
              <a:spcBef>
                <a:spcPts val="1000"/>
              </a:spcBef>
              <a:spcAft>
                <a:spcPts val="0"/>
              </a:spcAft>
              <a:buClr>
                <a:schemeClr val="dk1"/>
              </a:buClr>
              <a:buSzPct val="100000"/>
              <a:buNone/>
            </a:pPr>
            <a:r>
              <a:rPr lang="en-US" b="1" dirty="0"/>
              <a:t>PCCs are network elements or applications that request path computations from the PCE. They send Path Computation Requests (</a:t>
            </a:r>
            <a:r>
              <a:rPr lang="en-US" b="1" dirty="0" err="1"/>
              <a:t>PCReq</a:t>
            </a:r>
            <a:r>
              <a:rPr lang="en-US" b="1" dirty="0"/>
              <a:t>) and receive Path Computation Replies (</a:t>
            </a:r>
            <a:r>
              <a:rPr lang="en-US" b="1" dirty="0" err="1"/>
              <a:t>PCRep</a:t>
            </a:r>
            <a:r>
              <a:rPr lang="en-US" b="1" dirty="0"/>
              <a:t>).</a:t>
            </a:r>
          </a:p>
          <a:p>
            <a:pPr marL="0" lvl="0" indent="0" algn="l" rtl="0">
              <a:lnSpc>
                <a:spcPct val="90000"/>
              </a:lnSpc>
              <a:spcBef>
                <a:spcPts val="1000"/>
              </a:spcBef>
              <a:spcAft>
                <a:spcPts val="0"/>
              </a:spcAft>
              <a:buClr>
                <a:schemeClr val="dk1"/>
              </a:buClr>
              <a:buSzPct val="100000"/>
              <a:buNone/>
            </a:pPr>
            <a:r>
              <a:rPr lang="en-US" b="1" dirty="0"/>
              <a:t>Path Computation Element (PCE):</a:t>
            </a:r>
          </a:p>
          <a:p>
            <a:pPr marL="0" lvl="0" indent="0" algn="l" rtl="0">
              <a:lnSpc>
                <a:spcPct val="90000"/>
              </a:lnSpc>
              <a:spcBef>
                <a:spcPts val="1000"/>
              </a:spcBef>
              <a:spcAft>
                <a:spcPts val="0"/>
              </a:spcAft>
              <a:buClr>
                <a:schemeClr val="dk1"/>
              </a:buClr>
              <a:buSzPct val="100000"/>
              <a:buNone/>
            </a:pPr>
            <a:r>
              <a:rPr lang="en-US" b="1" dirty="0"/>
              <a:t>The PCE is a dedicated server or application responsible for computing optimal network paths based on various constraints (e.g., bandwidth, latency, policy). It maintains a view of the network topology and resources.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EB Garamond"/>
              <a:buNone/>
            </a:pPr>
            <a:r>
              <a:rPr lang="en-US" sz="2800" b="0" i="0" u="none" strike="noStrike">
                <a:latin typeface="EB Garamond"/>
                <a:ea typeface="EB Garamond"/>
                <a:cs typeface="EB Garamond"/>
                <a:sym typeface="EB Garamond"/>
              </a:rPr>
              <a:t>PCE server  services</a:t>
            </a:r>
            <a:endParaRPr sz="2800"/>
          </a:p>
        </p:txBody>
      </p:sp>
      <p:sp>
        <p:nvSpPr>
          <p:cNvPr id="171" name="Google Shape;17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ct val="100000"/>
              <a:buChar char="•"/>
            </a:pPr>
            <a:r>
              <a:rPr lang="en-US" b="1" u="sng" dirty="0"/>
              <a:t>The PCE server provides three fundamental services: path computation, state maintenance, and infrastructure and protocol support. </a:t>
            </a:r>
            <a:endParaRPr b="1" u="sng" dirty="0"/>
          </a:p>
          <a:p>
            <a:pPr marL="228600" lvl="0" indent="-228600" algn="just" rtl="0">
              <a:lnSpc>
                <a:spcPct val="90000"/>
              </a:lnSpc>
              <a:spcBef>
                <a:spcPts val="1000"/>
              </a:spcBef>
              <a:spcAft>
                <a:spcPts val="0"/>
              </a:spcAft>
              <a:buClr>
                <a:schemeClr val="dk1"/>
              </a:buClr>
              <a:buSzPct val="100000"/>
              <a:buChar char="•"/>
            </a:pPr>
            <a:r>
              <a:rPr lang="en-US" b="1" dirty="0"/>
              <a:t>The PCE server uses the PCE Protocol in order to convey this information to network elements or PCCs. Ideally, the PCE server is a consumer of active topology. </a:t>
            </a:r>
            <a:endParaRPr b="1" dirty="0"/>
          </a:p>
          <a:p>
            <a:pPr marL="228600" lvl="0" indent="-228600" algn="just" rtl="0">
              <a:lnSpc>
                <a:spcPct val="90000"/>
              </a:lnSpc>
              <a:spcBef>
                <a:spcPts val="1000"/>
              </a:spcBef>
              <a:spcAft>
                <a:spcPts val="0"/>
              </a:spcAft>
              <a:buClr>
                <a:srgbClr val="000000"/>
              </a:buClr>
              <a:buSzPct val="100000"/>
              <a:buChar char="•"/>
            </a:pPr>
            <a:r>
              <a:rPr lang="en-US" b="1" i="0" dirty="0">
                <a:solidFill>
                  <a:srgbClr val="000000"/>
                </a:solidFill>
                <a:latin typeface="Arial"/>
                <a:ea typeface="Arial"/>
                <a:cs typeface="Arial"/>
                <a:sym typeface="Arial"/>
              </a:rPr>
              <a:t>Application-Layer Traffic Optimization (ALTO) protocol provides network information that applications use for modifying network resource consumption patterns while improving their performance.</a:t>
            </a:r>
            <a:endParaRPr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1567</TotalTime>
  <Words>1745</Words>
  <Application>Microsoft Office PowerPoint</Application>
  <PresentationFormat>Widescreen</PresentationFormat>
  <Paragraphs>82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Times New Roman</vt:lpstr>
      <vt:lpstr>Oi</vt:lpstr>
      <vt:lpstr>Calibri</vt:lpstr>
      <vt:lpstr>Arial</vt:lpstr>
      <vt:lpstr>Bookman Old Style</vt:lpstr>
      <vt:lpstr>EB Garamond</vt:lpstr>
      <vt:lpstr>Open Sans</vt:lpstr>
      <vt:lpstr>Office Theme</vt:lpstr>
      <vt:lpstr>  S7:Layer 3 Centric, L3VPN, Path Computation Element Server </vt:lpstr>
      <vt:lpstr>1.Layer 3 Centric</vt:lpstr>
      <vt:lpstr>1.1.L3VPN</vt:lpstr>
      <vt:lpstr>1.2.Juniper Networks Virtual Network System SDN controller system</vt:lpstr>
      <vt:lpstr>1.2.1.COMPONENTS</vt:lpstr>
      <vt:lpstr>1.3.Relationship to the idealized SDN framework</vt:lpstr>
      <vt:lpstr>2.Path Computation Element Server</vt:lpstr>
      <vt:lpstr>2.2.The Path Computation Element (PCE) Solution</vt:lpstr>
      <vt:lpstr>PCE server  services</vt:lpstr>
      <vt:lpstr>Relationship to the idealized SDN framework</vt:lpstr>
      <vt:lpstr>PCE server components (non -exhaustive/conceptual)</vt:lpstr>
      <vt:lpstr>S8:Plexxi Plexxi Affinity</vt:lpstr>
      <vt:lpstr>Plexxi</vt:lpstr>
      <vt:lpstr>Plexxi Systems architecture</vt:lpstr>
      <vt:lpstr>PowerPoint Presentation</vt:lpstr>
      <vt:lpstr>Plexxi Affinity</vt:lpstr>
      <vt:lpstr>S9 :Cisco OnePK, Relationship to the Idealized SDN Framework</vt:lpstr>
      <vt:lpstr>Cisco OnePK</vt:lpstr>
      <vt:lpstr>Cisco OnePK controller concept</vt:lpstr>
      <vt:lpstr>Relationship to the Idealized SDN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S7:Layer 3 Centric, L3VPN, Path Computation Element Server </dc:title>
  <dc:creator>VIJAYAKUMAR PONNUSAMY</dc:creator>
  <cp:lastModifiedBy>Debarati Nath</cp:lastModifiedBy>
  <cp:revision>9</cp:revision>
  <dcterms:created xsi:type="dcterms:W3CDTF">2021-08-23T14:22:10Z</dcterms:created>
  <dcterms:modified xsi:type="dcterms:W3CDTF">2024-08-02T08:20:15Z</dcterms:modified>
</cp:coreProperties>
</file>