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3"/>
  </p:notesMasterIdLst>
  <p:sldIdLst>
    <p:sldId id="256" r:id="rId2"/>
    <p:sldId id="257" r:id="rId3"/>
    <p:sldId id="258" r:id="rId4"/>
    <p:sldId id="292" r:id="rId5"/>
    <p:sldId id="259" r:id="rId6"/>
    <p:sldId id="260" r:id="rId7"/>
    <p:sldId id="261" r:id="rId8"/>
    <p:sldId id="262" r:id="rId9"/>
    <p:sldId id="293" r:id="rId10"/>
    <p:sldId id="263" r:id="rId11"/>
    <p:sldId id="264" r:id="rId12"/>
    <p:sldId id="265" r:id="rId13"/>
    <p:sldId id="266" r:id="rId14"/>
    <p:sldId id="267" r:id="rId15"/>
    <p:sldId id="268" r:id="rId16"/>
    <p:sldId id="269" r:id="rId17"/>
    <p:sldId id="271" r:id="rId18"/>
    <p:sldId id="272" r:id="rId19"/>
    <p:sldId id="274" r:id="rId20"/>
    <p:sldId id="276" r:id="rId21"/>
    <p:sldId id="277" r:id="rId22"/>
    <p:sldId id="278" r:id="rId23"/>
    <p:sldId id="279" r:id="rId24"/>
    <p:sldId id="280" r:id="rId25"/>
    <p:sldId id="282" r:id="rId26"/>
    <p:sldId id="283" r:id="rId27"/>
    <p:sldId id="284" r:id="rId28"/>
    <p:sldId id="285" r:id="rId29"/>
    <p:sldId id="287" r:id="rId30"/>
    <p:sldId id="288" r:id="rId31"/>
    <p:sldId id="289" r:id="rId32"/>
  </p:sldIdLst>
  <p:sldSz cx="12192000" cy="6858000"/>
  <p:notesSz cx="6858000" cy="9144000"/>
  <p:embeddedFontLst>
    <p:embeddedFont>
      <p:font typeface="EB Garamond" panose="00000500000000000000" pitchFamily="2" charset="0"/>
      <p:regular r:id="rId34"/>
      <p:bold r:id="rId35"/>
      <p:italic r:id="rId36"/>
      <p:boldItalic r:id="rId37"/>
    </p:embeddedFont>
    <p:embeddedFont>
      <p:font typeface="Oswald" panose="00000500000000000000" pitchFamily="2" charset="0"/>
      <p:regular r:id="rId38"/>
      <p:bold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gv26nSQXRdFC0wJ1gLTxcFoXxXK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1116" y="4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64478775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1" name="Google Shape;301;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9267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495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4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4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4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3"/>
        <p:cNvGrpSpPr/>
        <p:nvPr/>
      </p:nvGrpSpPr>
      <p:grpSpPr>
        <a:xfrm>
          <a:off x="0" y="0"/>
          <a:ext cx="0" cy="0"/>
          <a:chOff x="0" y="0"/>
          <a:chExt cx="0" cy="0"/>
        </a:xfrm>
      </p:grpSpPr>
      <p:sp>
        <p:nvSpPr>
          <p:cNvPr id="24" name="Google Shape;24;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3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4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4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4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4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4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4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4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4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4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4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45"/>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4" name="Google Shape;64;p4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www.youtube.com/watch?v=cxR6MbY7djs"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jJ8J0QVnBw8"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www.youtube.com/watch?v=4EavvBUHI9g" TargetMode="External"/><Relationship Id="rId4" Type="http://schemas.openxmlformats.org/officeDocument/2006/relationships/hyperlink" Target="https://www.youtube.com/watch?v=Aaq0WY-LplY"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s://www.youtube.com/watch?v=9g_f78HaJKg"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cXtCENHfyaY"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Arial"/>
              <a:buNone/>
            </a:pPr>
            <a:r>
              <a:rPr lang="en-GB"/>
              <a:t>UNIT -2</a:t>
            </a:r>
            <a:endParaRPr/>
          </a:p>
        </p:txBody>
      </p:sp>
      <p:sp>
        <p:nvSpPr>
          <p:cNvPr id="85" name="Google Shape;85;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1800"/>
              <a:buNone/>
            </a:pPr>
            <a:r>
              <a:rPr lang="en-GB" sz="1800">
                <a:latin typeface="Arial"/>
                <a:ea typeface="Arial"/>
                <a:cs typeface="Arial"/>
                <a:sym typeface="Arial"/>
              </a:rPr>
              <a:t>How SDN Works- Fundamental Characteristics of SDN, SDN Operation, SDN Devices</a:t>
            </a:r>
            <a:endParaRPr/>
          </a:p>
          <a:p>
            <a:pPr marL="0" lvl="0" indent="0" algn="ctr" rtl="0">
              <a:lnSpc>
                <a:spcPct val="90000"/>
              </a:lnSpc>
              <a:spcBef>
                <a:spcPts val="1000"/>
              </a:spcBef>
              <a:spcAft>
                <a:spcPts val="0"/>
              </a:spcAft>
              <a:buClr>
                <a:schemeClr val="dk1"/>
              </a:buClr>
              <a:buSzPts val="1800"/>
              <a:buNone/>
            </a:pPr>
            <a:r>
              <a:rPr lang="en-GB" sz="1800">
                <a:latin typeface="Arial"/>
                <a:ea typeface="Arial"/>
                <a:cs typeface="Arial"/>
                <a:sym typeface="Arial"/>
              </a:rPr>
              <a:t>Ref. 1, Ch.4.1, 4.2, 4.3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8"/>
          <p:cNvSpPr txBox="1">
            <a:spLocks noGrp="1"/>
          </p:cNvSpPr>
          <p:nvPr>
            <p:ph type="title"/>
          </p:nvPr>
        </p:nvSpPr>
        <p:spPr>
          <a:xfrm>
            <a:off x="838200"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GB" b="1" u="sng" dirty="0"/>
              <a:t>Proactive and reactive flows</a:t>
            </a:r>
            <a:endParaRPr u="sng" dirty="0"/>
          </a:p>
        </p:txBody>
      </p:sp>
      <p:sp>
        <p:nvSpPr>
          <p:cNvPr id="128" name="Google Shape;128;p8"/>
          <p:cNvSpPr txBox="1">
            <a:spLocks noGrp="1"/>
          </p:cNvSpPr>
          <p:nvPr>
            <p:ph type="body" idx="1"/>
          </p:nvPr>
        </p:nvSpPr>
        <p:spPr>
          <a:xfrm>
            <a:off x="838200" y="1253331"/>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1000"/>
              </a:spcBef>
              <a:spcAft>
                <a:spcPts val="0"/>
              </a:spcAft>
              <a:buClr>
                <a:schemeClr val="dk1"/>
              </a:buClr>
              <a:buSzPct val="100000"/>
              <a:buChar char="•"/>
            </a:pPr>
            <a:r>
              <a:rPr lang="en-US" sz="2000" b="1" dirty="0">
                <a:latin typeface="Times New Roman" panose="02020603050405020304" pitchFamily="18" charset="0"/>
                <a:cs typeface="Times New Roman" panose="02020603050405020304" pitchFamily="18" charset="0"/>
              </a:rPr>
              <a:t>Reactive flow setup involves installing flow entries on-demand, as packets arrive at the switch without a matching flow entry. When the first packet of a new flow reaches a switch, it is forwarded to the SDN controller. The controller then determines the appropriate actions and installs the necessary flow entries in the switch.</a:t>
            </a:r>
            <a:endParaRPr sz="2000" b="1" dirty="0">
              <a:latin typeface="Times New Roman" panose="02020603050405020304" pitchFamily="18" charset="0"/>
              <a:cs typeface="Times New Roman" panose="02020603050405020304" pitchFamily="18" charset="0"/>
            </a:endParaRPr>
          </a:p>
          <a:p>
            <a:pPr marL="228600" lvl="0" indent="-228600" algn="just" rtl="0">
              <a:lnSpc>
                <a:spcPct val="90000"/>
              </a:lnSpc>
              <a:spcBef>
                <a:spcPts val="1000"/>
              </a:spcBef>
              <a:spcAft>
                <a:spcPts val="0"/>
              </a:spcAft>
              <a:buClr>
                <a:schemeClr val="dk1"/>
              </a:buClr>
              <a:buSzPct val="100000"/>
              <a:buChar char="•"/>
            </a:pPr>
            <a:r>
              <a:rPr lang="en-GB" sz="2000" dirty="0">
                <a:latin typeface="Times New Roman" panose="02020603050405020304" pitchFamily="18" charset="0"/>
                <a:cs typeface="Times New Roman" panose="02020603050405020304" pitchFamily="18" charset="0"/>
              </a:rPr>
              <a:t>For example, the controller can insert flows reactively in response to other data sources such as intrusion detection systems (IDS) or the NetFlow traffic </a:t>
            </a:r>
            <a:r>
              <a:rPr lang="en-GB" sz="2000" dirty="0" err="1">
                <a:latin typeface="Times New Roman" panose="02020603050405020304" pitchFamily="18" charset="0"/>
                <a:cs typeface="Times New Roman" panose="02020603050405020304" pitchFamily="18" charset="0"/>
              </a:rPr>
              <a:t>analyzer</a:t>
            </a:r>
            <a:endParaRPr sz="2000" dirty="0">
              <a:latin typeface="Times New Roman" panose="02020603050405020304" pitchFamily="18" charset="0"/>
              <a:cs typeface="Times New Roman" panose="02020603050405020304" pitchFamily="18" charset="0"/>
            </a:endParaRPr>
          </a:p>
          <a:p>
            <a:pPr marL="228600" lvl="0" indent="-90804" algn="l" rtl="0">
              <a:lnSpc>
                <a:spcPct val="90000"/>
              </a:lnSpc>
              <a:spcBef>
                <a:spcPts val="1000"/>
              </a:spcBef>
              <a:spcAft>
                <a:spcPts val="0"/>
              </a:spcAft>
              <a:buClr>
                <a:schemeClr val="dk1"/>
              </a:buClr>
              <a:buSzPct val="100000"/>
              <a:buNone/>
            </a:pP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GB"/>
              <a:t>Controller-to-device communication</a:t>
            </a:r>
            <a:endParaRPr/>
          </a:p>
        </p:txBody>
      </p:sp>
      <p:pic>
        <p:nvPicPr>
          <p:cNvPr id="134" name="Google Shape;134;p9"/>
          <p:cNvPicPr preferRelativeResize="0">
            <a:picLocks noGrp="1"/>
          </p:cNvPicPr>
          <p:nvPr>
            <p:ph type="body" idx="1"/>
          </p:nvPr>
        </p:nvPicPr>
        <p:blipFill rotWithShape="1">
          <a:blip r:embed="rId3">
            <a:alphaModFix/>
          </a:blip>
          <a:srcRect/>
          <a:stretch/>
        </p:blipFill>
        <p:spPr>
          <a:xfrm>
            <a:off x="2979312" y="2529882"/>
            <a:ext cx="6233375" cy="294282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0"/>
          <p:cNvSpPr txBox="1">
            <a:spLocks noGrp="1"/>
          </p:cNvSpPr>
          <p:nvPr>
            <p:ph type="title"/>
          </p:nvPr>
        </p:nvSpPr>
        <p:spPr>
          <a:xfrm>
            <a:off x="767178" y="6833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GB" sz="4400" dirty="0">
                <a:latin typeface="Arial"/>
                <a:ea typeface="Arial"/>
                <a:cs typeface="Arial"/>
                <a:sym typeface="Arial"/>
              </a:rPr>
              <a:t>3.</a:t>
            </a:r>
            <a:r>
              <a:rPr lang="en-GB" sz="4400" u="sng" dirty="0">
                <a:latin typeface="Arial"/>
                <a:ea typeface="Arial"/>
                <a:cs typeface="Arial"/>
                <a:sym typeface="Arial"/>
              </a:rPr>
              <a:t>SDN Devices</a:t>
            </a:r>
            <a:endParaRPr u="sng" dirty="0"/>
          </a:p>
        </p:txBody>
      </p:sp>
      <p:sp>
        <p:nvSpPr>
          <p:cNvPr id="140" name="Google Shape;140;p10"/>
          <p:cNvSpPr txBox="1">
            <a:spLocks noGrp="1"/>
          </p:cNvSpPr>
          <p:nvPr>
            <p:ph type="body" idx="1"/>
          </p:nvPr>
        </p:nvSpPr>
        <p:spPr>
          <a:xfrm>
            <a:off x="540421" y="1388825"/>
            <a:ext cx="6415187" cy="4351338"/>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ts val="1600"/>
              <a:buChar char="•"/>
            </a:pPr>
            <a:r>
              <a:rPr lang="en-GB" sz="1600" b="1" dirty="0"/>
              <a:t>An SDN device is composed of an API for communication with the controller, an abstraction layer, and a packet-processing function.</a:t>
            </a:r>
            <a:endParaRPr b="1" dirty="0"/>
          </a:p>
          <a:p>
            <a:pPr marL="228600" lvl="0" indent="-228600" algn="just" rtl="0">
              <a:lnSpc>
                <a:spcPct val="90000"/>
              </a:lnSpc>
              <a:spcBef>
                <a:spcPts val="1000"/>
              </a:spcBef>
              <a:spcAft>
                <a:spcPts val="0"/>
              </a:spcAft>
              <a:buClr>
                <a:schemeClr val="dk1"/>
              </a:buClr>
              <a:buSzPts val="1600"/>
              <a:buChar char="•"/>
            </a:pPr>
            <a:r>
              <a:rPr lang="en-GB" sz="1600" b="1" dirty="0"/>
              <a:t> In the case of a virtual switch, this packet-processing function is packet processing software, as shown in Figure</a:t>
            </a:r>
            <a:endParaRPr b="1" dirty="0"/>
          </a:p>
          <a:p>
            <a:pPr marL="228600" lvl="0" indent="-228600" algn="just" rtl="0">
              <a:lnSpc>
                <a:spcPct val="90000"/>
              </a:lnSpc>
              <a:spcBef>
                <a:spcPts val="1000"/>
              </a:spcBef>
              <a:spcAft>
                <a:spcPts val="0"/>
              </a:spcAft>
              <a:buClr>
                <a:schemeClr val="dk1"/>
              </a:buClr>
              <a:buSzPts val="1600"/>
              <a:buChar char="•"/>
            </a:pPr>
            <a:r>
              <a:rPr lang="en-GB" sz="1600" b="1" dirty="0"/>
              <a:t>In the case of a physical switch, the packet-processing function is embodied in the hardware for packet-processing logic, as shown in figure</a:t>
            </a:r>
            <a:endParaRPr sz="1600" b="1" dirty="0"/>
          </a:p>
          <a:p>
            <a:pPr marL="228600" lvl="0" indent="-228600" algn="just" rtl="0">
              <a:lnSpc>
                <a:spcPct val="90000"/>
              </a:lnSpc>
              <a:spcBef>
                <a:spcPts val="1000"/>
              </a:spcBef>
              <a:spcAft>
                <a:spcPts val="0"/>
              </a:spcAft>
              <a:buClr>
                <a:schemeClr val="dk1"/>
              </a:buClr>
              <a:buSzPts val="1600"/>
              <a:buChar char="•"/>
            </a:pPr>
            <a:r>
              <a:rPr lang="en-GB" sz="1600" b="1" dirty="0"/>
              <a:t>The abstraction layer expresses one or more flow tables.</a:t>
            </a:r>
            <a:endParaRPr b="1" dirty="0"/>
          </a:p>
          <a:p>
            <a:pPr marL="228600" lvl="0" indent="-228600" algn="just" rtl="0">
              <a:lnSpc>
                <a:spcPct val="90000"/>
              </a:lnSpc>
              <a:spcBef>
                <a:spcPts val="1000"/>
              </a:spcBef>
              <a:spcAft>
                <a:spcPts val="0"/>
              </a:spcAft>
              <a:buClr>
                <a:schemeClr val="dk1"/>
              </a:buClr>
              <a:buSzPts val="1600"/>
              <a:buChar char="•"/>
            </a:pPr>
            <a:r>
              <a:rPr lang="en-GB" sz="1600" b="1" dirty="0"/>
              <a:t> The packet-processing logic consists of the mechanisms to take actions based on the results of evaluating incoming packets and finding the highest-priority match. When a match is found, the incoming packet is processed locally </a:t>
            </a:r>
            <a:r>
              <a:rPr lang="en-GB" sz="1600" dirty="0"/>
              <a:t>unless it is explicitly forwarded to the controller. </a:t>
            </a:r>
            <a:endParaRPr dirty="0"/>
          </a:p>
          <a:p>
            <a:pPr marL="228600" lvl="0" indent="-228600" algn="just" rtl="0">
              <a:lnSpc>
                <a:spcPct val="90000"/>
              </a:lnSpc>
              <a:spcBef>
                <a:spcPts val="1000"/>
              </a:spcBef>
              <a:spcAft>
                <a:spcPts val="0"/>
              </a:spcAft>
              <a:buClr>
                <a:schemeClr val="dk1"/>
              </a:buClr>
              <a:buSzPts val="1600"/>
              <a:buChar char="•"/>
            </a:pPr>
            <a:r>
              <a:rPr lang="en-GB" sz="1600" b="1" dirty="0"/>
              <a:t>When no match is found, the packet may be copied to the controller for further processing</a:t>
            </a:r>
            <a:r>
              <a:rPr lang="en-GB" sz="1600" dirty="0"/>
              <a:t>. This process is also referred to as the controller consuming the packet</a:t>
            </a:r>
            <a:endParaRPr dirty="0"/>
          </a:p>
        </p:txBody>
      </p:sp>
      <p:pic>
        <p:nvPicPr>
          <p:cNvPr id="141" name="Google Shape;141;p10"/>
          <p:cNvPicPr preferRelativeResize="0">
            <a:picLocks noGrp="1"/>
          </p:cNvPicPr>
          <p:nvPr>
            <p:ph type="body" idx="2"/>
          </p:nvPr>
        </p:nvPicPr>
        <p:blipFill rotWithShape="1">
          <a:blip r:embed="rId3">
            <a:alphaModFix/>
          </a:blip>
          <a:srcRect/>
          <a:stretch/>
        </p:blipFill>
        <p:spPr>
          <a:xfrm>
            <a:off x="7274177" y="1444357"/>
            <a:ext cx="3812146" cy="2543577"/>
          </a:xfrm>
          <a:prstGeom prst="rect">
            <a:avLst/>
          </a:prstGeom>
          <a:noFill/>
          <a:ln>
            <a:noFill/>
          </a:ln>
        </p:spPr>
      </p:pic>
      <p:sp>
        <p:nvSpPr>
          <p:cNvPr id="142" name="Google Shape;142;p10"/>
          <p:cNvSpPr txBox="1"/>
          <p:nvPr/>
        </p:nvSpPr>
        <p:spPr>
          <a:xfrm>
            <a:off x="7194279" y="1204159"/>
            <a:ext cx="423054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b="0" i="0" u="none" strike="noStrike" cap="none">
                <a:solidFill>
                  <a:schemeClr val="dk1"/>
                </a:solidFill>
                <a:latin typeface="Arial"/>
                <a:ea typeface="Arial"/>
                <a:cs typeface="Arial"/>
                <a:sym typeface="Arial"/>
              </a:rPr>
              <a:t>SDN software switch anatomy.</a:t>
            </a:r>
            <a:endParaRPr/>
          </a:p>
        </p:txBody>
      </p:sp>
      <p:pic>
        <p:nvPicPr>
          <p:cNvPr id="143" name="Google Shape;143;p10"/>
          <p:cNvPicPr preferRelativeResize="0"/>
          <p:nvPr/>
        </p:nvPicPr>
        <p:blipFill rotWithShape="1">
          <a:blip r:embed="rId4">
            <a:alphaModFix/>
          </a:blip>
          <a:srcRect/>
          <a:stretch/>
        </p:blipFill>
        <p:spPr>
          <a:xfrm>
            <a:off x="7131728" y="3987934"/>
            <a:ext cx="4713668" cy="2504941"/>
          </a:xfrm>
          <a:prstGeom prst="rect">
            <a:avLst/>
          </a:prstGeom>
          <a:noFill/>
          <a:ln>
            <a:noFill/>
          </a:ln>
        </p:spPr>
      </p:pic>
      <p:sp>
        <p:nvSpPr>
          <p:cNvPr id="144" name="Google Shape;144;p10"/>
          <p:cNvSpPr txBox="1"/>
          <p:nvPr/>
        </p:nvSpPr>
        <p:spPr>
          <a:xfrm>
            <a:off x="7609069" y="3870737"/>
            <a:ext cx="353109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a:solidFill>
                  <a:schemeClr val="dk1"/>
                </a:solidFill>
                <a:latin typeface="Arial"/>
                <a:ea typeface="Arial"/>
                <a:cs typeface="Arial"/>
                <a:sym typeface="Arial"/>
              </a:rPr>
              <a:t>SDN hardware switch anatomy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1"/>
          <p:cNvSpPr txBox="1">
            <a:spLocks noGrp="1"/>
          </p:cNvSpPr>
          <p:nvPr>
            <p:ph type="title"/>
          </p:nvPr>
        </p:nvSpPr>
        <p:spPr>
          <a:xfrm>
            <a:off x="581184" y="18255"/>
            <a:ext cx="10515600" cy="92612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Arial"/>
              <a:buNone/>
            </a:pPr>
            <a:r>
              <a:rPr lang="en-GB" sz="2400" dirty="0">
                <a:latin typeface="Arial"/>
                <a:ea typeface="Arial"/>
                <a:cs typeface="Arial"/>
                <a:sym typeface="Arial"/>
              </a:rPr>
              <a:t>3.1. </a:t>
            </a:r>
            <a:r>
              <a:rPr lang="en-GB" sz="2400" u="sng" dirty="0">
                <a:latin typeface="Arial"/>
                <a:ea typeface="Arial"/>
                <a:cs typeface="Arial"/>
                <a:sym typeface="Arial"/>
              </a:rPr>
              <a:t>Flow Tables</a:t>
            </a:r>
            <a:endParaRPr u="sng" dirty="0"/>
          </a:p>
        </p:txBody>
      </p:sp>
      <p:sp>
        <p:nvSpPr>
          <p:cNvPr id="150" name="Google Shape;150;p11"/>
          <p:cNvSpPr txBox="1">
            <a:spLocks noGrp="1"/>
          </p:cNvSpPr>
          <p:nvPr>
            <p:ph type="body" idx="1"/>
          </p:nvPr>
        </p:nvSpPr>
        <p:spPr>
          <a:xfrm>
            <a:off x="328534" y="758656"/>
            <a:ext cx="7331439" cy="4351338"/>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ts val="2400"/>
              <a:buChar char="•"/>
            </a:pPr>
            <a:r>
              <a:rPr lang="en-GB" sz="2400" b="1" dirty="0">
                <a:latin typeface="Arial"/>
                <a:ea typeface="Arial"/>
                <a:cs typeface="Arial"/>
                <a:sym typeface="Arial"/>
              </a:rPr>
              <a:t>Flow tables are the fundamental data structures in an SDN device. These flow tables allow the device to evaluate incoming packets and take the appropriate action based on the contents of the packet that has just been received</a:t>
            </a:r>
            <a:endParaRPr b="1" dirty="0"/>
          </a:p>
          <a:p>
            <a:pPr marL="228600" lvl="0" indent="-228600" algn="just" rtl="0">
              <a:lnSpc>
                <a:spcPct val="90000"/>
              </a:lnSpc>
              <a:spcBef>
                <a:spcPts val="1000"/>
              </a:spcBef>
              <a:spcAft>
                <a:spcPts val="0"/>
              </a:spcAft>
              <a:buClr>
                <a:schemeClr val="dk1"/>
              </a:buClr>
              <a:buSzPts val="2400"/>
              <a:buChar char="•"/>
            </a:pPr>
            <a:r>
              <a:rPr lang="en-GB" sz="2400" b="1" dirty="0">
                <a:latin typeface="Arial"/>
                <a:ea typeface="Arial"/>
                <a:cs typeface="Arial"/>
                <a:sym typeface="Arial"/>
              </a:rPr>
              <a:t>Flow tables consist of a number of prioritized flow entries, each of which typically consists of two components: match fields and actions. Match fields are used to compare against incoming packets. An incoming packet is compared against the match fields in priority order, and the first complete match is selected</a:t>
            </a:r>
            <a:r>
              <a:rPr lang="en-GB" sz="2400" dirty="0">
                <a:latin typeface="Arial"/>
                <a:ea typeface="Arial"/>
                <a:cs typeface="Arial"/>
                <a:sym typeface="Arial"/>
              </a:rPr>
              <a:t>.</a:t>
            </a:r>
            <a:endParaRPr dirty="0"/>
          </a:p>
        </p:txBody>
      </p:sp>
      <p:pic>
        <p:nvPicPr>
          <p:cNvPr id="3" name="Picture 2">
            <a:extLst>
              <a:ext uri="{FF2B5EF4-FFF2-40B4-BE49-F238E27FC236}">
                <a16:creationId xmlns:a16="http://schemas.microsoft.com/office/drawing/2014/main" id="{5F83CF39-1CD2-AA0D-4B15-297F51A413A8}"/>
              </a:ext>
            </a:extLst>
          </p:cNvPr>
          <p:cNvPicPr>
            <a:picLocks noChangeAspect="1"/>
          </p:cNvPicPr>
          <p:nvPr/>
        </p:nvPicPr>
        <p:blipFill>
          <a:blip r:embed="rId3"/>
          <a:stretch>
            <a:fillRect/>
          </a:stretch>
        </p:blipFill>
        <p:spPr>
          <a:xfrm>
            <a:off x="7912623" y="758656"/>
            <a:ext cx="4074265" cy="3708413"/>
          </a:xfrm>
          <a:prstGeom prst="rect">
            <a:avLst/>
          </a:prstGeom>
        </p:spPr>
      </p:pic>
      <p:sp>
        <p:nvSpPr>
          <p:cNvPr id="4" name="TextBox 3">
            <a:extLst>
              <a:ext uri="{FF2B5EF4-FFF2-40B4-BE49-F238E27FC236}">
                <a16:creationId xmlns:a16="http://schemas.microsoft.com/office/drawing/2014/main" id="{9F06A647-EAD2-8E19-1EFA-31601FFACDF6}"/>
              </a:ext>
            </a:extLst>
          </p:cNvPr>
          <p:cNvSpPr txBox="1"/>
          <p:nvPr/>
        </p:nvSpPr>
        <p:spPr>
          <a:xfrm>
            <a:off x="946253" y="5999081"/>
            <a:ext cx="6096000" cy="307777"/>
          </a:xfrm>
          <a:prstGeom prst="rect">
            <a:avLst/>
          </a:prstGeom>
          <a:noFill/>
        </p:spPr>
        <p:txBody>
          <a:bodyPr wrap="square">
            <a:spAutoFit/>
          </a:bodyPr>
          <a:lstStyle/>
          <a:p>
            <a:r>
              <a:rPr lang="en-IN" dirty="0">
                <a:hlinkClick r:id="rId4"/>
              </a:rPr>
              <a:t>https://www.youtube.com/watch?v=cxR6MbY7djs</a:t>
            </a:r>
            <a:r>
              <a:rPr lang="en-IN" dirty="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Font typeface="Oswald"/>
              <a:buNone/>
            </a:pPr>
            <a:r>
              <a:rPr lang="en-GB" sz="1800" b="1" i="0" u="none" strike="noStrike" dirty="0">
                <a:latin typeface="Oswald"/>
                <a:ea typeface="Oswald"/>
                <a:cs typeface="Oswald"/>
                <a:sym typeface="Oswald"/>
              </a:rPr>
              <a:t>3.2.</a:t>
            </a:r>
            <a:r>
              <a:rPr lang="en-GB" sz="1800" b="1" i="0" u="sng" strike="noStrike" dirty="0">
                <a:latin typeface="Oswald"/>
                <a:ea typeface="Oswald"/>
                <a:cs typeface="Oswald"/>
                <a:sym typeface="Oswald"/>
              </a:rPr>
              <a:t>SDN Software Switches</a:t>
            </a:r>
            <a:endParaRPr u="sng" dirty="0"/>
          </a:p>
        </p:txBody>
      </p:sp>
      <p:sp>
        <p:nvSpPr>
          <p:cNvPr id="156" name="Google Shape;156;p12"/>
          <p:cNvSpPr txBox="1">
            <a:spLocks noGrp="1"/>
          </p:cNvSpPr>
          <p:nvPr>
            <p:ph type="body" idx="1"/>
          </p:nvPr>
        </p:nvSpPr>
        <p:spPr>
          <a:xfrm>
            <a:off x="838200" y="1544714"/>
            <a:ext cx="10515600" cy="4909351"/>
          </a:xfrm>
          <a:prstGeom prst="rect">
            <a:avLst/>
          </a:prstGeom>
          <a:noFill/>
          <a:ln>
            <a:noFill/>
          </a:ln>
        </p:spPr>
        <p:txBody>
          <a:bodyPr spcFirstLastPara="1" wrap="square" lIns="91425" tIns="45700" rIns="91425" bIns="45700" anchor="t" anchorCtr="0">
            <a:noAutofit/>
          </a:bodyPr>
          <a:lstStyle/>
          <a:p>
            <a:pPr marL="228600" lvl="0" indent="-228600" algn="just" rtl="0">
              <a:lnSpc>
                <a:spcPct val="110000"/>
              </a:lnSpc>
              <a:spcBef>
                <a:spcPts val="0"/>
              </a:spcBef>
              <a:spcAft>
                <a:spcPts val="0"/>
              </a:spcAft>
              <a:buClr>
                <a:schemeClr val="dk1"/>
              </a:buClr>
              <a:buSzPts val="1800"/>
              <a:buChar char="•"/>
            </a:pPr>
            <a:r>
              <a:rPr lang="en-GB" sz="1800" b="1" dirty="0">
                <a:latin typeface="Arial"/>
                <a:ea typeface="Arial"/>
                <a:cs typeface="Arial"/>
                <a:sym typeface="Arial"/>
              </a:rPr>
              <a:t>Implementation of SDN devices in software is the simplest means of creating an SDN device, because the flow tables, flow entries, and match fields involved are easily mapped to general software </a:t>
            </a:r>
            <a:r>
              <a:rPr lang="en-GB" sz="1800" b="1" u="sng" dirty="0">
                <a:latin typeface="Arial"/>
                <a:ea typeface="Arial"/>
                <a:cs typeface="Arial"/>
                <a:sym typeface="Arial"/>
              </a:rPr>
              <a:t>data structures, such as sorted arrays and hash tables. </a:t>
            </a:r>
          </a:p>
          <a:p>
            <a:pPr marL="228600" lvl="0" indent="-228600" algn="just" rtl="0">
              <a:lnSpc>
                <a:spcPct val="110000"/>
              </a:lnSpc>
              <a:spcBef>
                <a:spcPts val="0"/>
              </a:spcBef>
              <a:spcAft>
                <a:spcPts val="0"/>
              </a:spcAft>
              <a:buClr>
                <a:schemeClr val="dk1"/>
              </a:buClr>
              <a:buSzPts val="1800"/>
              <a:buChar char="•"/>
            </a:pPr>
            <a:endParaRPr lang="en-GB" sz="1800" b="1" dirty="0"/>
          </a:p>
          <a:p>
            <a:pPr marL="228600" lvl="0" indent="-228600" algn="just" rtl="0">
              <a:lnSpc>
                <a:spcPct val="110000"/>
              </a:lnSpc>
              <a:spcBef>
                <a:spcPts val="0"/>
              </a:spcBef>
              <a:spcAft>
                <a:spcPts val="0"/>
              </a:spcAft>
              <a:buClr>
                <a:schemeClr val="dk1"/>
              </a:buClr>
              <a:buSzPts val="1800"/>
              <a:buChar char="•"/>
            </a:pPr>
            <a:r>
              <a:rPr lang="en-GB" sz="1800" b="1" dirty="0">
                <a:latin typeface="Arial"/>
                <a:ea typeface="Arial"/>
                <a:cs typeface="Arial"/>
                <a:sym typeface="Arial"/>
              </a:rPr>
              <a:t>Conversely, implementations in software are likely to be slower and less efficient than those implemented in hardware</a:t>
            </a:r>
            <a:endParaRPr b="1" dirty="0"/>
          </a:p>
          <a:p>
            <a:pPr marL="228600" lvl="0" indent="-228600" algn="just" rtl="0">
              <a:lnSpc>
                <a:spcPct val="110000"/>
              </a:lnSpc>
              <a:spcBef>
                <a:spcPts val="1000"/>
              </a:spcBef>
              <a:spcAft>
                <a:spcPts val="0"/>
              </a:spcAft>
              <a:buClr>
                <a:schemeClr val="dk1"/>
              </a:buClr>
              <a:buSzPts val="1800"/>
              <a:buChar char="•"/>
            </a:pPr>
            <a:r>
              <a:rPr lang="en-GB" sz="1800" b="1" dirty="0">
                <a:latin typeface="Arial"/>
                <a:ea typeface="Arial"/>
                <a:cs typeface="Arial"/>
                <a:sym typeface="Arial"/>
              </a:rPr>
              <a:t>Software device implementations also suffer less from resource constraints, since considerations such as processing power and memory size are not an issue in typical implementations. Thus, whereas a hardware SDN device implementation will support only a comparatively limited number of flow entries, the ceiling on the number of flow entries on a software device may be orders of magnitude larger</a:t>
            </a:r>
            <a:r>
              <a:rPr lang="en-GB" sz="1800" dirty="0">
                <a:latin typeface="Arial"/>
                <a:ea typeface="Arial"/>
                <a:cs typeface="Arial"/>
                <a:sym typeface="Arial"/>
              </a:rPr>
              <a:t>. </a:t>
            </a:r>
            <a:endParaRPr dirty="0"/>
          </a:p>
          <a:p>
            <a:pPr marL="228600" lvl="0" indent="-228600" algn="just" rtl="0">
              <a:lnSpc>
                <a:spcPct val="110000"/>
              </a:lnSpc>
              <a:spcBef>
                <a:spcPts val="1000"/>
              </a:spcBef>
              <a:spcAft>
                <a:spcPts val="0"/>
              </a:spcAft>
              <a:buClr>
                <a:schemeClr val="dk1"/>
              </a:buClr>
              <a:buSzPts val="1800"/>
              <a:buChar char="•"/>
            </a:pPr>
            <a:r>
              <a:rPr lang="en-GB" sz="1800" b="1" dirty="0">
                <a:latin typeface="Arial"/>
                <a:ea typeface="Arial"/>
                <a:cs typeface="Arial"/>
                <a:sym typeface="Arial"/>
              </a:rPr>
              <a:t>As software device implementations have more flexibility to implement more complex actions, </a:t>
            </a:r>
            <a:endParaRPr sz="1800" dirty="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Font typeface="Oswald"/>
              <a:buNone/>
            </a:pPr>
            <a:r>
              <a:rPr lang="en-GB" sz="1800" b="1" i="0" u="none" strike="noStrike" dirty="0">
                <a:latin typeface="Oswald"/>
                <a:ea typeface="Oswald"/>
                <a:cs typeface="Oswald"/>
                <a:sym typeface="Oswald"/>
              </a:rPr>
              <a:t>3.3</a:t>
            </a:r>
            <a:r>
              <a:rPr lang="en-GB" sz="1800" b="1" i="0" u="sng" strike="noStrike" dirty="0">
                <a:latin typeface="Oswald"/>
                <a:ea typeface="Oswald"/>
                <a:cs typeface="Oswald"/>
                <a:sym typeface="Oswald"/>
              </a:rPr>
              <a:t>.Hardware switch of SDN Devices</a:t>
            </a:r>
            <a:endParaRPr u="sng" dirty="0"/>
          </a:p>
        </p:txBody>
      </p:sp>
      <p:sp>
        <p:nvSpPr>
          <p:cNvPr id="162" name="Google Shape;162;p13"/>
          <p:cNvSpPr txBox="1">
            <a:spLocks noGrp="1"/>
          </p:cNvSpPr>
          <p:nvPr>
            <p:ph type="body" idx="1"/>
          </p:nvPr>
        </p:nvSpPr>
        <p:spPr>
          <a:xfrm>
            <a:off x="523407" y="1110340"/>
            <a:ext cx="10515600" cy="4637319"/>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ts val="1600"/>
              <a:buChar char="•"/>
            </a:pPr>
            <a:endParaRPr lang="en-GB" sz="2000" dirty="0"/>
          </a:p>
          <a:p>
            <a:pPr marL="228600" lvl="0" indent="-228600" algn="just" rtl="0">
              <a:lnSpc>
                <a:spcPct val="90000"/>
              </a:lnSpc>
              <a:spcBef>
                <a:spcPts val="0"/>
              </a:spcBef>
              <a:spcAft>
                <a:spcPts val="0"/>
              </a:spcAft>
              <a:buClr>
                <a:schemeClr val="dk1"/>
              </a:buClr>
              <a:buSzPts val="1600"/>
              <a:buChar char="•"/>
            </a:pPr>
            <a:r>
              <a:rPr lang="en-GB" sz="2000" b="1" dirty="0"/>
              <a:t>This hardware includes the layer two and layer three forwarding tables, usually implemented using </a:t>
            </a:r>
            <a:r>
              <a:rPr lang="en-GB" sz="2000" b="1" i="1" dirty="0"/>
              <a:t>content-addressable memories </a:t>
            </a:r>
            <a:r>
              <a:rPr lang="en-GB" sz="2000" b="1" dirty="0"/>
              <a:t>(CAMs) and </a:t>
            </a:r>
            <a:r>
              <a:rPr lang="en-GB" sz="2000" b="1" i="1" dirty="0"/>
              <a:t>ternary content-addressable memories </a:t>
            </a:r>
            <a:r>
              <a:rPr lang="en-GB" sz="2000" b="1" dirty="0"/>
              <a:t>(TCAMs) </a:t>
            </a:r>
            <a:r>
              <a:rPr lang="en-GB" sz="2000" dirty="0"/>
              <a:t> The layer two forwarding table is typically implemented using regular CAM or hardware-based hashing. These kinds of associative  emeries are used when there are precise indices, such as a 48-bit MAC address</a:t>
            </a:r>
            <a:endParaRPr sz="2000" dirty="0"/>
          </a:p>
          <a:p>
            <a:pPr marL="228600" lvl="0" indent="-228600" algn="l" rtl="0">
              <a:lnSpc>
                <a:spcPct val="90000"/>
              </a:lnSpc>
              <a:spcBef>
                <a:spcPts val="1000"/>
              </a:spcBef>
              <a:spcAft>
                <a:spcPts val="0"/>
              </a:spcAft>
              <a:buClr>
                <a:schemeClr val="dk1"/>
              </a:buClr>
              <a:buSzPts val="1600"/>
              <a:buChar char="•"/>
            </a:pPr>
            <a:r>
              <a:rPr lang="en-GB" sz="2000" dirty="0"/>
              <a:t>This hardware functionality allows the device to both match packets and then take actions </a:t>
            </a:r>
            <a:r>
              <a:rPr lang="en-GB" sz="2000" b="1" dirty="0"/>
              <a:t>at a very high rate</a:t>
            </a:r>
            <a:r>
              <a:rPr lang="en-GB" sz="2000" dirty="0"/>
              <a:t>. However, it also presents a </a:t>
            </a:r>
            <a:r>
              <a:rPr lang="en-GB" sz="2000" b="1" dirty="0"/>
              <a:t>series of challenges </a:t>
            </a:r>
            <a:r>
              <a:rPr lang="en-GB" sz="2000" dirty="0"/>
              <a:t>to the SDN device developer. Specifically:</a:t>
            </a:r>
            <a:endParaRPr sz="2000" dirty="0"/>
          </a:p>
          <a:p>
            <a:pPr marL="685800" lvl="1" indent="-228600" algn="l" rtl="0">
              <a:lnSpc>
                <a:spcPct val="90000"/>
              </a:lnSpc>
              <a:spcBef>
                <a:spcPts val="500"/>
              </a:spcBef>
              <a:spcAft>
                <a:spcPts val="0"/>
              </a:spcAft>
              <a:buClr>
                <a:schemeClr val="dk1"/>
              </a:buClr>
              <a:buSzPts val="1600"/>
              <a:buChar char="•"/>
            </a:pPr>
            <a:r>
              <a:rPr lang="en-GB" sz="2000" dirty="0"/>
              <a:t>Obviously, hardware will handle the flow lookups much faster than software, but hardware tables have limitations on the number of flow entries they can hold at any time, and software tables could be used to handle the overflow.</a:t>
            </a:r>
            <a:endParaRPr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GB" b="1"/>
              <a:t>3.4.Existing SDN Device Implementations</a:t>
            </a:r>
            <a:endParaRPr/>
          </a:p>
        </p:txBody>
      </p:sp>
      <p:sp>
        <p:nvSpPr>
          <p:cNvPr id="168" name="Google Shape;168;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ct val="100000"/>
              <a:buChar char="•"/>
            </a:pPr>
            <a:r>
              <a:rPr lang="en-GB" b="1" i="1" dirty="0"/>
              <a:t>Open </a:t>
            </a:r>
            <a:r>
              <a:rPr lang="en-GB" b="1" i="1" dirty="0" err="1"/>
              <a:t>vSwitch</a:t>
            </a:r>
            <a:r>
              <a:rPr lang="en-GB" b="1" i="1" dirty="0"/>
              <a:t> </a:t>
            </a:r>
            <a:r>
              <a:rPr lang="en-GB" b="1" dirty="0"/>
              <a:t>(OVS) [4] from </a:t>
            </a:r>
            <a:r>
              <a:rPr lang="en-GB" b="1" dirty="0" err="1"/>
              <a:t>Nicira</a:t>
            </a:r>
            <a:r>
              <a:rPr lang="en-GB" b="1" dirty="0"/>
              <a:t> and </a:t>
            </a:r>
            <a:r>
              <a:rPr lang="en-GB" b="1" i="1" dirty="0"/>
              <a:t>Indigo </a:t>
            </a:r>
            <a:r>
              <a:rPr lang="en-GB" b="1" dirty="0"/>
              <a:t>[5] from Big Switch. Incumbent </a:t>
            </a:r>
            <a:r>
              <a:rPr lang="en-GB" b="1" i="1" dirty="0"/>
              <a:t>network equipment manufacturers </a:t>
            </a:r>
            <a:r>
              <a:rPr lang="en-GB" b="1" dirty="0"/>
              <a:t>(NEMs), such as Cisco, HP, NEC, IBM, Juniper, and Extreme, have added OpenFlow support to some of their legacy switches</a:t>
            </a:r>
            <a:r>
              <a:rPr lang="en-GB" dirty="0"/>
              <a:t>.</a:t>
            </a:r>
            <a:endParaRPr dirty="0"/>
          </a:p>
          <a:p>
            <a:pPr marL="228600" lvl="0" indent="-228600" algn="just" rtl="0">
              <a:lnSpc>
                <a:spcPct val="90000"/>
              </a:lnSpc>
              <a:spcBef>
                <a:spcPts val="1000"/>
              </a:spcBef>
              <a:spcAft>
                <a:spcPts val="0"/>
              </a:spcAft>
              <a:buClr>
                <a:schemeClr val="dk1"/>
              </a:buClr>
              <a:buSzPct val="100000"/>
              <a:buChar char="•"/>
            </a:pPr>
            <a:r>
              <a:rPr lang="en-GB" b="1" dirty="0"/>
              <a:t>There is also a new class of devices called </a:t>
            </a:r>
            <a:r>
              <a:rPr lang="en-GB" b="1" i="1" dirty="0"/>
              <a:t>white-box switches</a:t>
            </a:r>
            <a:r>
              <a:rPr lang="en-GB" b="1" dirty="0"/>
              <a:t>, </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6"/>
          <p:cNvSpPr txBox="1">
            <a:spLocks noGrp="1"/>
          </p:cNvSpPr>
          <p:nvPr>
            <p:ph type="title"/>
          </p:nvPr>
        </p:nvSpPr>
        <p:spPr>
          <a:xfrm>
            <a:off x="703288" y="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GB" b="1" dirty="0"/>
              <a:t>4.</a:t>
            </a:r>
            <a:r>
              <a:rPr lang="en-GB" b="1" u="sng" dirty="0"/>
              <a:t>SDN Controller</a:t>
            </a:r>
            <a:endParaRPr u="sng" dirty="0"/>
          </a:p>
        </p:txBody>
      </p:sp>
      <p:sp>
        <p:nvSpPr>
          <p:cNvPr id="180" name="Google Shape;180;p16"/>
          <p:cNvSpPr txBox="1">
            <a:spLocks noGrp="1"/>
          </p:cNvSpPr>
          <p:nvPr>
            <p:ph type="body" idx="1"/>
          </p:nvPr>
        </p:nvSpPr>
        <p:spPr>
          <a:xfrm>
            <a:off x="428469" y="1253331"/>
            <a:ext cx="6137223" cy="4351338"/>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ct val="100000"/>
              <a:buChar char="•"/>
            </a:pPr>
            <a:r>
              <a:rPr lang="en-GB" sz="2000" b="1" dirty="0"/>
              <a:t>The southbound API is used to interface with the SDN devices. This API is OpenFlow in the case of Open SDN </a:t>
            </a:r>
            <a:r>
              <a:rPr lang="en-GB" sz="2000" dirty="0"/>
              <a:t>or some  proprietary alternative in other SDN solutions.</a:t>
            </a:r>
            <a:endParaRPr sz="2000" dirty="0"/>
          </a:p>
          <a:p>
            <a:pPr marL="228600" lvl="0" indent="-228600" algn="just" rtl="0">
              <a:lnSpc>
                <a:spcPct val="90000"/>
              </a:lnSpc>
              <a:spcBef>
                <a:spcPts val="1000"/>
              </a:spcBef>
              <a:spcAft>
                <a:spcPts val="0"/>
              </a:spcAft>
              <a:buClr>
                <a:schemeClr val="dk1"/>
              </a:buClr>
              <a:buSzPct val="100000"/>
              <a:buChar char="•"/>
            </a:pPr>
            <a:r>
              <a:rPr lang="en-GB" sz="2000" b="1" dirty="0"/>
              <a:t>OpenFlow’s companion protocol, OF-Config and </a:t>
            </a:r>
            <a:r>
              <a:rPr lang="en-GB" sz="2000" b="1" dirty="0" err="1"/>
              <a:t>Nicira’s</a:t>
            </a:r>
            <a:r>
              <a:rPr lang="en-GB" sz="2000" b="1" dirty="0"/>
              <a:t> </a:t>
            </a:r>
            <a:r>
              <a:rPr lang="en-GB" sz="2000" b="1" i="1" dirty="0"/>
              <a:t>Open </a:t>
            </a:r>
            <a:r>
              <a:rPr lang="en-GB" sz="2000" b="1" i="1" dirty="0" err="1"/>
              <a:t>vSwitch</a:t>
            </a:r>
            <a:r>
              <a:rPr lang="en-GB" sz="2000" b="1" i="1" dirty="0"/>
              <a:t> Database Management Protocol </a:t>
            </a:r>
            <a:r>
              <a:rPr lang="en-GB" sz="2000" b="1" dirty="0"/>
              <a:t>(OVSDB) are both open protocols for the southbound interface</a:t>
            </a:r>
            <a:r>
              <a:rPr lang="en-GB" sz="2000" dirty="0"/>
              <a:t>, though these are limited to configuration roles.</a:t>
            </a:r>
            <a:endParaRPr sz="2000" dirty="0"/>
          </a:p>
          <a:p>
            <a:pPr marL="228600" lvl="0" indent="-228600" algn="just" rtl="0">
              <a:lnSpc>
                <a:spcPct val="90000"/>
              </a:lnSpc>
              <a:spcBef>
                <a:spcPts val="1000"/>
              </a:spcBef>
              <a:spcAft>
                <a:spcPts val="0"/>
              </a:spcAft>
              <a:buClr>
                <a:schemeClr val="dk1"/>
              </a:buClr>
              <a:buSzPct val="100000"/>
              <a:buChar char="•"/>
            </a:pPr>
            <a:r>
              <a:rPr lang="en-GB" sz="2000" b="1" dirty="0"/>
              <a:t>there is currently no northbound counterpart to the southbound OpenFlow standard </a:t>
            </a:r>
            <a:r>
              <a:rPr lang="en-GB" sz="2000" dirty="0"/>
              <a:t>or even the de facto legacy standards</a:t>
            </a:r>
            <a:endParaRPr sz="2000" dirty="0"/>
          </a:p>
          <a:p>
            <a:pPr marL="228600" lvl="0" indent="-228600" algn="just" rtl="0">
              <a:lnSpc>
                <a:spcPct val="90000"/>
              </a:lnSpc>
              <a:spcBef>
                <a:spcPts val="1000"/>
              </a:spcBef>
              <a:spcAft>
                <a:spcPts val="0"/>
              </a:spcAft>
              <a:buClr>
                <a:schemeClr val="dk1"/>
              </a:buClr>
              <a:buSzPct val="100000"/>
              <a:buChar char="•"/>
            </a:pPr>
            <a:r>
              <a:rPr lang="en-GB" sz="2000" b="1" dirty="0"/>
              <a:t>Some </a:t>
            </a:r>
            <a:r>
              <a:rPr lang="en-GB" sz="2000" b="1" dirty="0" err="1"/>
              <a:t>avilable</a:t>
            </a:r>
            <a:r>
              <a:rPr lang="en-GB" sz="2000" b="1" dirty="0"/>
              <a:t> </a:t>
            </a:r>
            <a:r>
              <a:rPr lang="en-GB" sz="2000" b="1" dirty="0" err="1"/>
              <a:t>nothbound</a:t>
            </a:r>
            <a:r>
              <a:rPr lang="en-GB" sz="2000" b="1" dirty="0"/>
              <a:t> interfaces are the Floodlight controller [2] includes a Java API and a </a:t>
            </a:r>
            <a:r>
              <a:rPr lang="en-GB" sz="2000" b="1" i="1" dirty="0"/>
              <a:t>Representational State Transfer </a:t>
            </a:r>
            <a:r>
              <a:rPr lang="en-GB" sz="2000" b="1" dirty="0"/>
              <a:t>(RESTful)  API. The </a:t>
            </a:r>
            <a:r>
              <a:rPr lang="en-GB" sz="2000" b="1" dirty="0" err="1"/>
              <a:t>OpenDaylight</a:t>
            </a:r>
            <a:r>
              <a:rPr lang="en-GB" sz="2000" b="1" dirty="0"/>
              <a:t> controller provides a RESTful API </a:t>
            </a:r>
            <a:r>
              <a:rPr lang="en-GB" sz="2000" dirty="0"/>
              <a:t>for applications running on separate machines.</a:t>
            </a:r>
            <a:endParaRPr sz="2000" dirty="0"/>
          </a:p>
        </p:txBody>
      </p:sp>
      <p:pic>
        <p:nvPicPr>
          <p:cNvPr id="182" name="Google Shape;182;p16"/>
          <p:cNvPicPr preferRelativeResize="0"/>
          <p:nvPr/>
        </p:nvPicPr>
        <p:blipFill rotWithShape="1">
          <a:blip r:embed="rId3">
            <a:alphaModFix/>
          </a:blip>
          <a:srcRect/>
          <a:stretch/>
        </p:blipFill>
        <p:spPr>
          <a:xfrm>
            <a:off x="6275775" y="2314159"/>
            <a:ext cx="4787227" cy="3383280"/>
          </a:xfrm>
          <a:prstGeom prst="rect">
            <a:avLst/>
          </a:prstGeom>
          <a:noFill/>
          <a:ln>
            <a:noFill/>
          </a:ln>
        </p:spPr>
      </p:pic>
      <p:sp>
        <p:nvSpPr>
          <p:cNvPr id="183" name="Google Shape;183;p16"/>
          <p:cNvSpPr/>
          <p:nvPr/>
        </p:nvSpPr>
        <p:spPr>
          <a:xfrm>
            <a:off x="7329094" y="1729998"/>
            <a:ext cx="246618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dirty="0">
                <a:solidFill>
                  <a:schemeClr val="dk1"/>
                </a:solidFill>
                <a:latin typeface="Arial"/>
                <a:ea typeface="Arial"/>
                <a:cs typeface="Arial"/>
                <a:sym typeface="Arial"/>
              </a:rPr>
              <a:t>SDN controller anatomy.</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GB" b="1"/>
              <a:t>4.1.SDN Controller Core Modules</a:t>
            </a:r>
            <a:endParaRPr/>
          </a:p>
        </p:txBody>
      </p:sp>
      <p:sp>
        <p:nvSpPr>
          <p:cNvPr id="189" name="Google Shape;189;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just" rtl="0">
              <a:lnSpc>
                <a:spcPct val="90000"/>
              </a:lnSpc>
              <a:spcBef>
                <a:spcPts val="0"/>
              </a:spcBef>
              <a:spcAft>
                <a:spcPts val="0"/>
              </a:spcAft>
              <a:buClr>
                <a:schemeClr val="dk1"/>
              </a:buClr>
              <a:buSzPct val="100000"/>
              <a:buChar char="•"/>
            </a:pPr>
            <a:r>
              <a:rPr lang="en-GB" b="1" dirty="0"/>
              <a:t>Every controller provides core functionality between these raw interfaces. Core features in the controller include:</a:t>
            </a:r>
            <a:endParaRPr b="1" dirty="0"/>
          </a:p>
          <a:p>
            <a:pPr marL="228600" lvl="0" indent="-228600" algn="just" rtl="0">
              <a:lnSpc>
                <a:spcPct val="90000"/>
              </a:lnSpc>
              <a:spcBef>
                <a:spcPts val="1000"/>
              </a:spcBef>
              <a:spcAft>
                <a:spcPts val="0"/>
              </a:spcAft>
              <a:buClr>
                <a:schemeClr val="dk1"/>
              </a:buClr>
              <a:buSzPct val="100000"/>
              <a:buChar char="•"/>
            </a:pPr>
            <a:r>
              <a:rPr lang="en-GB" dirty="0"/>
              <a:t>• </a:t>
            </a:r>
            <a:r>
              <a:rPr lang="en-GB" b="1" dirty="0"/>
              <a:t>End-user device discovery. Discovery of end-user devices such as laptops, desktops, </a:t>
            </a:r>
            <a:r>
              <a:rPr lang="en-GB" b="1" dirty="0" err="1"/>
              <a:t>printers,mobile</a:t>
            </a:r>
            <a:r>
              <a:rPr lang="en-GB" b="1" dirty="0"/>
              <a:t> devices, and so on.</a:t>
            </a:r>
            <a:endParaRPr b="1" dirty="0"/>
          </a:p>
          <a:p>
            <a:pPr marL="228600" lvl="0" indent="-228600" algn="just" rtl="0">
              <a:lnSpc>
                <a:spcPct val="90000"/>
              </a:lnSpc>
              <a:spcBef>
                <a:spcPts val="1000"/>
              </a:spcBef>
              <a:spcAft>
                <a:spcPts val="0"/>
              </a:spcAft>
              <a:buClr>
                <a:schemeClr val="dk1"/>
              </a:buClr>
              <a:buSzPct val="100000"/>
              <a:buChar char="•"/>
            </a:pPr>
            <a:r>
              <a:rPr lang="en-GB" b="1" dirty="0"/>
              <a:t>• Network device discovery. Discovery of network devices that comprise the infrastructure of the network, such as switches, routers, and wireless access points.</a:t>
            </a:r>
            <a:endParaRPr b="1" dirty="0"/>
          </a:p>
          <a:p>
            <a:pPr marL="228600" lvl="0" indent="-228600" algn="just" rtl="0">
              <a:lnSpc>
                <a:spcPct val="90000"/>
              </a:lnSpc>
              <a:spcBef>
                <a:spcPts val="1000"/>
              </a:spcBef>
              <a:spcAft>
                <a:spcPts val="0"/>
              </a:spcAft>
              <a:buClr>
                <a:schemeClr val="dk1"/>
              </a:buClr>
              <a:buSzPct val="100000"/>
              <a:buChar char="•"/>
            </a:pPr>
            <a:r>
              <a:rPr lang="en-GB" b="1" dirty="0"/>
              <a:t>• Network device topology management. Maintain information about the interconnection details of the network devices to each other and to the end-user devices to which they are directly attached.</a:t>
            </a:r>
            <a:endParaRPr b="1" dirty="0"/>
          </a:p>
          <a:p>
            <a:pPr marL="228600" lvl="0" indent="-228600" algn="just" rtl="0">
              <a:lnSpc>
                <a:spcPct val="90000"/>
              </a:lnSpc>
              <a:spcBef>
                <a:spcPts val="1000"/>
              </a:spcBef>
              <a:spcAft>
                <a:spcPts val="0"/>
              </a:spcAft>
              <a:buClr>
                <a:schemeClr val="dk1"/>
              </a:buClr>
              <a:buSzPct val="100000"/>
              <a:buChar char="•"/>
            </a:pPr>
            <a:r>
              <a:rPr lang="en-GB" b="1" dirty="0"/>
              <a:t>• Flow management. Maintain a database of the flows being managed by the controller </a:t>
            </a:r>
            <a:r>
              <a:rPr lang="en-GB" dirty="0"/>
              <a:t>and perform all necessary coordination with the devices to ensure synchronization of the device flow entries with that database.</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GB" b="1"/>
              <a:t>4.3.Existing SDN Controller Implementations</a:t>
            </a:r>
            <a:endParaRPr/>
          </a:p>
        </p:txBody>
      </p:sp>
      <p:sp>
        <p:nvSpPr>
          <p:cNvPr id="203" name="Google Shape;203;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ct val="100000"/>
              <a:buChar char="•"/>
            </a:pPr>
            <a:r>
              <a:rPr lang="en-GB" b="1" dirty="0"/>
              <a:t>Open source SDN controllers :come in many forms, from basic C-language controllers such as NOX[7] to Java-based versions such as Beacon [1] and Floodlight [2]. There is even a Ruby-based [8] controller called Trema [9]. </a:t>
            </a:r>
            <a:endParaRPr b="1" dirty="0"/>
          </a:p>
          <a:p>
            <a:pPr marL="228600" lvl="0" indent="-228600" algn="just" rtl="0">
              <a:lnSpc>
                <a:spcPct val="90000"/>
              </a:lnSpc>
              <a:spcBef>
                <a:spcPts val="1000"/>
              </a:spcBef>
              <a:spcAft>
                <a:spcPts val="0"/>
              </a:spcAft>
              <a:buClr>
                <a:schemeClr val="dk1"/>
              </a:buClr>
              <a:buSzPct val="100000"/>
              <a:buChar char="•"/>
            </a:pPr>
            <a:r>
              <a:rPr lang="en-GB" dirty="0"/>
              <a:t>Interfaces to these controllers may be offered in the language in which the controller is written or other alternatives, such as REST or Python.</a:t>
            </a:r>
            <a:endParaRPr dirty="0"/>
          </a:p>
          <a:p>
            <a:pPr marL="228600" lvl="0" indent="-228600" algn="just" rtl="0">
              <a:lnSpc>
                <a:spcPct val="90000"/>
              </a:lnSpc>
              <a:spcBef>
                <a:spcPts val="1000"/>
              </a:spcBef>
              <a:spcAft>
                <a:spcPts val="0"/>
              </a:spcAft>
              <a:buClr>
                <a:schemeClr val="dk1"/>
              </a:buClr>
              <a:buSzPct val="100000"/>
              <a:buChar char="•"/>
            </a:pPr>
            <a:r>
              <a:rPr lang="en-GB" dirty="0"/>
              <a:t> </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550197" y="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Font typeface="Oswald"/>
              <a:buNone/>
            </a:pPr>
            <a:r>
              <a:rPr lang="en-GB" sz="1800" b="0" i="0" u="sng" strike="noStrike" dirty="0">
                <a:solidFill>
                  <a:srgbClr val="FF0000"/>
                </a:solidFill>
                <a:latin typeface="Oswald"/>
                <a:ea typeface="Oswald"/>
                <a:cs typeface="Oswald"/>
                <a:sym typeface="Oswald"/>
              </a:rPr>
              <a:t>How SDN Works-1.</a:t>
            </a:r>
            <a:r>
              <a:rPr lang="en-GB" sz="1800" b="1" i="0" u="sng" strike="noStrike" dirty="0">
                <a:solidFill>
                  <a:srgbClr val="FF0000"/>
                </a:solidFill>
                <a:latin typeface="Oswald"/>
                <a:ea typeface="Oswald"/>
                <a:cs typeface="Oswald"/>
                <a:sym typeface="Oswald"/>
              </a:rPr>
              <a:t>Fundamental Characteristics of SDN</a:t>
            </a:r>
            <a:endParaRPr u="sng" dirty="0">
              <a:solidFill>
                <a:srgbClr val="FF0000"/>
              </a:solidFill>
            </a:endParaRPr>
          </a:p>
        </p:txBody>
      </p:sp>
      <p:sp>
        <p:nvSpPr>
          <p:cNvPr id="91" name="Google Shape;91;p2"/>
          <p:cNvSpPr txBox="1">
            <a:spLocks noGrp="1"/>
          </p:cNvSpPr>
          <p:nvPr>
            <p:ph type="body" idx="1"/>
          </p:nvPr>
        </p:nvSpPr>
        <p:spPr>
          <a:xfrm>
            <a:off x="419483" y="1045533"/>
            <a:ext cx="7544492" cy="4995502"/>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ts val="1800"/>
              <a:buChar char="•"/>
            </a:pPr>
            <a:r>
              <a:rPr lang="en-GB" sz="2000" dirty="0">
                <a:latin typeface="Times New Roman" panose="02020603050405020304" pitchFamily="18" charset="0"/>
                <a:cs typeface="Times New Roman" panose="02020603050405020304" pitchFamily="18" charset="0"/>
                <a:sym typeface="Arial"/>
              </a:rPr>
              <a:t>F</a:t>
            </a:r>
            <a:r>
              <a:rPr lang="en-GB" sz="2000" b="0" i="0" u="none" strike="noStrike" dirty="0">
                <a:latin typeface="Times New Roman" panose="02020603050405020304" pitchFamily="18" charset="0"/>
                <a:cs typeface="Times New Roman" panose="02020603050405020304" pitchFamily="18" charset="0"/>
                <a:sym typeface="Arial"/>
              </a:rPr>
              <a:t>ive fundamental traits: </a:t>
            </a:r>
            <a:r>
              <a:rPr lang="en-GB" sz="2000" b="0" i="1" u="none" strike="noStrike" dirty="0">
                <a:latin typeface="Times New Roman" panose="02020603050405020304" pitchFamily="18" charset="0"/>
                <a:cs typeface="Times New Roman" panose="02020603050405020304" pitchFamily="18" charset="0"/>
                <a:sym typeface="Arial"/>
              </a:rPr>
              <a:t>plane separation</a:t>
            </a:r>
            <a:r>
              <a:rPr lang="en-GB" sz="2000" b="0" i="0" u="none" strike="noStrike" dirty="0">
                <a:latin typeface="Times New Roman" panose="02020603050405020304" pitchFamily="18" charset="0"/>
                <a:cs typeface="Times New Roman" panose="02020603050405020304" pitchFamily="18" charset="0"/>
                <a:sym typeface="Arial"/>
              </a:rPr>
              <a:t>, </a:t>
            </a:r>
            <a:r>
              <a:rPr lang="en-GB" sz="2000" b="0" i="1" u="none" strike="noStrike" dirty="0">
                <a:latin typeface="Times New Roman" panose="02020603050405020304" pitchFamily="18" charset="0"/>
                <a:cs typeface="Times New Roman" panose="02020603050405020304" pitchFamily="18" charset="0"/>
                <a:sym typeface="Arial"/>
              </a:rPr>
              <a:t>a simplified device</a:t>
            </a:r>
            <a:r>
              <a:rPr lang="en-GB" sz="2000" b="0" i="0" u="none" strike="noStrike" dirty="0">
                <a:latin typeface="Times New Roman" panose="02020603050405020304" pitchFamily="18" charset="0"/>
                <a:cs typeface="Times New Roman" panose="02020603050405020304" pitchFamily="18" charset="0"/>
                <a:sym typeface="Arial"/>
              </a:rPr>
              <a:t>, </a:t>
            </a:r>
            <a:r>
              <a:rPr lang="en-GB" sz="2000" b="0" i="1" u="none" strike="noStrike" dirty="0">
                <a:latin typeface="Times New Roman" panose="02020603050405020304" pitchFamily="18" charset="0"/>
                <a:cs typeface="Times New Roman" panose="02020603050405020304" pitchFamily="18" charset="0"/>
                <a:sym typeface="Arial"/>
              </a:rPr>
              <a:t>centralized control</a:t>
            </a:r>
            <a:r>
              <a:rPr lang="en-GB" sz="2000" b="0" i="0" u="none" strike="noStrike" dirty="0">
                <a:latin typeface="Times New Roman" panose="02020603050405020304" pitchFamily="18" charset="0"/>
                <a:cs typeface="Times New Roman" panose="02020603050405020304" pitchFamily="18" charset="0"/>
                <a:sym typeface="Arial"/>
              </a:rPr>
              <a:t>, </a:t>
            </a:r>
            <a:r>
              <a:rPr lang="en-GB" sz="2000" b="0" i="1" u="none" strike="noStrike" dirty="0">
                <a:latin typeface="Times New Roman" panose="02020603050405020304" pitchFamily="18" charset="0"/>
                <a:cs typeface="Times New Roman" panose="02020603050405020304" pitchFamily="18" charset="0"/>
                <a:sym typeface="Arial"/>
              </a:rPr>
              <a:t>network automation and virtualization</a:t>
            </a:r>
            <a:r>
              <a:rPr lang="en-GB" sz="2000" b="0" i="0" u="none" strike="noStrike" dirty="0">
                <a:latin typeface="Times New Roman" panose="02020603050405020304" pitchFamily="18" charset="0"/>
                <a:cs typeface="Times New Roman" panose="02020603050405020304" pitchFamily="18" charset="0"/>
                <a:sym typeface="Arial"/>
              </a:rPr>
              <a:t>, and </a:t>
            </a:r>
            <a:r>
              <a:rPr lang="en-GB" sz="2000" b="0" i="1" u="none" strike="noStrike" dirty="0">
                <a:latin typeface="Times New Roman" panose="02020603050405020304" pitchFamily="18" charset="0"/>
                <a:cs typeface="Times New Roman" panose="02020603050405020304" pitchFamily="18" charset="0"/>
                <a:sym typeface="Arial"/>
              </a:rPr>
              <a:t>openness</a:t>
            </a:r>
            <a:r>
              <a:rPr lang="en-GB" sz="2000" b="0" i="0" u="none" strike="noStrike" dirty="0">
                <a:latin typeface="Times New Roman" panose="02020603050405020304" pitchFamily="18" charset="0"/>
                <a:cs typeface="Times New Roman" panose="02020603050405020304" pitchFamily="18" charset="0"/>
                <a:sym typeface="Arial"/>
              </a:rPr>
              <a:t>.</a:t>
            </a:r>
            <a:endParaRPr sz="2000" dirty="0">
              <a:latin typeface="Times New Roman" panose="02020603050405020304" pitchFamily="18" charset="0"/>
              <a:cs typeface="Times New Roman" panose="02020603050405020304" pitchFamily="18" charset="0"/>
            </a:endParaRPr>
          </a:p>
          <a:p>
            <a:pPr marL="228600" lvl="0" indent="-228600" algn="just" rtl="0">
              <a:lnSpc>
                <a:spcPct val="90000"/>
              </a:lnSpc>
              <a:spcBef>
                <a:spcPts val="1000"/>
              </a:spcBef>
              <a:spcAft>
                <a:spcPts val="0"/>
              </a:spcAft>
              <a:buClr>
                <a:schemeClr val="dk1"/>
              </a:buClr>
              <a:buSzPts val="1800"/>
              <a:buChar char="•"/>
            </a:pPr>
            <a:r>
              <a:rPr lang="en-GB" sz="2000" b="1" i="0" u="none" strike="noStrike" dirty="0">
                <a:latin typeface="Times New Roman" panose="02020603050405020304" pitchFamily="18" charset="0"/>
                <a:ea typeface="Oswald"/>
                <a:cs typeface="Times New Roman" panose="02020603050405020304" pitchFamily="18" charset="0"/>
                <a:sym typeface="Oswald"/>
              </a:rPr>
              <a:t>1.Plane Separation</a:t>
            </a:r>
            <a:r>
              <a:rPr lang="en-GB" sz="2000" dirty="0">
                <a:latin typeface="Times New Roman" panose="02020603050405020304" pitchFamily="18" charset="0"/>
                <a:cs typeface="Times New Roman" panose="02020603050405020304" pitchFamily="18" charset="0"/>
                <a:sym typeface="Arial"/>
              </a:rPr>
              <a:t>:</a:t>
            </a:r>
          </a:p>
          <a:p>
            <a:pPr marL="228600" lvl="0" indent="-228600" algn="just" rtl="0">
              <a:lnSpc>
                <a:spcPct val="90000"/>
              </a:lnSpc>
              <a:spcBef>
                <a:spcPts val="1000"/>
              </a:spcBef>
              <a:spcAft>
                <a:spcPts val="0"/>
              </a:spcAft>
              <a:buClr>
                <a:schemeClr val="dk1"/>
              </a:buClr>
              <a:buSzPts val="1800"/>
              <a:buChar char="•"/>
            </a:pPr>
            <a:r>
              <a:rPr lang="en-US" sz="2000" dirty="0">
                <a:latin typeface="Times New Roman" panose="02020603050405020304" pitchFamily="18" charset="0"/>
                <a:cs typeface="Times New Roman" panose="02020603050405020304" pitchFamily="18" charset="0"/>
              </a:rPr>
              <a:t>Control Plane: Manages the network by making decisions about where traffic should be sent. This plane is centralized in SDN and typically resides in an SDN controller.</a:t>
            </a:r>
          </a:p>
          <a:p>
            <a:pPr marL="228600" lvl="0" indent="-228600" algn="just" rtl="0">
              <a:lnSpc>
                <a:spcPct val="90000"/>
              </a:lnSpc>
              <a:spcBef>
                <a:spcPts val="1000"/>
              </a:spcBef>
              <a:spcAft>
                <a:spcPts val="0"/>
              </a:spcAft>
              <a:buClr>
                <a:schemeClr val="dk1"/>
              </a:buClr>
              <a:buSzPts val="1800"/>
              <a:buChar char="•"/>
            </a:pPr>
            <a:r>
              <a:rPr lang="en-US" sz="2000" dirty="0">
                <a:latin typeface="Times New Roman" panose="02020603050405020304" pitchFamily="18" charset="0"/>
                <a:cs typeface="Times New Roman" panose="02020603050405020304" pitchFamily="18" charset="0"/>
              </a:rPr>
              <a:t>Data Plane: Forwards traffic based on the decisions made by the control plane. It resides </a:t>
            </a:r>
            <a:r>
              <a:rPr lang="en-US" sz="2000" dirty="0"/>
              <a:t>in network devices like switches and routers</a:t>
            </a:r>
            <a:endParaRPr lang="en-IN" sz="2000" dirty="0"/>
          </a:p>
          <a:p>
            <a:pPr marL="228600" lvl="0" indent="-228600" algn="just" rtl="0">
              <a:lnSpc>
                <a:spcPct val="90000"/>
              </a:lnSpc>
              <a:spcBef>
                <a:spcPts val="1000"/>
              </a:spcBef>
              <a:spcAft>
                <a:spcPts val="0"/>
              </a:spcAft>
              <a:buClr>
                <a:schemeClr val="dk1"/>
              </a:buClr>
              <a:buSzPts val="1800"/>
              <a:buChar char="•"/>
            </a:pPr>
            <a:r>
              <a:rPr lang="en-GB" sz="2000" b="1" i="0" u="none" strike="noStrike" dirty="0">
                <a:latin typeface="Oswald"/>
                <a:ea typeface="Oswald"/>
                <a:cs typeface="Oswald"/>
                <a:sym typeface="Oswald"/>
              </a:rPr>
              <a:t>2.Simple Device and Centralized Control</a:t>
            </a:r>
          </a:p>
          <a:p>
            <a:pPr marL="228600" lvl="0" indent="-228600" algn="just" rtl="0">
              <a:lnSpc>
                <a:spcPct val="90000"/>
              </a:lnSpc>
              <a:spcBef>
                <a:spcPts val="1000"/>
              </a:spcBef>
              <a:spcAft>
                <a:spcPts val="0"/>
              </a:spcAft>
              <a:buClr>
                <a:schemeClr val="dk1"/>
              </a:buClr>
              <a:buSzPts val="1800"/>
              <a:buChar char="•"/>
            </a:pPr>
            <a:endParaRPr lang="en-US" sz="2000" b="1" i="0" u="none" strike="noStrike" dirty="0">
              <a:latin typeface="Oswald"/>
              <a:ea typeface="Oswald"/>
              <a:cs typeface="Oswald"/>
              <a:sym typeface="Oswald"/>
            </a:endParaRPr>
          </a:p>
          <a:p>
            <a:pPr marL="228600" lvl="0" indent="-228600" algn="just" rtl="0">
              <a:lnSpc>
                <a:spcPct val="90000"/>
              </a:lnSpc>
              <a:spcBef>
                <a:spcPts val="1000"/>
              </a:spcBef>
              <a:spcAft>
                <a:spcPts val="0"/>
              </a:spcAft>
              <a:buClr>
                <a:schemeClr val="dk1"/>
              </a:buClr>
              <a:buSzPts val="1800"/>
              <a:buChar char="•"/>
            </a:pPr>
            <a:r>
              <a:rPr lang="en-US" sz="2000" i="0" u="none" strike="noStrike" dirty="0">
                <a:latin typeface="Times New Roman" panose="02020603050405020304" pitchFamily="18" charset="0"/>
                <a:ea typeface="Oswald"/>
                <a:cs typeface="Times New Roman" panose="02020603050405020304" pitchFamily="18" charset="0"/>
                <a:sym typeface="Oswald"/>
              </a:rPr>
              <a:t>SDN uses a centralized controller to manage the entire network, providing a global view and enabling more effective and simplified network management and configuration.</a:t>
            </a:r>
          </a:p>
          <a:p>
            <a:pPr marL="228600" lvl="0" indent="-228600" algn="just" rtl="0">
              <a:lnSpc>
                <a:spcPct val="90000"/>
              </a:lnSpc>
              <a:spcBef>
                <a:spcPts val="1000"/>
              </a:spcBef>
              <a:spcAft>
                <a:spcPts val="0"/>
              </a:spcAft>
              <a:buClr>
                <a:schemeClr val="dk1"/>
              </a:buClr>
              <a:buSzPts val="1800"/>
              <a:buChar char="•"/>
            </a:pPr>
            <a:r>
              <a:rPr lang="en-US" sz="2000" i="0" u="none" strike="noStrike" dirty="0">
                <a:latin typeface="Times New Roman" panose="02020603050405020304" pitchFamily="18" charset="0"/>
                <a:ea typeface="Oswald"/>
                <a:cs typeface="Times New Roman" panose="02020603050405020304" pitchFamily="18" charset="0"/>
                <a:sym typeface="Oswald"/>
              </a:rPr>
              <a:t>The controller communicates with network devices using standardized protocols like OpenFlow. </a:t>
            </a:r>
          </a:p>
          <a:p>
            <a:pPr marL="228600" lvl="0" indent="-228600" algn="just" rtl="0">
              <a:lnSpc>
                <a:spcPct val="90000"/>
              </a:lnSpc>
              <a:spcBef>
                <a:spcPts val="1000"/>
              </a:spcBef>
              <a:spcAft>
                <a:spcPts val="0"/>
              </a:spcAft>
              <a:buClr>
                <a:schemeClr val="dk1"/>
              </a:buClr>
              <a:buSzPts val="1800"/>
              <a:buChar char="•"/>
            </a:pPr>
            <a:endParaRPr lang="en-GB" sz="2000" b="1" i="0" u="none" strike="noStrike" dirty="0">
              <a:latin typeface="Oswald"/>
              <a:ea typeface="Oswald"/>
              <a:cs typeface="Oswald"/>
              <a:sym typeface="Oswald"/>
            </a:endParaRPr>
          </a:p>
          <a:p>
            <a:pPr marL="228600" lvl="0" indent="-228600" algn="just" rtl="0">
              <a:lnSpc>
                <a:spcPct val="90000"/>
              </a:lnSpc>
              <a:spcBef>
                <a:spcPts val="1000"/>
              </a:spcBef>
              <a:spcAft>
                <a:spcPts val="0"/>
              </a:spcAft>
              <a:buClr>
                <a:schemeClr val="dk1"/>
              </a:buClr>
              <a:buSzPts val="1800"/>
              <a:buChar char="•"/>
            </a:pPr>
            <a:endParaRPr lang="en-GB" sz="2000" b="1" dirty="0">
              <a:latin typeface="Oswald"/>
              <a:sym typeface="Oswald"/>
            </a:endParaRPr>
          </a:p>
          <a:p>
            <a:pPr marL="228600" lvl="0" indent="-228600" algn="just" rtl="0">
              <a:lnSpc>
                <a:spcPct val="90000"/>
              </a:lnSpc>
              <a:spcBef>
                <a:spcPts val="1000"/>
              </a:spcBef>
              <a:spcAft>
                <a:spcPts val="0"/>
              </a:spcAft>
              <a:buClr>
                <a:schemeClr val="dk1"/>
              </a:buClr>
              <a:buSzPts val="1800"/>
              <a:buChar char="•"/>
            </a:pPr>
            <a:endParaRPr sz="2000"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3260" y="184666"/>
            <a:ext cx="4253397" cy="426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a:extLst>
              <a:ext uri="{FF2B5EF4-FFF2-40B4-BE49-F238E27FC236}">
                <a16:creationId xmlns:a16="http://schemas.microsoft.com/office/drawing/2014/main" id="{6A385F04-435E-BA27-1429-BD6ECBBFB2D7}"/>
              </a:ext>
            </a:extLst>
          </p:cNvPr>
          <p:cNvSpPr>
            <a:spLocks noChangeArrowheads="1"/>
          </p:cNvSpPr>
          <p:nvPr/>
        </p:nvSpPr>
        <p:spPr bwMode="auto">
          <a:xfrm>
            <a:off x="0" y="-184666"/>
            <a:ext cx="3930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GB" b="1"/>
              <a:t>5.SDN Applications</a:t>
            </a:r>
            <a:endParaRPr/>
          </a:p>
        </p:txBody>
      </p:sp>
      <p:sp>
        <p:nvSpPr>
          <p:cNvPr id="215" name="Google Shape;215;p21"/>
          <p:cNvSpPr txBox="1">
            <a:spLocks noGrp="1"/>
          </p:cNvSpPr>
          <p:nvPr>
            <p:ph type="body" idx="1"/>
          </p:nvPr>
        </p:nvSpPr>
        <p:spPr>
          <a:xfrm>
            <a:off x="838200" y="1690688"/>
            <a:ext cx="10515600" cy="4994925"/>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1000"/>
              </a:spcBef>
              <a:spcAft>
                <a:spcPts val="0"/>
              </a:spcAft>
              <a:buClr>
                <a:schemeClr val="dk1"/>
              </a:buClr>
              <a:buSzPct val="100000"/>
              <a:buChar char="•"/>
            </a:pPr>
            <a:r>
              <a:rPr lang="en-GB" b="1" dirty="0"/>
              <a:t>Through this API the applications are able to </a:t>
            </a:r>
          </a:p>
          <a:p>
            <a:pPr marL="228600" lvl="0" indent="-228600" algn="just" rtl="0">
              <a:lnSpc>
                <a:spcPct val="90000"/>
              </a:lnSpc>
              <a:spcBef>
                <a:spcPts val="1000"/>
              </a:spcBef>
              <a:spcAft>
                <a:spcPts val="0"/>
              </a:spcAft>
              <a:buClr>
                <a:schemeClr val="dk1"/>
              </a:buClr>
              <a:buSzPct val="100000"/>
              <a:buChar char="•"/>
            </a:pPr>
            <a:r>
              <a:rPr lang="en-GB" b="1" dirty="0"/>
              <a:t>(1) configure the flows to route packets through the best path between two endpoints; </a:t>
            </a:r>
          </a:p>
          <a:p>
            <a:pPr marL="228600" lvl="0" indent="-228600" algn="just" rtl="0">
              <a:lnSpc>
                <a:spcPct val="90000"/>
              </a:lnSpc>
              <a:spcBef>
                <a:spcPts val="1000"/>
              </a:spcBef>
              <a:spcAft>
                <a:spcPts val="0"/>
              </a:spcAft>
              <a:buClr>
                <a:schemeClr val="dk1"/>
              </a:buClr>
              <a:buSzPct val="100000"/>
              <a:buChar char="•"/>
            </a:pPr>
            <a:r>
              <a:rPr lang="en-GB" b="1" dirty="0"/>
              <a:t>(2) balance traffic loads across multiple paths or destined to a set of endpoints; </a:t>
            </a:r>
          </a:p>
          <a:p>
            <a:pPr marL="228600" lvl="0" indent="-228600" algn="just" rtl="0">
              <a:lnSpc>
                <a:spcPct val="90000"/>
              </a:lnSpc>
              <a:spcBef>
                <a:spcPts val="1000"/>
              </a:spcBef>
              <a:spcAft>
                <a:spcPts val="0"/>
              </a:spcAft>
              <a:buClr>
                <a:schemeClr val="dk1"/>
              </a:buClr>
              <a:buSzPct val="100000"/>
              <a:buChar char="•"/>
            </a:pPr>
            <a:r>
              <a:rPr lang="en-GB" dirty="0"/>
              <a:t>(3) </a:t>
            </a:r>
            <a:r>
              <a:rPr lang="en-GB" b="1" dirty="0"/>
              <a:t>react to changes in the network topology such as link failures and the addition of new devices and paths</a:t>
            </a:r>
            <a:r>
              <a:rPr lang="en-GB" dirty="0"/>
              <a:t>, and</a:t>
            </a:r>
          </a:p>
          <a:p>
            <a:pPr marL="228600" lvl="0" indent="-228600" algn="just" rtl="0">
              <a:lnSpc>
                <a:spcPct val="90000"/>
              </a:lnSpc>
              <a:spcBef>
                <a:spcPts val="1000"/>
              </a:spcBef>
              <a:spcAft>
                <a:spcPts val="0"/>
              </a:spcAft>
              <a:buClr>
                <a:schemeClr val="dk1"/>
              </a:buClr>
              <a:buSzPct val="100000"/>
              <a:buChar char="•"/>
            </a:pPr>
            <a:r>
              <a:rPr lang="en-GB" dirty="0"/>
              <a:t> (4) redirect traffic for purposes of inspection, authentication, </a:t>
            </a:r>
          </a:p>
          <a:p>
            <a:pPr marL="228600" lvl="0" indent="-228600" algn="just" rtl="0">
              <a:lnSpc>
                <a:spcPct val="90000"/>
              </a:lnSpc>
              <a:spcBef>
                <a:spcPts val="1000"/>
              </a:spcBef>
              <a:spcAft>
                <a:spcPts val="0"/>
              </a:spcAft>
              <a:buClr>
                <a:schemeClr val="dk1"/>
              </a:buClr>
              <a:buSzPct val="100000"/>
              <a:buChar char="•"/>
            </a:pPr>
            <a:r>
              <a:rPr lang="en-GB" b="1" dirty="0"/>
              <a:t>some standard applications, such as a </a:t>
            </a:r>
            <a:r>
              <a:rPr lang="en-GB" b="1" i="1" dirty="0"/>
              <a:t>graphical user interface </a:t>
            </a:r>
            <a:r>
              <a:rPr lang="en-GB" b="1" dirty="0"/>
              <a:t>(GUI) </a:t>
            </a:r>
            <a:r>
              <a:rPr lang="en-GB" dirty="0"/>
              <a:t>for managing the controller, a learning switch, and a routing application, load balancing, firewalling, or some other </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GB" b="1" dirty="0"/>
              <a:t>6.</a:t>
            </a:r>
            <a:r>
              <a:rPr lang="en-GB" b="1" u="sng" dirty="0"/>
              <a:t>Alternate SDN Methods</a:t>
            </a:r>
            <a:endParaRPr u="sng" dirty="0"/>
          </a:p>
        </p:txBody>
      </p:sp>
      <p:sp>
        <p:nvSpPr>
          <p:cNvPr id="221" name="Google Shape;221;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just" rtl="0">
              <a:lnSpc>
                <a:spcPct val="90000"/>
              </a:lnSpc>
              <a:spcBef>
                <a:spcPts val="0"/>
              </a:spcBef>
              <a:spcAft>
                <a:spcPts val="0"/>
              </a:spcAft>
              <a:buClr>
                <a:schemeClr val="dk1"/>
              </a:buClr>
              <a:buSzPct val="100000"/>
              <a:buChar char="•"/>
            </a:pPr>
            <a:r>
              <a:rPr lang="en-GB" b="1" dirty="0"/>
              <a:t>We define here two alternate categories of SDN implementations: </a:t>
            </a:r>
            <a:r>
              <a:rPr lang="en-GB" b="1" i="1" dirty="0"/>
              <a:t>SDN via existing APIs </a:t>
            </a:r>
            <a:r>
              <a:rPr lang="en-GB" b="1" dirty="0"/>
              <a:t>and </a:t>
            </a:r>
            <a:r>
              <a:rPr lang="en-GB" b="1" i="1" dirty="0"/>
              <a:t>SDN via hypervisor-based overlay networks</a:t>
            </a:r>
            <a:endParaRPr b="1" dirty="0"/>
          </a:p>
          <a:p>
            <a:pPr marL="228600" lvl="0" indent="-228600" algn="just" rtl="0">
              <a:lnSpc>
                <a:spcPct val="90000"/>
              </a:lnSpc>
              <a:spcBef>
                <a:spcPts val="1000"/>
              </a:spcBef>
              <a:spcAft>
                <a:spcPts val="0"/>
              </a:spcAft>
              <a:buClr>
                <a:schemeClr val="dk1"/>
              </a:buClr>
              <a:buSzPct val="100000"/>
              <a:buChar char="•"/>
            </a:pPr>
            <a:r>
              <a:rPr lang="en-GB" b="1" dirty="0"/>
              <a:t>The first of these consists of employing functions that exist on networking devices </a:t>
            </a:r>
            <a:r>
              <a:rPr lang="en-GB" dirty="0"/>
              <a:t>that can be invoked remotely, typically via traditional methods such as SNMP or CLI or by the newer, more flexible mechanisms provided by </a:t>
            </a:r>
            <a:r>
              <a:rPr lang="en-GB" b="1" dirty="0"/>
              <a:t>RESTful APIs</a:t>
            </a:r>
            <a:r>
              <a:rPr lang="en-GB" dirty="0"/>
              <a:t>. </a:t>
            </a:r>
            <a:endParaRPr dirty="0"/>
          </a:p>
          <a:p>
            <a:pPr marL="228600" lvl="0" indent="-228600" algn="just" rtl="0">
              <a:lnSpc>
                <a:spcPct val="90000"/>
              </a:lnSpc>
              <a:spcBef>
                <a:spcPts val="1000"/>
              </a:spcBef>
              <a:spcAft>
                <a:spcPts val="0"/>
              </a:spcAft>
              <a:buClr>
                <a:schemeClr val="dk1"/>
              </a:buClr>
              <a:buSzPct val="100000"/>
              <a:buChar char="•"/>
            </a:pPr>
            <a:r>
              <a:rPr lang="en-GB" b="1" dirty="0"/>
              <a:t>In SDN via hypervisor based overlay networks</a:t>
            </a:r>
            <a:r>
              <a:rPr lang="en-GB" dirty="0"/>
              <a:t>, the details of the underlying network infrastructure are not relevant. </a:t>
            </a:r>
            <a:r>
              <a:rPr lang="en-GB" b="1" dirty="0"/>
              <a:t>Virtualized </a:t>
            </a:r>
            <a:r>
              <a:rPr lang="en-GB" b="1" i="1" dirty="0"/>
              <a:t>overlay </a:t>
            </a:r>
            <a:r>
              <a:rPr lang="en-GB" b="1" dirty="0"/>
              <a:t>networks are instantiated across the top of the physical network</a:t>
            </a:r>
            <a:r>
              <a:rPr lang="en-GB" dirty="0"/>
              <a:t>. One early example of this sort of network virtualization is </a:t>
            </a:r>
            <a:r>
              <a:rPr lang="en-GB" b="1" dirty="0"/>
              <a:t>VLAN technology, </a:t>
            </a:r>
            <a:r>
              <a:rPr lang="en-GB" b="1" i="1" dirty="0"/>
              <a:t>P2P/overlay </a:t>
            </a:r>
            <a:r>
              <a:rPr lang="en-GB" b="1" dirty="0"/>
              <a:t>network, such as Napster and BitTorrent</a:t>
            </a:r>
            <a:r>
              <a:rPr lang="en-GB" dirty="0"/>
              <a:t>.</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GB" b="1" dirty="0"/>
              <a:t>6.1.SDN via Existing APIs</a:t>
            </a:r>
            <a:endParaRPr dirty="0"/>
          </a:p>
        </p:txBody>
      </p:sp>
      <p:sp>
        <p:nvSpPr>
          <p:cNvPr id="227" name="Google Shape;227;p2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just" rtl="0">
              <a:lnSpc>
                <a:spcPct val="90000"/>
              </a:lnSpc>
              <a:spcBef>
                <a:spcPts val="0"/>
              </a:spcBef>
              <a:spcAft>
                <a:spcPts val="0"/>
              </a:spcAft>
              <a:buClr>
                <a:schemeClr val="dk1"/>
              </a:buClr>
              <a:buSzPct val="100000"/>
              <a:buChar char="•"/>
            </a:pPr>
            <a:r>
              <a:rPr lang="en-GB" dirty="0"/>
              <a:t>controller communicating with devices via a registered API. Often with SDN via existing APIs solutions, vendors provide an enhanced level of APIs on their devices, </a:t>
            </a:r>
            <a:endParaRPr dirty="0"/>
          </a:p>
          <a:p>
            <a:pPr marL="228600" lvl="0" indent="-228600" algn="just" rtl="0">
              <a:lnSpc>
                <a:spcPct val="90000"/>
              </a:lnSpc>
              <a:spcBef>
                <a:spcPts val="1000"/>
              </a:spcBef>
              <a:spcAft>
                <a:spcPts val="0"/>
              </a:spcAft>
              <a:buClr>
                <a:schemeClr val="dk1"/>
              </a:buClr>
              <a:buSzPct val="100000"/>
              <a:buChar char="•"/>
            </a:pPr>
            <a:r>
              <a:rPr lang="en-GB" dirty="0"/>
              <a:t>. </a:t>
            </a:r>
            <a:endParaRPr dirty="0"/>
          </a:p>
          <a:p>
            <a:pPr marL="228600" lvl="0" indent="-228600" algn="just" rtl="0">
              <a:lnSpc>
                <a:spcPct val="90000"/>
              </a:lnSpc>
              <a:spcBef>
                <a:spcPts val="1000"/>
              </a:spcBef>
              <a:spcAft>
                <a:spcPts val="0"/>
              </a:spcAft>
              <a:buClr>
                <a:schemeClr val="dk1"/>
              </a:buClr>
              <a:buSzPct val="100000"/>
              <a:buChar char="•"/>
            </a:pPr>
            <a:r>
              <a:rPr lang="en-GB" dirty="0"/>
              <a:t>The most common of these is the RESTful API. REST has become the dominant method of making API calls across networks.</a:t>
            </a:r>
            <a:endParaRPr dirty="0"/>
          </a:p>
          <a:p>
            <a:pPr marL="228600" lvl="0" indent="-228600" algn="just" rtl="0">
              <a:lnSpc>
                <a:spcPct val="90000"/>
              </a:lnSpc>
              <a:spcBef>
                <a:spcPts val="1000"/>
              </a:spcBef>
              <a:spcAft>
                <a:spcPts val="0"/>
              </a:spcAft>
              <a:buClr>
                <a:schemeClr val="dk1"/>
              </a:buClr>
              <a:buSzPct val="100000"/>
              <a:buChar char="•"/>
            </a:pPr>
            <a:r>
              <a:rPr lang="en-GB" dirty="0"/>
              <a:t>REST uses </a:t>
            </a:r>
            <a:r>
              <a:rPr lang="en-GB" i="1" dirty="0" err="1"/>
              <a:t>HyperText</a:t>
            </a:r>
            <a:r>
              <a:rPr lang="en-GB" i="1" dirty="0"/>
              <a:t> Transfer Protocol </a:t>
            </a:r>
            <a:r>
              <a:rPr lang="en-GB" dirty="0"/>
              <a:t>(HTTP), the protocol commonly used to pass web traffic.</a:t>
            </a:r>
            <a:endParaRPr dirty="0"/>
          </a:p>
        </p:txBody>
      </p:sp>
      <p:sp>
        <p:nvSpPr>
          <p:cNvPr id="228" name="Google Shape;228;p2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p>
            <a:pPr marL="228600" lvl="0" indent="-130810" algn="l" rtl="0">
              <a:lnSpc>
                <a:spcPct val="90000"/>
              </a:lnSpc>
              <a:spcBef>
                <a:spcPts val="0"/>
              </a:spcBef>
              <a:spcAft>
                <a:spcPts val="0"/>
              </a:spcAft>
              <a:buClr>
                <a:schemeClr val="dk1"/>
              </a:buClr>
              <a:buSzPct val="100000"/>
              <a:buNone/>
            </a:pPr>
            <a:endParaRPr/>
          </a:p>
        </p:txBody>
      </p:sp>
      <p:pic>
        <p:nvPicPr>
          <p:cNvPr id="229" name="Google Shape;229;p23"/>
          <p:cNvPicPr preferRelativeResize="0"/>
          <p:nvPr/>
        </p:nvPicPr>
        <p:blipFill rotWithShape="1">
          <a:blip r:embed="rId3">
            <a:alphaModFix/>
          </a:blip>
          <a:srcRect/>
          <a:stretch/>
        </p:blipFill>
        <p:spPr>
          <a:xfrm>
            <a:off x="6244471" y="1887707"/>
            <a:ext cx="4806544" cy="3657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GB" b="1" dirty="0"/>
              <a:t>6.2.SDN via Hypervisor-Based Overlay Networks</a:t>
            </a:r>
            <a:endParaRPr dirty="0"/>
          </a:p>
        </p:txBody>
      </p:sp>
      <p:sp>
        <p:nvSpPr>
          <p:cNvPr id="235" name="Google Shape;235;p2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just" rtl="0">
              <a:lnSpc>
                <a:spcPct val="90000"/>
              </a:lnSpc>
              <a:spcBef>
                <a:spcPts val="0"/>
              </a:spcBef>
              <a:spcAft>
                <a:spcPts val="0"/>
              </a:spcAft>
              <a:buClr>
                <a:schemeClr val="dk1"/>
              </a:buClr>
              <a:buSzPct val="100000"/>
              <a:buChar char="•"/>
            </a:pPr>
            <a:r>
              <a:rPr lang="en-GB" b="1" dirty="0"/>
              <a:t>virtualized networks </a:t>
            </a:r>
            <a:r>
              <a:rPr lang="en-GB" b="1" i="1" dirty="0"/>
              <a:t>overlaying </a:t>
            </a:r>
            <a:r>
              <a:rPr lang="en-GB" b="1" dirty="0"/>
              <a:t>the physical network infrastructure </a:t>
            </a:r>
            <a:endParaRPr b="1" dirty="0"/>
          </a:p>
          <a:p>
            <a:pPr marL="228600" lvl="0" indent="-228600" algn="just" rtl="0">
              <a:lnSpc>
                <a:spcPct val="90000"/>
              </a:lnSpc>
              <a:spcBef>
                <a:spcPts val="1000"/>
              </a:spcBef>
              <a:spcAft>
                <a:spcPts val="0"/>
              </a:spcAft>
              <a:buClr>
                <a:schemeClr val="dk1"/>
              </a:buClr>
              <a:buSzPct val="100000"/>
              <a:buChar char="•"/>
            </a:pPr>
            <a:r>
              <a:rPr lang="en-GB" b="1" dirty="0"/>
              <a:t>The SDN applications making use of these overlay network resources virtual network traffic runs </a:t>
            </a:r>
            <a:r>
              <a:rPr lang="en-GB" b="1" i="1" dirty="0"/>
              <a:t>above </a:t>
            </a:r>
            <a:r>
              <a:rPr lang="en-GB" b="1" dirty="0"/>
              <a:t>the physical network infrastructure. The hypervisors inject traffic into the virtual network and receive traffic from it. </a:t>
            </a:r>
            <a:endParaRPr b="1" dirty="0"/>
          </a:p>
          <a:p>
            <a:pPr marL="228600" lvl="0" indent="-228600" algn="just" rtl="0">
              <a:lnSpc>
                <a:spcPct val="90000"/>
              </a:lnSpc>
              <a:spcBef>
                <a:spcPts val="1000"/>
              </a:spcBef>
              <a:spcAft>
                <a:spcPts val="0"/>
              </a:spcAft>
              <a:buClr>
                <a:schemeClr val="dk1"/>
              </a:buClr>
              <a:buSzPct val="100000"/>
              <a:buChar char="•"/>
            </a:pPr>
            <a:r>
              <a:rPr lang="en-GB" b="1" dirty="0"/>
              <a:t>The traffic of the virtual networks is passed through those physical devices</a:t>
            </a:r>
            <a:r>
              <a:rPr lang="en-GB" dirty="0"/>
              <a:t>, but the endpoints are unaware of the details of the physical topology, the way routing occurs, or other basic network functions</a:t>
            </a:r>
            <a:endParaRPr dirty="0"/>
          </a:p>
        </p:txBody>
      </p:sp>
      <p:sp>
        <p:nvSpPr>
          <p:cNvPr id="236" name="Google Shape;236;p2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ct val="100000"/>
              <a:buChar char="•"/>
            </a:pPr>
            <a:r>
              <a:rPr lang="en-GB"/>
              <a:t>Virtualized networks.</a:t>
            </a:r>
            <a:endParaRPr/>
          </a:p>
        </p:txBody>
      </p:sp>
      <p:pic>
        <p:nvPicPr>
          <p:cNvPr id="237" name="Google Shape;237;p24"/>
          <p:cNvPicPr preferRelativeResize="0"/>
          <p:nvPr/>
        </p:nvPicPr>
        <p:blipFill rotWithShape="1">
          <a:blip r:embed="rId3">
            <a:alphaModFix/>
          </a:blip>
          <a:srcRect/>
          <a:stretch/>
        </p:blipFill>
        <p:spPr>
          <a:xfrm>
            <a:off x="6388362" y="2453380"/>
            <a:ext cx="4966177" cy="372547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3" name="Google Shape;243;p25"/>
          <p:cNvSpPr txBox="1">
            <a:spLocks noGrp="1"/>
          </p:cNvSpPr>
          <p:nvPr>
            <p:ph type="body" idx="1"/>
          </p:nvPr>
        </p:nvSpPr>
        <p:spPr>
          <a:xfrm>
            <a:off x="343524" y="386528"/>
            <a:ext cx="6596921" cy="4351338"/>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ct val="100000"/>
              <a:buChar char="•"/>
            </a:pPr>
            <a:r>
              <a:rPr lang="en-GB" sz="2000" b="1" dirty="0"/>
              <a:t>The mechanism that makes this possible is tunnelling, which uses encapsulation. </a:t>
            </a:r>
            <a:endParaRPr sz="2000" b="1" dirty="0"/>
          </a:p>
          <a:p>
            <a:pPr marL="228600" lvl="0" indent="-228600" algn="just" rtl="0">
              <a:lnSpc>
                <a:spcPct val="90000"/>
              </a:lnSpc>
              <a:spcBef>
                <a:spcPts val="1000"/>
              </a:spcBef>
              <a:spcAft>
                <a:spcPts val="0"/>
              </a:spcAft>
              <a:buClr>
                <a:schemeClr val="dk1"/>
              </a:buClr>
              <a:buSzPct val="100000"/>
              <a:buChar char="•"/>
            </a:pPr>
            <a:r>
              <a:rPr lang="en-GB" sz="2000" b="1" dirty="0"/>
              <a:t>When a packet enters the edge of the virtual network at the source, the networking device (usually the hypervisor) will take the packet in its entirety and encapsulate it within another frame. This is shown in Figure 4.9. Note that the edge of the virtual network is called a </a:t>
            </a:r>
            <a:r>
              <a:rPr lang="en-GB" sz="2000" b="1" i="1" dirty="0"/>
              <a:t>tunnel endpoint </a:t>
            </a:r>
            <a:r>
              <a:rPr lang="en-GB" sz="2000" b="1" dirty="0"/>
              <a:t>or </a:t>
            </a:r>
            <a:r>
              <a:rPr lang="en-GB" sz="2000" b="1" i="1" dirty="0"/>
              <a:t>virtual tunnel endpoint </a:t>
            </a:r>
            <a:r>
              <a:rPr lang="en-GB" sz="2000" b="1" dirty="0"/>
              <a:t>(VTEP).</a:t>
            </a:r>
            <a:endParaRPr sz="2000" b="1" dirty="0"/>
          </a:p>
          <a:p>
            <a:pPr marL="228600" lvl="0" indent="-228600" algn="just" rtl="0">
              <a:lnSpc>
                <a:spcPct val="90000"/>
              </a:lnSpc>
              <a:spcBef>
                <a:spcPts val="1000"/>
              </a:spcBef>
              <a:spcAft>
                <a:spcPts val="0"/>
              </a:spcAft>
              <a:buClr>
                <a:schemeClr val="dk1"/>
              </a:buClr>
              <a:buSzPct val="100000"/>
              <a:buChar char="•"/>
            </a:pPr>
            <a:r>
              <a:rPr lang="en-GB" sz="2000" b="1" dirty="0"/>
              <a:t>The hypervisor then takes this encapsulated packet and, based on information programmed by the controller, sends it to the destination’s VTEP. This VTEP decapsulates the packet and forwards it to the destination host. </a:t>
            </a:r>
            <a:endParaRPr sz="2000" b="1" dirty="0"/>
          </a:p>
          <a:p>
            <a:pPr marL="228600" lvl="0" indent="-228600" algn="just" rtl="0">
              <a:lnSpc>
                <a:spcPct val="90000"/>
              </a:lnSpc>
              <a:spcBef>
                <a:spcPts val="1000"/>
              </a:spcBef>
              <a:spcAft>
                <a:spcPts val="0"/>
              </a:spcAft>
              <a:buClr>
                <a:schemeClr val="dk1"/>
              </a:buClr>
              <a:buSzPct val="100000"/>
              <a:buChar char="•"/>
            </a:pPr>
            <a:r>
              <a:rPr lang="en-GB" sz="2000" b="1" dirty="0"/>
              <a:t>As the encapsulated packet is sent across the physical infrastructure, it is being sent </a:t>
            </a:r>
            <a:r>
              <a:rPr lang="en-GB" sz="2000" dirty="0"/>
              <a:t>from the source’s VTEP to the destination’s VTEP</a:t>
            </a:r>
            <a:endParaRPr sz="2000" dirty="0"/>
          </a:p>
          <a:p>
            <a:pPr marL="228600" lvl="0" indent="-228600" algn="just" rtl="0">
              <a:lnSpc>
                <a:spcPct val="90000"/>
              </a:lnSpc>
              <a:spcBef>
                <a:spcPts val="1000"/>
              </a:spcBef>
              <a:spcAft>
                <a:spcPts val="0"/>
              </a:spcAft>
              <a:buClr>
                <a:schemeClr val="dk1"/>
              </a:buClr>
              <a:buSzPct val="100000"/>
              <a:buChar char="•"/>
            </a:pPr>
            <a:r>
              <a:rPr lang="en-GB" sz="2000" dirty="0"/>
              <a:t>This tunnelling mechanism is referred to as </a:t>
            </a:r>
            <a:r>
              <a:rPr lang="en-GB" sz="2000" i="1" dirty="0"/>
              <a:t>MAC-in-IP </a:t>
            </a:r>
            <a:r>
              <a:rPr lang="en-GB" sz="2000" dirty="0"/>
              <a:t>tunnelling because the entire frame, from MAC address inward, is encapsulated within this unicast IP frame</a:t>
            </a:r>
            <a:endParaRPr sz="2000" dirty="0"/>
          </a:p>
          <a:p>
            <a:pPr marL="228600" lvl="0" indent="-130810" algn="l" rtl="0">
              <a:lnSpc>
                <a:spcPct val="90000"/>
              </a:lnSpc>
              <a:spcBef>
                <a:spcPts val="1000"/>
              </a:spcBef>
              <a:spcAft>
                <a:spcPts val="0"/>
              </a:spcAft>
              <a:buClr>
                <a:schemeClr val="dk1"/>
              </a:buClr>
              <a:buSzPct val="100000"/>
              <a:buNone/>
            </a:pPr>
            <a:endParaRPr sz="2000" dirty="0"/>
          </a:p>
        </p:txBody>
      </p:sp>
      <p:pic>
        <p:nvPicPr>
          <p:cNvPr id="244" name="Google Shape;244;p25"/>
          <p:cNvPicPr preferRelativeResize="0">
            <a:picLocks noGrp="1"/>
          </p:cNvPicPr>
          <p:nvPr>
            <p:ph type="body" idx="2"/>
          </p:nvPr>
        </p:nvPicPr>
        <p:blipFill rotWithShape="1">
          <a:blip r:embed="rId3">
            <a:alphaModFix/>
          </a:blip>
          <a:srcRect/>
          <a:stretch/>
        </p:blipFill>
        <p:spPr>
          <a:xfrm>
            <a:off x="7010400" y="1144391"/>
            <a:ext cx="5181600" cy="1255009"/>
          </a:xfrm>
          <a:prstGeom prst="rect">
            <a:avLst/>
          </a:prstGeom>
          <a:noFill/>
          <a:ln>
            <a:noFill/>
          </a:ln>
        </p:spPr>
      </p:pic>
      <p:sp>
        <p:nvSpPr>
          <p:cNvPr id="245" name="Google Shape;245;p25"/>
          <p:cNvSpPr/>
          <p:nvPr/>
        </p:nvSpPr>
        <p:spPr>
          <a:xfrm>
            <a:off x="7579145" y="386528"/>
            <a:ext cx="212949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dirty="0">
                <a:solidFill>
                  <a:schemeClr val="dk1"/>
                </a:solidFill>
                <a:latin typeface="Arial"/>
                <a:ea typeface="Arial"/>
                <a:cs typeface="Arial"/>
                <a:sym typeface="Arial"/>
              </a:rPr>
              <a:t>Encapsulated frames</a:t>
            </a:r>
            <a:endParaRPr dirty="0"/>
          </a:p>
        </p:txBody>
      </p:sp>
      <p:pic>
        <p:nvPicPr>
          <p:cNvPr id="2" name="Google Shape;253;p26">
            <a:extLst>
              <a:ext uri="{FF2B5EF4-FFF2-40B4-BE49-F238E27FC236}">
                <a16:creationId xmlns:a16="http://schemas.microsoft.com/office/drawing/2014/main" id="{F1EDBD91-7688-759A-A1DE-233B6983F62E}"/>
              </a:ext>
            </a:extLst>
          </p:cNvPr>
          <p:cNvPicPr preferRelativeResize="0"/>
          <p:nvPr/>
        </p:nvPicPr>
        <p:blipFill rotWithShape="1">
          <a:blip r:embed="rId4">
            <a:alphaModFix/>
          </a:blip>
          <a:srcRect/>
          <a:stretch/>
        </p:blipFill>
        <p:spPr>
          <a:xfrm>
            <a:off x="7210269" y="2998033"/>
            <a:ext cx="4981731" cy="308797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Arial"/>
              <a:buNone/>
            </a:pPr>
            <a:r>
              <a:rPr lang="en-GB"/>
              <a:t>UNIT -2</a:t>
            </a:r>
            <a:endParaRPr/>
          </a:p>
        </p:txBody>
      </p:sp>
      <p:sp>
        <p:nvSpPr>
          <p:cNvPr id="259" name="Google Shape;259;p2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1800"/>
              <a:buNone/>
            </a:pPr>
            <a:r>
              <a:rPr lang="en-GB" sz="1800">
                <a:latin typeface="Arial"/>
                <a:ea typeface="Arial"/>
                <a:cs typeface="Arial"/>
                <a:sym typeface="Arial"/>
              </a:rPr>
              <a:t>General Concepts of SDN Controller, Vmware</a:t>
            </a:r>
            <a:endParaRPr sz="1800">
              <a:latin typeface="Arial"/>
              <a:ea typeface="Arial"/>
              <a:cs typeface="Arial"/>
              <a:sym typeface="Arial"/>
            </a:endParaRPr>
          </a:p>
          <a:p>
            <a:pPr marL="0" lvl="0" indent="0" algn="ctr" rtl="0">
              <a:lnSpc>
                <a:spcPct val="90000"/>
              </a:lnSpc>
              <a:spcBef>
                <a:spcPts val="1000"/>
              </a:spcBef>
              <a:spcAft>
                <a:spcPts val="0"/>
              </a:spcAft>
              <a:buClr>
                <a:schemeClr val="dk1"/>
              </a:buClr>
              <a:buSzPts val="1800"/>
              <a:buNone/>
            </a:pPr>
            <a:r>
              <a:rPr lang="en-GB" sz="1800">
                <a:latin typeface="Arial"/>
                <a:ea typeface="Arial"/>
                <a:cs typeface="Arial"/>
                <a:sym typeface="Arial"/>
              </a:rPr>
              <a:t>Ref. 2, Ch.4 (Page. 72 to Page 79)</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GB" u="sng" dirty="0">
                <a:latin typeface="Arial"/>
                <a:ea typeface="Arial"/>
                <a:cs typeface="Arial"/>
                <a:sym typeface="Arial"/>
              </a:rPr>
              <a:t>General Concepts of SDN Controller</a:t>
            </a:r>
            <a:endParaRPr u="sng" dirty="0"/>
          </a:p>
        </p:txBody>
      </p:sp>
      <p:sp>
        <p:nvSpPr>
          <p:cNvPr id="265" name="Google Shape;265;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i="1" dirty="0"/>
              <a:t>Idealized controller/framework</a:t>
            </a:r>
            <a:endParaRPr dirty="0"/>
          </a:p>
        </p:txBody>
      </p:sp>
      <p:pic>
        <p:nvPicPr>
          <p:cNvPr id="266" name="Google Shape;266;p28"/>
          <p:cNvPicPr preferRelativeResize="0"/>
          <p:nvPr/>
        </p:nvPicPr>
        <p:blipFill rotWithShape="1">
          <a:blip r:embed="rId3">
            <a:alphaModFix/>
          </a:blip>
          <a:srcRect/>
          <a:stretch/>
        </p:blipFill>
        <p:spPr>
          <a:xfrm>
            <a:off x="3137722" y="2254927"/>
            <a:ext cx="5958152" cy="493193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endParaRPr/>
          </a:p>
        </p:txBody>
      </p:sp>
      <p:sp>
        <p:nvSpPr>
          <p:cNvPr id="272" name="Google Shape;272;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ct val="100000"/>
              <a:buChar char="•"/>
            </a:pPr>
            <a:r>
              <a:rPr lang="en-GB" b="1" dirty="0"/>
              <a:t>The general description of an SDN controller is a software system or collection of systems that together provides:</a:t>
            </a:r>
            <a:endParaRPr b="1" dirty="0"/>
          </a:p>
          <a:p>
            <a:pPr marL="228600" lvl="0" indent="-228600" algn="just" rtl="0">
              <a:lnSpc>
                <a:spcPct val="90000"/>
              </a:lnSpc>
              <a:spcBef>
                <a:spcPts val="1000"/>
              </a:spcBef>
              <a:spcAft>
                <a:spcPts val="0"/>
              </a:spcAft>
              <a:buClr>
                <a:schemeClr val="dk1"/>
              </a:buClr>
              <a:buSzPct val="100000"/>
              <a:buChar char="•"/>
            </a:pPr>
            <a:r>
              <a:rPr lang="en-GB" b="1" dirty="0"/>
              <a:t>Management of network state, the management and distribution of this state, may involve a database. These databases serve as a repository for information derived from the controlled network elements </a:t>
            </a:r>
            <a:endParaRPr b="1" dirty="0"/>
          </a:p>
          <a:p>
            <a:pPr marL="228600" lvl="0" indent="-228600" algn="just" rtl="0">
              <a:lnSpc>
                <a:spcPct val="90000"/>
              </a:lnSpc>
              <a:spcBef>
                <a:spcPts val="1000"/>
              </a:spcBef>
              <a:spcAft>
                <a:spcPts val="0"/>
              </a:spcAft>
              <a:buClr>
                <a:schemeClr val="dk1"/>
              </a:buClr>
              <a:buSzPct val="100000"/>
              <a:buChar char="•"/>
            </a:pPr>
            <a:r>
              <a:rPr lang="en-GB" b="1" dirty="0"/>
              <a:t>A high-level data model that captures the relationships between managed resources, policies and other services provided by the controller</a:t>
            </a:r>
            <a:r>
              <a:rPr lang="en-GB" dirty="0"/>
              <a:t>.</a:t>
            </a: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endParaRPr/>
          </a:p>
        </p:txBody>
      </p:sp>
      <p:sp>
        <p:nvSpPr>
          <p:cNvPr id="278" name="Google Shape;278;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chemeClr val="dk1"/>
              </a:buClr>
              <a:buSzPct val="100000"/>
              <a:buChar char="•"/>
            </a:pPr>
            <a:r>
              <a:rPr lang="en-GB" b="1" dirty="0"/>
              <a:t>A modern, often RESTful (representational state transfer) application programming interface (API) is provided that exposes the controller services to an application.</a:t>
            </a:r>
            <a:endParaRPr b="1" dirty="0"/>
          </a:p>
          <a:p>
            <a:pPr marL="228600" lvl="0" indent="-228600" algn="just" rtl="0">
              <a:lnSpc>
                <a:spcPct val="90000"/>
              </a:lnSpc>
              <a:spcBef>
                <a:spcPts val="1000"/>
              </a:spcBef>
              <a:spcAft>
                <a:spcPts val="0"/>
              </a:spcAft>
              <a:buClr>
                <a:schemeClr val="dk1"/>
              </a:buClr>
              <a:buSzPct val="100000"/>
              <a:buChar char="•"/>
            </a:pPr>
            <a:r>
              <a:rPr lang="en-GB" dirty="0"/>
              <a:t>• A device, topology, and service discovery mechanism; a path computation system; and potentially other network-centric or resource-centric information services</a:t>
            </a:r>
            <a:endParaRPr dirty="0"/>
          </a:p>
          <a:p>
            <a:pPr marL="228600" lvl="0" indent="-228600" algn="just" rtl="0">
              <a:lnSpc>
                <a:spcPct val="90000"/>
              </a:lnSpc>
              <a:spcBef>
                <a:spcPts val="1000"/>
              </a:spcBef>
              <a:spcAft>
                <a:spcPts val="0"/>
              </a:spcAft>
              <a:buClr>
                <a:schemeClr val="dk1"/>
              </a:buClr>
              <a:buSzPct val="100000"/>
              <a:buChar char="•"/>
            </a:pPr>
            <a:r>
              <a:rPr lang="en-GB" b="1" dirty="0"/>
              <a:t>The current landscape of controllers includes the commercial products of </a:t>
            </a:r>
            <a:r>
              <a:rPr lang="en-GB" b="1" dirty="0" err="1"/>
              <a:t>Vmware</a:t>
            </a:r>
            <a:r>
              <a:rPr lang="en-GB" b="1" dirty="0"/>
              <a:t> (</a:t>
            </a:r>
            <a:r>
              <a:rPr lang="en-GB" b="1" dirty="0" err="1"/>
              <a:t>vCloud</a:t>
            </a:r>
            <a:r>
              <a:rPr lang="en-GB" b="1" dirty="0"/>
              <a:t>/vSphere), </a:t>
            </a:r>
            <a:r>
              <a:rPr lang="en-GB" b="1" dirty="0" err="1"/>
              <a:t>Nicira</a:t>
            </a:r>
            <a:r>
              <a:rPr lang="en-GB" b="1" dirty="0"/>
              <a:t> (NVP), NEC (Trema), Big Switch Networks (Floodlight/ BNC), and Juniper/Contrail. It also includes a number of open source controllers</a:t>
            </a:r>
            <a:endParaRPr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GB" u="sng" dirty="0"/>
              <a:t>VMware</a:t>
            </a:r>
            <a:endParaRPr u="sng" dirty="0"/>
          </a:p>
        </p:txBody>
      </p:sp>
      <p:sp>
        <p:nvSpPr>
          <p:cNvPr id="290" name="Google Shape;290;p3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ts val="1400"/>
              <a:buChar char="•"/>
            </a:pPr>
            <a:r>
              <a:rPr lang="en-US" sz="2000" b="1" i="0" u="none" strike="noStrike" dirty="0">
                <a:latin typeface="EB Garamond"/>
                <a:ea typeface="EB Garamond"/>
                <a:cs typeface="EB Garamond"/>
                <a:sym typeface="EB Garamond"/>
              </a:rPr>
              <a:t>VMware is a leading provider of virtualization and cloud computing software and services. </a:t>
            </a:r>
            <a:r>
              <a:rPr lang="en-GB" sz="2000" b="1" i="0" u="none" strike="noStrike" dirty="0">
                <a:latin typeface="EB Garamond"/>
                <a:ea typeface="EB Garamond"/>
                <a:cs typeface="EB Garamond"/>
                <a:sym typeface="EB Garamond"/>
              </a:rPr>
              <a:t>VMware provides a data </a:t>
            </a:r>
            <a:r>
              <a:rPr lang="en-GB" sz="2000" b="1" i="0" u="none" strike="noStrike" dirty="0" err="1">
                <a:latin typeface="EB Garamond"/>
                <a:ea typeface="EB Garamond"/>
                <a:cs typeface="EB Garamond"/>
                <a:sym typeface="EB Garamond"/>
              </a:rPr>
              <a:t>center</a:t>
            </a:r>
            <a:r>
              <a:rPr lang="en-GB" sz="2000" b="1" i="0" u="none" strike="noStrike" dirty="0">
                <a:latin typeface="EB Garamond"/>
                <a:ea typeface="EB Garamond"/>
                <a:cs typeface="EB Garamond"/>
                <a:sym typeface="EB Garamond"/>
              </a:rPr>
              <a:t> orchestration solution with a registered SDN controller </a:t>
            </a:r>
          </a:p>
          <a:p>
            <a:pPr marL="228600" lvl="0" indent="-228600" algn="just" rtl="0">
              <a:lnSpc>
                <a:spcPct val="90000"/>
              </a:lnSpc>
              <a:spcBef>
                <a:spcPts val="0"/>
              </a:spcBef>
              <a:spcAft>
                <a:spcPts val="0"/>
              </a:spcAft>
              <a:buClr>
                <a:schemeClr val="dk1"/>
              </a:buClr>
              <a:buSzPts val="1400"/>
              <a:buChar char="•"/>
            </a:pPr>
            <a:endParaRPr lang="en-GB" sz="2000" b="1" dirty="0">
              <a:latin typeface="EB Garamond"/>
              <a:ea typeface="EB Garamond"/>
              <a:sym typeface="EB Garamond"/>
            </a:endParaRPr>
          </a:p>
          <a:p>
            <a:pPr marL="228600" lvl="0" indent="-228600" algn="just" rtl="0">
              <a:lnSpc>
                <a:spcPct val="90000"/>
              </a:lnSpc>
              <a:spcBef>
                <a:spcPts val="0"/>
              </a:spcBef>
              <a:spcAft>
                <a:spcPts val="0"/>
              </a:spcAft>
              <a:buClr>
                <a:schemeClr val="dk1"/>
              </a:buClr>
              <a:buSzPts val="1400"/>
              <a:buChar char="•"/>
            </a:pPr>
            <a:r>
              <a:rPr lang="en-GB" sz="2000" b="1" dirty="0"/>
              <a:t>VMware provides a suite of data-</a:t>
            </a:r>
            <a:r>
              <a:rPr lang="en-GB" sz="2000" b="1" dirty="0" err="1"/>
              <a:t>center</a:t>
            </a:r>
            <a:r>
              <a:rPr lang="en-GB" sz="2000" b="1" dirty="0"/>
              <a:t>−centric applications built around the ESX (</a:t>
            </a:r>
            <a:r>
              <a:rPr lang="en-GB" sz="2000" b="1" dirty="0" err="1"/>
              <a:t>ESXi</a:t>
            </a:r>
            <a:r>
              <a:rPr lang="en-GB" sz="2000" b="1" dirty="0"/>
              <a:t> for version 5.0 and beyond) hypervisor</a:t>
            </a:r>
            <a:endParaRPr sz="2000" b="1" dirty="0"/>
          </a:p>
          <a:p>
            <a:pPr marL="228600" lvl="0" indent="-228600" algn="just" rtl="0">
              <a:lnSpc>
                <a:spcPct val="90000"/>
              </a:lnSpc>
              <a:spcBef>
                <a:spcPts val="1000"/>
              </a:spcBef>
              <a:spcAft>
                <a:spcPts val="0"/>
              </a:spcAft>
              <a:buClr>
                <a:schemeClr val="dk1"/>
              </a:buClr>
              <a:buSzPts val="1400"/>
              <a:buChar char="•"/>
            </a:pPr>
            <a:r>
              <a:rPr lang="en-US" sz="2000" dirty="0"/>
              <a:t>VMware vSphere is the flagship product for server virtualization.</a:t>
            </a:r>
          </a:p>
          <a:p>
            <a:pPr marL="228600" lvl="0" indent="-228600" algn="just" rtl="0">
              <a:lnSpc>
                <a:spcPct val="90000"/>
              </a:lnSpc>
              <a:spcBef>
                <a:spcPts val="1000"/>
              </a:spcBef>
              <a:spcAft>
                <a:spcPts val="0"/>
              </a:spcAft>
              <a:buClr>
                <a:schemeClr val="dk1"/>
              </a:buClr>
              <a:buSzPts val="1400"/>
              <a:buChar char="•"/>
            </a:pPr>
            <a:r>
              <a:rPr lang="en-US" sz="2000" b="0" i="0" u="none" strike="noStrike" dirty="0">
                <a:latin typeface="EB Garamond"/>
                <a:ea typeface="EB Garamond"/>
                <a:cs typeface="EB Garamond"/>
                <a:sym typeface="EB Garamond"/>
              </a:rPr>
              <a:t>vCenter Server: Centralized management platform for vSphere environments, enabling administrators to manage VMs</a:t>
            </a:r>
            <a:endParaRPr lang="en-US" sz="2000" dirty="0"/>
          </a:p>
        </p:txBody>
      </p:sp>
      <p:pic>
        <p:nvPicPr>
          <p:cNvPr id="291" name="Google Shape;291;p32"/>
          <p:cNvPicPr preferRelativeResize="0">
            <a:picLocks noGrp="1"/>
          </p:cNvPicPr>
          <p:nvPr>
            <p:ph type="body" idx="2"/>
          </p:nvPr>
        </p:nvPicPr>
        <p:blipFill rotWithShape="1">
          <a:blip r:embed="rId3">
            <a:alphaModFix/>
          </a:blip>
          <a:srcRect/>
          <a:stretch/>
        </p:blipFill>
        <p:spPr>
          <a:xfrm>
            <a:off x="6385810" y="1326703"/>
            <a:ext cx="4967990" cy="435133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endParaRPr/>
          </a:p>
        </p:txBody>
      </p:sp>
      <p:sp>
        <p:nvSpPr>
          <p:cNvPr id="97" name="Google Shape;97;p3"/>
          <p:cNvSpPr txBox="1">
            <a:spLocks noGrp="1"/>
          </p:cNvSpPr>
          <p:nvPr>
            <p:ph type="body" idx="1"/>
          </p:nvPr>
        </p:nvSpPr>
        <p:spPr>
          <a:xfrm>
            <a:off x="1047207" y="1960536"/>
            <a:ext cx="6463937"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08080"/>
              </a:buClr>
              <a:buSzPct val="100000"/>
              <a:buNone/>
            </a:pPr>
            <a:r>
              <a:rPr lang="en-GB" sz="1800" b="1" i="0" u="none" strike="noStrike" dirty="0">
                <a:solidFill>
                  <a:srgbClr val="808080"/>
                </a:solidFill>
                <a:latin typeface="Times New Roman" panose="02020603050405020304" pitchFamily="18" charset="0"/>
                <a:ea typeface="Oswald"/>
                <a:cs typeface="Times New Roman" panose="02020603050405020304" pitchFamily="18" charset="0"/>
                <a:sym typeface="Oswald"/>
              </a:rPr>
              <a:t>3</a:t>
            </a:r>
            <a:r>
              <a:rPr lang="en-GB" sz="1800" b="1" dirty="0">
                <a:latin typeface="Times New Roman" panose="02020603050405020304" pitchFamily="18" charset="0"/>
                <a:ea typeface="Oswald"/>
                <a:cs typeface="Times New Roman" panose="02020603050405020304" pitchFamily="18" charset="0"/>
                <a:sym typeface="Oswald"/>
              </a:rPr>
              <a:t>. Network Automation </a:t>
            </a:r>
          </a:p>
          <a:p>
            <a:pPr marL="228600" lvl="0" indent="-228600" algn="just" rtl="0">
              <a:lnSpc>
                <a:spcPct val="90000"/>
              </a:lnSpc>
              <a:spcBef>
                <a:spcPts val="1000"/>
              </a:spcBef>
              <a:spcAft>
                <a:spcPts val="0"/>
              </a:spcAft>
              <a:buClr>
                <a:schemeClr val="dk1"/>
              </a:buClr>
              <a:buSzPct val="100000"/>
              <a:buChar char="•"/>
            </a:pPr>
            <a:r>
              <a:rPr lang="en-US" sz="1800" b="1" dirty="0">
                <a:latin typeface="Times New Roman" panose="02020603050405020304" pitchFamily="18" charset="0"/>
                <a:ea typeface="Oswald"/>
                <a:cs typeface="Times New Roman" panose="02020603050405020304" pitchFamily="18" charset="0"/>
                <a:sym typeface="Oswald"/>
              </a:rPr>
              <a:t>SDN supports automation of routine network tasks such as configuration, provisioning, and monitoring, reducing the need for manual intervention and minimizing errors.</a:t>
            </a:r>
          </a:p>
          <a:p>
            <a:pPr marL="228600" indent="-228600" algn="just">
              <a:buSzPct val="100000"/>
            </a:pPr>
            <a:r>
              <a:rPr lang="en-US" sz="1800" b="1" dirty="0">
                <a:latin typeface="Times New Roman" panose="02020603050405020304" pitchFamily="18" charset="0"/>
                <a:ea typeface="Oswald"/>
                <a:cs typeface="Times New Roman" panose="02020603050405020304" pitchFamily="18" charset="0"/>
                <a:sym typeface="Oswald"/>
              </a:rPr>
              <a:t>The centralized software-based controller in SDN provides an open interface on the controller to allow for automated control of the network. In the context of Open SDN, the terms northbound and southbound are often used to distinguish whether the interface is to the applications or to the devices.</a:t>
            </a:r>
            <a:endParaRPr lang="en-US" sz="1800" b="1" dirty="0">
              <a:latin typeface="Times New Roman" panose="02020603050405020304" pitchFamily="18" charset="0"/>
              <a:cs typeface="Times New Roman" panose="02020603050405020304" pitchFamily="18" charset="0"/>
            </a:endParaRPr>
          </a:p>
          <a:p>
            <a:pPr marL="228600" lvl="0" indent="-228600" algn="just" rtl="0">
              <a:lnSpc>
                <a:spcPct val="90000"/>
              </a:lnSpc>
              <a:spcBef>
                <a:spcPts val="1000"/>
              </a:spcBef>
              <a:spcAft>
                <a:spcPts val="0"/>
              </a:spcAft>
              <a:buClr>
                <a:schemeClr val="dk1"/>
              </a:buClr>
              <a:buSzPct val="100000"/>
              <a:buChar char="•"/>
            </a:pPr>
            <a:endParaRPr lang="en-US" sz="1800" b="1" dirty="0">
              <a:latin typeface="Times New Roman" panose="02020603050405020304" pitchFamily="18" charset="0"/>
              <a:ea typeface="Oswald"/>
              <a:cs typeface="Times New Roman" panose="02020603050405020304" pitchFamily="18" charset="0"/>
              <a:sym typeface="Oswald"/>
            </a:endParaRPr>
          </a:p>
          <a:p>
            <a:pPr marL="228600" lvl="0" indent="-228600" algn="just" rtl="0">
              <a:lnSpc>
                <a:spcPct val="90000"/>
              </a:lnSpc>
              <a:spcBef>
                <a:spcPts val="1000"/>
              </a:spcBef>
              <a:spcAft>
                <a:spcPts val="0"/>
              </a:spcAft>
              <a:buClr>
                <a:schemeClr val="dk1"/>
              </a:buClr>
              <a:buSzPct val="100000"/>
              <a:buChar char="•"/>
            </a:pPr>
            <a:r>
              <a:rPr lang="en-US" sz="1800" b="1" dirty="0">
                <a:latin typeface="Times New Roman" panose="02020603050405020304" pitchFamily="18" charset="0"/>
                <a:ea typeface="Oswald"/>
                <a:cs typeface="Times New Roman" panose="02020603050405020304" pitchFamily="18" charset="0"/>
                <a:sym typeface="Oswald"/>
                <a:hlinkClick r:id="rId3"/>
              </a:rPr>
              <a:t>https://www.youtube.com/watch?v=jJ8J0QVnBw8</a:t>
            </a:r>
            <a:r>
              <a:rPr lang="en-US" sz="1800" b="1" dirty="0">
                <a:latin typeface="Times New Roman" panose="02020603050405020304" pitchFamily="18" charset="0"/>
                <a:ea typeface="Oswald"/>
                <a:cs typeface="Times New Roman" panose="02020603050405020304" pitchFamily="18" charset="0"/>
                <a:sym typeface="Oswald"/>
              </a:rPr>
              <a:t> </a:t>
            </a:r>
          </a:p>
        </p:txBody>
      </p:sp>
      <p:sp>
        <p:nvSpPr>
          <p:cNvPr id="2" name="AutoShape 2" descr="SDN Technology- The Transformer of Network Automation – Logic Find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SDN Technology- The Transformer of Network Automation – Logic Finde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0" name="Picture 6" descr="SDN and its Role in Automating &amp; Scaling in the Data Center - 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1144" y="2329406"/>
            <a:ext cx="4286158" cy="32956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EB Garamond"/>
              <a:buNone/>
            </a:pPr>
            <a:r>
              <a:rPr lang="en-GB" sz="4400" b="0" i="0" u="none" strike="noStrike" dirty="0">
                <a:latin typeface="EB Garamond"/>
                <a:ea typeface="EB Garamond"/>
                <a:cs typeface="EB Garamond"/>
                <a:sym typeface="EB Garamond"/>
              </a:rPr>
              <a:t>Suite designed for IaaS applications</a:t>
            </a:r>
            <a:endParaRPr dirty="0"/>
          </a:p>
        </p:txBody>
      </p:sp>
      <p:sp>
        <p:nvSpPr>
          <p:cNvPr id="298" name="Google Shape;298;p33"/>
          <p:cNvSpPr txBox="1">
            <a:spLocks noGrp="1"/>
          </p:cNvSpPr>
          <p:nvPr>
            <p:ph type="body" idx="1"/>
          </p:nvPr>
        </p:nvSpPr>
        <p:spPr>
          <a:xfrm>
            <a:off x="119921" y="1253331"/>
            <a:ext cx="11872209"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ct val="100000"/>
              <a:buChar char="•"/>
            </a:pPr>
            <a:r>
              <a:rPr lang="en-GB" sz="2000" b="0" i="0" u="none" strike="noStrike" dirty="0">
                <a:latin typeface="EB Garamond"/>
                <a:ea typeface="EB Garamond"/>
                <a:cs typeface="EB Garamond"/>
                <a:sym typeface="EB Garamond"/>
              </a:rPr>
              <a:t>Suite designed for IaaS applications, which includes:</a:t>
            </a:r>
            <a:endParaRPr sz="2000" dirty="0"/>
          </a:p>
          <a:p>
            <a:pPr marL="228600" lvl="0" indent="-228600" algn="l" rtl="0">
              <a:lnSpc>
                <a:spcPct val="90000"/>
              </a:lnSpc>
              <a:spcBef>
                <a:spcPts val="1000"/>
              </a:spcBef>
              <a:spcAft>
                <a:spcPts val="0"/>
              </a:spcAft>
              <a:buClr>
                <a:schemeClr val="dk1"/>
              </a:buClr>
              <a:buSzPct val="100000"/>
              <a:buChar char="•"/>
            </a:pPr>
            <a:r>
              <a:rPr lang="en-GB" sz="2000" b="1" i="1" u="none" strike="noStrike" dirty="0">
                <a:latin typeface="EB Garamond"/>
                <a:ea typeface="EB Garamond"/>
                <a:cs typeface="EB Garamond"/>
                <a:sym typeface="EB Garamond"/>
              </a:rPr>
              <a:t>vSphere</a:t>
            </a:r>
            <a:endParaRPr sz="2000" dirty="0"/>
          </a:p>
          <a:p>
            <a:pPr marL="685800" lvl="1" indent="-228600" algn="l" rtl="0">
              <a:lnSpc>
                <a:spcPct val="90000"/>
              </a:lnSpc>
              <a:spcBef>
                <a:spcPts val="500"/>
              </a:spcBef>
              <a:spcAft>
                <a:spcPts val="0"/>
              </a:spcAft>
              <a:buClr>
                <a:schemeClr val="dk1"/>
              </a:buClr>
              <a:buSzPct val="100000"/>
              <a:buChar char="•"/>
            </a:pPr>
            <a:r>
              <a:rPr lang="en-GB" sz="2000" b="0" i="0" u="none" strike="noStrike" dirty="0">
                <a:latin typeface="EB Garamond"/>
                <a:ea typeface="EB Garamond"/>
                <a:cs typeface="EB Garamond"/>
                <a:sym typeface="EB Garamond"/>
              </a:rPr>
              <a:t>Manages what is </a:t>
            </a:r>
            <a:r>
              <a:rPr lang="en-GB" sz="2000" b="0" i="0" u="none" strike="noStrike" dirty="0" err="1">
                <a:latin typeface="EB Garamond"/>
                <a:ea typeface="EB Garamond"/>
                <a:cs typeface="EB Garamond"/>
                <a:sym typeface="EB Garamond"/>
              </a:rPr>
              <a:t>labeled</a:t>
            </a:r>
            <a:r>
              <a:rPr lang="en-GB" sz="2000" b="0" i="0" u="none" strike="noStrike" dirty="0">
                <a:latin typeface="EB Garamond"/>
                <a:ea typeface="EB Garamond"/>
                <a:cs typeface="EB Garamond"/>
                <a:sym typeface="EB Garamond"/>
              </a:rPr>
              <a:t> “virtualized infrastructure” by VMware. This includes managing the hypervisor integrated </a:t>
            </a:r>
            <a:r>
              <a:rPr lang="en-GB" sz="2000" b="0" i="0" u="none" strike="noStrike" dirty="0" err="1">
                <a:latin typeface="EB Garamond"/>
                <a:ea typeface="EB Garamond"/>
                <a:cs typeface="EB Garamond"/>
                <a:sym typeface="EB Garamond"/>
              </a:rPr>
              <a:t>vswitch</a:t>
            </a:r>
            <a:r>
              <a:rPr lang="en-GB" sz="2000" b="0" i="0" u="none" strike="noStrike" dirty="0">
                <a:latin typeface="EB Garamond"/>
                <a:ea typeface="EB Garamond"/>
                <a:cs typeface="EB Garamond"/>
                <a:sym typeface="EB Garamond"/>
              </a:rPr>
              <a:t> (from a networking perspective) as well as the other, basic IaaS components—compute, storage, images, and services.</a:t>
            </a:r>
            <a:r>
              <a:rPr lang="en-GB" sz="2000" dirty="0">
                <a:ea typeface="EB Garamond"/>
              </a:rPr>
              <a:t> </a:t>
            </a:r>
            <a:r>
              <a:rPr lang="en-GB" sz="2000" b="0" i="0" u="none" strike="noStrike" dirty="0">
                <a:latin typeface="EB Garamond"/>
                <a:ea typeface="EB Garamond"/>
                <a:cs typeface="EB Garamond"/>
                <a:sym typeface="EB Garamond"/>
              </a:rPr>
              <a:t>The suite uses an SQL Database (Microsoft or Oracle) for resource data storage.</a:t>
            </a:r>
            <a:endParaRPr sz="2000" dirty="0"/>
          </a:p>
          <a:p>
            <a:pPr marL="228600" lvl="0" indent="-228600" algn="l" rtl="0">
              <a:lnSpc>
                <a:spcPct val="90000"/>
              </a:lnSpc>
              <a:spcBef>
                <a:spcPts val="1000"/>
              </a:spcBef>
              <a:spcAft>
                <a:spcPts val="0"/>
              </a:spcAft>
              <a:buClr>
                <a:schemeClr val="dk1"/>
              </a:buClr>
              <a:buSzPct val="100000"/>
              <a:buChar char="•"/>
            </a:pPr>
            <a:r>
              <a:rPr lang="en-GB" sz="2000" b="1" i="1" u="none" strike="noStrike" dirty="0" err="1">
                <a:latin typeface="EB Garamond"/>
                <a:ea typeface="EB Garamond"/>
                <a:cs typeface="EB Garamond"/>
                <a:sym typeface="EB Garamond"/>
              </a:rPr>
              <a:t>vCloud</a:t>
            </a:r>
            <a:r>
              <a:rPr lang="en-GB" sz="2000" b="1" i="1" u="none" strike="noStrike" dirty="0">
                <a:latin typeface="EB Garamond"/>
                <a:ea typeface="EB Garamond"/>
                <a:cs typeface="EB Garamond"/>
                <a:sym typeface="EB Garamond"/>
              </a:rPr>
              <a:t> Director and </a:t>
            </a:r>
            <a:r>
              <a:rPr lang="en-GB" sz="2000" b="1" i="1" u="none" strike="noStrike" dirty="0" err="1">
                <a:latin typeface="EB Garamond"/>
                <a:ea typeface="EB Garamond"/>
                <a:cs typeface="EB Garamond"/>
                <a:sym typeface="EB Garamond"/>
              </a:rPr>
              <a:t>vCloud</a:t>
            </a:r>
            <a:r>
              <a:rPr lang="en-GB" sz="2000" b="1" i="1" u="none" strike="noStrike" dirty="0">
                <a:latin typeface="EB Garamond"/>
                <a:ea typeface="EB Garamond"/>
                <a:cs typeface="EB Garamond"/>
                <a:sym typeface="EB Garamond"/>
              </a:rPr>
              <a:t> Connector</a:t>
            </a:r>
            <a:endParaRPr sz="2000" dirty="0"/>
          </a:p>
          <a:p>
            <a:pPr marL="685800" lvl="1" indent="-228600" algn="l" rtl="0">
              <a:lnSpc>
                <a:spcPct val="90000"/>
              </a:lnSpc>
              <a:spcBef>
                <a:spcPts val="500"/>
              </a:spcBef>
              <a:spcAft>
                <a:spcPts val="0"/>
              </a:spcAft>
              <a:buClr>
                <a:schemeClr val="dk1"/>
              </a:buClr>
              <a:buSzPct val="100000"/>
              <a:buChar char="•"/>
            </a:pPr>
            <a:r>
              <a:rPr lang="en-GB" sz="2000" b="0" i="0" u="none" strike="noStrike" dirty="0">
                <a:latin typeface="EB Garamond"/>
                <a:ea typeface="EB Garamond"/>
                <a:cs typeface="EB Garamond"/>
                <a:sym typeface="EB Garamond"/>
              </a:rPr>
              <a:t>Primary application for compute, storage, image resource management, and public cloud extension.</a:t>
            </a:r>
            <a:endParaRPr sz="2000" dirty="0"/>
          </a:p>
          <a:p>
            <a:pPr marL="228600" lvl="0" indent="-228600" algn="l" rtl="0">
              <a:lnSpc>
                <a:spcPct val="90000"/>
              </a:lnSpc>
              <a:spcBef>
                <a:spcPts val="1000"/>
              </a:spcBef>
              <a:spcAft>
                <a:spcPts val="0"/>
              </a:spcAft>
              <a:buClr>
                <a:schemeClr val="dk1"/>
              </a:buClr>
              <a:buSzPct val="100000"/>
              <a:buChar char="•"/>
            </a:pPr>
            <a:r>
              <a:rPr lang="en-GB" sz="2000" b="1" i="1" u="none" strike="noStrike" dirty="0" err="1">
                <a:latin typeface="EB Garamond"/>
                <a:ea typeface="EB Garamond"/>
                <a:cs typeface="EB Garamond"/>
                <a:sym typeface="EB Garamond"/>
              </a:rPr>
              <a:t>vCloud</a:t>
            </a:r>
            <a:r>
              <a:rPr lang="en-GB" sz="2000" b="1" i="1" u="none" strike="noStrike" dirty="0">
                <a:latin typeface="EB Garamond"/>
                <a:ea typeface="EB Garamond"/>
                <a:cs typeface="EB Garamond"/>
                <a:sym typeface="EB Garamond"/>
              </a:rPr>
              <a:t> Networking and Security</a:t>
            </a:r>
            <a:endParaRPr sz="2000" dirty="0"/>
          </a:p>
          <a:p>
            <a:pPr marL="685800" lvl="1" indent="-228600" algn="l" rtl="0">
              <a:lnSpc>
                <a:spcPct val="90000"/>
              </a:lnSpc>
              <a:spcBef>
                <a:spcPts val="500"/>
              </a:spcBef>
              <a:spcAft>
                <a:spcPts val="0"/>
              </a:spcAft>
              <a:buClr>
                <a:schemeClr val="dk1"/>
              </a:buClr>
              <a:buSzPct val="100000"/>
              <a:buChar char="•"/>
            </a:pPr>
            <a:r>
              <a:rPr lang="en-GB" sz="2000" b="0" i="0" u="none" strike="noStrike" dirty="0">
                <a:latin typeface="EB Garamond"/>
                <a:ea typeface="EB Garamond"/>
                <a:cs typeface="EB Garamond"/>
                <a:sym typeface="EB Garamond"/>
              </a:rPr>
              <a:t>Self-descriptive applications.</a:t>
            </a:r>
            <a:endParaRPr sz="2000" dirty="0"/>
          </a:p>
          <a:p>
            <a:pPr marL="228600" lvl="0" indent="-228600" algn="l" rtl="0">
              <a:lnSpc>
                <a:spcPct val="90000"/>
              </a:lnSpc>
              <a:spcBef>
                <a:spcPts val="1000"/>
              </a:spcBef>
              <a:spcAft>
                <a:spcPts val="0"/>
              </a:spcAft>
              <a:buClr>
                <a:schemeClr val="dk1"/>
              </a:buClr>
              <a:buSzPct val="100000"/>
              <a:buChar char="•"/>
            </a:pPr>
            <a:r>
              <a:rPr lang="en-GB" sz="2000" b="1" i="1" u="none" strike="noStrike" dirty="0" err="1">
                <a:latin typeface="EB Garamond"/>
                <a:ea typeface="EB Garamond"/>
                <a:cs typeface="EB Garamond"/>
                <a:sym typeface="EB Garamond"/>
              </a:rPr>
              <a:t>vCloud</a:t>
            </a:r>
            <a:r>
              <a:rPr lang="en-GB" sz="2000" b="1" i="1" u="none" strike="noStrike" dirty="0">
                <a:latin typeface="EB Garamond"/>
                <a:ea typeface="EB Garamond"/>
                <a:cs typeface="EB Garamond"/>
                <a:sym typeface="EB Garamond"/>
              </a:rPr>
              <a:t> Automation </a:t>
            </a:r>
            <a:r>
              <a:rPr lang="en-GB" sz="2000" b="1" i="1" u="none" strike="noStrike" dirty="0" err="1">
                <a:latin typeface="EB Garamond"/>
                <a:ea typeface="EB Garamond"/>
                <a:cs typeface="EB Garamond"/>
                <a:sym typeface="EB Garamond"/>
              </a:rPr>
              <a:t>Center</a:t>
            </a:r>
            <a:endParaRPr sz="2000" b="1" i="1" u="none" strike="noStrike" dirty="0">
              <a:latin typeface="EB Garamond"/>
              <a:ea typeface="EB Garamond"/>
              <a:cs typeface="EB Garamond"/>
              <a:sym typeface="EB Garamond"/>
            </a:endParaRPr>
          </a:p>
          <a:p>
            <a:pPr marL="685800" lvl="1" indent="-228600" algn="l" rtl="0">
              <a:lnSpc>
                <a:spcPct val="90000"/>
              </a:lnSpc>
              <a:spcBef>
                <a:spcPts val="500"/>
              </a:spcBef>
              <a:spcAft>
                <a:spcPts val="0"/>
              </a:spcAft>
              <a:buClr>
                <a:schemeClr val="dk1"/>
              </a:buClr>
              <a:buSzPct val="100000"/>
              <a:buChar char="•"/>
            </a:pPr>
            <a:r>
              <a:rPr lang="en-GB" sz="2000" b="0" i="0" u="none" strike="noStrike" dirty="0">
                <a:latin typeface="EB Garamond"/>
                <a:ea typeface="EB Garamond"/>
                <a:cs typeface="EB Garamond"/>
                <a:sym typeface="EB Garamond"/>
              </a:rPr>
              <a:t>Provisioning assist for IT management.</a:t>
            </a:r>
            <a:endParaRPr sz="2000" dirty="0">
              <a:latin typeface="EB Garamond"/>
              <a:ea typeface="EB Garamond"/>
              <a:cs typeface="EB Garamond"/>
              <a:sym typeface="EB Garamond"/>
            </a:endParaRPr>
          </a:p>
          <a:p>
            <a:pPr marL="228600" lvl="1" indent="-228600" algn="l" rtl="0">
              <a:lnSpc>
                <a:spcPct val="90000"/>
              </a:lnSpc>
              <a:spcBef>
                <a:spcPts val="1000"/>
              </a:spcBef>
              <a:spcAft>
                <a:spcPts val="0"/>
              </a:spcAft>
              <a:buClr>
                <a:schemeClr val="dk1"/>
              </a:buClr>
              <a:buSzPct val="100000"/>
              <a:buChar char="•"/>
            </a:pPr>
            <a:r>
              <a:rPr lang="en-GB" sz="2000" b="1" i="1" dirty="0">
                <a:latin typeface="EB Garamond"/>
                <a:ea typeface="EB Garamond"/>
                <a:cs typeface="EB Garamond"/>
                <a:sym typeface="EB Garamond"/>
              </a:rPr>
              <a:t>vCenter Site Recovery Manager</a:t>
            </a:r>
            <a:endParaRPr sz="2000" dirty="0"/>
          </a:p>
          <a:p>
            <a:pPr marL="457200" lvl="1" indent="0" algn="l" rtl="0">
              <a:lnSpc>
                <a:spcPct val="90000"/>
              </a:lnSpc>
              <a:spcBef>
                <a:spcPts val="500"/>
              </a:spcBef>
              <a:spcAft>
                <a:spcPts val="0"/>
              </a:spcAft>
              <a:buClr>
                <a:schemeClr val="dk1"/>
              </a:buClr>
              <a:buSzPct val="100000"/>
              <a:buNone/>
            </a:pPr>
            <a:r>
              <a:rPr lang="en-GB" sz="2000" b="0" i="0" u="none" strike="noStrike" dirty="0">
                <a:latin typeface="EB Garamond"/>
                <a:ea typeface="EB Garamond"/>
                <a:cs typeface="EB Garamond"/>
                <a:sym typeface="EB Garamond"/>
              </a:rPr>
              <a:t>A replication manager for automated disaster recovery.</a:t>
            </a:r>
            <a:endParaRPr sz="2000" dirty="0"/>
          </a:p>
          <a:p>
            <a:pPr marL="228600" lvl="1" indent="-228600" algn="l" rtl="0">
              <a:lnSpc>
                <a:spcPct val="90000"/>
              </a:lnSpc>
              <a:spcBef>
                <a:spcPts val="1000"/>
              </a:spcBef>
              <a:spcAft>
                <a:spcPts val="0"/>
              </a:spcAft>
              <a:buClr>
                <a:schemeClr val="dk1"/>
              </a:buClr>
              <a:buSzPct val="100000"/>
              <a:buChar char="•"/>
            </a:pPr>
            <a:r>
              <a:rPr lang="en-GB" sz="2000" b="1" i="1" dirty="0">
                <a:latin typeface="EB Garamond"/>
                <a:ea typeface="EB Garamond"/>
                <a:cs typeface="EB Garamond"/>
                <a:sym typeface="EB Garamond"/>
              </a:rPr>
              <a:t>vCenter Operations Management Suite</a:t>
            </a:r>
            <a:endParaRPr sz="2000" dirty="0"/>
          </a:p>
          <a:p>
            <a:pPr marL="457200" lvl="1" indent="0" algn="l" rtl="0">
              <a:lnSpc>
                <a:spcPct val="90000"/>
              </a:lnSpc>
              <a:spcBef>
                <a:spcPts val="500"/>
              </a:spcBef>
              <a:spcAft>
                <a:spcPts val="0"/>
              </a:spcAft>
              <a:buClr>
                <a:schemeClr val="dk1"/>
              </a:buClr>
              <a:buSzPct val="100000"/>
              <a:buNone/>
            </a:pPr>
            <a:r>
              <a:rPr lang="en-GB" sz="2000" b="0" i="0" u="none" strike="noStrike" dirty="0">
                <a:latin typeface="EB Garamond"/>
                <a:ea typeface="EB Garamond"/>
                <a:cs typeface="EB Garamond"/>
                <a:sym typeface="EB Garamond"/>
              </a:rPr>
              <a:t>Application monitoring, VM host and vSphere configuration and change management, discovery, charging, analytic, and alerting.</a:t>
            </a:r>
            <a:endParaRPr sz="2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GB"/>
              <a:t>Core of VMware solution is Java-centric</a:t>
            </a:r>
            <a:endParaRPr/>
          </a:p>
        </p:txBody>
      </p:sp>
      <p:sp>
        <p:nvSpPr>
          <p:cNvPr id="304" name="Google Shape;304;p3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chemeClr val="dk1"/>
              </a:buClr>
              <a:buSzPts val="1800"/>
              <a:buChar char="•"/>
            </a:pPr>
            <a:r>
              <a:rPr lang="en-GB" sz="1800" b="0" i="0" u="none" strike="noStrike" dirty="0">
                <a:latin typeface="EB Garamond"/>
                <a:ea typeface="EB Garamond"/>
                <a:cs typeface="EB Garamond"/>
                <a:sym typeface="EB Garamond"/>
              </a:rPr>
              <a:t>In 2011, VMware launched an open source PaaS system called Cloud Foundry,5 which offers a hosted service that runs on VMware.</a:t>
            </a:r>
            <a:endParaRPr dirty="0"/>
          </a:p>
          <a:p>
            <a:pPr marL="228600" lvl="0" indent="-228600" algn="just" rtl="0">
              <a:lnSpc>
                <a:spcPct val="90000"/>
              </a:lnSpc>
              <a:spcBef>
                <a:spcPts val="1000"/>
              </a:spcBef>
              <a:spcAft>
                <a:spcPts val="0"/>
              </a:spcAft>
              <a:buClr>
                <a:schemeClr val="dk1"/>
              </a:buClr>
              <a:buSzPts val="2800"/>
              <a:buChar char="•"/>
            </a:pPr>
            <a:r>
              <a:rPr lang="en-GB" b="1" dirty="0"/>
              <a:t>The core of VMware solution is Java-centric, with the following features:</a:t>
            </a:r>
            <a:endParaRPr b="1" dirty="0"/>
          </a:p>
          <a:p>
            <a:pPr marL="685800" lvl="1" indent="-228600" algn="just" rtl="0">
              <a:lnSpc>
                <a:spcPct val="90000"/>
              </a:lnSpc>
              <a:spcBef>
                <a:spcPts val="500"/>
              </a:spcBef>
              <a:spcAft>
                <a:spcPts val="0"/>
              </a:spcAft>
              <a:buClr>
                <a:schemeClr val="dk1"/>
              </a:buClr>
              <a:buSzPts val="2400"/>
              <a:buChar char="•"/>
            </a:pPr>
            <a:r>
              <a:rPr lang="en-GB" b="1" dirty="0"/>
              <a:t> HTTP REST-based API set oriented in expression toward the management of resources</a:t>
            </a:r>
            <a:endParaRPr b="1" dirty="0"/>
          </a:p>
          <a:p>
            <a:pPr marL="457200" lvl="1" indent="0" algn="just" rtl="0">
              <a:lnSpc>
                <a:spcPct val="90000"/>
              </a:lnSpc>
              <a:spcBef>
                <a:spcPts val="500"/>
              </a:spcBef>
              <a:spcAft>
                <a:spcPts val="0"/>
              </a:spcAft>
              <a:buClr>
                <a:schemeClr val="dk1"/>
              </a:buClr>
              <a:buSzPts val="2400"/>
              <a:buNone/>
            </a:pPr>
            <a:r>
              <a:rPr lang="en-GB" b="1" dirty="0"/>
              <a:t>• Spring-based component framework</a:t>
            </a:r>
            <a:endParaRPr b="1" dirty="0"/>
          </a:p>
          <a:p>
            <a:pPr marL="457200" lvl="1" indent="0" algn="just" rtl="0">
              <a:lnSpc>
                <a:spcPct val="90000"/>
              </a:lnSpc>
              <a:spcBef>
                <a:spcPts val="500"/>
              </a:spcBef>
              <a:spcAft>
                <a:spcPts val="0"/>
              </a:spcAft>
              <a:buClr>
                <a:schemeClr val="dk1"/>
              </a:buClr>
              <a:buSzPts val="2400"/>
              <a:buNone/>
            </a:pPr>
            <a:r>
              <a:rPr lang="en-GB" b="1" dirty="0"/>
              <a:t>• Open Services Gateway Initiative (OSGI) module framework7</a:t>
            </a:r>
            <a:endParaRPr b="1" dirty="0"/>
          </a:p>
          <a:p>
            <a:pPr marL="457200" lvl="1" indent="0" algn="just" rtl="0">
              <a:lnSpc>
                <a:spcPct val="90000"/>
              </a:lnSpc>
              <a:spcBef>
                <a:spcPts val="500"/>
              </a:spcBef>
              <a:spcAft>
                <a:spcPts val="0"/>
              </a:spcAft>
              <a:buClr>
                <a:schemeClr val="dk1"/>
              </a:buClr>
              <a:buSzPts val="2400"/>
              <a:buNone/>
            </a:pPr>
            <a:r>
              <a:rPr lang="en-GB" b="1" dirty="0"/>
              <a:t>• Publish/subscribe message bus based on JMS</a:t>
            </a:r>
            <a:endParaRPr b="1" dirty="0"/>
          </a:p>
          <a:p>
            <a:pPr marL="457200" lvl="1" indent="0" algn="just" rtl="0">
              <a:lnSpc>
                <a:spcPct val="90000"/>
              </a:lnSpc>
              <a:spcBef>
                <a:spcPts val="500"/>
              </a:spcBef>
              <a:spcAft>
                <a:spcPts val="0"/>
              </a:spcAft>
              <a:buClr>
                <a:schemeClr val="dk1"/>
              </a:buClr>
              <a:buSzPts val="2400"/>
              <a:buNone/>
            </a:pPr>
            <a:r>
              <a:rPr lang="en-GB" dirty="0"/>
              <a:t>• Hibernate DBMS interface (Hibernate is an object/relational mapping library that allows a Java developer to create/retrieve a relational store of objects).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3"/>
          <p:cNvSpPr txBox="1">
            <a:spLocks noGrp="1"/>
          </p:cNvSpPr>
          <p:nvPr>
            <p:ph type="body" idx="1"/>
          </p:nvPr>
        </p:nvSpPr>
        <p:spPr>
          <a:xfrm>
            <a:off x="460375" y="153737"/>
            <a:ext cx="6839835"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808080"/>
              </a:buClr>
              <a:buSzPct val="100000"/>
              <a:buNone/>
            </a:pPr>
            <a:r>
              <a:rPr lang="en-GB" sz="1800" b="1" i="0" u="none" strike="noStrike" dirty="0">
                <a:solidFill>
                  <a:srgbClr val="808080"/>
                </a:solidFill>
                <a:latin typeface="Times New Roman" panose="02020603050405020304" pitchFamily="18" charset="0"/>
                <a:ea typeface="Oswald"/>
                <a:cs typeface="Times New Roman" panose="02020603050405020304" pitchFamily="18" charset="0"/>
                <a:sym typeface="Oswald"/>
              </a:rPr>
              <a:t>3</a:t>
            </a:r>
            <a:r>
              <a:rPr lang="en-GB" sz="1800" b="1" dirty="0">
                <a:latin typeface="Times New Roman" panose="02020603050405020304" pitchFamily="18" charset="0"/>
                <a:ea typeface="Oswald"/>
                <a:cs typeface="Times New Roman" panose="02020603050405020304" pitchFamily="18" charset="0"/>
                <a:sym typeface="Oswald"/>
              </a:rPr>
              <a:t>.  Virtualization:</a:t>
            </a:r>
            <a:endParaRPr sz="1800" b="1" dirty="0">
              <a:latin typeface="Times New Roman" panose="02020603050405020304" pitchFamily="18" charset="0"/>
              <a:cs typeface="Times New Roman" panose="02020603050405020304" pitchFamily="18" charset="0"/>
            </a:endParaRPr>
          </a:p>
          <a:p>
            <a:pPr marL="228600" lvl="0" indent="-228600" algn="just" rtl="0">
              <a:lnSpc>
                <a:spcPct val="90000"/>
              </a:lnSpc>
              <a:spcBef>
                <a:spcPts val="1000"/>
              </a:spcBef>
              <a:spcAft>
                <a:spcPts val="0"/>
              </a:spcAft>
              <a:buClr>
                <a:schemeClr val="dk1"/>
              </a:buClr>
              <a:buSzPct val="100000"/>
              <a:buChar char="•"/>
            </a:pPr>
            <a:r>
              <a:rPr lang="en-GB" sz="1800" b="1" i="0" u="none" strike="noStrike" dirty="0">
                <a:latin typeface="Times New Roman" panose="02020603050405020304" pitchFamily="18" charset="0"/>
                <a:cs typeface="Times New Roman" panose="02020603050405020304" pitchFamily="18" charset="0"/>
                <a:sym typeface="Arial"/>
              </a:rPr>
              <a:t>These terms derive from the fact that in most diagrams the applications are depicted above (i.e., to </a:t>
            </a:r>
            <a:r>
              <a:rPr lang="en-GB" sz="1800" b="1" i="0" u="none" strike="noStrike" dirty="0" err="1">
                <a:latin typeface="Times New Roman" panose="02020603050405020304" pitchFamily="18" charset="0"/>
                <a:cs typeface="Times New Roman" panose="02020603050405020304" pitchFamily="18" charset="0"/>
                <a:sym typeface="Arial"/>
              </a:rPr>
              <a:t>thenorth</a:t>
            </a:r>
            <a:r>
              <a:rPr lang="en-GB" sz="1800" b="1" i="0" u="none" strike="noStrike" dirty="0">
                <a:latin typeface="Times New Roman" panose="02020603050405020304" pitchFamily="18" charset="0"/>
                <a:cs typeface="Times New Roman" panose="02020603050405020304" pitchFamily="18" charset="0"/>
                <a:sym typeface="Arial"/>
              </a:rPr>
              <a:t> of ) the controller, whereas devices are depicted below (i.e., to the south of ) the controller. </a:t>
            </a:r>
            <a:endParaRPr sz="1800" b="1" dirty="0">
              <a:latin typeface="Times New Roman" panose="02020603050405020304" pitchFamily="18" charset="0"/>
              <a:cs typeface="Times New Roman" panose="02020603050405020304" pitchFamily="18" charset="0"/>
            </a:endParaRPr>
          </a:p>
          <a:p>
            <a:pPr marL="228600" lvl="0" indent="-228600" algn="just" rtl="0">
              <a:lnSpc>
                <a:spcPct val="90000"/>
              </a:lnSpc>
              <a:spcBef>
                <a:spcPts val="1000"/>
              </a:spcBef>
              <a:spcAft>
                <a:spcPts val="0"/>
              </a:spcAft>
              <a:buClr>
                <a:schemeClr val="dk1"/>
              </a:buClr>
              <a:buSzPct val="100000"/>
              <a:buChar char="•"/>
            </a:pPr>
            <a:r>
              <a:rPr lang="en-GB" sz="1800" b="1" i="0" u="none" strike="noStrike" dirty="0">
                <a:latin typeface="Times New Roman" panose="02020603050405020304" pitchFamily="18" charset="0"/>
                <a:cs typeface="Times New Roman" panose="02020603050405020304" pitchFamily="18" charset="0"/>
                <a:sym typeface="Arial"/>
              </a:rPr>
              <a:t>The southbound API is the </a:t>
            </a:r>
            <a:r>
              <a:rPr lang="en-GB" sz="1800" b="1" i="0" u="none" strike="noStrike" dirty="0" err="1">
                <a:solidFill>
                  <a:srgbClr val="FF0000"/>
                </a:solidFill>
                <a:latin typeface="Times New Roman" panose="02020603050405020304" pitchFamily="18" charset="0"/>
                <a:cs typeface="Times New Roman" panose="02020603050405020304" pitchFamily="18" charset="0"/>
                <a:sym typeface="Arial"/>
              </a:rPr>
              <a:t>OpenFlow</a:t>
            </a:r>
            <a:r>
              <a:rPr lang="en-GB" sz="1800" b="1" i="0" u="none" strike="noStrike" dirty="0">
                <a:solidFill>
                  <a:srgbClr val="FF0000"/>
                </a:solidFill>
                <a:latin typeface="Times New Roman" panose="02020603050405020304" pitchFamily="18" charset="0"/>
                <a:cs typeface="Times New Roman" panose="02020603050405020304" pitchFamily="18" charset="0"/>
                <a:sym typeface="Arial"/>
              </a:rPr>
              <a:t> interface </a:t>
            </a:r>
            <a:r>
              <a:rPr lang="en-GB" sz="1800" b="1" i="0" u="none" strike="noStrike" dirty="0">
                <a:latin typeface="Times New Roman" panose="02020603050405020304" pitchFamily="18" charset="0"/>
                <a:cs typeface="Times New Roman" panose="02020603050405020304" pitchFamily="18" charset="0"/>
                <a:sym typeface="Arial"/>
              </a:rPr>
              <a:t>that the controller uses </a:t>
            </a:r>
            <a:r>
              <a:rPr lang="en-GB" sz="1800" b="1" i="0" u="none" strike="noStrike" dirty="0">
                <a:solidFill>
                  <a:srgbClr val="FF0000"/>
                </a:solidFill>
                <a:latin typeface="Times New Roman" panose="02020603050405020304" pitchFamily="18" charset="0"/>
                <a:cs typeface="Times New Roman" panose="02020603050405020304" pitchFamily="18" charset="0"/>
                <a:sym typeface="Arial"/>
              </a:rPr>
              <a:t>to program the network devices</a:t>
            </a:r>
            <a:r>
              <a:rPr lang="en-GB" sz="1800" b="1" i="0" u="none" strike="noStrike" dirty="0">
                <a:latin typeface="Times New Roman" panose="02020603050405020304" pitchFamily="18" charset="0"/>
                <a:cs typeface="Times New Roman" panose="02020603050405020304" pitchFamily="18" charset="0"/>
                <a:sym typeface="Arial"/>
              </a:rPr>
              <a:t>. The controller offers a northbound API, allowing software applications to be plugged into the controller and thereby allowing that software to provide the algorithms and protocols that can run the network efficiently.</a:t>
            </a:r>
            <a:endParaRPr sz="1800" b="1" dirty="0">
              <a:latin typeface="Times New Roman" panose="02020603050405020304" pitchFamily="18" charset="0"/>
              <a:cs typeface="Times New Roman" panose="02020603050405020304" pitchFamily="18" charset="0"/>
            </a:endParaRPr>
          </a:p>
          <a:p>
            <a:pPr marL="228600" lvl="0" indent="-228600" algn="just" rtl="0">
              <a:lnSpc>
                <a:spcPct val="90000"/>
              </a:lnSpc>
              <a:spcBef>
                <a:spcPts val="1000"/>
              </a:spcBef>
              <a:spcAft>
                <a:spcPts val="0"/>
              </a:spcAft>
              <a:buClr>
                <a:schemeClr val="dk1"/>
              </a:buClr>
              <a:buSzPct val="100000"/>
              <a:buChar char="•"/>
            </a:pPr>
            <a:r>
              <a:rPr lang="en-GB" sz="1800" b="1" i="0" u="none" strike="noStrike" dirty="0">
                <a:latin typeface="Times New Roman" panose="02020603050405020304" pitchFamily="18" charset="0"/>
                <a:cs typeface="Times New Roman" panose="02020603050405020304" pitchFamily="18" charset="0"/>
                <a:sym typeface="Arial"/>
              </a:rPr>
              <a:t>The northbound API of the controller is intended to provide an abstraction of the network devices and topology.</a:t>
            </a:r>
            <a:r>
              <a:rPr lang="en-GB" sz="1800" i="0" u="none" strike="noStrike" dirty="0">
                <a:latin typeface="Times New Roman" panose="02020603050405020304" pitchFamily="18" charset="0"/>
                <a:cs typeface="Times New Roman" panose="02020603050405020304" pitchFamily="18" charset="0"/>
                <a:sym typeface="Arial"/>
              </a:rPr>
              <a:t>. </a:t>
            </a:r>
            <a:endParaRPr sz="1800" dirty="0">
              <a:latin typeface="Times New Roman" panose="02020603050405020304" pitchFamily="18" charset="0"/>
              <a:cs typeface="Times New Roman" panose="02020603050405020304" pitchFamily="18" charset="0"/>
            </a:endParaRPr>
          </a:p>
          <a:p>
            <a:pPr marL="228600" lvl="0" indent="-228600" algn="just" rtl="0">
              <a:lnSpc>
                <a:spcPct val="90000"/>
              </a:lnSpc>
              <a:spcBef>
                <a:spcPts val="1000"/>
              </a:spcBef>
              <a:spcAft>
                <a:spcPts val="0"/>
              </a:spcAft>
              <a:buClr>
                <a:schemeClr val="dk1"/>
              </a:buClr>
              <a:buSzPct val="100000"/>
              <a:buChar char="•"/>
            </a:pPr>
            <a:r>
              <a:rPr lang="en-GB" sz="1800" b="1" dirty="0">
                <a:latin typeface="Times New Roman" panose="02020603050405020304" pitchFamily="18" charset="0"/>
                <a:cs typeface="Times New Roman" panose="02020603050405020304" pitchFamily="18" charset="0"/>
                <a:sym typeface="Arial"/>
              </a:rPr>
              <a:t>T</a:t>
            </a:r>
            <a:r>
              <a:rPr lang="en-GB" sz="1800" b="1" i="0" u="none" strike="noStrike" dirty="0">
                <a:latin typeface="Times New Roman" panose="02020603050405020304" pitchFamily="18" charset="0"/>
                <a:cs typeface="Times New Roman" panose="02020603050405020304" pitchFamily="18" charset="0"/>
                <a:sym typeface="Arial"/>
              </a:rPr>
              <a:t>his level of abstraction provides the </a:t>
            </a:r>
            <a:r>
              <a:rPr lang="en-GB" sz="1800" b="1" i="0" u="none" strike="noStrike" dirty="0">
                <a:solidFill>
                  <a:srgbClr val="FF0000"/>
                </a:solidFill>
                <a:latin typeface="Times New Roman" panose="02020603050405020304" pitchFamily="18" charset="0"/>
                <a:cs typeface="Times New Roman" panose="02020603050405020304" pitchFamily="18" charset="0"/>
                <a:sym typeface="Arial"/>
              </a:rPr>
              <a:t>ability to virtualize the network, decoupling the network service from the underlying physical network. </a:t>
            </a:r>
            <a:r>
              <a:rPr lang="en-GB" sz="1800" b="1" i="0" u="none" strike="noStrike" dirty="0">
                <a:latin typeface="Times New Roman" panose="02020603050405020304" pitchFamily="18" charset="0"/>
                <a:cs typeface="Times New Roman" panose="02020603050405020304" pitchFamily="18" charset="0"/>
                <a:sym typeface="Arial"/>
              </a:rPr>
              <a:t>Those services are still presented to host devices in such a way that those hosts are unaware that the network resources they are using are virtual and not the physical ones for which they were originally designed.</a:t>
            </a:r>
            <a:endParaRPr sz="1800" b="1" dirty="0">
              <a:latin typeface="Times New Roman" panose="02020603050405020304" pitchFamily="18" charset="0"/>
              <a:ea typeface="Oswald"/>
              <a:cs typeface="Times New Roman" panose="02020603050405020304" pitchFamily="18" charset="0"/>
              <a:sym typeface="Oswald"/>
            </a:endParaRPr>
          </a:p>
        </p:txBody>
      </p:sp>
      <p:sp>
        <p:nvSpPr>
          <p:cNvPr id="2" name="AutoShape 2" descr="SDN Technology- The Transformer of Network Automation – Logic Find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SDN Technology- The Transformer of Network Automation – Logic Finde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0" name="Picture 6" descr="SDN and its Role in Automating &amp; Scaling in the Data Center - Cisc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1144" y="2329406"/>
            <a:ext cx="4286158" cy="329565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8647DCF-E10E-049F-96EA-8DDC517262CC}"/>
              </a:ext>
            </a:extLst>
          </p:cNvPr>
          <p:cNvSpPr txBox="1"/>
          <p:nvPr/>
        </p:nvSpPr>
        <p:spPr>
          <a:xfrm>
            <a:off x="612775" y="5885964"/>
            <a:ext cx="6096000" cy="523220"/>
          </a:xfrm>
          <a:prstGeom prst="rect">
            <a:avLst/>
          </a:prstGeom>
          <a:noFill/>
        </p:spPr>
        <p:txBody>
          <a:bodyPr wrap="square">
            <a:spAutoFit/>
          </a:bodyPr>
          <a:lstStyle/>
          <a:p>
            <a:r>
              <a:rPr lang="en-IN" dirty="0">
                <a:hlinkClick r:id="rId4"/>
              </a:rPr>
              <a:t>https://www.youtube.com/watch?v=Aaq0WY-LplY</a:t>
            </a:r>
            <a:endParaRPr lang="en-IN" dirty="0"/>
          </a:p>
          <a:p>
            <a:r>
              <a:rPr lang="en-IN" dirty="0">
                <a:hlinkClick r:id="rId5"/>
              </a:rPr>
              <a:t>https://www.youtube.com/watch?v=4EavvBUHI9g</a:t>
            </a:r>
            <a:r>
              <a:rPr lang="en-IN" dirty="0"/>
              <a:t> </a:t>
            </a:r>
          </a:p>
        </p:txBody>
      </p:sp>
    </p:spTree>
    <p:extLst>
      <p:ext uri="{BB962C8B-B14F-4D97-AF65-F5344CB8AC3E}">
        <p14:creationId xmlns:p14="http://schemas.microsoft.com/office/powerpoint/2010/main" val="1669929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endParaRPr/>
          </a:p>
        </p:txBody>
      </p:sp>
      <p:sp>
        <p:nvSpPr>
          <p:cNvPr id="103" name="Google Shape;103;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sz="1800" dirty="0">
                <a:latin typeface="Times New Roman" panose="02020603050405020304" pitchFamily="18" charset="0"/>
                <a:cs typeface="Times New Roman" panose="02020603050405020304" pitchFamily="18" charset="0"/>
              </a:rPr>
              <a:t>4.</a:t>
            </a:r>
            <a:r>
              <a:rPr lang="en-GB" sz="1800" b="1" i="0" u="none" strike="noStrike" dirty="0">
                <a:latin typeface="Times New Roman" panose="02020603050405020304" pitchFamily="18" charset="0"/>
                <a:ea typeface="Oswald"/>
                <a:cs typeface="Times New Roman" panose="02020603050405020304" pitchFamily="18" charset="0"/>
                <a:sym typeface="Oswald"/>
              </a:rPr>
              <a:t> </a:t>
            </a:r>
            <a:r>
              <a:rPr lang="en-US" sz="1800" b="1" i="0" u="none" strike="noStrike" dirty="0">
                <a:latin typeface="Times New Roman" panose="02020603050405020304" pitchFamily="18" charset="0"/>
                <a:ea typeface="Oswald"/>
                <a:cs typeface="Times New Roman" panose="02020603050405020304" pitchFamily="18" charset="0"/>
                <a:sym typeface="Oswald"/>
              </a:rPr>
              <a:t>Scalability: SDN architectures are designed to be highly scalable, supporting large and complex networks by simplifying network management and enabling more efficient use of resources.</a:t>
            </a:r>
          </a:p>
          <a:p>
            <a:pPr marL="228600" lvl="0" indent="-228600" algn="l" rtl="0">
              <a:lnSpc>
                <a:spcPct val="90000"/>
              </a:lnSpc>
              <a:spcBef>
                <a:spcPts val="0"/>
              </a:spcBef>
              <a:spcAft>
                <a:spcPts val="0"/>
              </a:spcAft>
              <a:buClr>
                <a:schemeClr val="dk1"/>
              </a:buClr>
              <a:buSzPts val="2800"/>
              <a:buChar char="•"/>
            </a:pPr>
            <a:endParaRPr lang="en-US" sz="1800" b="1" dirty="0">
              <a:latin typeface="Times New Roman" panose="02020603050405020304" pitchFamily="18" charset="0"/>
              <a:ea typeface="Oswald"/>
              <a:cs typeface="Times New Roman" panose="02020603050405020304" pitchFamily="18" charset="0"/>
              <a:sym typeface="Oswald"/>
            </a:endParaRPr>
          </a:p>
          <a:p>
            <a:pPr marL="228600" lvl="0" indent="-228600" algn="l" rtl="0">
              <a:lnSpc>
                <a:spcPct val="90000"/>
              </a:lnSpc>
              <a:spcBef>
                <a:spcPts val="0"/>
              </a:spcBef>
              <a:spcAft>
                <a:spcPts val="0"/>
              </a:spcAft>
              <a:buClr>
                <a:schemeClr val="dk1"/>
              </a:buClr>
              <a:buSzPts val="2800"/>
              <a:buChar char="•"/>
            </a:pPr>
            <a:r>
              <a:rPr lang="en-US" sz="1800" b="1" i="0" u="none" strike="noStrike" dirty="0">
                <a:latin typeface="Times New Roman" panose="02020603050405020304" pitchFamily="18" charset="0"/>
                <a:ea typeface="Oswald"/>
                <a:cs typeface="Times New Roman" panose="02020603050405020304" pitchFamily="18" charset="0"/>
                <a:sym typeface="Oswald"/>
              </a:rPr>
              <a:t>5. </a:t>
            </a:r>
            <a:r>
              <a:rPr lang="en-GB" sz="1800" b="1" i="0" u="none" strike="noStrike" dirty="0">
                <a:latin typeface="Times New Roman" panose="02020603050405020304" pitchFamily="18" charset="0"/>
                <a:ea typeface="Oswald"/>
                <a:cs typeface="Times New Roman" panose="02020603050405020304" pitchFamily="18" charset="0"/>
                <a:sym typeface="Oswald"/>
              </a:rPr>
              <a:t>Openness:</a:t>
            </a:r>
            <a:endParaRPr lang="en-GB" sz="1800" dirty="0">
              <a:latin typeface="Times New Roman" panose="02020603050405020304" pitchFamily="18" charset="0"/>
              <a:cs typeface="Times New Roman" panose="02020603050405020304" pitchFamily="18" charset="0"/>
            </a:endParaRPr>
          </a:p>
          <a:p>
            <a:pPr marL="228600" lvl="0" indent="-228600" algn="just" rtl="0">
              <a:lnSpc>
                <a:spcPct val="90000"/>
              </a:lnSpc>
              <a:spcBef>
                <a:spcPts val="1000"/>
              </a:spcBef>
              <a:spcAft>
                <a:spcPts val="0"/>
              </a:spcAft>
              <a:buClr>
                <a:schemeClr val="dk1"/>
              </a:buClr>
              <a:buSzPts val="1800"/>
              <a:buChar char="•"/>
            </a:pPr>
            <a:r>
              <a:rPr lang="en-GB" sz="1800" b="1" i="0" u="none" strike="noStrike" dirty="0">
                <a:latin typeface="Times New Roman" panose="02020603050405020304" pitchFamily="18" charset="0"/>
                <a:cs typeface="Times New Roman" panose="02020603050405020304" pitchFamily="18" charset="0"/>
                <a:sym typeface="Arial"/>
              </a:rPr>
              <a:t>A characteristic of Open SDN is that its interfaces should remain standard, well documented, and not proprietary. The APIs that are defined should give software sufficient control to experiment with and control various control plane options.</a:t>
            </a:r>
            <a:endParaRPr sz="1800" b="1" dirty="0">
              <a:latin typeface="Times New Roman" panose="02020603050405020304" pitchFamily="18" charset="0"/>
              <a:cs typeface="Times New Roman" panose="02020603050405020304" pitchFamily="18" charset="0"/>
            </a:endParaRPr>
          </a:p>
          <a:p>
            <a:pPr marL="228600" lvl="0" indent="-228600" algn="just" rtl="0">
              <a:lnSpc>
                <a:spcPct val="90000"/>
              </a:lnSpc>
              <a:spcBef>
                <a:spcPts val="1000"/>
              </a:spcBef>
              <a:spcAft>
                <a:spcPts val="0"/>
              </a:spcAft>
              <a:buClr>
                <a:schemeClr val="dk1"/>
              </a:buClr>
              <a:buSzPts val="1800"/>
              <a:buChar char="•"/>
            </a:pPr>
            <a:r>
              <a:rPr lang="en-GB" sz="1800" b="1" i="0" u="none" strike="noStrike" dirty="0">
                <a:latin typeface="Times New Roman" panose="02020603050405020304" pitchFamily="18" charset="0"/>
                <a:cs typeface="Times New Roman" panose="02020603050405020304" pitchFamily="18" charset="0"/>
                <a:sym typeface="Arial"/>
              </a:rPr>
              <a:t>keeping open both the northbound and southbound interfaces to the SDN controller will allow for research into new and innovative methods of network operation.(faster technological advancement)</a:t>
            </a:r>
            <a:endParaRPr sz="1800" b="1" i="0" u="none" strike="noStrike" dirty="0">
              <a:latin typeface="Times New Roman" panose="02020603050405020304" pitchFamily="18" charset="0"/>
              <a:cs typeface="Times New Roman" panose="02020603050405020304" pitchFamily="18" charset="0"/>
              <a:sym typeface="Arial"/>
            </a:endParaRPr>
          </a:p>
          <a:p>
            <a:pPr marL="228600" lvl="0" indent="-228600" algn="just" rtl="0">
              <a:lnSpc>
                <a:spcPct val="90000"/>
              </a:lnSpc>
              <a:spcBef>
                <a:spcPts val="1000"/>
              </a:spcBef>
              <a:spcAft>
                <a:spcPts val="0"/>
              </a:spcAft>
              <a:buClr>
                <a:schemeClr val="dk1"/>
              </a:buClr>
              <a:buSzPts val="1800"/>
              <a:buChar char="•"/>
            </a:pPr>
            <a:r>
              <a:rPr lang="en-GB" sz="1800" b="1" i="0" u="none" strike="noStrike" dirty="0">
                <a:latin typeface="Times New Roman" panose="02020603050405020304" pitchFamily="18" charset="0"/>
                <a:cs typeface="Times New Roman" panose="02020603050405020304" pitchFamily="18" charset="0"/>
                <a:sym typeface="Arial"/>
              </a:rPr>
              <a:t>In addition to facilitating research and experimentation, open interfaces permit equipment from different vendors to interoperate</a:t>
            </a:r>
            <a:r>
              <a:rPr lang="en-GB" sz="1800" b="0" i="0" u="none" strike="noStrike" dirty="0">
                <a:latin typeface="Times New Roman" panose="02020603050405020304" pitchFamily="18" charset="0"/>
                <a:cs typeface="Times New Roman" panose="02020603050405020304" pitchFamily="18" charset="0"/>
                <a:sym typeface="Arial"/>
              </a:rPr>
              <a:t>. This normally produces a competitive environment which lowers costs to consumers of network equipment. </a:t>
            </a:r>
            <a:r>
              <a:rPr lang="en-GB" sz="1800" b="1" i="0" u="none" strike="noStrike" dirty="0">
                <a:latin typeface="Times New Roman" panose="02020603050405020304" pitchFamily="18" charset="0"/>
                <a:cs typeface="Times New Roman" panose="02020603050405020304" pitchFamily="18" charset="0"/>
                <a:sym typeface="Arial"/>
              </a:rPr>
              <a:t>This reduction in network equipment costs</a:t>
            </a:r>
            <a:r>
              <a:rPr lang="en-GB" sz="1800" b="0" i="0" u="none" strike="noStrike" dirty="0">
                <a:latin typeface="Times New Roman" panose="02020603050405020304" pitchFamily="18" charset="0"/>
                <a:cs typeface="Times New Roman" panose="02020603050405020304" pitchFamily="18" charset="0"/>
                <a:sym typeface="Arial"/>
              </a:rPr>
              <a:t> has been part of the SDN agenda since its inception.</a:t>
            </a: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5"/>
          <p:cNvSpPr txBox="1">
            <a:spLocks noGrp="1"/>
          </p:cNvSpPr>
          <p:nvPr>
            <p:ph type="title"/>
          </p:nvPr>
        </p:nvSpPr>
        <p:spPr>
          <a:xfrm>
            <a:off x="718279" y="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GB" sz="4400" dirty="0">
                <a:latin typeface="Arial"/>
                <a:ea typeface="Arial"/>
                <a:cs typeface="Arial"/>
                <a:sym typeface="Arial"/>
              </a:rPr>
              <a:t>2.</a:t>
            </a:r>
            <a:r>
              <a:rPr lang="en-GB" sz="4400" u="sng" dirty="0">
                <a:latin typeface="Arial"/>
                <a:ea typeface="Arial"/>
                <a:cs typeface="Arial"/>
                <a:sym typeface="Arial"/>
              </a:rPr>
              <a:t>SDN Operation</a:t>
            </a:r>
            <a:endParaRPr u="sng" dirty="0"/>
          </a:p>
        </p:txBody>
      </p:sp>
      <p:sp>
        <p:nvSpPr>
          <p:cNvPr id="109" name="Google Shape;109;p5"/>
          <p:cNvSpPr txBox="1">
            <a:spLocks noGrp="1"/>
          </p:cNvSpPr>
          <p:nvPr>
            <p:ph type="body" idx="1"/>
          </p:nvPr>
        </p:nvSpPr>
        <p:spPr>
          <a:xfrm>
            <a:off x="623720" y="1009019"/>
            <a:ext cx="5831420" cy="4351338"/>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ct val="100000"/>
              <a:buChar char="•"/>
            </a:pPr>
            <a:r>
              <a:rPr lang="en-GB" sz="2000" b="1" i="0" u="none" strike="noStrike" dirty="0">
                <a:latin typeface="Arial"/>
                <a:ea typeface="Arial"/>
                <a:cs typeface="Arial"/>
                <a:sym typeface="Arial"/>
              </a:rPr>
              <a:t>Basic components of SDN: </a:t>
            </a:r>
            <a:endParaRPr sz="2000" b="1" dirty="0"/>
          </a:p>
          <a:p>
            <a:pPr marL="0" lvl="0" indent="0" algn="just" rtl="0">
              <a:lnSpc>
                <a:spcPct val="90000"/>
              </a:lnSpc>
              <a:spcBef>
                <a:spcPts val="1000"/>
              </a:spcBef>
              <a:spcAft>
                <a:spcPts val="0"/>
              </a:spcAft>
              <a:buClr>
                <a:schemeClr val="dk1"/>
              </a:buClr>
              <a:buSzPct val="100000"/>
              <a:buNone/>
            </a:pPr>
            <a:r>
              <a:rPr lang="en-GB" sz="2000" b="1" i="0" u="none" strike="noStrike" dirty="0">
                <a:latin typeface="Arial"/>
                <a:ea typeface="Arial"/>
                <a:cs typeface="Arial"/>
                <a:sym typeface="Arial"/>
              </a:rPr>
              <a:t>SDN devices, the controller, and the applications.</a:t>
            </a:r>
            <a:endParaRPr sz="2000" b="1" dirty="0"/>
          </a:p>
          <a:p>
            <a:pPr marL="228600" lvl="0" indent="-228600" algn="just" rtl="0">
              <a:lnSpc>
                <a:spcPct val="90000"/>
              </a:lnSpc>
              <a:spcBef>
                <a:spcPts val="1000"/>
              </a:spcBef>
              <a:spcAft>
                <a:spcPts val="0"/>
              </a:spcAft>
              <a:buClr>
                <a:schemeClr val="dk1"/>
              </a:buClr>
              <a:buSzPct val="100000"/>
              <a:buChar char="•"/>
            </a:pPr>
            <a:r>
              <a:rPr lang="en-GB" sz="2000" b="1" i="0" u="none" strike="noStrike" dirty="0">
                <a:latin typeface="Arial"/>
                <a:ea typeface="Arial"/>
                <a:cs typeface="Arial"/>
                <a:sym typeface="Arial"/>
              </a:rPr>
              <a:t>the SDN devices contain forwarding functionality for deciding what to do with each incoming packet. The devices also contain the data that drives those forwarding decisions. </a:t>
            </a:r>
            <a:endParaRPr sz="2000" b="1" dirty="0"/>
          </a:p>
          <a:p>
            <a:pPr marL="228600" lvl="0" indent="-228600" algn="just" rtl="0">
              <a:lnSpc>
                <a:spcPct val="90000"/>
              </a:lnSpc>
              <a:spcBef>
                <a:spcPts val="1000"/>
              </a:spcBef>
              <a:spcAft>
                <a:spcPts val="0"/>
              </a:spcAft>
              <a:buClr>
                <a:schemeClr val="dk1"/>
              </a:buClr>
              <a:buSzPct val="100000"/>
              <a:buChar char="•"/>
            </a:pPr>
            <a:r>
              <a:rPr lang="en-GB" sz="2000" b="1" i="0" u="none" strike="noStrike" dirty="0">
                <a:latin typeface="Arial"/>
                <a:ea typeface="Arial"/>
                <a:cs typeface="Arial"/>
                <a:sym typeface="Arial"/>
              </a:rPr>
              <a:t>The data itself is actually represented by the flows defined by the controller, as depicted in the upper-left portion of each device.</a:t>
            </a:r>
            <a:endParaRPr sz="2000" b="1" dirty="0"/>
          </a:p>
          <a:p>
            <a:pPr marL="228600" lvl="0" indent="-228600" algn="just" rtl="0">
              <a:lnSpc>
                <a:spcPct val="90000"/>
              </a:lnSpc>
              <a:spcBef>
                <a:spcPts val="1000"/>
              </a:spcBef>
              <a:spcAft>
                <a:spcPts val="0"/>
              </a:spcAft>
              <a:buClr>
                <a:schemeClr val="dk1"/>
              </a:buClr>
              <a:buSzPct val="100000"/>
              <a:buChar char="•"/>
            </a:pPr>
            <a:r>
              <a:rPr lang="en-GB" sz="2000" b="1" i="0" u="none" strike="noStrike" dirty="0">
                <a:latin typeface="Arial"/>
                <a:ea typeface="Arial"/>
                <a:cs typeface="Arial"/>
                <a:sym typeface="Arial"/>
              </a:rPr>
              <a:t>A flow describes a set of packets transferred from one network endpoint (or set of endpoints) to another endpoint (or set of endpoints). </a:t>
            </a:r>
            <a:endParaRPr sz="2000" b="1" dirty="0"/>
          </a:p>
          <a:p>
            <a:pPr marL="228600" lvl="0" indent="-228600" algn="just" rtl="0">
              <a:lnSpc>
                <a:spcPct val="90000"/>
              </a:lnSpc>
              <a:spcBef>
                <a:spcPts val="1000"/>
              </a:spcBef>
              <a:spcAft>
                <a:spcPts val="0"/>
              </a:spcAft>
              <a:buClr>
                <a:schemeClr val="dk1"/>
              </a:buClr>
              <a:buSzPct val="100000"/>
              <a:buChar char="•"/>
            </a:pPr>
            <a:r>
              <a:rPr lang="en-GB" sz="2000" b="1" i="0" u="none" strike="noStrike" dirty="0">
                <a:latin typeface="Arial"/>
                <a:ea typeface="Arial"/>
                <a:cs typeface="Arial"/>
                <a:sym typeface="Arial"/>
              </a:rPr>
              <a:t>The endpoints may be defined as IP address-TCP/UDP port pairs, VLAN endpoints, layer three tunnel endpoints</a:t>
            </a:r>
            <a:r>
              <a:rPr lang="en-GB" sz="2000" b="0" i="0" u="none" strike="noStrike" dirty="0">
                <a:latin typeface="Arial"/>
                <a:ea typeface="Arial"/>
                <a:cs typeface="Arial"/>
                <a:sym typeface="Arial"/>
              </a:rPr>
              <a:t>, and input ports, among other things</a:t>
            </a:r>
            <a:endParaRPr sz="2000" dirty="0"/>
          </a:p>
        </p:txBody>
      </p:sp>
      <p:pic>
        <p:nvPicPr>
          <p:cNvPr id="110" name="Google Shape;110;p5"/>
          <p:cNvPicPr preferRelativeResize="0">
            <a:picLocks noGrp="1"/>
          </p:cNvPicPr>
          <p:nvPr>
            <p:ph type="body" idx="2"/>
          </p:nvPr>
        </p:nvPicPr>
        <p:blipFill rotWithShape="1">
          <a:blip r:embed="rId3">
            <a:alphaModFix/>
          </a:blip>
          <a:srcRect/>
          <a:stretch/>
        </p:blipFill>
        <p:spPr>
          <a:xfrm>
            <a:off x="6549698" y="196687"/>
            <a:ext cx="5642301" cy="4225411"/>
          </a:xfrm>
          <a:prstGeom prst="rect">
            <a:avLst/>
          </a:prstGeom>
          <a:noFill/>
          <a:ln>
            <a:noFill/>
          </a:ln>
        </p:spPr>
      </p:pic>
      <p:sp>
        <p:nvSpPr>
          <p:cNvPr id="3" name="TextBox 2">
            <a:extLst>
              <a:ext uri="{FF2B5EF4-FFF2-40B4-BE49-F238E27FC236}">
                <a16:creationId xmlns:a16="http://schemas.microsoft.com/office/drawing/2014/main" id="{E883B170-C0F3-FBD7-615C-926CE6A0825C}"/>
              </a:ext>
            </a:extLst>
          </p:cNvPr>
          <p:cNvSpPr txBox="1"/>
          <p:nvPr/>
        </p:nvSpPr>
        <p:spPr>
          <a:xfrm>
            <a:off x="7026443" y="5052580"/>
            <a:ext cx="6096000" cy="307777"/>
          </a:xfrm>
          <a:prstGeom prst="rect">
            <a:avLst/>
          </a:prstGeom>
          <a:noFill/>
        </p:spPr>
        <p:txBody>
          <a:bodyPr wrap="square">
            <a:spAutoFit/>
          </a:bodyPr>
          <a:lstStyle/>
          <a:p>
            <a:r>
              <a:rPr lang="en-IN" dirty="0">
                <a:hlinkClick r:id="rId4"/>
              </a:rPr>
              <a:t>https://www.youtube.com/watch?v=9g_f78HaJKg</a:t>
            </a:r>
            <a:r>
              <a:rPr lang="en-IN"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6"/>
          <p:cNvSpPr txBox="1">
            <a:spLocks noGrp="1"/>
          </p:cNvSpPr>
          <p:nvPr>
            <p:ph type="title"/>
          </p:nvPr>
        </p:nvSpPr>
        <p:spPr>
          <a:xfrm>
            <a:off x="838200" y="200234"/>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GB" sz="4400" b="0" i="0" u="none" strike="noStrike" dirty="0">
                <a:latin typeface="Arial"/>
                <a:ea typeface="Arial"/>
                <a:cs typeface="Arial"/>
                <a:sym typeface="Arial"/>
              </a:rPr>
              <a:t>2.1Flows</a:t>
            </a:r>
            <a:endParaRPr dirty="0"/>
          </a:p>
        </p:txBody>
      </p:sp>
      <p:sp>
        <p:nvSpPr>
          <p:cNvPr id="116" name="Google Shape;116;p6"/>
          <p:cNvSpPr txBox="1">
            <a:spLocks noGrp="1"/>
          </p:cNvSpPr>
          <p:nvPr>
            <p:ph type="body" idx="1"/>
          </p:nvPr>
        </p:nvSpPr>
        <p:spPr>
          <a:xfrm>
            <a:off x="838200" y="1525797"/>
            <a:ext cx="10515600" cy="4351338"/>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ts val="1800"/>
              <a:buChar char="•"/>
            </a:pPr>
            <a:r>
              <a:rPr lang="en-US" sz="2000" i="0" u="none" strike="noStrike" dirty="0">
                <a:latin typeface="Arial"/>
                <a:ea typeface="Arial"/>
                <a:cs typeface="Arial"/>
                <a:sym typeface="Arial"/>
              </a:rPr>
              <a:t>In Software-Defined Networking (SDN), "flows" are fundamental to how the network operates. </a:t>
            </a:r>
            <a:r>
              <a:rPr lang="en-US" sz="2000" b="1" i="0" u="none" strike="noStrike" dirty="0">
                <a:latin typeface="Arial"/>
                <a:ea typeface="Arial"/>
                <a:cs typeface="Arial"/>
                <a:sym typeface="Arial"/>
              </a:rPr>
              <a:t>An SDN flow represents a set of packets that are handled in the same way by the network devices. Flows are defined by the SDN controller, which installs flow rules on the network devices (typically switches) to manage how packets are forwarded. </a:t>
            </a:r>
          </a:p>
          <a:p>
            <a:pPr marL="228600" lvl="0" indent="-228600" algn="just" rtl="0">
              <a:lnSpc>
                <a:spcPct val="90000"/>
              </a:lnSpc>
              <a:spcBef>
                <a:spcPts val="0"/>
              </a:spcBef>
              <a:spcAft>
                <a:spcPts val="0"/>
              </a:spcAft>
              <a:buClr>
                <a:schemeClr val="dk1"/>
              </a:buClr>
              <a:buSzPts val="1800"/>
              <a:buChar char="•"/>
            </a:pPr>
            <a:endParaRPr lang="en-US" sz="2000" b="1" dirty="0"/>
          </a:p>
          <a:p>
            <a:pPr marL="228600" lvl="0" indent="-228600" algn="just" rtl="0">
              <a:lnSpc>
                <a:spcPct val="90000"/>
              </a:lnSpc>
              <a:spcBef>
                <a:spcPts val="0"/>
              </a:spcBef>
              <a:spcAft>
                <a:spcPts val="0"/>
              </a:spcAft>
              <a:buClr>
                <a:schemeClr val="dk1"/>
              </a:buClr>
              <a:buSzPts val="1800"/>
              <a:buChar char="•"/>
            </a:pPr>
            <a:r>
              <a:rPr lang="en-US" sz="2000" b="1" i="0" u="none" strike="noStrike" dirty="0">
                <a:latin typeface="Arial"/>
                <a:ea typeface="Arial"/>
                <a:cs typeface="Arial"/>
                <a:sym typeface="Arial"/>
              </a:rPr>
              <a:t>Flows are represented on a device as a flow entry. Each flow entry consists of match criteria, actions, and counters.</a:t>
            </a:r>
            <a:endParaRPr lang="en-US" sz="2000" b="1" dirty="0"/>
          </a:p>
          <a:p>
            <a:pPr marL="228600" lvl="0" indent="-228600" algn="just" rtl="0">
              <a:lnSpc>
                <a:spcPct val="90000"/>
              </a:lnSpc>
              <a:spcBef>
                <a:spcPts val="1000"/>
              </a:spcBef>
              <a:spcAft>
                <a:spcPts val="0"/>
              </a:spcAft>
              <a:buClr>
                <a:schemeClr val="dk1"/>
              </a:buClr>
              <a:buSzPts val="1800"/>
              <a:buChar char="•"/>
            </a:pPr>
            <a:r>
              <a:rPr lang="en-GB" sz="2000" b="1" i="0" u="none" strike="noStrike" dirty="0">
                <a:latin typeface="Arial"/>
                <a:ea typeface="Arial"/>
                <a:cs typeface="Arial"/>
                <a:sym typeface="Arial"/>
              </a:rPr>
              <a:t>A flow table resides on the network device and consists of a series of flow entries and the actions to perform when a packet matching that flow arrives at the device. When the SDN device receives a packet, it accesses its flow tables in search of a match. </a:t>
            </a:r>
            <a:endParaRPr sz="20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4400"/>
              <a:buFont typeface="Arial"/>
              <a:buNone/>
            </a:pPr>
            <a:r>
              <a:rPr lang="en-GB" sz="4400" b="0" i="0" u="none" strike="noStrike" dirty="0">
                <a:solidFill>
                  <a:srgbClr val="000000"/>
                </a:solidFill>
                <a:latin typeface="Arial"/>
                <a:ea typeface="Arial"/>
                <a:cs typeface="Arial"/>
                <a:sym typeface="Arial"/>
              </a:rPr>
              <a:t>2.2.</a:t>
            </a:r>
            <a:r>
              <a:rPr lang="en-GB" sz="4400" b="0" i="0" u="sng" strike="noStrike" dirty="0">
                <a:solidFill>
                  <a:srgbClr val="000000"/>
                </a:solidFill>
                <a:latin typeface="Arial"/>
                <a:ea typeface="Arial"/>
                <a:cs typeface="Arial"/>
                <a:sym typeface="Arial"/>
              </a:rPr>
              <a:t>The SDN controller and applications</a:t>
            </a:r>
            <a:endParaRPr u="sng" dirty="0"/>
          </a:p>
        </p:txBody>
      </p:sp>
      <p:sp>
        <p:nvSpPr>
          <p:cNvPr id="122" name="Google Shape;122;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rgbClr val="000000"/>
              </a:buClr>
              <a:buSzPts val="1800"/>
              <a:buChar char="•"/>
            </a:pPr>
            <a:r>
              <a:rPr lang="en-US" sz="2000" b="1" i="0" u="none" strike="noStrike" dirty="0">
                <a:solidFill>
                  <a:srgbClr val="000000"/>
                </a:solidFill>
                <a:latin typeface="Arial"/>
                <a:ea typeface="Arial"/>
                <a:cs typeface="Arial"/>
                <a:sym typeface="Arial"/>
              </a:rPr>
              <a:t>It centralizes the control plane and provides a global view of the network, making it possible to manage and configure the network dynamically and programmatically. </a:t>
            </a:r>
          </a:p>
          <a:p>
            <a:pPr marL="228600" lvl="0" indent="-228600" algn="just" rtl="0">
              <a:lnSpc>
                <a:spcPct val="90000"/>
              </a:lnSpc>
              <a:spcBef>
                <a:spcPts val="0"/>
              </a:spcBef>
              <a:spcAft>
                <a:spcPts val="0"/>
              </a:spcAft>
              <a:buClr>
                <a:srgbClr val="000000"/>
              </a:buClr>
              <a:buSzPts val="1800"/>
              <a:buChar char="•"/>
            </a:pPr>
            <a:r>
              <a:rPr lang="en-US" sz="2000" b="1" i="0" u="none" strike="noStrike" dirty="0">
                <a:solidFill>
                  <a:srgbClr val="000000"/>
                </a:solidFill>
                <a:latin typeface="Arial"/>
                <a:ea typeface="Arial"/>
                <a:cs typeface="Arial"/>
                <a:sym typeface="Arial"/>
              </a:rPr>
              <a:t>The controller allows the SDN application to define flows on devices and to help the application respond to packets that are forwarded to the controller by the SDN devices. </a:t>
            </a:r>
            <a:endParaRPr lang="en-US" sz="2000" b="1" dirty="0"/>
          </a:p>
          <a:p>
            <a:pPr marL="228600" lvl="0" indent="-228600" algn="just" rtl="0">
              <a:lnSpc>
                <a:spcPct val="90000"/>
              </a:lnSpc>
              <a:spcBef>
                <a:spcPts val="1000"/>
              </a:spcBef>
              <a:spcAft>
                <a:spcPts val="0"/>
              </a:spcAft>
              <a:buClr>
                <a:srgbClr val="000000"/>
              </a:buClr>
              <a:buSzPts val="1800"/>
              <a:buChar char="•"/>
            </a:pPr>
            <a:r>
              <a:rPr lang="en-GB" sz="2000" b="1" i="0" u="none" strike="noStrike" dirty="0">
                <a:solidFill>
                  <a:srgbClr val="000000"/>
                </a:solidFill>
                <a:latin typeface="Arial"/>
                <a:ea typeface="Arial"/>
                <a:cs typeface="Arial"/>
                <a:sym typeface="Arial"/>
              </a:rPr>
              <a:t>In </a:t>
            </a:r>
            <a:r>
              <a:rPr lang="en-GB" sz="2000" b="1" i="0" u="none" strike="noStrike" dirty="0" err="1">
                <a:solidFill>
                  <a:srgbClr val="0081AE"/>
                </a:solidFill>
                <a:latin typeface="Arial"/>
                <a:ea typeface="Arial"/>
                <a:cs typeface="Arial"/>
                <a:sym typeface="Arial"/>
              </a:rPr>
              <a:t>Figure,</a:t>
            </a:r>
            <a:r>
              <a:rPr lang="en-GB" sz="2000" b="1" i="0" u="none" strike="noStrike" dirty="0" err="1">
                <a:solidFill>
                  <a:srgbClr val="000000"/>
                </a:solidFill>
                <a:latin typeface="Arial"/>
                <a:ea typeface="Arial"/>
                <a:cs typeface="Arial"/>
                <a:sym typeface="Arial"/>
              </a:rPr>
              <a:t>we</a:t>
            </a:r>
            <a:r>
              <a:rPr lang="en-GB" sz="2000" b="1" i="0" u="none" strike="noStrike" dirty="0">
                <a:solidFill>
                  <a:srgbClr val="000000"/>
                </a:solidFill>
                <a:latin typeface="Arial"/>
                <a:ea typeface="Arial"/>
                <a:cs typeface="Arial"/>
                <a:sym typeface="Arial"/>
              </a:rPr>
              <a:t> see on the right side of the controller that it maintains a view  of the entire network that it controls. This permits it to calculate optimal forwarding solutions </a:t>
            </a:r>
            <a:r>
              <a:rPr lang="en-GB" sz="2000" b="0" i="0" u="none" strike="noStrike" dirty="0">
                <a:solidFill>
                  <a:srgbClr val="000000"/>
                </a:solidFill>
                <a:latin typeface="Arial"/>
                <a:ea typeface="Arial"/>
                <a:cs typeface="Arial"/>
                <a:sym typeface="Arial"/>
              </a:rPr>
              <a:t>for the network in a deterministic, predictable manner. </a:t>
            </a:r>
            <a:endParaRPr sz="2000" dirty="0"/>
          </a:p>
          <a:p>
            <a:pPr marL="228600" lvl="0" indent="-228600" algn="just" rtl="0">
              <a:lnSpc>
                <a:spcPct val="90000"/>
              </a:lnSpc>
              <a:spcBef>
                <a:spcPts val="1000"/>
              </a:spcBef>
              <a:spcAft>
                <a:spcPts val="0"/>
              </a:spcAft>
              <a:buClr>
                <a:srgbClr val="000000"/>
              </a:buClr>
              <a:buSzPts val="1800"/>
              <a:buChar char="•"/>
            </a:pPr>
            <a:r>
              <a:rPr lang="en-GB" sz="2000" b="1" i="0" u="none" strike="noStrike" dirty="0">
                <a:solidFill>
                  <a:srgbClr val="000000"/>
                </a:solidFill>
                <a:latin typeface="Arial"/>
                <a:ea typeface="Arial"/>
                <a:cs typeface="Arial"/>
                <a:sym typeface="Arial"/>
              </a:rPr>
              <a:t>Since one controller can control a large number of network devices, these calculations are normally performed on a high-performance </a:t>
            </a:r>
            <a:r>
              <a:rPr lang="en-GB" sz="2000" b="1" i="0" u="none" strike="noStrike" dirty="0">
                <a:latin typeface="Arial"/>
                <a:ea typeface="Arial"/>
                <a:cs typeface="Arial"/>
                <a:sym typeface="Arial"/>
              </a:rPr>
              <a:t>machine. controller might be implemented on an eight-core, 2-GHz CPU versus the single-core, 1-GHz CPU that is more typical on a switch.</a:t>
            </a:r>
            <a:endParaRPr sz="2000" b="1" dirty="0"/>
          </a:p>
          <a:p>
            <a:pPr marL="228600" lvl="0" indent="-228600" algn="just" rtl="0">
              <a:lnSpc>
                <a:spcPct val="90000"/>
              </a:lnSpc>
              <a:spcBef>
                <a:spcPts val="1000"/>
              </a:spcBef>
              <a:spcAft>
                <a:spcPts val="0"/>
              </a:spcAft>
              <a:buClr>
                <a:schemeClr val="dk1"/>
              </a:buClr>
              <a:buSzPts val="1800"/>
              <a:buChar char="•"/>
            </a:pPr>
            <a:r>
              <a:rPr lang="en-GB" sz="2000" b="1" i="0" u="none" strike="noStrike" dirty="0">
                <a:latin typeface="Arial"/>
                <a:ea typeface="Arial"/>
                <a:cs typeface="Arial"/>
                <a:sym typeface="Arial"/>
              </a:rPr>
              <a:t>SDN applications are built on top of the controller. Since SDN applications are really part of network layers two and three</a:t>
            </a:r>
            <a:r>
              <a:rPr lang="en-GB" sz="2000" b="0" i="0" u="none" strike="noStrike" dirty="0">
                <a:latin typeface="Arial"/>
                <a:ea typeface="Arial"/>
                <a:cs typeface="Arial"/>
                <a:sym typeface="Arial"/>
              </a:rPr>
              <a:t>, </a:t>
            </a:r>
            <a:endParaRPr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8"/>
          <p:cNvSpPr txBox="1">
            <a:spLocks noGrp="1"/>
          </p:cNvSpPr>
          <p:nvPr>
            <p:ph type="title"/>
          </p:nvPr>
        </p:nvSpPr>
        <p:spPr>
          <a:xfrm>
            <a:off x="838200"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GB" b="1" u="sng" dirty="0"/>
              <a:t>Proactive and reactive flows</a:t>
            </a:r>
            <a:endParaRPr u="sng" dirty="0"/>
          </a:p>
        </p:txBody>
      </p:sp>
      <p:sp>
        <p:nvSpPr>
          <p:cNvPr id="128" name="Google Shape;128;p8"/>
          <p:cNvSpPr txBox="1">
            <a:spLocks noGrp="1"/>
          </p:cNvSpPr>
          <p:nvPr>
            <p:ph type="body" idx="1"/>
          </p:nvPr>
        </p:nvSpPr>
        <p:spPr>
          <a:xfrm>
            <a:off x="733269" y="1413472"/>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ct val="100000"/>
              <a:buChar char="•"/>
            </a:pPr>
            <a:r>
              <a:rPr lang="en-US" sz="2000" b="1" dirty="0"/>
              <a:t>the concepts of proactive and reactive flows refer  to how flow entries (rules for handling packets) are installed in network devices such as switches. </a:t>
            </a:r>
            <a:r>
              <a:rPr lang="en-US" sz="2000" dirty="0"/>
              <a:t>These approaches determine when and how the flow entries are set up,</a:t>
            </a:r>
            <a:endParaRPr lang="en-GB" sz="2000" dirty="0"/>
          </a:p>
          <a:p>
            <a:pPr marL="228600" lvl="0" indent="-228600" algn="just" rtl="0">
              <a:lnSpc>
                <a:spcPct val="90000"/>
              </a:lnSpc>
              <a:spcBef>
                <a:spcPts val="0"/>
              </a:spcBef>
              <a:spcAft>
                <a:spcPts val="0"/>
              </a:spcAft>
              <a:buClr>
                <a:schemeClr val="dk1"/>
              </a:buClr>
              <a:buSzPct val="100000"/>
              <a:buChar char="•"/>
            </a:pPr>
            <a:endParaRPr lang="en-GB" sz="2000" b="1" dirty="0"/>
          </a:p>
          <a:p>
            <a:pPr marL="228600" lvl="0" indent="-228600" algn="just" rtl="0">
              <a:lnSpc>
                <a:spcPct val="90000"/>
              </a:lnSpc>
              <a:spcBef>
                <a:spcPts val="0"/>
              </a:spcBef>
              <a:spcAft>
                <a:spcPts val="0"/>
              </a:spcAft>
              <a:buClr>
                <a:schemeClr val="dk1"/>
              </a:buClr>
              <a:buSzPct val="100000"/>
              <a:buChar char="•"/>
            </a:pPr>
            <a:r>
              <a:rPr lang="en-US" sz="2000" b="1" dirty="0"/>
              <a:t>Proactive flow setup involves pre-installing flow entries in the switches before any packets that match these flows arrive. The SDN controller predicts or knows the likely traffic patterns and preconfigures the network devices accordingly.</a:t>
            </a:r>
          </a:p>
          <a:p>
            <a:pPr marL="228600" lvl="0" indent="-228600" algn="just" rtl="0">
              <a:lnSpc>
                <a:spcPct val="90000"/>
              </a:lnSpc>
              <a:spcBef>
                <a:spcPts val="0"/>
              </a:spcBef>
              <a:spcAft>
                <a:spcPts val="0"/>
              </a:spcAft>
              <a:buClr>
                <a:schemeClr val="dk1"/>
              </a:buClr>
              <a:buSzPct val="100000"/>
              <a:buChar char="•"/>
            </a:pPr>
            <a:endParaRPr lang="en-US" sz="2000" b="1" dirty="0"/>
          </a:p>
          <a:p>
            <a:pPr marL="228600" lvl="0" indent="-228600" algn="just" rtl="0">
              <a:lnSpc>
                <a:spcPct val="90000"/>
              </a:lnSpc>
              <a:spcBef>
                <a:spcPts val="0"/>
              </a:spcBef>
              <a:spcAft>
                <a:spcPts val="0"/>
              </a:spcAft>
              <a:buClr>
                <a:schemeClr val="dk1"/>
              </a:buClr>
              <a:buSzPct val="100000"/>
              <a:buChar char="•"/>
            </a:pPr>
            <a:r>
              <a:rPr lang="en-GB" sz="2000" b="1" dirty="0"/>
              <a:t>The SDN application interfaces with the controller, using it to set proactive flows on the devices </a:t>
            </a:r>
            <a:r>
              <a:rPr lang="en-GB" sz="2000" dirty="0"/>
              <a:t>and to receive packets that have been forwarded to the controller.</a:t>
            </a:r>
            <a:endParaRPr sz="2000" dirty="0"/>
          </a:p>
          <a:p>
            <a:pPr marL="228600" lvl="0" indent="-228600" algn="just" rtl="0">
              <a:lnSpc>
                <a:spcPct val="90000"/>
              </a:lnSpc>
              <a:spcBef>
                <a:spcPts val="1000"/>
              </a:spcBef>
              <a:spcAft>
                <a:spcPts val="0"/>
              </a:spcAft>
              <a:buClr>
                <a:schemeClr val="dk1"/>
              </a:buClr>
              <a:buSzPct val="100000"/>
              <a:buChar char="•"/>
            </a:pPr>
            <a:r>
              <a:rPr lang="en-GB" sz="2000" b="1" dirty="0"/>
              <a:t>Proactive flows are established by the application; typically the application will set these flows when the application starts up, </a:t>
            </a:r>
            <a:r>
              <a:rPr lang="en-GB" sz="2000" dirty="0"/>
              <a:t>and the flows will persist until some configuration change is made. This kind of proactive flow is known as a static flow. </a:t>
            </a:r>
            <a:endParaRPr sz="2000" dirty="0"/>
          </a:p>
          <a:p>
            <a:pPr marL="228600" lvl="0" indent="-90804" algn="l" rtl="0">
              <a:lnSpc>
                <a:spcPct val="90000"/>
              </a:lnSpc>
              <a:spcBef>
                <a:spcPts val="1000"/>
              </a:spcBef>
              <a:spcAft>
                <a:spcPts val="0"/>
              </a:spcAft>
              <a:buClr>
                <a:schemeClr val="dk1"/>
              </a:buClr>
              <a:buSzPct val="100000"/>
              <a:buNone/>
            </a:pPr>
            <a:endParaRPr sz="2000" dirty="0"/>
          </a:p>
        </p:txBody>
      </p:sp>
      <p:sp>
        <p:nvSpPr>
          <p:cNvPr id="3" name="TextBox 2">
            <a:extLst>
              <a:ext uri="{FF2B5EF4-FFF2-40B4-BE49-F238E27FC236}">
                <a16:creationId xmlns:a16="http://schemas.microsoft.com/office/drawing/2014/main" id="{AF37693F-3F5C-6A57-805D-AEFE073EA448}"/>
              </a:ext>
            </a:extLst>
          </p:cNvPr>
          <p:cNvSpPr txBox="1"/>
          <p:nvPr/>
        </p:nvSpPr>
        <p:spPr>
          <a:xfrm>
            <a:off x="1267326" y="5610921"/>
            <a:ext cx="6096000" cy="307777"/>
          </a:xfrm>
          <a:prstGeom prst="rect">
            <a:avLst/>
          </a:prstGeom>
          <a:noFill/>
        </p:spPr>
        <p:txBody>
          <a:bodyPr wrap="square">
            <a:spAutoFit/>
          </a:bodyPr>
          <a:lstStyle/>
          <a:p>
            <a:r>
              <a:rPr lang="en-IN" dirty="0">
                <a:hlinkClick r:id="rId3"/>
              </a:rPr>
              <a:t>https://www.youtube.com/watch?v=cXtCENHfyaY</a:t>
            </a:r>
            <a:r>
              <a:rPr lang="en-IN" dirty="0"/>
              <a:t> </a:t>
            </a:r>
          </a:p>
        </p:txBody>
      </p:sp>
    </p:spTree>
    <p:extLst>
      <p:ext uri="{BB962C8B-B14F-4D97-AF65-F5344CB8AC3E}">
        <p14:creationId xmlns:p14="http://schemas.microsoft.com/office/powerpoint/2010/main" val="42768458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1606</TotalTime>
  <Words>3421</Words>
  <Application>Microsoft Office PowerPoint</Application>
  <PresentationFormat>Widescreen</PresentationFormat>
  <Paragraphs>172</Paragraphs>
  <Slides>31</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EB Garamond</vt:lpstr>
      <vt:lpstr>Times New Roman</vt:lpstr>
      <vt:lpstr>Oswald</vt:lpstr>
      <vt:lpstr>Arial</vt:lpstr>
      <vt:lpstr>Office Theme</vt:lpstr>
      <vt:lpstr>UNIT -2</vt:lpstr>
      <vt:lpstr>How SDN Works-1.Fundamental Characteristics of SDN</vt:lpstr>
      <vt:lpstr>PowerPoint Presentation</vt:lpstr>
      <vt:lpstr>PowerPoint Presentation</vt:lpstr>
      <vt:lpstr>PowerPoint Presentation</vt:lpstr>
      <vt:lpstr>2.SDN Operation</vt:lpstr>
      <vt:lpstr>2.1Flows</vt:lpstr>
      <vt:lpstr>2.2.The SDN controller and applications</vt:lpstr>
      <vt:lpstr>Proactive and reactive flows</vt:lpstr>
      <vt:lpstr>Proactive and reactive flows</vt:lpstr>
      <vt:lpstr>Controller-to-device communication</vt:lpstr>
      <vt:lpstr>3.SDN Devices</vt:lpstr>
      <vt:lpstr>3.1. Flow Tables</vt:lpstr>
      <vt:lpstr>3.2.SDN Software Switches</vt:lpstr>
      <vt:lpstr>3.3.Hardware switch of SDN Devices</vt:lpstr>
      <vt:lpstr>3.4.Existing SDN Device Implementations</vt:lpstr>
      <vt:lpstr>4.SDN Controller</vt:lpstr>
      <vt:lpstr>4.1.SDN Controller Core Modules</vt:lpstr>
      <vt:lpstr>4.3.Existing SDN Controller Implementations</vt:lpstr>
      <vt:lpstr>5.SDN Applications</vt:lpstr>
      <vt:lpstr>6.Alternate SDN Methods</vt:lpstr>
      <vt:lpstr>6.1.SDN via Existing APIs</vt:lpstr>
      <vt:lpstr>6.2.SDN via Hypervisor-Based Overlay Networks</vt:lpstr>
      <vt:lpstr>PowerPoint Presentation</vt:lpstr>
      <vt:lpstr>UNIT -2</vt:lpstr>
      <vt:lpstr>General Concepts of SDN Controller</vt:lpstr>
      <vt:lpstr>PowerPoint Presentation</vt:lpstr>
      <vt:lpstr>PowerPoint Presentation</vt:lpstr>
      <vt:lpstr>VMware</vt:lpstr>
      <vt:lpstr>Suite designed for IaaS applications</vt:lpstr>
      <vt:lpstr>Core of VMware solution is Java-centric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dc:title>
  <dc:creator>VIJAYAKUMAR PONNUSAMY</dc:creator>
  <cp:lastModifiedBy>Debarati Nath</cp:lastModifiedBy>
  <cp:revision>16</cp:revision>
  <dcterms:created xsi:type="dcterms:W3CDTF">2021-07-27T00:01:05Z</dcterms:created>
  <dcterms:modified xsi:type="dcterms:W3CDTF">2024-08-02T07:48:47Z</dcterms:modified>
</cp:coreProperties>
</file>