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6"/>
  </p:notesMasterIdLst>
  <p:sldIdLst>
    <p:sldId id="283" r:id="rId2"/>
    <p:sldId id="332" r:id="rId3"/>
    <p:sldId id="356" r:id="rId4"/>
    <p:sldId id="333" r:id="rId5"/>
    <p:sldId id="334" r:id="rId6"/>
    <p:sldId id="335" r:id="rId7"/>
    <p:sldId id="336" r:id="rId8"/>
    <p:sldId id="337" r:id="rId9"/>
    <p:sldId id="340" r:id="rId10"/>
    <p:sldId id="341" r:id="rId11"/>
    <p:sldId id="344" r:id="rId12"/>
    <p:sldId id="347" r:id="rId13"/>
    <p:sldId id="348" r:id="rId14"/>
    <p:sldId id="345" r:id="rId15"/>
    <p:sldId id="349" r:id="rId16"/>
    <p:sldId id="346" r:id="rId17"/>
    <p:sldId id="350" r:id="rId18"/>
    <p:sldId id="351" r:id="rId19"/>
    <p:sldId id="352" r:id="rId20"/>
    <p:sldId id="353" r:id="rId21"/>
    <p:sldId id="354" r:id="rId22"/>
    <p:sldId id="342" r:id="rId23"/>
    <p:sldId id="343" r:id="rId24"/>
    <p:sldId id="316" r:id="rId25"/>
    <p:sldId id="368" r:id="rId26"/>
    <p:sldId id="317" r:id="rId27"/>
    <p:sldId id="359" r:id="rId28"/>
    <p:sldId id="360" r:id="rId29"/>
    <p:sldId id="361" r:id="rId30"/>
    <p:sldId id="362" r:id="rId31"/>
    <p:sldId id="364" r:id="rId32"/>
    <p:sldId id="365" r:id="rId33"/>
    <p:sldId id="366" r:id="rId34"/>
    <p:sldId id="36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4D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7" d="100"/>
          <a:sy n="87" d="100"/>
        </p:scale>
        <p:origin x="6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AB99D3-24BB-4E30-86C2-A98B74C17229}" type="datetimeFigureOut">
              <a:rPr lang="en-US" smtClean="0"/>
              <a:t>7/18/2022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D863C-4266-4FEB-A73E-F3E81CD340EE}" type="slidenum">
              <a:rPr lang="en-US" smtClean="0"/>
              <a:t>‹#›</a:t>
            </a:fld>
            <a:endParaRPr lang="en-US"/>
          </a:p>
        </p:txBody>
      </p:sp>
    </p:spTree>
    <p:extLst>
      <p:ext uri="{BB962C8B-B14F-4D97-AF65-F5344CB8AC3E}">
        <p14:creationId xmlns:p14="http://schemas.microsoft.com/office/powerpoint/2010/main" val="1997678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2A076D-C182-4BD7-9ED7-B4593B4CE416}" type="datetime1">
              <a:rPr lang="en-IN" smtClean="0"/>
              <a:t>18-07-2022</a:t>
            </a:fld>
            <a:endParaRPr lang="en-IN"/>
          </a:p>
        </p:txBody>
      </p:sp>
      <p:sp>
        <p:nvSpPr>
          <p:cNvPr id="5" name="Footer Placeholder 4"/>
          <p:cNvSpPr>
            <a:spLocks noGrp="1"/>
          </p:cNvSpPr>
          <p:nvPr>
            <p:ph type="ftr" sz="quarter" idx="11"/>
          </p:nvPr>
        </p:nvSpPr>
        <p:spPr/>
        <p:txBody>
          <a:bodyPr/>
          <a:lstStyle/>
          <a:p>
            <a:r>
              <a:rPr lang="en-IN"/>
              <a:t>Prepared by : Dr. M. Susila, Associate Professor, ECE, SRMIST-KTR</a:t>
            </a:r>
          </a:p>
        </p:txBody>
      </p:sp>
      <p:sp>
        <p:nvSpPr>
          <p:cNvPr id="6" name="Slide Number Placeholder 5"/>
          <p:cNvSpPr>
            <a:spLocks noGrp="1"/>
          </p:cNvSpPr>
          <p:nvPr>
            <p:ph type="sldNum" sz="quarter" idx="12"/>
          </p:nvPr>
        </p:nvSpPr>
        <p:spPr/>
        <p:txBody>
          <a:bodyPr/>
          <a:lstStyle/>
          <a:p>
            <a:fld id="{CFC69EEA-1951-47A2-B122-736A44645EA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2770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2BB8E3-4097-46B1-AD6F-3771AB28321A}" type="datetime1">
              <a:rPr lang="en-IN" smtClean="0"/>
              <a:t>18-07-2022</a:t>
            </a:fld>
            <a:endParaRPr lang="en-IN"/>
          </a:p>
        </p:txBody>
      </p:sp>
      <p:sp>
        <p:nvSpPr>
          <p:cNvPr id="5" name="Footer Placeholder 4"/>
          <p:cNvSpPr>
            <a:spLocks noGrp="1"/>
          </p:cNvSpPr>
          <p:nvPr>
            <p:ph type="ftr" sz="quarter" idx="11"/>
          </p:nvPr>
        </p:nvSpPr>
        <p:spPr/>
        <p:txBody>
          <a:bodyPr/>
          <a:lstStyle/>
          <a:p>
            <a:r>
              <a:rPr lang="en-IN"/>
              <a:t>Prepared by : Dr. M. Susila, Associate Professor, ECE, SRMIST-KTR</a:t>
            </a:r>
          </a:p>
        </p:txBody>
      </p:sp>
      <p:sp>
        <p:nvSpPr>
          <p:cNvPr id="6" name="Slide Number Placeholder 5"/>
          <p:cNvSpPr>
            <a:spLocks noGrp="1"/>
          </p:cNvSpPr>
          <p:nvPr>
            <p:ph type="sldNum" sz="quarter" idx="12"/>
          </p:nvPr>
        </p:nvSpPr>
        <p:spPr/>
        <p:txBody>
          <a:bodyPr/>
          <a:lstStyle/>
          <a:p>
            <a:fld id="{CFC69EEA-1951-47A2-B122-736A44645EA6}" type="slidenum">
              <a:rPr lang="en-IN" smtClean="0"/>
              <a:t>‹#›</a:t>
            </a:fld>
            <a:endParaRPr lang="en-IN"/>
          </a:p>
        </p:txBody>
      </p:sp>
    </p:spTree>
    <p:extLst>
      <p:ext uri="{BB962C8B-B14F-4D97-AF65-F5344CB8AC3E}">
        <p14:creationId xmlns:p14="http://schemas.microsoft.com/office/powerpoint/2010/main" val="4140343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F6E11B-FDEE-43DD-BE32-ECE0B7782D81}" type="datetime1">
              <a:rPr lang="en-IN" smtClean="0"/>
              <a:t>18-07-2022</a:t>
            </a:fld>
            <a:endParaRPr lang="en-IN"/>
          </a:p>
        </p:txBody>
      </p:sp>
      <p:sp>
        <p:nvSpPr>
          <p:cNvPr id="5" name="Footer Placeholder 4"/>
          <p:cNvSpPr>
            <a:spLocks noGrp="1"/>
          </p:cNvSpPr>
          <p:nvPr>
            <p:ph type="ftr" sz="quarter" idx="11"/>
          </p:nvPr>
        </p:nvSpPr>
        <p:spPr/>
        <p:txBody>
          <a:bodyPr/>
          <a:lstStyle/>
          <a:p>
            <a:r>
              <a:rPr lang="en-IN"/>
              <a:t>Prepared by : Dr. M. Susila, Associate Professor, ECE, SRMIST-KTR</a:t>
            </a:r>
          </a:p>
        </p:txBody>
      </p:sp>
      <p:sp>
        <p:nvSpPr>
          <p:cNvPr id="6" name="Slide Number Placeholder 5"/>
          <p:cNvSpPr>
            <a:spLocks noGrp="1"/>
          </p:cNvSpPr>
          <p:nvPr>
            <p:ph type="sldNum" sz="quarter" idx="12"/>
          </p:nvPr>
        </p:nvSpPr>
        <p:spPr/>
        <p:txBody>
          <a:bodyPr/>
          <a:lstStyle/>
          <a:p>
            <a:fld id="{CFC69EEA-1951-47A2-B122-736A44645EA6}" type="slidenum">
              <a:rPr lang="en-IN" smtClean="0"/>
              <a:t>‹#›</a:t>
            </a:fld>
            <a:endParaRPr lang="en-IN"/>
          </a:p>
        </p:txBody>
      </p:sp>
    </p:spTree>
    <p:extLst>
      <p:ext uri="{BB962C8B-B14F-4D97-AF65-F5344CB8AC3E}">
        <p14:creationId xmlns:p14="http://schemas.microsoft.com/office/powerpoint/2010/main" val="2789936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5480EC-26B0-40D1-BC67-938DB05E9FD7}" type="datetime1">
              <a:rPr lang="en-IN" smtClean="0"/>
              <a:t>18-07-2022</a:t>
            </a:fld>
            <a:endParaRPr lang="en-IN"/>
          </a:p>
        </p:txBody>
      </p:sp>
      <p:sp>
        <p:nvSpPr>
          <p:cNvPr id="5" name="Footer Placeholder 4"/>
          <p:cNvSpPr>
            <a:spLocks noGrp="1"/>
          </p:cNvSpPr>
          <p:nvPr>
            <p:ph type="ftr" sz="quarter" idx="11"/>
          </p:nvPr>
        </p:nvSpPr>
        <p:spPr/>
        <p:txBody>
          <a:bodyPr/>
          <a:lstStyle/>
          <a:p>
            <a:r>
              <a:rPr lang="en-IN"/>
              <a:t>Prepared by : Dr. M. Susila, Associate Professor, ECE, SRMIST-KTR</a:t>
            </a:r>
          </a:p>
        </p:txBody>
      </p:sp>
      <p:sp>
        <p:nvSpPr>
          <p:cNvPr id="6" name="Slide Number Placeholder 5"/>
          <p:cNvSpPr>
            <a:spLocks noGrp="1"/>
          </p:cNvSpPr>
          <p:nvPr>
            <p:ph type="sldNum" sz="quarter" idx="12"/>
          </p:nvPr>
        </p:nvSpPr>
        <p:spPr/>
        <p:txBody>
          <a:bodyPr/>
          <a:lstStyle/>
          <a:p>
            <a:fld id="{CFC69EEA-1951-47A2-B122-736A44645EA6}" type="slidenum">
              <a:rPr lang="en-IN" smtClean="0"/>
              <a:t>‹#›</a:t>
            </a:fld>
            <a:endParaRPr lang="en-IN"/>
          </a:p>
        </p:txBody>
      </p:sp>
    </p:spTree>
    <p:extLst>
      <p:ext uri="{BB962C8B-B14F-4D97-AF65-F5344CB8AC3E}">
        <p14:creationId xmlns:p14="http://schemas.microsoft.com/office/powerpoint/2010/main" val="1072752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7CEFCE-A80D-4860-B74F-0F6A5A436BF4}" type="datetime1">
              <a:rPr lang="en-IN" smtClean="0"/>
              <a:t>18-07-2022</a:t>
            </a:fld>
            <a:endParaRPr lang="en-IN"/>
          </a:p>
        </p:txBody>
      </p:sp>
      <p:sp>
        <p:nvSpPr>
          <p:cNvPr id="5" name="Footer Placeholder 4"/>
          <p:cNvSpPr>
            <a:spLocks noGrp="1"/>
          </p:cNvSpPr>
          <p:nvPr>
            <p:ph type="ftr" sz="quarter" idx="11"/>
          </p:nvPr>
        </p:nvSpPr>
        <p:spPr/>
        <p:txBody>
          <a:bodyPr/>
          <a:lstStyle/>
          <a:p>
            <a:r>
              <a:rPr lang="en-IN"/>
              <a:t>Prepared by : Dr. M. Susila, Associate Professor, ECE, SRMIST-KTR</a:t>
            </a:r>
          </a:p>
        </p:txBody>
      </p:sp>
      <p:sp>
        <p:nvSpPr>
          <p:cNvPr id="6" name="Slide Number Placeholder 5"/>
          <p:cNvSpPr>
            <a:spLocks noGrp="1"/>
          </p:cNvSpPr>
          <p:nvPr>
            <p:ph type="sldNum" sz="quarter" idx="12"/>
          </p:nvPr>
        </p:nvSpPr>
        <p:spPr/>
        <p:txBody>
          <a:bodyPr/>
          <a:lstStyle/>
          <a:p>
            <a:fld id="{CFC69EEA-1951-47A2-B122-736A44645EA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3130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2D660E-DFCE-4819-808D-2814B8116C48}" type="datetime1">
              <a:rPr lang="en-IN" smtClean="0"/>
              <a:t>18-07-2022</a:t>
            </a:fld>
            <a:endParaRPr lang="en-IN"/>
          </a:p>
        </p:txBody>
      </p:sp>
      <p:sp>
        <p:nvSpPr>
          <p:cNvPr id="6" name="Footer Placeholder 5"/>
          <p:cNvSpPr>
            <a:spLocks noGrp="1"/>
          </p:cNvSpPr>
          <p:nvPr>
            <p:ph type="ftr" sz="quarter" idx="11"/>
          </p:nvPr>
        </p:nvSpPr>
        <p:spPr/>
        <p:txBody>
          <a:bodyPr/>
          <a:lstStyle/>
          <a:p>
            <a:r>
              <a:rPr lang="en-IN"/>
              <a:t>Prepared by : Dr. M. Susila, Associate Professor, ECE, SRMIST-KTR</a:t>
            </a:r>
          </a:p>
        </p:txBody>
      </p:sp>
      <p:sp>
        <p:nvSpPr>
          <p:cNvPr id="7" name="Slide Number Placeholder 6"/>
          <p:cNvSpPr>
            <a:spLocks noGrp="1"/>
          </p:cNvSpPr>
          <p:nvPr>
            <p:ph type="sldNum" sz="quarter" idx="12"/>
          </p:nvPr>
        </p:nvSpPr>
        <p:spPr/>
        <p:txBody>
          <a:bodyPr/>
          <a:lstStyle/>
          <a:p>
            <a:fld id="{CFC69EEA-1951-47A2-B122-736A44645EA6}" type="slidenum">
              <a:rPr lang="en-IN" smtClean="0"/>
              <a:t>‹#›</a:t>
            </a:fld>
            <a:endParaRPr lang="en-IN"/>
          </a:p>
        </p:txBody>
      </p:sp>
    </p:spTree>
    <p:extLst>
      <p:ext uri="{BB962C8B-B14F-4D97-AF65-F5344CB8AC3E}">
        <p14:creationId xmlns:p14="http://schemas.microsoft.com/office/powerpoint/2010/main" val="3122929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82EAE1-66AF-4AF2-A3B8-BC9181738796}" type="datetime1">
              <a:rPr lang="en-IN" smtClean="0"/>
              <a:t>18-07-2022</a:t>
            </a:fld>
            <a:endParaRPr lang="en-IN"/>
          </a:p>
        </p:txBody>
      </p:sp>
      <p:sp>
        <p:nvSpPr>
          <p:cNvPr id="8" name="Footer Placeholder 7"/>
          <p:cNvSpPr>
            <a:spLocks noGrp="1"/>
          </p:cNvSpPr>
          <p:nvPr>
            <p:ph type="ftr" sz="quarter" idx="11"/>
          </p:nvPr>
        </p:nvSpPr>
        <p:spPr/>
        <p:txBody>
          <a:bodyPr/>
          <a:lstStyle/>
          <a:p>
            <a:r>
              <a:rPr lang="en-IN"/>
              <a:t>Prepared by : Dr. M. Susila, Associate Professor, ECE, SRMIST-KTR</a:t>
            </a:r>
          </a:p>
        </p:txBody>
      </p:sp>
      <p:sp>
        <p:nvSpPr>
          <p:cNvPr id="9" name="Slide Number Placeholder 8"/>
          <p:cNvSpPr>
            <a:spLocks noGrp="1"/>
          </p:cNvSpPr>
          <p:nvPr>
            <p:ph type="sldNum" sz="quarter" idx="12"/>
          </p:nvPr>
        </p:nvSpPr>
        <p:spPr/>
        <p:txBody>
          <a:bodyPr/>
          <a:lstStyle/>
          <a:p>
            <a:fld id="{CFC69EEA-1951-47A2-B122-736A44645EA6}" type="slidenum">
              <a:rPr lang="en-IN" smtClean="0"/>
              <a:t>‹#›</a:t>
            </a:fld>
            <a:endParaRPr lang="en-IN"/>
          </a:p>
        </p:txBody>
      </p:sp>
    </p:spTree>
    <p:extLst>
      <p:ext uri="{BB962C8B-B14F-4D97-AF65-F5344CB8AC3E}">
        <p14:creationId xmlns:p14="http://schemas.microsoft.com/office/powerpoint/2010/main" val="3207999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212054-09EE-4DC6-BAB7-6A8172DE8813}" type="datetime1">
              <a:rPr lang="en-IN" smtClean="0"/>
              <a:t>18-07-2022</a:t>
            </a:fld>
            <a:endParaRPr lang="en-IN"/>
          </a:p>
        </p:txBody>
      </p:sp>
      <p:sp>
        <p:nvSpPr>
          <p:cNvPr id="4" name="Footer Placeholder 3"/>
          <p:cNvSpPr>
            <a:spLocks noGrp="1"/>
          </p:cNvSpPr>
          <p:nvPr>
            <p:ph type="ftr" sz="quarter" idx="11"/>
          </p:nvPr>
        </p:nvSpPr>
        <p:spPr/>
        <p:txBody>
          <a:bodyPr/>
          <a:lstStyle/>
          <a:p>
            <a:r>
              <a:rPr lang="en-IN"/>
              <a:t>Prepared by : Dr. M. Susila, Associate Professor, ECE, SRMIST-KTR</a:t>
            </a:r>
          </a:p>
        </p:txBody>
      </p:sp>
      <p:sp>
        <p:nvSpPr>
          <p:cNvPr id="5" name="Slide Number Placeholder 4"/>
          <p:cNvSpPr>
            <a:spLocks noGrp="1"/>
          </p:cNvSpPr>
          <p:nvPr>
            <p:ph type="sldNum" sz="quarter" idx="12"/>
          </p:nvPr>
        </p:nvSpPr>
        <p:spPr/>
        <p:txBody>
          <a:bodyPr/>
          <a:lstStyle/>
          <a:p>
            <a:fld id="{CFC69EEA-1951-47A2-B122-736A44645EA6}" type="slidenum">
              <a:rPr lang="en-IN" smtClean="0"/>
              <a:t>‹#›</a:t>
            </a:fld>
            <a:endParaRPr lang="en-IN"/>
          </a:p>
        </p:txBody>
      </p:sp>
    </p:spTree>
    <p:extLst>
      <p:ext uri="{BB962C8B-B14F-4D97-AF65-F5344CB8AC3E}">
        <p14:creationId xmlns:p14="http://schemas.microsoft.com/office/powerpoint/2010/main" val="880122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4D8B250-2A25-46AC-949E-2C6907362B4F}" type="datetime1">
              <a:rPr lang="en-IN" smtClean="0"/>
              <a:t>18-07-2022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Prepared by : Dr. M. Susila, Associate Professor, ECE, SRMIST-KTR</a:t>
            </a:r>
          </a:p>
        </p:txBody>
      </p:sp>
      <p:sp>
        <p:nvSpPr>
          <p:cNvPr id="9" name="Slide Number Placeholder 8"/>
          <p:cNvSpPr>
            <a:spLocks noGrp="1"/>
          </p:cNvSpPr>
          <p:nvPr>
            <p:ph type="sldNum" sz="quarter" idx="12"/>
          </p:nvPr>
        </p:nvSpPr>
        <p:spPr/>
        <p:txBody>
          <a:bodyPr/>
          <a:lstStyle/>
          <a:p>
            <a:fld id="{CFC69EEA-1951-47A2-B122-736A44645EA6}" type="slidenum">
              <a:rPr lang="en-IN" smtClean="0"/>
              <a:t>‹#›</a:t>
            </a:fld>
            <a:endParaRPr lang="en-IN"/>
          </a:p>
        </p:txBody>
      </p:sp>
    </p:spTree>
    <p:extLst>
      <p:ext uri="{BB962C8B-B14F-4D97-AF65-F5344CB8AC3E}">
        <p14:creationId xmlns:p14="http://schemas.microsoft.com/office/powerpoint/2010/main" val="850678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5CB749B-08C2-4EDE-AF5C-F80F1DFDB84D}" type="datetime1">
              <a:rPr lang="en-IN" smtClean="0"/>
              <a:t>18-07-2022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Prepared by : Dr. M. Susila, Associate Professor, ECE, SRMIST-KTR</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FC69EEA-1951-47A2-B122-736A44645EA6}" type="slidenum">
              <a:rPr lang="en-IN" smtClean="0"/>
              <a:t>‹#›</a:t>
            </a:fld>
            <a:endParaRPr lang="en-IN"/>
          </a:p>
        </p:txBody>
      </p:sp>
    </p:spTree>
    <p:extLst>
      <p:ext uri="{BB962C8B-B14F-4D97-AF65-F5344CB8AC3E}">
        <p14:creationId xmlns:p14="http://schemas.microsoft.com/office/powerpoint/2010/main" val="841106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ED3772-6156-4A9E-995F-790ABCF5AB29}" type="datetime1">
              <a:rPr lang="en-IN" smtClean="0"/>
              <a:t>18-07-2022</a:t>
            </a:fld>
            <a:endParaRPr lang="en-IN"/>
          </a:p>
        </p:txBody>
      </p:sp>
      <p:sp>
        <p:nvSpPr>
          <p:cNvPr id="6" name="Footer Placeholder 5"/>
          <p:cNvSpPr>
            <a:spLocks noGrp="1"/>
          </p:cNvSpPr>
          <p:nvPr>
            <p:ph type="ftr" sz="quarter" idx="11"/>
          </p:nvPr>
        </p:nvSpPr>
        <p:spPr/>
        <p:txBody>
          <a:bodyPr/>
          <a:lstStyle/>
          <a:p>
            <a:r>
              <a:rPr lang="en-IN"/>
              <a:t>Prepared by : Dr. M. Susila, Associate Professor, ECE, SRMIST-KTR</a:t>
            </a:r>
          </a:p>
        </p:txBody>
      </p:sp>
      <p:sp>
        <p:nvSpPr>
          <p:cNvPr id="7" name="Slide Number Placeholder 6"/>
          <p:cNvSpPr>
            <a:spLocks noGrp="1"/>
          </p:cNvSpPr>
          <p:nvPr>
            <p:ph type="sldNum" sz="quarter" idx="12"/>
          </p:nvPr>
        </p:nvSpPr>
        <p:spPr/>
        <p:txBody>
          <a:bodyPr/>
          <a:lstStyle/>
          <a:p>
            <a:fld id="{CFC69EEA-1951-47A2-B122-736A44645EA6}" type="slidenum">
              <a:rPr lang="en-IN" smtClean="0"/>
              <a:t>‹#›</a:t>
            </a:fld>
            <a:endParaRPr lang="en-IN"/>
          </a:p>
        </p:txBody>
      </p:sp>
    </p:spTree>
    <p:extLst>
      <p:ext uri="{BB962C8B-B14F-4D97-AF65-F5344CB8AC3E}">
        <p14:creationId xmlns:p14="http://schemas.microsoft.com/office/powerpoint/2010/main" val="3777508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4E2350C-DF53-4ADC-9153-4A8CB2B5C55F}" type="datetime1">
              <a:rPr lang="en-IN" smtClean="0"/>
              <a:t>18-07-2022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Prepared by : Dr. M. Susila, Associate Professor, ECE, SRMIST-KTR</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FC69EEA-1951-47A2-B122-736A44645EA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19671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3C4BA-E7AF-4AAE-ABBB-7D63819B24A8}"/>
              </a:ext>
            </a:extLst>
          </p:cNvPr>
          <p:cNvSpPr>
            <a:spLocks noGrp="1"/>
          </p:cNvSpPr>
          <p:nvPr>
            <p:ph type="title"/>
          </p:nvPr>
        </p:nvSpPr>
        <p:spPr>
          <a:xfrm>
            <a:off x="382136" y="530046"/>
            <a:ext cx="11505063" cy="1052569"/>
          </a:xfrm>
        </p:spPr>
        <p:txBody>
          <a:bodyPr>
            <a:normAutofit/>
          </a:bodyPr>
          <a:lstStyle/>
          <a:p>
            <a:pPr algn="ctr"/>
            <a:r>
              <a:rPr lang="en-US" altLang="en-US" sz="3200" b="1" dirty="0">
                <a:solidFill>
                  <a:srgbClr val="7030A0"/>
                </a:solidFill>
                <a:latin typeface="Lucida Bright" panose="02040602050505020304" pitchFamily="18" charset="0"/>
              </a:rPr>
              <a:t>18ECE340T- MACHINE PERCEPTION WITH COGNITION</a:t>
            </a:r>
            <a:endParaRPr lang="en-IN" sz="3200" dirty="0">
              <a:solidFill>
                <a:srgbClr val="7030A0"/>
              </a:solidFill>
              <a:latin typeface="Lucida Bright" panose="02040602050505020304" pitchFamily="18" charset="0"/>
            </a:endParaRPr>
          </a:p>
        </p:txBody>
      </p:sp>
      <p:sp>
        <p:nvSpPr>
          <p:cNvPr id="3" name="Content Placeholder 2">
            <a:extLst>
              <a:ext uri="{FF2B5EF4-FFF2-40B4-BE49-F238E27FC236}">
                <a16:creationId xmlns:a16="http://schemas.microsoft.com/office/drawing/2014/main" id="{A0CB4529-6567-4541-AE75-B89F494A583A}"/>
              </a:ext>
            </a:extLst>
          </p:cNvPr>
          <p:cNvSpPr>
            <a:spLocks noGrp="1"/>
          </p:cNvSpPr>
          <p:nvPr>
            <p:ph idx="1"/>
          </p:nvPr>
        </p:nvSpPr>
        <p:spPr>
          <a:xfrm>
            <a:off x="652226" y="2367902"/>
            <a:ext cx="10360326" cy="1354998"/>
          </a:xfrm>
        </p:spPr>
        <p:txBody>
          <a:bodyPr>
            <a:normAutofit/>
          </a:bodyPr>
          <a:lstStyle/>
          <a:p>
            <a:pPr marL="0" indent="0" algn="ctr">
              <a:buNone/>
            </a:pPr>
            <a:r>
              <a:rPr lang="en-US" sz="4000" b="1" i="1" dirty="0">
                <a:solidFill>
                  <a:schemeClr val="accent1"/>
                </a:solidFill>
                <a:latin typeface="Lucida Bright" panose="02040602050505020304" pitchFamily="18" charset="0"/>
              </a:rPr>
              <a:t>Unit 1: Computer Vision and Image Processing Fundamentals</a:t>
            </a:r>
            <a:endParaRPr lang="en-US" dirty="0">
              <a:solidFill>
                <a:schemeClr val="accent1"/>
              </a:solidFill>
              <a:latin typeface="Lucida Bright" panose="02040602050505020304" pitchFamily="18" charset="0"/>
            </a:endParaRPr>
          </a:p>
          <a:p>
            <a:pPr marL="457200" lvl="1" indent="0" algn="ctr">
              <a:buNone/>
            </a:pPr>
            <a:endParaRPr lang="en-US" dirty="0">
              <a:latin typeface="Lucida Bright" panose="02040602050505020304" pitchFamily="18" charset="0"/>
            </a:endParaRPr>
          </a:p>
        </p:txBody>
      </p:sp>
      <p:sp>
        <p:nvSpPr>
          <p:cNvPr id="7" name="Slide Number Placeholder 6">
            <a:extLst>
              <a:ext uri="{FF2B5EF4-FFF2-40B4-BE49-F238E27FC236}">
                <a16:creationId xmlns:a16="http://schemas.microsoft.com/office/drawing/2014/main" id="{BDB0CD38-000C-9317-1565-40579D86EDE3}"/>
              </a:ext>
            </a:extLst>
          </p:cNvPr>
          <p:cNvSpPr>
            <a:spLocks noGrp="1"/>
          </p:cNvSpPr>
          <p:nvPr>
            <p:ph type="sldNum" sz="quarter" idx="12"/>
          </p:nvPr>
        </p:nvSpPr>
        <p:spPr/>
        <p:txBody>
          <a:bodyPr/>
          <a:lstStyle/>
          <a:p>
            <a:fld id="{CFC69EEA-1951-47A2-B122-736A44645EA6}" type="slidenum">
              <a:rPr lang="en-IN" smtClean="0"/>
              <a:t>1</a:t>
            </a:fld>
            <a:endParaRPr lang="en-IN"/>
          </a:p>
        </p:txBody>
      </p:sp>
      <p:sp>
        <p:nvSpPr>
          <p:cNvPr id="4" name="Content Placeholder 2">
            <a:extLst>
              <a:ext uri="{FF2B5EF4-FFF2-40B4-BE49-F238E27FC236}">
                <a16:creationId xmlns:a16="http://schemas.microsoft.com/office/drawing/2014/main" id="{A0CB4529-6567-4541-AE75-B89F494A583A}"/>
              </a:ext>
            </a:extLst>
          </p:cNvPr>
          <p:cNvSpPr txBox="1">
            <a:spLocks/>
          </p:cNvSpPr>
          <p:nvPr/>
        </p:nvSpPr>
        <p:spPr>
          <a:xfrm>
            <a:off x="61598" y="4336631"/>
            <a:ext cx="11825601" cy="24429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sz="2000" i="1" dirty="0">
                <a:solidFill>
                  <a:schemeClr val="accent2">
                    <a:lumMod val="75000"/>
                  </a:schemeClr>
                </a:solidFill>
                <a:latin typeface="Lucida Handwriting" panose="03010101010101010101" pitchFamily="66" charset="0"/>
              </a:rPr>
              <a:t>References: </a:t>
            </a:r>
          </a:p>
          <a:p>
            <a:pPr marL="457200" lvl="1" indent="0">
              <a:buNone/>
            </a:pPr>
            <a:r>
              <a:rPr lang="en-US" sz="2000" dirty="0">
                <a:latin typeface="Lucida Handwriting" panose="03010101010101010101" pitchFamily="66" charset="0"/>
              </a:rPr>
              <a:t>Digital Image Processing Third Edition, Woods, R.E. and Gonzalez, R.C., 2021. </a:t>
            </a:r>
          </a:p>
        </p:txBody>
      </p:sp>
      <p:pic>
        <p:nvPicPr>
          <p:cNvPr id="6" name="Picture 5" descr="C:\Users\admin\Desktop\download.png"/>
          <p:cNvPicPr/>
          <p:nvPr/>
        </p:nvPicPr>
        <p:blipFill rotWithShape="1">
          <a:blip r:embed="rId2"/>
          <a:srcRect l="3443" t="18274" b="16146"/>
          <a:stretch/>
        </p:blipFill>
        <p:spPr bwMode="auto">
          <a:xfrm>
            <a:off x="10467832" y="113763"/>
            <a:ext cx="1419367" cy="710637"/>
          </a:xfrm>
          <a:prstGeom prst="rect">
            <a:avLst/>
          </a:prstGeom>
          <a:noFill/>
        </p:spPr>
      </p:pic>
      <p:sp>
        <p:nvSpPr>
          <p:cNvPr id="11" name="Footer Placeholder 10">
            <a:extLst>
              <a:ext uri="{FF2B5EF4-FFF2-40B4-BE49-F238E27FC236}">
                <a16:creationId xmlns:a16="http://schemas.microsoft.com/office/drawing/2014/main" id="{09ECB322-D6F4-67A3-5ABE-DBEF82943351}"/>
              </a:ext>
            </a:extLst>
          </p:cNvPr>
          <p:cNvSpPr>
            <a:spLocks noGrp="1"/>
          </p:cNvSpPr>
          <p:nvPr>
            <p:ph type="ftr" sz="quarter" idx="11"/>
          </p:nvPr>
        </p:nvSpPr>
        <p:spPr/>
        <p:txBody>
          <a:bodyPr/>
          <a:lstStyle/>
          <a:p>
            <a:r>
              <a:rPr lang="en-IN"/>
              <a:t>Prepared by : Dr. M. Susila, Associate Professor, ECE, SRMIST-KTR</a:t>
            </a:r>
          </a:p>
        </p:txBody>
      </p:sp>
    </p:spTree>
    <p:extLst>
      <p:ext uri="{BB962C8B-B14F-4D97-AF65-F5344CB8AC3E}">
        <p14:creationId xmlns:p14="http://schemas.microsoft.com/office/powerpoint/2010/main" val="4030650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95253-74E2-882C-3D0D-69B9DA9E2501}"/>
              </a:ext>
            </a:extLst>
          </p:cNvPr>
          <p:cNvSpPr>
            <a:spLocks noGrp="1"/>
          </p:cNvSpPr>
          <p:nvPr>
            <p:ph type="title"/>
          </p:nvPr>
        </p:nvSpPr>
        <p:spPr/>
        <p:txBody>
          <a:bodyPr>
            <a:normAutofit/>
          </a:bodyPr>
          <a:lstStyle/>
          <a:p>
            <a:r>
              <a:rPr lang="en-US" sz="3600" dirty="0">
                <a:latin typeface="Lucida Bright" panose="02040602050505020304" pitchFamily="18" charset="0"/>
              </a:rPr>
              <a:t>Image Processing (a part of Computer Vision)</a:t>
            </a:r>
            <a:endParaRPr lang="en-IN" sz="3600" dirty="0">
              <a:latin typeface="Lucida Bright" panose="02040602050505020304" pitchFamily="18" charset="0"/>
            </a:endParaRPr>
          </a:p>
        </p:txBody>
      </p:sp>
      <p:sp>
        <p:nvSpPr>
          <p:cNvPr id="6" name="Footer Placeholder 5">
            <a:extLst>
              <a:ext uri="{FF2B5EF4-FFF2-40B4-BE49-F238E27FC236}">
                <a16:creationId xmlns:a16="http://schemas.microsoft.com/office/drawing/2014/main" id="{4535C5E0-8252-1559-6155-BF2F80D144A2}"/>
              </a:ext>
            </a:extLst>
          </p:cNvPr>
          <p:cNvSpPr>
            <a:spLocks noGrp="1"/>
          </p:cNvSpPr>
          <p:nvPr>
            <p:ph type="ftr" sz="quarter" idx="11"/>
          </p:nvPr>
        </p:nvSpPr>
        <p:spPr/>
        <p:txBody>
          <a:bodyPr/>
          <a:lstStyle/>
          <a:p>
            <a:r>
              <a:rPr lang="en-IN"/>
              <a:t>Prepared by : Dr. M. Susila, Associate Professor, ECE, SRMIST-KTR</a:t>
            </a:r>
          </a:p>
        </p:txBody>
      </p:sp>
      <p:sp>
        <p:nvSpPr>
          <p:cNvPr id="4" name="Slide Number Placeholder 3">
            <a:extLst>
              <a:ext uri="{FF2B5EF4-FFF2-40B4-BE49-F238E27FC236}">
                <a16:creationId xmlns:a16="http://schemas.microsoft.com/office/drawing/2014/main" id="{FC8347A4-A4B6-D35F-0459-64F5625AABF3}"/>
              </a:ext>
            </a:extLst>
          </p:cNvPr>
          <p:cNvSpPr>
            <a:spLocks noGrp="1"/>
          </p:cNvSpPr>
          <p:nvPr>
            <p:ph type="sldNum" sz="quarter" idx="12"/>
          </p:nvPr>
        </p:nvSpPr>
        <p:spPr/>
        <p:txBody>
          <a:bodyPr/>
          <a:lstStyle/>
          <a:p>
            <a:fld id="{CFC69EEA-1951-47A2-B122-736A44645EA6}" type="slidenum">
              <a:rPr lang="en-IN" smtClean="0"/>
              <a:t>10</a:t>
            </a:fld>
            <a:endParaRPr lang="en-IN"/>
          </a:p>
        </p:txBody>
      </p:sp>
      <p:pic>
        <p:nvPicPr>
          <p:cNvPr id="5" name="Picture 4" descr="C:\Users\admin\Desktop\download.png">
            <a:extLst>
              <a:ext uri="{FF2B5EF4-FFF2-40B4-BE49-F238E27FC236}">
                <a16:creationId xmlns:a16="http://schemas.microsoft.com/office/drawing/2014/main" id="{790B6DC7-C255-F5E2-96A8-CF59F83B8032}"/>
              </a:ext>
            </a:extLst>
          </p:cNvPr>
          <p:cNvPicPr/>
          <p:nvPr/>
        </p:nvPicPr>
        <p:blipFill rotWithShape="1">
          <a:blip r:embed="rId2"/>
          <a:srcRect l="3443" t="18274" b="16146"/>
          <a:stretch/>
        </p:blipFill>
        <p:spPr bwMode="auto">
          <a:xfrm>
            <a:off x="10467832" y="113763"/>
            <a:ext cx="1419367" cy="710637"/>
          </a:xfrm>
          <a:prstGeom prst="rect">
            <a:avLst/>
          </a:prstGeom>
          <a:noFill/>
        </p:spPr>
      </p:pic>
      <p:sp>
        <p:nvSpPr>
          <p:cNvPr id="7" name="Content Placeholder 6">
            <a:extLst>
              <a:ext uri="{FF2B5EF4-FFF2-40B4-BE49-F238E27FC236}">
                <a16:creationId xmlns:a16="http://schemas.microsoft.com/office/drawing/2014/main" id="{A05BDCA0-AD9F-1225-E7A9-CA1C138E2182}"/>
              </a:ext>
            </a:extLst>
          </p:cNvPr>
          <p:cNvSpPr>
            <a:spLocks noGrp="1"/>
          </p:cNvSpPr>
          <p:nvPr>
            <p:ph idx="1"/>
          </p:nvPr>
        </p:nvSpPr>
        <p:spPr>
          <a:xfrm>
            <a:off x="745588" y="1910200"/>
            <a:ext cx="11141611" cy="4549585"/>
          </a:xfrm>
        </p:spPr>
        <p:txBody>
          <a:bodyPr>
            <a:noAutofit/>
          </a:bodyPr>
          <a:lstStyle/>
          <a:p>
            <a:pPr algn="just"/>
            <a:r>
              <a:rPr lang="en-US" sz="2400" dirty="0">
                <a:highlight>
                  <a:srgbClr val="00FFFF"/>
                </a:highlight>
                <a:latin typeface="Gill Sans MT" panose="020B0502020104020203" pitchFamily="34" charset="0"/>
              </a:rPr>
              <a:t>Digital Image Processing, or Image Processing</a:t>
            </a:r>
            <a:r>
              <a:rPr lang="en-US" sz="2400" dirty="0">
                <a:latin typeface="Gill Sans MT" panose="020B0502020104020203" pitchFamily="34" charset="0"/>
              </a:rPr>
              <a:t>, is a subset of Computer Vision - deals with enhancing and understanding images through various algorithms (rule-based and optimization-based algorithms).  </a:t>
            </a:r>
          </a:p>
          <a:p>
            <a:pPr algn="just"/>
            <a:endParaRPr lang="en-US" sz="1400" dirty="0">
              <a:latin typeface="Gill Sans MT" panose="020B0502020104020203" pitchFamily="34" charset="0"/>
            </a:endParaRPr>
          </a:p>
          <a:p>
            <a:pPr algn="just"/>
            <a:r>
              <a:rPr lang="en-US" sz="2400" dirty="0">
                <a:latin typeface="Gill Sans MT" panose="020B0502020104020203" pitchFamily="34" charset="0"/>
              </a:rPr>
              <a:t>Image Processing may be defined as the task of performing a set of operations on an image. based on data collected by algorithms to analyze and manipulate the contents of an image or the image data.</a:t>
            </a:r>
          </a:p>
          <a:p>
            <a:r>
              <a:rPr lang="en-US" sz="2400" dirty="0">
                <a:latin typeface="Gill Sans MT" panose="020B0502020104020203" pitchFamily="34" charset="0"/>
              </a:rPr>
              <a:t>In Python, Libraries involved in performing Image Processing</a:t>
            </a:r>
          </a:p>
          <a:p>
            <a:endParaRPr lang="en-US" sz="2400" dirty="0">
              <a:latin typeface="Gill Sans MT" panose="020B0502020104020203" pitchFamily="34" charset="0"/>
            </a:endParaRPr>
          </a:p>
          <a:p>
            <a:pPr lvl="1">
              <a:buFont typeface="Arial" panose="020B0604020202020204" pitchFamily="34" charset="0"/>
              <a:buChar char="•"/>
            </a:pPr>
            <a:r>
              <a:rPr lang="en-IN" sz="2400" b="0" i="0" dirty="0">
                <a:solidFill>
                  <a:srgbClr val="222222"/>
                </a:solidFill>
                <a:effectLst/>
                <a:latin typeface="Poppins" panose="00000500000000000000" pitchFamily="2" charset="0"/>
              </a:rPr>
              <a:t>Scikit-image; OpenCV; </a:t>
            </a:r>
            <a:r>
              <a:rPr lang="en-IN" sz="2400" b="0" i="0" dirty="0" err="1">
                <a:solidFill>
                  <a:srgbClr val="222222"/>
                </a:solidFill>
                <a:effectLst/>
                <a:latin typeface="Poppins" panose="00000500000000000000" pitchFamily="2" charset="0"/>
              </a:rPr>
              <a:t>Mahotas</a:t>
            </a:r>
            <a:r>
              <a:rPr lang="en-IN" sz="2400" b="0" i="0" dirty="0">
                <a:solidFill>
                  <a:srgbClr val="222222"/>
                </a:solidFill>
                <a:effectLst/>
                <a:latin typeface="Poppins" panose="00000500000000000000" pitchFamily="2" charset="0"/>
              </a:rPr>
              <a:t>; </a:t>
            </a:r>
            <a:r>
              <a:rPr lang="en-IN" sz="2400" b="0" i="0" dirty="0" err="1">
                <a:solidFill>
                  <a:srgbClr val="222222"/>
                </a:solidFill>
                <a:effectLst/>
                <a:latin typeface="Poppins" panose="00000500000000000000" pitchFamily="2" charset="0"/>
              </a:rPr>
              <a:t>SimplelTK</a:t>
            </a:r>
            <a:endParaRPr lang="en-IN" sz="2400" b="0" i="0" dirty="0">
              <a:solidFill>
                <a:srgbClr val="222222"/>
              </a:solidFill>
              <a:effectLst/>
              <a:latin typeface="Poppins" panose="00000500000000000000" pitchFamily="2" charset="0"/>
            </a:endParaRPr>
          </a:p>
          <a:p>
            <a:pPr lvl="1">
              <a:buFont typeface="Arial" panose="020B0604020202020204" pitchFamily="34" charset="0"/>
              <a:buChar char="•"/>
            </a:pPr>
            <a:r>
              <a:rPr lang="en-IN" sz="2400" b="0" i="0" dirty="0">
                <a:solidFill>
                  <a:srgbClr val="222222"/>
                </a:solidFill>
                <a:effectLst/>
                <a:latin typeface="Poppins" panose="00000500000000000000" pitchFamily="2" charset="0"/>
              </a:rPr>
              <a:t>SciPy; Pillow; Matplotlib</a:t>
            </a:r>
          </a:p>
          <a:p>
            <a:endParaRPr lang="en-US" sz="2200" dirty="0">
              <a:latin typeface="Gill Sans MT" panose="020B0502020104020203" pitchFamily="34" charset="0"/>
            </a:endParaRPr>
          </a:p>
          <a:p>
            <a:endParaRPr lang="en-US" sz="2200" dirty="0">
              <a:latin typeface="Gill Sans MT" panose="020B0502020104020203" pitchFamily="34" charset="0"/>
            </a:endParaRPr>
          </a:p>
        </p:txBody>
      </p:sp>
    </p:spTree>
    <p:extLst>
      <p:ext uri="{BB962C8B-B14F-4D97-AF65-F5344CB8AC3E}">
        <p14:creationId xmlns:p14="http://schemas.microsoft.com/office/powerpoint/2010/main" val="872367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95253-74E2-882C-3D0D-69B9DA9E2501}"/>
              </a:ext>
            </a:extLst>
          </p:cNvPr>
          <p:cNvSpPr>
            <a:spLocks noGrp="1"/>
          </p:cNvSpPr>
          <p:nvPr>
            <p:ph type="title"/>
          </p:nvPr>
        </p:nvSpPr>
        <p:spPr/>
        <p:txBody>
          <a:bodyPr>
            <a:normAutofit/>
          </a:bodyPr>
          <a:lstStyle/>
          <a:p>
            <a:r>
              <a:rPr lang="en-US" sz="3600" b="0" i="0" dirty="0">
                <a:solidFill>
                  <a:schemeClr val="tx1"/>
                </a:solidFill>
                <a:effectLst/>
                <a:latin typeface="Lucida Bright" panose="02040602050505020304" pitchFamily="18" charset="0"/>
                <a:cs typeface="Heebo" pitchFamily="2" charset="-79"/>
              </a:rPr>
              <a:t>Computer Vision Vs Image Processing</a:t>
            </a:r>
            <a:endParaRPr lang="en-IN" sz="3600" dirty="0">
              <a:solidFill>
                <a:schemeClr val="tx1"/>
              </a:solidFill>
              <a:latin typeface="Lucida Bright" panose="02040602050505020304" pitchFamily="18" charset="0"/>
            </a:endParaRPr>
          </a:p>
        </p:txBody>
      </p:sp>
      <p:sp>
        <p:nvSpPr>
          <p:cNvPr id="6" name="Footer Placeholder 5">
            <a:extLst>
              <a:ext uri="{FF2B5EF4-FFF2-40B4-BE49-F238E27FC236}">
                <a16:creationId xmlns:a16="http://schemas.microsoft.com/office/drawing/2014/main" id="{4535C5E0-8252-1559-6155-BF2F80D144A2}"/>
              </a:ext>
            </a:extLst>
          </p:cNvPr>
          <p:cNvSpPr>
            <a:spLocks noGrp="1"/>
          </p:cNvSpPr>
          <p:nvPr>
            <p:ph type="ftr" sz="quarter" idx="11"/>
          </p:nvPr>
        </p:nvSpPr>
        <p:spPr/>
        <p:txBody>
          <a:bodyPr/>
          <a:lstStyle/>
          <a:p>
            <a:r>
              <a:rPr lang="en-IN"/>
              <a:t>Prepared by : Dr. M. Susila, Associate Professor, ECE, SRMIST-KTR</a:t>
            </a:r>
          </a:p>
        </p:txBody>
      </p:sp>
      <p:sp>
        <p:nvSpPr>
          <p:cNvPr id="4" name="Slide Number Placeholder 3">
            <a:extLst>
              <a:ext uri="{FF2B5EF4-FFF2-40B4-BE49-F238E27FC236}">
                <a16:creationId xmlns:a16="http://schemas.microsoft.com/office/drawing/2014/main" id="{FC8347A4-A4B6-D35F-0459-64F5625AABF3}"/>
              </a:ext>
            </a:extLst>
          </p:cNvPr>
          <p:cNvSpPr>
            <a:spLocks noGrp="1"/>
          </p:cNvSpPr>
          <p:nvPr>
            <p:ph type="sldNum" sz="quarter" idx="12"/>
          </p:nvPr>
        </p:nvSpPr>
        <p:spPr/>
        <p:txBody>
          <a:bodyPr/>
          <a:lstStyle/>
          <a:p>
            <a:fld id="{CFC69EEA-1951-47A2-B122-736A44645EA6}" type="slidenum">
              <a:rPr lang="en-IN" smtClean="0"/>
              <a:t>11</a:t>
            </a:fld>
            <a:endParaRPr lang="en-IN"/>
          </a:p>
        </p:txBody>
      </p:sp>
      <p:pic>
        <p:nvPicPr>
          <p:cNvPr id="5" name="Picture 4" descr="C:\Users\admin\Desktop\download.png">
            <a:extLst>
              <a:ext uri="{FF2B5EF4-FFF2-40B4-BE49-F238E27FC236}">
                <a16:creationId xmlns:a16="http://schemas.microsoft.com/office/drawing/2014/main" id="{790B6DC7-C255-F5E2-96A8-CF59F83B8032}"/>
              </a:ext>
            </a:extLst>
          </p:cNvPr>
          <p:cNvPicPr/>
          <p:nvPr/>
        </p:nvPicPr>
        <p:blipFill rotWithShape="1">
          <a:blip r:embed="rId2"/>
          <a:srcRect l="3443" t="18274" b="16146"/>
          <a:stretch/>
        </p:blipFill>
        <p:spPr bwMode="auto">
          <a:xfrm>
            <a:off x="10467832" y="113763"/>
            <a:ext cx="1419367" cy="710637"/>
          </a:xfrm>
          <a:prstGeom prst="rect">
            <a:avLst/>
          </a:prstGeom>
          <a:noFill/>
        </p:spPr>
      </p:pic>
      <p:sp>
        <p:nvSpPr>
          <p:cNvPr id="7" name="Content Placeholder 6">
            <a:extLst>
              <a:ext uri="{FF2B5EF4-FFF2-40B4-BE49-F238E27FC236}">
                <a16:creationId xmlns:a16="http://schemas.microsoft.com/office/drawing/2014/main" id="{A05BDCA0-AD9F-1225-E7A9-CA1C138E2182}"/>
              </a:ext>
            </a:extLst>
          </p:cNvPr>
          <p:cNvSpPr>
            <a:spLocks noGrp="1"/>
          </p:cNvSpPr>
          <p:nvPr>
            <p:ph idx="1"/>
          </p:nvPr>
        </p:nvSpPr>
        <p:spPr>
          <a:xfrm>
            <a:off x="745588" y="1910200"/>
            <a:ext cx="11141611" cy="4549585"/>
          </a:xfrm>
        </p:spPr>
        <p:txBody>
          <a:bodyPr>
            <a:noAutofit/>
          </a:bodyPr>
          <a:lstStyle/>
          <a:p>
            <a:pPr algn="just"/>
            <a:r>
              <a:rPr lang="en-US" sz="2400" b="0" i="0" dirty="0">
                <a:solidFill>
                  <a:srgbClr val="000000"/>
                </a:solidFill>
                <a:effectLst/>
                <a:highlight>
                  <a:srgbClr val="00FFFF"/>
                </a:highlight>
                <a:latin typeface="Nunito" pitchFamily="2" charset="0"/>
              </a:rPr>
              <a:t>Image processing </a:t>
            </a:r>
            <a:r>
              <a:rPr lang="en-US" sz="2400" b="0" i="0" dirty="0">
                <a:solidFill>
                  <a:srgbClr val="000000"/>
                </a:solidFill>
                <a:effectLst/>
                <a:latin typeface="Nunito" pitchFamily="2" charset="0"/>
              </a:rPr>
              <a:t>studies image to image transformation. The input and output of image processing are both images.</a:t>
            </a:r>
          </a:p>
          <a:p>
            <a:pPr algn="just"/>
            <a:r>
              <a:rPr lang="en-US" sz="2400" b="0" i="0" dirty="0">
                <a:solidFill>
                  <a:srgbClr val="000000"/>
                </a:solidFill>
                <a:effectLst/>
                <a:highlight>
                  <a:srgbClr val="00FFFF"/>
                </a:highlight>
                <a:latin typeface="Nunito" pitchFamily="2" charset="0"/>
              </a:rPr>
              <a:t>Computer vision </a:t>
            </a:r>
            <a:r>
              <a:rPr lang="en-US" sz="2400" b="0" i="0" dirty="0">
                <a:solidFill>
                  <a:srgbClr val="000000"/>
                </a:solidFill>
                <a:effectLst/>
                <a:latin typeface="Nunito" pitchFamily="2" charset="0"/>
              </a:rPr>
              <a:t>is the construction of explicit, meaningful descriptions of physical objects from their image. The output of computer vision is a description or an interpretation of structures in 3D scene.</a:t>
            </a:r>
          </a:p>
          <a:p>
            <a:r>
              <a:rPr lang="en-US" sz="2200" dirty="0">
                <a:latin typeface="Gill Sans MT" panose="020B0502020104020203" pitchFamily="34" charset="0"/>
              </a:rPr>
              <a:t>Applications: </a:t>
            </a:r>
          </a:p>
          <a:p>
            <a:pPr lvl="1"/>
            <a:r>
              <a:rPr lang="en-US" b="0" i="0" dirty="0">
                <a:solidFill>
                  <a:srgbClr val="000000"/>
                </a:solidFill>
                <a:effectLst/>
                <a:latin typeface="Nunito" pitchFamily="2" charset="0"/>
              </a:rPr>
              <a:t>Robotics			-</a:t>
            </a:r>
          </a:p>
          <a:p>
            <a:pPr lvl="1"/>
            <a:r>
              <a:rPr lang="en-US" b="0" i="0" dirty="0">
                <a:solidFill>
                  <a:srgbClr val="000000"/>
                </a:solidFill>
                <a:effectLst/>
                <a:latin typeface="Nunito" pitchFamily="2" charset="0"/>
              </a:rPr>
              <a:t>Medicine</a:t>
            </a:r>
          </a:p>
          <a:p>
            <a:pPr lvl="1">
              <a:buFont typeface="Arial" panose="020B0604020202020204" pitchFamily="34" charset="0"/>
              <a:buChar char="•"/>
            </a:pPr>
            <a:r>
              <a:rPr lang="en-US" b="0" i="0" dirty="0">
                <a:solidFill>
                  <a:srgbClr val="000000"/>
                </a:solidFill>
                <a:effectLst/>
                <a:latin typeface="Nunito" pitchFamily="2" charset="0"/>
              </a:rPr>
              <a:t>Security			</a:t>
            </a:r>
          </a:p>
          <a:p>
            <a:pPr lvl="1">
              <a:buFont typeface="Arial" panose="020B0604020202020204" pitchFamily="34" charset="0"/>
              <a:buChar char="•"/>
            </a:pPr>
            <a:r>
              <a:rPr lang="en-US" b="0" i="0" dirty="0">
                <a:solidFill>
                  <a:srgbClr val="000000"/>
                </a:solidFill>
                <a:effectLst/>
                <a:latin typeface="Nunito" pitchFamily="2" charset="0"/>
              </a:rPr>
              <a:t>Transportation</a:t>
            </a:r>
          </a:p>
          <a:p>
            <a:pPr lvl="1">
              <a:buFont typeface="Arial" panose="020B0604020202020204" pitchFamily="34" charset="0"/>
              <a:buChar char="•"/>
            </a:pPr>
            <a:r>
              <a:rPr lang="en-US" b="0" i="0" dirty="0">
                <a:solidFill>
                  <a:srgbClr val="000000"/>
                </a:solidFill>
                <a:effectLst/>
                <a:latin typeface="Nunito" pitchFamily="2" charset="0"/>
              </a:rPr>
              <a:t>Industrial Automation</a:t>
            </a:r>
          </a:p>
          <a:p>
            <a:endParaRPr lang="en-US" sz="2200" dirty="0">
              <a:latin typeface="Gill Sans MT" panose="020B0502020104020203" pitchFamily="34" charset="0"/>
            </a:endParaRPr>
          </a:p>
        </p:txBody>
      </p:sp>
    </p:spTree>
    <p:extLst>
      <p:ext uri="{BB962C8B-B14F-4D97-AF65-F5344CB8AC3E}">
        <p14:creationId xmlns:p14="http://schemas.microsoft.com/office/powerpoint/2010/main" val="3027346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95253-74E2-882C-3D0D-69B9DA9E2501}"/>
              </a:ext>
            </a:extLst>
          </p:cNvPr>
          <p:cNvSpPr>
            <a:spLocks noGrp="1"/>
          </p:cNvSpPr>
          <p:nvPr>
            <p:ph type="title"/>
          </p:nvPr>
        </p:nvSpPr>
        <p:spPr/>
        <p:txBody>
          <a:bodyPr>
            <a:normAutofit/>
          </a:bodyPr>
          <a:lstStyle/>
          <a:p>
            <a:r>
              <a:rPr lang="en-US" sz="3600" b="0" i="0" dirty="0">
                <a:solidFill>
                  <a:schemeClr val="tx1"/>
                </a:solidFill>
                <a:effectLst/>
                <a:latin typeface="Lucida Bright" panose="02040602050505020304" pitchFamily="18" charset="0"/>
                <a:cs typeface="Heebo" pitchFamily="2" charset="-79"/>
              </a:rPr>
              <a:t>What is an Image?</a:t>
            </a:r>
            <a:endParaRPr lang="en-IN" sz="3600" dirty="0">
              <a:solidFill>
                <a:schemeClr val="tx1"/>
              </a:solidFill>
              <a:latin typeface="Lucida Bright" panose="02040602050505020304" pitchFamily="18" charset="0"/>
            </a:endParaRPr>
          </a:p>
        </p:txBody>
      </p:sp>
      <p:sp>
        <p:nvSpPr>
          <p:cNvPr id="6" name="Footer Placeholder 5">
            <a:extLst>
              <a:ext uri="{FF2B5EF4-FFF2-40B4-BE49-F238E27FC236}">
                <a16:creationId xmlns:a16="http://schemas.microsoft.com/office/drawing/2014/main" id="{4535C5E0-8252-1559-6155-BF2F80D144A2}"/>
              </a:ext>
            </a:extLst>
          </p:cNvPr>
          <p:cNvSpPr>
            <a:spLocks noGrp="1"/>
          </p:cNvSpPr>
          <p:nvPr>
            <p:ph type="ftr" sz="quarter" idx="11"/>
          </p:nvPr>
        </p:nvSpPr>
        <p:spPr/>
        <p:txBody>
          <a:bodyPr/>
          <a:lstStyle/>
          <a:p>
            <a:r>
              <a:rPr lang="en-IN"/>
              <a:t>Prepared by : Dr. M. Susila, Associate Professor, ECE, SRMIST-KTR</a:t>
            </a:r>
          </a:p>
        </p:txBody>
      </p:sp>
      <p:sp>
        <p:nvSpPr>
          <p:cNvPr id="4" name="Slide Number Placeholder 3">
            <a:extLst>
              <a:ext uri="{FF2B5EF4-FFF2-40B4-BE49-F238E27FC236}">
                <a16:creationId xmlns:a16="http://schemas.microsoft.com/office/drawing/2014/main" id="{FC8347A4-A4B6-D35F-0459-64F5625AABF3}"/>
              </a:ext>
            </a:extLst>
          </p:cNvPr>
          <p:cNvSpPr>
            <a:spLocks noGrp="1"/>
          </p:cNvSpPr>
          <p:nvPr>
            <p:ph type="sldNum" sz="quarter" idx="12"/>
          </p:nvPr>
        </p:nvSpPr>
        <p:spPr/>
        <p:txBody>
          <a:bodyPr/>
          <a:lstStyle/>
          <a:p>
            <a:fld id="{CFC69EEA-1951-47A2-B122-736A44645EA6}" type="slidenum">
              <a:rPr lang="en-IN" smtClean="0"/>
              <a:t>12</a:t>
            </a:fld>
            <a:endParaRPr lang="en-IN"/>
          </a:p>
        </p:txBody>
      </p:sp>
      <p:pic>
        <p:nvPicPr>
          <p:cNvPr id="5" name="Picture 4" descr="C:\Users\admin\Desktop\download.png">
            <a:extLst>
              <a:ext uri="{FF2B5EF4-FFF2-40B4-BE49-F238E27FC236}">
                <a16:creationId xmlns:a16="http://schemas.microsoft.com/office/drawing/2014/main" id="{790B6DC7-C255-F5E2-96A8-CF59F83B8032}"/>
              </a:ext>
            </a:extLst>
          </p:cNvPr>
          <p:cNvPicPr/>
          <p:nvPr/>
        </p:nvPicPr>
        <p:blipFill rotWithShape="1">
          <a:blip r:embed="rId2"/>
          <a:srcRect l="3443" t="18274" b="16146"/>
          <a:stretch/>
        </p:blipFill>
        <p:spPr bwMode="auto">
          <a:xfrm>
            <a:off x="10467832" y="113763"/>
            <a:ext cx="1419367" cy="710637"/>
          </a:xfrm>
          <a:prstGeom prst="rect">
            <a:avLst/>
          </a:prstGeom>
          <a:noFill/>
        </p:spPr>
      </p:pic>
      <p:sp>
        <p:nvSpPr>
          <p:cNvPr id="7" name="Content Placeholder 6">
            <a:extLst>
              <a:ext uri="{FF2B5EF4-FFF2-40B4-BE49-F238E27FC236}">
                <a16:creationId xmlns:a16="http://schemas.microsoft.com/office/drawing/2014/main" id="{A05BDCA0-AD9F-1225-E7A9-CA1C138E2182}"/>
              </a:ext>
            </a:extLst>
          </p:cNvPr>
          <p:cNvSpPr>
            <a:spLocks noGrp="1"/>
          </p:cNvSpPr>
          <p:nvPr>
            <p:ph idx="1"/>
          </p:nvPr>
        </p:nvSpPr>
        <p:spPr>
          <a:xfrm>
            <a:off x="745588" y="1910200"/>
            <a:ext cx="11141611" cy="4549585"/>
          </a:xfrm>
        </p:spPr>
        <p:txBody>
          <a:bodyPr>
            <a:noAutofit/>
          </a:bodyPr>
          <a:lstStyle/>
          <a:p>
            <a:r>
              <a:rPr lang="en-US" sz="2200" dirty="0">
                <a:solidFill>
                  <a:schemeClr val="tx1"/>
                </a:solidFill>
                <a:latin typeface="Gill Sans MT" panose="020B0502020104020203" pitchFamily="34" charset="0"/>
              </a:rPr>
              <a:t>An image is represented by its </a:t>
            </a:r>
            <a:r>
              <a:rPr lang="en-US" sz="2200" dirty="0">
                <a:solidFill>
                  <a:schemeClr val="tx1"/>
                </a:solidFill>
                <a:highlight>
                  <a:srgbClr val="00FFFF"/>
                </a:highlight>
                <a:latin typeface="Gill Sans MT" panose="020B0502020104020203" pitchFamily="34" charset="0"/>
              </a:rPr>
              <a:t>dimensions (height and width) based on the number of pixels</a:t>
            </a:r>
            <a:r>
              <a:rPr lang="en-US" sz="2200" dirty="0">
                <a:solidFill>
                  <a:schemeClr val="tx1"/>
                </a:solidFill>
                <a:latin typeface="Gill Sans MT" panose="020B0502020104020203" pitchFamily="34" charset="0"/>
              </a:rPr>
              <a:t>. For example, if the dimensions of an image are 500 x 400 (</a:t>
            </a:r>
            <a:r>
              <a:rPr lang="en-US" sz="2200" dirty="0">
                <a:solidFill>
                  <a:schemeClr val="tx1"/>
                </a:solidFill>
                <a:highlight>
                  <a:srgbClr val="00FFFF"/>
                </a:highlight>
                <a:latin typeface="Gill Sans MT" panose="020B0502020104020203" pitchFamily="34" charset="0"/>
              </a:rPr>
              <a:t>width x height</a:t>
            </a:r>
            <a:r>
              <a:rPr lang="en-US" sz="2200" dirty="0">
                <a:solidFill>
                  <a:schemeClr val="tx1"/>
                </a:solidFill>
                <a:latin typeface="Gill Sans MT" panose="020B0502020104020203" pitchFamily="34" charset="0"/>
              </a:rPr>
              <a:t>), the total number of pixels in the image is 200000.</a:t>
            </a:r>
          </a:p>
          <a:p>
            <a:r>
              <a:rPr lang="en-US" sz="2200" dirty="0">
                <a:solidFill>
                  <a:schemeClr val="tx1"/>
                </a:solidFill>
                <a:latin typeface="Gill Sans MT" panose="020B0502020104020203" pitchFamily="34" charset="0"/>
              </a:rPr>
              <a:t>This pixel is a point on the image that takes on a specific shade, opacity or color. It is usually represented in one of the following:</a:t>
            </a:r>
          </a:p>
          <a:p>
            <a:r>
              <a:rPr lang="en-US" sz="2200" dirty="0">
                <a:solidFill>
                  <a:schemeClr val="tx1"/>
                </a:solidFill>
                <a:highlight>
                  <a:srgbClr val="00FFFF"/>
                </a:highlight>
                <a:latin typeface="Gill Sans MT" panose="020B0502020104020203" pitchFamily="34" charset="0"/>
              </a:rPr>
              <a:t>Grayscale </a:t>
            </a:r>
            <a:r>
              <a:rPr lang="en-US" sz="2200" dirty="0">
                <a:solidFill>
                  <a:schemeClr val="tx1"/>
                </a:solidFill>
                <a:latin typeface="Gill Sans MT" panose="020B0502020104020203" pitchFamily="34" charset="0"/>
              </a:rPr>
              <a:t>- A pixel is an integer with a value between 0 to 255 (0 is completely black and 255 is completely white).</a:t>
            </a:r>
          </a:p>
          <a:p>
            <a:r>
              <a:rPr lang="en-US" sz="2200" dirty="0">
                <a:solidFill>
                  <a:schemeClr val="tx1"/>
                </a:solidFill>
                <a:highlight>
                  <a:srgbClr val="00FFFF"/>
                </a:highlight>
                <a:latin typeface="Gill Sans MT" panose="020B0502020104020203" pitchFamily="34" charset="0"/>
              </a:rPr>
              <a:t>RGB </a:t>
            </a:r>
            <a:r>
              <a:rPr lang="en-US" sz="2200" dirty="0">
                <a:solidFill>
                  <a:schemeClr val="tx1"/>
                </a:solidFill>
                <a:latin typeface="Gill Sans MT" panose="020B0502020104020203" pitchFamily="34" charset="0"/>
              </a:rPr>
              <a:t>- A pixel is made up of 3 integers between 0 to 255 (the integers represent the intensity of red, green, and blue).</a:t>
            </a:r>
          </a:p>
          <a:p>
            <a:r>
              <a:rPr lang="en-US" sz="2200" dirty="0">
                <a:solidFill>
                  <a:schemeClr val="tx1"/>
                </a:solidFill>
                <a:highlight>
                  <a:srgbClr val="00FFFF"/>
                </a:highlight>
                <a:latin typeface="Gill Sans MT" panose="020B0502020104020203" pitchFamily="34" charset="0"/>
              </a:rPr>
              <a:t>RGBA </a:t>
            </a:r>
            <a:r>
              <a:rPr lang="en-US" sz="2200" dirty="0">
                <a:solidFill>
                  <a:schemeClr val="tx1"/>
                </a:solidFill>
                <a:latin typeface="Gill Sans MT" panose="020B0502020104020203" pitchFamily="34" charset="0"/>
              </a:rPr>
              <a:t>- It is an extension of RGB with an added alpha field, which represents the opacity of the image.</a:t>
            </a:r>
          </a:p>
          <a:p>
            <a:endParaRPr lang="en-US" sz="2200" dirty="0">
              <a:latin typeface="Gill Sans MT" panose="020B0502020104020203" pitchFamily="34" charset="0"/>
            </a:endParaRPr>
          </a:p>
        </p:txBody>
      </p:sp>
    </p:spTree>
    <p:extLst>
      <p:ext uri="{BB962C8B-B14F-4D97-AF65-F5344CB8AC3E}">
        <p14:creationId xmlns:p14="http://schemas.microsoft.com/office/powerpoint/2010/main" val="3806478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95253-74E2-882C-3D0D-69B9DA9E2501}"/>
              </a:ext>
            </a:extLst>
          </p:cNvPr>
          <p:cNvSpPr>
            <a:spLocks noGrp="1"/>
          </p:cNvSpPr>
          <p:nvPr>
            <p:ph type="title"/>
          </p:nvPr>
        </p:nvSpPr>
        <p:spPr/>
        <p:txBody>
          <a:bodyPr>
            <a:normAutofit/>
          </a:bodyPr>
          <a:lstStyle/>
          <a:p>
            <a:r>
              <a:rPr lang="en-US" sz="3600" b="1" dirty="0">
                <a:latin typeface="Lucida Bright" panose="02040602050505020304" pitchFamily="18" charset="0"/>
                <a:cs typeface="Heebo" pitchFamily="2" charset="-79"/>
              </a:rPr>
              <a:t>Image Processing</a:t>
            </a:r>
            <a:endParaRPr lang="en-IN" sz="3600" b="1" dirty="0">
              <a:latin typeface="Lucida Bright" panose="02040602050505020304" pitchFamily="18" charset="0"/>
            </a:endParaRPr>
          </a:p>
        </p:txBody>
      </p:sp>
      <p:sp>
        <p:nvSpPr>
          <p:cNvPr id="6" name="Footer Placeholder 5">
            <a:extLst>
              <a:ext uri="{FF2B5EF4-FFF2-40B4-BE49-F238E27FC236}">
                <a16:creationId xmlns:a16="http://schemas.microsoft.com/office/drawing/2014/main" id="{4535C5E0-8252-1559-6155-BF2F80D144A2}"/>
              </a:ext>
            </a:extLst>
          </p:cNvPr>
          <p:cNvSpPr>
            <a:spLocks noGrp="1"/>
          </p:cNvSpPr>
          <p:nvPr>
            <p:ph type="ftr" sz="quarter" idx="11"/>
          </p:nvPr>
        </p:nvSpPr>
        <p:spPr/>
        <p:txBody>
          <a:bodyPr/>
          <a:lstStyle/>
          <a:p>
            <a:r>
              <a:rPr lang="en-IN"/>
              <a:t>Prepared by : Dr. M. Susila, Associate Professor, ECE, SRMIST-KTR</a:t>
            </a:r>
          </a:p>
        </p:txBody>
      </p:sp>
      <p:sp>
        <p:nvSpPr>
          <p:cNvPr id="4" name="Slide Number Placeholder 3">
            <a:extLst>
              <a:ext uri="{FF2B5EF4-FFF2-40B4-BE49-F238E27FC236}">
                <a16:creationId xmlns:a16="http://schemas.microsoft.com/office/drawing/2014/main" id="{FC8347A4-A4B6-D35F-0459-64F5625AABF3}"/>
              </a:ext>
            </a:extLst>
          </p:cNvPr>
          <p:cNvSpPr>
            <a:spLocks noGrp="1"/>
          </p:cNvSpPr>
          <p:nvPr>
            <p:ph type="sldNum" sz="quarter" idx="12"/>
          </p:nvPr>
        </p:nvSpPr>
        <p:spPr/>
        <p:txBody>
          <a:bodyPr/>
          <a:lstStyle/>
          <a:p>
            <a:fld id="{CFC69EEA-1951-47A2-B122-736A44645EA6}" type="slidenum">
              <a:rPr lang="en-IN" smtClean="0"/>
              <a:t>13</a:t>
            </a:fld>
            <a:endParaRPr lang="en-IN"/>
          </a:p>
        </p:txBody>
      </p:sp>
      <p:pic>
        <p:nvPicPr>
          <p:cNvPr id="5" name="Picture 4" descr="C:\Users\admin\Desktop\download.png">
            <a:extLst>
              <a:ext uri="{FF2B5EF4-FFF2-40B4-BE49-F238E27FC236}">
                <a16:creationId xmlns:a16="http://schemas.microsoft.com/office/drawing/2014/main" id="{790B6DC7-C255-F5E2-96A8-CF59F83B8032}"/>
              </a:ext>
            </a:extLst>
          </p:cNvPr>
          <p:cNvPicPr/>
          <p:nvPr/>
        </p:nvPicPr>
        <p:blipFill rotWithShape="1">
          <a:blip r:embed="rId2"/>
          <a:srcRect l="3443" t="18274" b="16146"/>
          <a:stretch/>
        </p:blipFill>
        <p:spPr bwMode="auto">
          <a:xfrm>
            <a:off x="10467832" y="113763"/>
            <a:ext cx="1419367" cy="710637"/>
          </a:xfrm>
          <a:prstGeom prst="rect">
            <a:avLst/>
          </a:prstGeom>
          <a:noFill/>
        </p:spPr>
      </p:pic>
      <p:sp>
        <p:nvSpPr>
          <p:cNvPr id="7" name="Content Placeholder 6">
            <a:extLst>
              <a:ext uri="{FF2B5EF4-FFF2-40B4-BE49-F238E27FC236}">
                <a16:creationId xmlns:a16="http://schemas.microsoft.com/office/drawing/2014/main" id="{A05BDCA0-AD9F-1225-E7A9-CA1C138E2182}"/>
              </a:ext>
            </a:extLst>
          </p:cNvPr>
          <p:cNvSpPr>
            <a:spLocks noGrp="1"/>
          </p:cNvSpPr>
          <p:nvPr>
            <p:ph idx="1"/>
          </p:nvPr>
        </p:nvSpPr>
        <p:spPr>
          <a:xfrm>
            <a:off x="745588" y="1910200"/>
            <a:ext cx="11294012" cy="4326477"/>
          </a:xfrm>
        </p:spPr>
        <p:txBody>
          <a:bodyPr>
            <a:noAutofit/>
          </a:bodyPr>
          <a:lstStyle/>
          <a:p>
            <a:r>
              <a:rPr lang="en-US" sz="2400" dirty="0">
                <a:solidFill>
                  <a:schemeClr val="tx1"/>
                </a:solidFill>
                <a:latin typeface="Gill Sans MT" panose="020B0502020104020203" pitchFamily="34" charset="0"/>
              </a:rPr>
              <a:t>Image processing requires fixed sequences of operations that are performed at each pixel of an image. </a:t>
            </a:r>
          </a:p>
          <a:p>
            <a:r>
              <a:rPr lang="en-US" sz="2400" dirty="0">
                <a:solidFill>
                  <a:schemeClr val="tx1"/>
                </a:solidFill>
                <a:latin typeface="Gill Sans MT" panose="020B0502020104020203" pitchFamily="34" charset="0"/>
              </a:rPr>
              <a:t>The image processor performs the first sequence of operations on the image, pixel by pixel.</a:t>
            </a:r>
          </a:p>
          <a:p>
            <a:r>
              <a:rPr lang="en-US" sz="2400" dirty="0">
                <a:solidFill>
                  <a:schemeClr val="tx1"/>
                </a:solidFill>
                <a:latin typeface="Gill Sans MT" panose="020B0502020104020203" pitchFamily="34" charset="0"/>
              </a:rPr>
              <a:t>Once this is fully done, it will begin to perform the second operation, and so on. </a:t>
            </a:r>
          </a:p>
          <a:p>
            <a:r>
              <a:rPr lang="en-US" sz="2400" dirty="0">
                <a:solidFill>
                  <a:schemeClr val="tx1"/>
                </a:solidFill>
                <a:latin typeface="Gill Sans MT" panose="020B0502020104020203" pitchFamily="34" charset="0"/>
              </a:rPr>
              <a:t>The output value of these operations can be computed at any pixel of the image.</a:t>
            </a:r>
          </a:p>
          <a:p>
            <a:r>
              <a:rPr lang="en-US" sz="2400" b="0" i="1" dirty="0">
                <a:solidFill>
                  <a:srgbClr val="002060"/>
                </a:solidFill>
                <a:effectLst/>
                <a:latin typeface="Roboto" panose="02000000000000000000" pitchFamily="2" charset="0"/>
              </a:rPr>
              <a:t>Image processing is the process of transforming an image into a digital form and performing certain operations to get some useful information from it. </a:t>
            </a:r>
          </a:p>
          <a:p>
            <a:r>
              <a:rPr lang="en-US" sz="2400" b="0" i="1" dirty="0">
                <a:solidFill>
                  <a:srgbClr val="002060"/>
                </a:solidFill>
                <a:effectLst/>
                <a:latin typeface="Roboto" panose="02000000000000000000" pitchFamily="2" charset="0"/>
              </a:rPr>
              <a:t>The image processing system usually treats all images as 2D signals when applying certain predetermined signal processing methods.</a:t>
            </a:r>
            <a:endParaRPr lang="en-US" sz="2400" i="1" dirty="0">
              <a:solidFill>
                <a:srgbClr val="002060"/>
              </a:solidFill>
              <a:latin typeface="Gill Sans MT" panose="020B0502020104020203" pitchFamily="34" charset="0"/>
            </a:endParaRPr>
          </a:p>
        </p:txBody>
      </p:sp>
    </p:spTree>
    <p:extLst>
      <p:ext uri="{BB962C8B-B14F-4D97-AF65-F5344CB8AC3E}">
        <p14:creationId xmlns:p14="http://schemas.microsoft.com/office/powerpoint/2010/main" val="3071142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95253-74E2-882C-3D0D-69B9DA9E2501}"/>
              </a:ext>
            </a:extLst>
          </p:cNvPr>
          <p:cNvSpPr>
            <a:spLocks noGrp="1"/>
          </p:cNvSpPr>
          <p:nvPr>
            <p:ph type="title"/>
          </p:nvPr>
        </p:nvSpPr>
        <p:spPr/>
        <p:txBody>
          <a:bodyPr>
            <a:normAutofit/>
          </a:bodyPr>
          <a:lstStyle/>
          <a:p>
            <a:r>
              <a:rPr lang="en-US" sz="3600" b="1" i="0" dirty="0">
                <a:effectLst/>
                <a:latin typeface="Lucida Bright" panose="02040602050505020304" pitchFamily="18" charset="0"/>
                <a:cs typeface="Heebo" pitchFamily="2" charset="-79"/>
              </a:rPr>
              <a:t>Main Types (Purpose) of Image Processing</a:t>
            </a:r>
            <a:endParaRPr lang="en-IN" sz="3600" b="1" dirty="0">
              <a:latin typeface="Lucida Bright" panose="02040602050505020304" pitchFamily="18" charset="0"/>
            </a:endParaRPr>
          </a:p>
        </p:txBody>
      </p:sp>
      <p:sp>
        <p:nvSpPr>
          <p:cNvPr id="6" name="Footer Placeholder 5">
            <a:extLst>
              <a:ext uri="{FF2B5EF4-FFF2-40B4-BE49-F238E27FC236}">
                <a16:creationId xmlns:a16="http://schemas.microsoft.com/office/drawing/2014/main" id="{4535C5E0-8252-1559-6155-BF2F80D144A2}"/>
              </a:ext>
            </a:extLst>
          </p:cNvPr>
          <p:cNvSpPr>
            <a:spLocks noGrp="1"/>
          </p:cNvSpPr>
          <p:nvPr>
            <p:ph type="ftr" sz="quarter" idx="11"/>
          </p:nvPr>
        </p:nvSpPr>
        <p:spPr/>
        <p:txBody>
          <a:bodyPr/>
          <a:lstStyle/>
          <a:p>
            <a:r>
              <a:rPr lang="en-IN"/>
              <a:t>Prepared by : Dr. M. Susila, Associate Professor, ECE, SRMIST-KTR</a:t>
            </a:r>
          </a:p>
        </p:txBody>
      </p:sp>
      <p:sp>
        <p:nvSpPr>
          <p:cNvPr id="4" name="Slide Number Placeholder 3">
            <a:extLst>
              <a:ext uri="{FF2B5EF4-FFF2-40B4-BE49-F238E27FC236}">
                <a16:creationId xmlns:a16="http://schemas.microsoft.com/office/drawing/2014/main" id="{FC8347A4-A4B6-D35F-0459-64F5625AABF3}"/>
              </a:ext>
            </a:extLst>
          </p:cNvPr>
          <p:cNvSpPr>
            <a:spLocks noGrp="1"/>
          </p:cNvSpPr>
          <p:nvPr>
            <p:ph type="sldNum" sz="quarter" idx="12"/>
          </p:nvPr>
        </p:nvSpPr>
        <p:spPr/>
        <p:txBody>
          <a:bodyPr/>
          <a:lstStyle/>
          <a:p>
            <a:fld id="{CFC69EEA-1951-47A2-B122-736A44645EA6}" type="slidenum">
              <a:rPr lang="en-IN" smtClean="0"/>
              <a:t>14</a:t>
            </a:fld>
            <a:endParaRPr lang="en-IN"/>
          </a:p>
        </p:txBody>
      </p:sp>
      <p:pic>
        <p:nvPicPr>
          <p:cNvPr id="5" name="Picture 4" descr="C:\Users\admin\Desktop\download.png">
            <a:extLst>
              <a:ext uri="{FF2B5EF4-FFF2-40B4-BE49-F238E27FC236}">
                <a16:creationId xmlns:a16="http://schemas.microsoft.com/office/drawing/2014/main" id="{790B6DC7-C255-F5E2-96A8-CF59F83B8032}"/>
              </a:ext>
            </a:extLst>
          </p:cNvPr>
          <p:cNvPicPr/>
          <p:nvPr/>
        </p:nvPicPr>
        <p:blipFill rotWithShape="1">
          <a:blip r:embed="rId2"/>
          <a:srcRect l="3443" t="18274" b="16146"/>
          <a:stretch/>
        </p:blipFill>
        <p:spPr bwMode="auto">
          <a:xfrm>
            <a:off x="10467832" y="113763"/>
            <a:ext cx="1419367" cy="710637"/>
          </a:xfrm>
          <a:prstGeom prst="rect">
            <a:avLst/>
          </a:prstGeom>
          <a:noFill/>
        </p:spPr>
      </p:pic>
      <p:sp>
        <p:nvSpPr>
          <p:cNvPr id="7" name="Content Placeholder 6">
            <a:extLst>
              <a:ext uri="{FF2B5EF4-FFF2-40B4-BE49-F238E27FC236}">
                <a16:creationId xmlns:a16="http://schemas.microsoft.com/office/drawing/2014/main" id="{A05BDCA0-AD9F-1225-E7A9-CA1C138E2182}"/>
              </a:ext>
            </a:extLst>
          </p:cNvPr>
          <p:cNvSpPr>
            <a:spLocks noGrp="1"/>
          </p:cNvSpPr>
          <p:nvPr>
            <p:ph idx="1"/>
          </p:nvPr>
        </p:nvSpPr>
        <p:spPr>
          <a:xfrm>
            <a:off x="745588" y="1910200"/>
            <a:ext cx="11141611" cy="4549585"/>
          </a:xfrm>
        </p:spPr>
        <p:txBody>
          <a:bodyPr>
            <a:noAutofit/>
          </a:bodyPr>
          <a:lstStyle/>
          <a:p>
            <a:pPr lvl="1">
              <a:buClrTx/>
              <a:buFont typeface="Wingdings" panose="05000000000000000000" pitchFamily="2" charset="2"/>
              <a:buChar char="Ø"/>
            </a:pPr>
            <a:r>
              <a:rPr lang="en-US" sz="2800" b="1" i="0" dirty="0">
                <a:solidFill>
                  <a:srgbClr val="4A4B65"/>
                </a:solidFill>
                <a:effectLst/>
                <a:latin typeface="Gill Sans MT" panose="020B0502020104020203" pitchFamily="34" charset="0"/>
              </a:rPr>
              <a:t>Visualization - </a:t>
            </a:r>
            <a:r>
              <a:rPr lang="en-US" sz="2800" i="0" dirty="0">
                <a:solidFill>
                  <a:schemeClr val="tx1"/>
                </a:solidFill>
                <a:effectLst/>
                <a:latin typeface="Gill Sans MT" panose="020B0502020104020203" pitchFamily="34" charset="0"/>
              </a:rPr>
              <a:t>Find objects that are not visible in the image</a:t>
            </a:r>
          </a:p>
          <a:p>
            <a:pPr lvl="1">
              <a:buClrTx/>
              <a:buFont typeface="Wingdings" panose="05000000000000000000" pitchFamily="2" charset="2"/>
              <a:buChar char="Ø"/>
            </a:pPr>
            <a:r>
              <a:rPr lang="en-US" sz="2800" b="1" i="0" dirty="0">
                <a:solidFill>
                  <a:srgbClr val="4A4B65"/>
                </a:solidFill>
                <a:effectLst/>
                <a:latin typeface="Gill Sans MT" panose="020B0502020104020203" pitchFamily="34" charset="0"/>
              </a:rPr>
              <a:t>Recognition - </a:t>
            </a:r>
            <a:r>
              <a:rPr lang="en-US" sz="2800" i="0" dirty="0">
                <a:solidFill>
                  <a:schemeClr val="tx1"/>
                </a:solidFill>
                <a:effectLst/>
                <a:latin typeface="Gill Sans MT" panose="020B0502020104020203" pitchFamily="34" charset="0"/>
              </a:rPr>
              <a:t>Distinguish or detect objects in the image</a:t>
            </a:r>
          </a:p>
          <a:p>
            <a:pPr lvl="1">
              <a:buClrTx/>
              <a:buFont typeface="Wingdings" panose="05000000000000000000" pitchFamily="2" charset="2"/>
              <a:buChar char="Ø"/>
            </a:pPr>
            <a:r>
              <a:rPr lang="en-US" sz="2800" b="1" i="0" dirty="0">
                <a:solidFill>
                  <a:srgbClr val="4A4B65"/>
                </a:solidFill>
                <a:effectLst/>
                <a:latin typeface="Gill Sans MT" panose="020B0502020104020203" pitchFamily="34" charset="0"/>
              </a:rPr>
              <a:t>Sharpening and restoration - </a:t>
            </a:r>
            <a:r>
              <a:rPr lang="en-US" sz="2800" i="0" dirty="0">
                <a:solidFill>
                  <a:schemeClr val="tx1"/>
                </a:solidFill>
                <a:effectLst/>
                <a:latin typeface="Gill Sans MT" panose="020B0502020104020203" pitchFamily="34" charset="0"/>
              </a:rPr>
              <a:t>Create an enhanced image from the original image</a:t>
            </a:r>
          </a:p>
          <a:p>
            <a:pPr lvl="1">
              <a:buClrTx/>
              <a:buFont typeface="Wingdings" panose="05000000000000000000" pitchFamily="2" charset="2"/>
              <a:buChar char="Ø"/>
            </a:pPr>
            <a:r>
              <a:rPr lang="en-US" sz="2800" b="1" i="0" dirty="0">
                <a:solidFill>
                  <a:srgbClr val="4A4B65"/>
                </a:solidFill>
                <a:effectLst/>
                <a:latin typeface="Gill Sans MT" panose="020B0502020104020203" pitchFamily="34" charset="0"/>
              </a:rPr>
              <a:t>Pattern recognition - </a:t>
            </a:r>
            <a:r>
              <a:rPr lang="en-US" sz="2800" i="0" dirty="0">
                <a:solidFill>
                  <a:schemeClr val="tx1"/>
                </a:solidFill>
                <a:effectLst/>
                <a:latin typeface="Gill Sans MT" panose="020B0502020104020203" pitchFamily="34" charset="0"/>
              </a:rPr>
              <a:t>Measure the various patterns around the objects in the image</a:t>
            </a:r>
          </a:p>
          <a:p>
            <a:pPr lvl="1">
              <a:buClrTx/>
              <a:buFont typeface="Wingdings" panose="05000000000000000000" pitchFamily="2" charset="2"/>
              <a:buChar char="Ø"/>
            </a:pPr>
            <a:r>
              <a:rPr lang="en-US" sz="2800" b="1" i="0" dirty="0">
                <a:solidFill>
                  <a:srgbClr val="4A4B65"/>
                </a:solidFill>
                <a:effectLst/>
                <a:latin typeface="Gill Sans MT" panose="020B0502020104020203" pitchFamily="34" charset="0"/>
              </a:rPr>
              <a:t>Retrieval - </a:t>
            </a:r>
            <a:r>
              <a:rPr lang="en-US" sz="2800" i="0" dirty="0">
                <a:solidFill>
                  <a:schemeClr val="tx1"/>
                </a:solidFill>
                <a:effectLst/>
                <a:latin typeface="Gill Sans MT" panose="020B0502020104020203" pitchFamily="34" charset="0"/>
              </a:rPr>
              <a:t>Browse and search images from a large database of digital images that are similar to the original image</a:t>
            </a:r>
          </a:p>
          <a:p>
            <a:pPr marL="0" indent="0">
              <a:buNone/>
            </a:pPr>
            <a:endParaRPr lang="en-US" sz="2200" dirty="0">
              <a:latin typeface="Gill Sans MT" panose="020B0502020104020203" pitchFamily="34" charset="0"/>
            </a:endParaRPr>
          </a:p>
        </p:txBody>
      </p:sp>
    </p:spTree>
    <p:extLst>
      <p:ext uri="{BB962C8B-B14F-4D97-AF65-F5344CB8AC3E}">
        <p14:creationId xmlns:p14="http://schemas.microsoft.com/office/powerpoint/2010/main" val="2308554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95253-74E2-882C-3D0D-69B9DA9E2501}"/>
              </a:ext>
            </a:extLst>
          </p:cNvPr>
          <p:cNvSpPr>
            <a:spLocks noGrp="1"/>
          </p:cNvSpPr>
          <p:nvPr>
            <p:ph type="title"/>
          </p:nvPr>
        </p:nvSpPr>
        <p:spPr/>
        <p:txBody>
          <a:bodyPr>
            <a:normAutofit/>
          </a:bodyPr>
          <a:lstStyle/>
          <a:p>
            <a:r>
              <a:rPr lang="en-US" sz="3600" b="1" i="0" dirty="0">
                <a:effectLst/>
                <a:latin typeface="Lucida Bright" panose="02040602050505020304" pitchFamily="18" charset="0"/>
                <a:cs typeface="Heebo" pitchFamily="2" charset="-79"/>
              </a:rPr>
              <a:t>Main Types (Purpose) of Image Processing</a:t>
            </a:r>
            <a:endParaRPr lang="en-IN" sz="3600" b="1" dirty="0">
              <a:latin typeface="Lucida Bright" panose="02040602050505020304" pitchFamily="18" charset="0"/>
            </a:endParaRPr>
          </a:p>
        </p:txBody>
      </p:sp>
      <p:sp>
        <p:nvSpPr>
          <p:cNvPr id="6" name="Footer Placeholder 5">
            <a:extLst>
              <a:ext uri="{FF2B5EF4-FFF2-40B4-BE49-F238E27FC236}">
                <a16:creationId xmlns:a16="http://schemas.microsoft.com/office/drawing/2014/main" id="{4535C5E0-8252-1559-6155-BF2F80D144A2}"/>
              </a:ext>
            </a:extLst>
          </p:cNvPr>
          <p:cNvSpPr>
            <a:spLocks noGrp="1"/>
          </p:cNvSpPr>
          <p:nvPr>
            <p:ph type="ftr" sz="quarter" idx="11"/>
          </p:nvPr>
        </p:nvSpPr>
        <p:spPr/>
        <p:txBody>
          <a:bodyPr/>
          <a:lstStyle/>
          <a:p>
            <a:r>
              <a:rPr lang="en-IN"/>
              <a:t>Prepared by : Dr. M. Susila, Associate Professor, ECE, SRMIST-KTR</a:t>
            </a:r>
          </a:p>
        </p:txBody>
      </p:sp>
      <p:sp>
        <p:nvSpPr>
          <p:cNvPr id="4" name="Slide Number Placeholder 3">
            <a:extLst>
              <a:ext uri="{FF2B5EF4-FFF2-40B4-BE49-F238E27FC236}">
                <a16:creationId xmlns:a16="http://schemas.microsoft.com/office/drawing/2014/main" id="{FC8347A4-A4B6-D35F-0459-64F5625AABF3}"/>
              </a:ext>
            </a:extLst>
          </p:cNvPr>
          <p:cNvSpPr>
            <a:spLocks noGrp="1"/>
          </p:cNvSpPr>
          <p:nvPr>
            <p:ph type="sldNum" sz="quarter" idx="12"/>
          </p:nvPr>
        </p:nvSpPr>
        <p:spPr/>
        <p:txBody>
          <a:bodyPr/>
          <a:lstStyle/>
          <a:p>
            <a:fld id="{CFC69EEA-1951-47A2-B122-736A44645EA6}" type="slidenum">
              <a:rPr lang="en-IN" smtClean="0"/>
              <a:t>15</a:t>
            </a:fld>
            <a:endParaRPr lang="en-IN"/>
          </a:p>
        </p:txBody>
      </p:sp>
      <p:pic>
        <p:nvPicPr>
          <p:cNvPr id="5" name="Picture 4" descr="C:\Users\admin\Desktop\download.png">
            <a:extLst>
              <a:ext uri="{FF2B5EF4-FFF2-40B4-BE49-F238E27FC236}">
                <a16:creationId xmlns:a16="http://schemas.microsoft.com/office/drawing/2014/main" id="{790B6DC7-C255-F5E2-96A8-CF59F83B8032}"/>
              </a:ext>
            </a:extLst>
          </p:cNvPr>
          <p:cNvPicPr/>
          <p:nvPr/>
        </p:nvPicPr>
        <p:blipFill rotWithShape="1">
          <a:blip r:embed="rId2"/>
          <a:srcRect l="3443" t="18274" b="16146"/>
          <a:stretch/>
        </p:blipFill>
        <p:spPr bwMode="auto">
          <a:xfrm>
            <a:off x="10467832" y="113763"/>
            <a:ext cx="1419367" cy="710637"/>
          </a:xfrm>
          <a:prstGeom prst="rect">
            <a:avLst/>
          </a:prstGeom>
          <a:noFill/>
        </p:spPr>
      </p:pic>
      <p:sp>
        <p:nvSpPr>
          <p:cNvPr id="7" name="Content Placeholder 6">
            <a:extLst>
              <a:ext uri="{FF2B5EF4-FFF2-40B4-BE49-F238E27FC236}">
                <a16:creationId xmlns:a16="http://schemas.microsoft.com/office/drawing/2014/main" id="{A05BDCA0-AD9F-1225-E7A9-CA1C138E2182}"/>
              </a:ext>
            </a:extLst>
          </p:cNvPr>
          <p:cNvSpPr>
            <a:spLocks noGrp="1"/>
          </p:cNvSpPr>
          <p:nvPr>
            <p:ph idx="1"/>
          </p:nvPr>
        </p:nvSpPr>
        <p:spPr>
          <a:xfrm>
            <a:off x="745588" y="1910200"/>
            <a:ext cx="11141611" cy="3636625"/>
          </a:xfrm>
        </p:spPr>
        <p:txBody>
          <a:bodyPr>
            <a:noAutofit/>
          </a:bodyPr>
          <a:lstStyle/>
          <a:p>
            <a:pPr lvl="1">
              <a:buClrTx/>
              <a:buFont typeface="Wingdings" panose="05000000000000000000" pitchFamily="2" charset="2"/>
              <a:buChar char="Ø"/>
            </a:pPr>
            <a:r>
              <a:rPr lang="en-US" sz="3200" i="0" dirty="0">
                <a:solidFill>
                  <a:srgbClr val="4A4B65"/>
                </a:solidFill>
                <a:effectLst/>
                <a:latin typeface="Gill Sans MT" panose="020B0502020104020203" pitchFamily="34" charset="0"/>
              </a:rPr>
              <a:t>Visualization - </a:t>
            </a:r>
            <a:r>
              <a:rPr lang="en-US" sz="3200" i="0" dirty="0">
                <a:solidFill>
                  <a:schemeClr val="tx1"/>
                </a:solidFill>
                <a:effectLst/>
                <a:latin typeface="Gill Sans MT" panose="020B0502020104020203" pitchFamily="34" charset="0"/>
              </a:rPr>
              <a:t>Find objects that are not visible in the image</a:t>
            </a:r>
          </a:p>
          <a:p>
            <a:pPr lvl="1">
              <a:buClrTx/>
              <a:buFont typeface="Wingdings" panose="05000000000000000000" pitchFamily="2" charset="2"/>
              <a:buChar char="Ø"/>
            </a:pPr>
            <a:r>
              <a:rPr lang="en-US" sz="3200" i="0" dirty="0">
                <a:solidFill>
                  <a:srgbClr val="4A4B65"/>
                </a:solidFill>
                <a:effectLst/>
                <a:latin typeface="Gill Sans MT" panose="020B0502020104020203" pitchFamily="34" charset="0"/>
              </a:rPr>
              <a:t>Recognition - </a:t>
            </a:r>
            <a:r>
              <a:rPr lang="en-US" sz="3200" i="0" dirty="0">
                <a:solidFill>
                  <a:schemeClr val="tx1"/>
                </a:solidFill>
                <a:effectLst/>
                <a:latin typeface="Gill Sans MT" panose="020B0502020104020203" pitchFamily="34" charset="0"/>
              </a:rPr>
              <a:t>Distinguish or detect objects in the image</a:t>
            </a:r>
          </a:p>
          <a:p>
            <a:pPr lvl="1">
              <a:buClrTx/>
              <a:buFont typeface="Wingdings" panose="05000000000000000000" pitchFamily="2" charset="2"/>
              <a:buChar char="Ø"/>
            </a:pPr>
            <a:r>
              <a:rPr lang="en-US" sz="3200" i="0" dirty="0">
                <a:solidFill>
                  <a:srgbClr val="4A4B65"/>
                </a:solidFill>
                <a:effectLst/>
                <a:latin typeface="Gill Sans MT" panose="020B0502020104020203" pitchFamily="34" charset="0"/>
              </a:rPr>
              <a:t>Sharpening and restoration - </a:t>
            </a:r>
            <a:r>
              <a:rPr lang="en-US" sz="3200" i="0" dirty="0">
                <a:solidFill>
                  <a:schemeClr val="tx1"/>
                </a:solidFill>
                <a:effectLst/>
                <a:latin typeface="Gill Sans MT" panose="020B0502020104020203" pitchFamily="34" charset="0"/>
              </a:rPr>
              <a:t>Create an enhanced image from the original image</a:t>
            </a:r>
          </a:p>
          <a:p>
            <a:pPr lvl="1">
              <a:buClrTx/>
              <a:buFont typeface="Wingdings" panose="05000000000000000000" pitchFamily="2" charset="2"/>
              <a:buChar char="Ø"/>
            </a:pPr>
            <a:r>
              <a:rPr lang="en-US" sz="3200" i="0" dirty="0">
                <a:solidFill>
                  <a:srgbClr val="4A4B65"/>
                </a:solidFill>
                <a:effectLst/>
                <a:latin typeface="Gill Sans MT" panose="020B0502020104020203" pitchFamily="34" charset="0"/>
              </a:rPr>
              <a:t>Pattern recognition - </a:t>
            </a:r>
            <a:r>
              <a:rPr lang="en-US" sz="3200" i="0" dirty="0">
                <a:solidFill>
                  <a:schemeClr val="tx1"/>
                </a:solidFill>
                <a:effectLst/>
                <a:latin typeface="Gill Sans MT" panose="020B0502020104020203" pitchFamily="34" charset="0"/>
              </a:rPr>
              <a:t>Measure the various patterns around the objects in the image</a:t>
            </a:r>
          </a:p>
          <a:p>
            <a:pPr lvl="1">
              <a:buClrTx/>
              <a:buFont typeface="Wingdings" panose="05000000000000000000" pitchFamily="2" charset="2"/>
              <a:buChar char="Ø"/>
            </a:pPr>
            <a:r>
              <a:rPr lang="en-US" sz="3200" i="0" dirty="0">
                <a:solidFill>
                  <a:srgbClr val="4A4B65"/>
                </a:solidFill>
                <a:effectLst/>
                <a:latin typeface="Gill Sans MT" panose="020B0502020104020203" pitchFamily="34" charset="0"/>
              </a:rPr>
              <a:t>Retrieval - </a:t>
            </a:r>
            <a:r>
              <a:rPr lang="en-US" sz="3200" i="0" dirty="0">
                <a:solidFill>
                  <a:schemeClr val="tx1"/>
                </a:solidFill>
                <a:effectLst/>
                <a:latin typeface="Gill Sans MT" panose="020B0502020104020203" pitchFamily="34" charset="0"/>
              </a:rPr>
              <a:t>Browse and search images from a large database of digital images that are similar to the original image.</a:t>
            </a:r>
          </a:p>
        </p:txBody>
      </p:sp>
    </p:spTree>
    <p:extLst>
      <p:ext uri="{BB962C8B-B14F-4D97-AF65-F5344CB8AC3E}">
        <p14:creationId xmlns:p14="http://schemas.microsoft.com/office/powerpoint/2010/main" val="2903211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95253-74E2-882C-3D0D-69B9DA9E2501}"/>
              </a:ext>
            </a:extLst>
          </p:cNvPr>
          <p:cNvSpPr>
            <a:spLocks noGrp="1"/>
          </p:cNvSpPr>
          <p:nvPr>
            <p:ph type="title"/>
          </p:nvPr>
        </p:nvSpPr>
        <p:spPr/>
        <p:txBody>
          <a:bodyPr>
            <a:normAutofit/>
          </a:bodyPr>
          <a:lstStyle/>
          <a:p>
            <a:r>
              <a:rPr lang="en-US" sz="3600" i="0" dirty="0">
                <a:solidFill>
                  <a:schemeClr val="tx1"/>
                </a:solidFill>
                <a:effectLst/>
                <a:latin typeface="Lucida Bright" panose="02040602050505020304" pitchFamily="18" charset="0"/>
                <a:cs typeface="Heebo" pitchFamily="2" charset="-79"/>
              </a:rPr>
              <a:t>Block Diagram of Image Processing</a:t>
            </a:r>
            <a:endParaRPr lang="en-IN" sz="3600" dirty="0">
              <a:solidFill>
                <a:schemeClr val="tx1"/>
              </a:solidFill>
              <a:latin typeface="Lucida Bright" panose="02040602050505020304" pitchFamily="18" charset="0"/>
            </a:endParaRPr>
          </a:p>
        </p:txBody>
      </p:sp>
      <p:sp>
        <p:nvSpPr>
          <p:cNvPr id="6" name="Footer Placeholder 5">
            <a:extLst>
              <a:ext uri="{FF2B5EF4-FFF2-40B4-BE49-F238E27FC236}">
                <a16:creationId xmlns:a16="http://schemas.microsoft.com/office/drawing/2014/main" id="{4535C5E0-8252-1559-6155-BF2F80D144A2}"/>
              </a:ext>
            </a:extLst>
          </p:cNvPr>
          <p:cNvSpPr>
            <a:spLocks noGrp="1"/>
          </p:cNvSpPr>
          <p:nvPr>
            <p:ph type="ftr" sz="quarter" idx="11"/>
          </p:nvPr>
        </p:nvSpPr>
        <p:spPr/>
        <p:txBody>
          <a:bodyPr/>
          <a:lstStyle/>
          <a:p>
            <a:r>
              <a:rPr lang="en-IN"/>
              <a:t>Prepared by : Dr. M. Susila, Associate Professor, ECE, SRMIST-KTR</a:t>
            </a:r>
          </a:p>
        </p:txBody>
      </p:sp>
      <p:sp>
        <p:nvSpPr>
          <p:cNvPr id="4" name="Slide Number Placeholder 3">
            <a:extLst>
              <a:ext uri="{FF2B5EF4-FFF2-40B4-BE49-F238E27FC236}">
                <a16:creationId xmlns:a16="http://schemas.microsoft.com/office/drawing/2014/main" id="{FC8347A4-A4B6-D35F-0459-64F5625AABF3}"/>
              </a:ext>
            </a:extLst>
          </p:cNvPr>
          <p:cNvSpPr>
            <a:spLocks noGrp="1"/>
          </p:cNvSpPr>
          <p:nvPr>
            <p:ph type="sldNum" sz="quarter" idx="12"/>
          </p:nvPr>
        </p:nvSpPr>
        <p:spPr/>
        <p:txBody>
          <a:bodyPr/>
          <a:lstStyle/>
          <a:p>
            <a:fld id="{CFC69EEA-1951-47A2-B122-736A44645EA6}" type="slidenum">
              <a:rPr lang="en-IN" smtClean="0"/>
              <a:t>16</a:t>
            </a:fld>
            <a:endParaRPr lang="en-IN"/>
          </a:p>
        </p:txBody>
      </p:sp>
      <p:pic>
        <p:nvPicPr>
          <p:cNvPr id="5" name="Picture 4" descr="C:\Users\admin\Desktop\download.png">
            <a:extLst>
              <a:ext uri="{FF2B5EF4-FFF2-40B4-BE49-F238E27FC236}">
                <a16:creationId xmlns:a16="http://schemas.microsoft.com/office/drawing/2014/main" id="{790B6DC7-C255-F5E2-96A8-CF59F83B8032}"/>
              </a:ext>
            </a:extLst>
          </p:cNvPr>
          <p:cNvPicPr/>
          <p:nvPr/>
        </p:nvPicPr>
        <p:blipFill rotWithShape="1">
          <a:blip r:embed="rId2"/>
          <a:srcRect l="3443" t="18274" b="16146"/>
          <a:stretch/>
        </p:blipFill>
        <p:spPr bwMode="auto">
          <a:xfrm>
            <a:off x="10467832" y="113763"/>
            <a:ext cx="1419367" cy="710637"/>
          </a:xfrm>
          <a:prstGeom prst="rect">
            <a:avLst/>
          </a:prstGeom>
          <a:noFill/>
        </p:spPr>
      </p:pic>
      <p:pic>
        <p:nvPicPr>
          <p:cNvPr id="4098" name="Picture 2" descr="Block Diagram of Digital Image Processing System">
            <a:extLst>
              <a:ext uri="{FF2B5EF4-FFF2-40B4-BE49-F238E27FC236}">
                <a16:creationId xmlns:a16="http://schemas.microsoft.com/office/drawing/2014/main" id="{82ECD945-A0BD-5ABD-A59B-FA848D9D34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2376" y="1853449"/>
            <a:ext cx="7555588" cy="4490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117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95253-74E2-882C-3D0D-69B9DA9E2501}"/>
              </a:ext>
            </a:extLst>
          </p:cNvPr>
          <p:cNvSpPr>
            <a:spLocks noGrp="1"/>
          </p:cNvSpPr>
          <p:nvPr>
            <p:ph type="title"/>
          </p:nvPr>
        </p:nvSpPr>
        <p:spPr/>
        <p:txBody>
          <a:bodyPr>
            <a:normAutofit/>
          </a:bodyPr>
          <a:lstStyle/>
          <a:p>
            <a:r>
              <a:rPr lang="en-US" sz="3600" dirty="0">
                <a:solidFill>
                  <a:schemeClr val="tx1"/>
                </a:solidFill>
                <a:latin typeface="Lucida Bright" panose="02040602050505020304" pitchFamily="18" charset="0"/>
              </a:rPr>
              <a:t>Fundamental Image Processing Steps</a:t>
            </a:r>
            <a:endParaRPr lang="en-IN" sz="3600" dirty="0">
              <a:solidFill>
                <a:schemeClr val="tx1"/>
              </a:solidFill>
              <a:latin typeface="Lucida Bright" panose="02040602050505020304" pitchFamily="18" charset="0"/>
            </a:endParaRPr>
          </a:p>
        </p:txBody>
      </p:sp>
      <p:sp>
        <p:nvSpPr>
          <p:cNvPr id="6" name="Footer Placeholder 5">
            <a:extLst>
              <a:ext uri="{FF2B5EF4-FFF2-40B4-BE49-F238E27FC236}">
                <a16:creationId xmlns:a16="http://schemas.microsoft.com/office/drawing/2014/main" id="{4535C5E0-8252-1559-6155-BF2F80D144A2}"/>
              </a:ext>
            </a:extLst>
          </p:cNvPr>
          <p:cNvSpPr>
            <a:spLocks noGrp="1"/>
          </p:cNvSpPr>
          <p:nvPr>
            <p:ph type="ftr" sz="quarter" idx="11"/>
          </p:nvPr>
        </p:nvSpPr>
        <p:spPr/>
        <p:txBody>
          <a:bodyPr/>
          <a:lstStyle/>
          <a:p>
            <a:r>
              <a:rPr lang="en-IN"/>
              <a:t>Prepared by : Dr. M. Susila, Associate Professor, ECE, SRMIST-KTR</a:t>
            </a:r>
          </a:p>
        </p:txBody>
      </p:sp>
      <p:sp>
        <p:nvSpPr>
          <p:cNvPr id="4" name="Slide Number Placeholder 3">
            <a:extLst>
              <a:ext uri="{FF2B5EF4-FFF2-40B4-BE49-F238E27FC236}">
                <a16:creationId xmlns:a16="http://schemas.microsoft.com/office/drawing/2014/main" id="{FC8347A4-A4B6-D35F-0459-64F5625AABF3}"/>
              </a:ext>
            </a:extLst>
          </p:cNvPr>
          <p:cNvSpPr>
            <a:spLocks noGrp="1"/>
          </p:cNvSpPr>
          <p:nvPr>
            <p:ph type="sldNum" sz="quarter" idx="12"/>
          </p:nvPr>
        </p:nvSpPr>
        <p:spPr/>
        <p:txBody>
          <a:bodyPr/>
          <a:lstStyle/>
          <a:p>
            <a:fld id="{CFC69EEA-1951-47A2-B122-736A44645EA6}" type="slidenum">
              <a:rPr lang="en-IN" smtClean="0"/>
              <a:t>17</a:t>
            </a:fld>
            <a:endParaRPr lang="en-IN"/>
          </a:p>
        </p:txBody>
      </p:sp>
      <p:pic>
        <p:nvPicPr>
          <p:cNvPr id="5" name="Picture 4" descr="C:\Users\admin\Desktop\download.png">
            <a:extLst>
              <a:ext uri="{FF2B5EF4-FFF2-40B4-BE49-F238E27FC236}">
                <a16:creationId xmlns:a16="http://schemas.microsoft.com/office/drawing/2014/main" id="{790B6DC7-C255-F5E2-96A8-CF59F83B8032}"/>
              </a:ext>
            </a:extLst>
          </p:cNvPr>
          <p:cNvPicPr/>
          <p:nvPr/>
        </p:nvPicPr>
        <p:blipFill rotWithShape="1">
          <a:blip r:embed="rId2"/>
          <a:srcRect l="3443" t="18274" b="16146"/>
          <a:stretch/>
        </p:blipFill>
        <p:spPr bwMode="auto">
          <a:xfrm>
            <a:off x="10467832" y="113763"/>
            <a:ext cx="1419367" cy="710637"/>
          </a:xfrm>
          <a:prstGeom prst="rect">
            <a:avLst/>
          </a:prstGeom>
          <a:noFill/>
        </p:spPr>
      </p:pic>
      <p:sp>
        <p:nvSpPr>
          <p:cNvPr id="7" name="Content Placeholder 6">
            <a:extLst>
              <a:ext uri="{FF2B5EF4-FFF2-40B4-BE49-F238E27FC236}">
                <a16:creationId xmlns:a16="http://schemas.microsoft.com/office/drawing/2014/main" id="{A05BDCA0-AD9F-1225-E7A9-CA1C138E2182}"/>
              </a:ext>
            </a:extLst>
          </p:cNvPr>
          <p:cNvSpPr>
            <a:spLocks noGrp="1"/>
          </p:cNvSpPr>
          <p:nvPr>
            <p:ph idx="1"/>
          </p:nvPr>
        </p:nvSpPr>
        <p:spPr>
          <a:xfrm>
            <a:off x="745588" y="1813745"/>
            <a:ext cx="11141611" cy="4569655"/>
          </a:xfrm>
        </p:spPr>
        <p:txBody>
          <a:bodyPr>
            <a:noAutofit/>
          </a:bodyPr>
          <a:lstStyle/>
          <a:p>
            <a:pPr>
              <a:buFont typeface="Wingdings" panose="05000000000000000000" pitchFamily="2" charset="2"/>
              <a:buChar char="v"/>
            </a:pPr>
            <a:r>
              <a:rPr lang="en-US" sz="2400" dirty="0">
                <a:solidFill>
                  <a:srgbClr val="0070C0"/>
                </a:solidFill>
                <a:latin typeface="Gill Sans MT" panose="020B0502020104020203" pitchFamily="34" charset="0"/>
              </a:rPr>
              <a:t>Image Acquisition </a:t>
            </a:r>
            <a:r>
              <a:rPr lang="en-US" sz="2400" dirty="0">
                <a:solidFill>
                  <a:schemeClr val="tx1"/>
                </a:solidFill>
                <a:latin typeface="Gill Sans MT" panose="020B0502020104020203" pitchFamily="34" charset="0"/>
              </a:rPr>
              <a:t>- first step in image processing. This step is also known as </a:t>
            </a:r>
            <a:r>
              <a:rPr lang="en-US" sz="2400" i="1" dirty="0">
                <a:solidFill>
                  <a:srgbClr val="0070C0"/>
                </a:solidFill>
                <a:latin typeface="Gill Sans MT" panose="020B0502020104020203" pitchFamily="34" charset="0"/>
              </a:rPr>
              <a:t>preprocessing</a:t>
            </a:r>
            <a:r>
              <a:rPr lang="en-US" sz="2400" dirty="0">
                <a:solidFill>
                  <a:schemeClr val="tx1"/>
                </a:solidFill>
                <a:latin typeface="Gill Sans MT" panose="020B0502020104020203" pitchFamily="34" charset="0"/>
              </a:rPr>
              <a:t> in image processing. It involves retrieving the image from a source, usually a hardware-based source.</a:t>
            </a:r>
          </a:p>
          <a:p>
            <a:pPr>
              <a:buFont typeface="Wingdings" panose="05000000000000000000" pitchFamily="2" charset="2"/>
              <a:buChar char="v"/>
            </a:pPr>
            <a:r>
              <a:rPr lang="en-US" sz="2400" dirty="0">
                <a:solidFill>
                  <a:srgbClr val="0070C0"/>
                </a:solidFill>
                <a:latin typeface="Gill Sans MT" panose="020B0502020104020203" pitchFamily="34" charset="0"/>
              </a:rPr>
              <a:t>Image Enhancement </a:t>
            </a:r>
            <a:r>
              <a:rPr lang="en-US" sz="2400" dirty="0">
                <a:solidFill>
                  <a:schemeClr val="tx1"/>
                </a:solidFill>
                <a:latin typeface="Gill Sans MT" panose="020B0502020104020203" pitchFamily="34" charset="0"/>
              </a:rPr>
              <a:t>- the process of bringing out and highlighting certain features of interest in an image that has been obscured. This can involve changing the brightness, contrast, etc.</a:t>
            </a:r>
          </a:p>
          <a:p>
            <a:pPr>
              <a:buFont typeface="Wingdings" panose="05000000000000000000" pitchFamily="2" charset="2"/>
              <a:buChar char="v"/>
            </a:pPr>
            <a:r>
              <a:rPr lang="en-US" sz="2400" dirty="0">
                <a:solidFill>
                  <a:srgbClr val="0070C0"/>
                </a:solidFill>
                <a:latin typeface="Gill Sans MT" panose="020B0502020104020203" pitchFamily="34" charset="0"/>
              </a:rPr>
              <a:t>Image Restoration </a:t>
            </a:r>
            <a:r>
              <a:rPr lang="en-US" sz="2400" dirty="0">
                <a:solidFill>
                  <a:schemeClr val="tx1"/>
                </a:solidFill>
                <a:latin typeface="Gill Sans MT" panose="020B0502020104020203" pitchFamily="34" charset="0"/>
              </a:rPr>
              <a:t>- the process of improving the appearance of an image. However, unlike image enhancement, image restoration is done using certain mathematical or probabilistic models.</a:t>
            </a:r>
          </a:p>
          <a:p>
            <a:pPr>
              <a:buFont typeface="Wingdings" panose="05000000000000000000" pitchFamily="2" charset="2"/>
              <a:buChar char="v"/>
            </a:pPr>
            <a:r>
              <a:rPr lang="en-US" sz="2400" dirty="0">
                <a:solidFill>
                  <a:srgbClr val="0070C0"/>
                </a:solidFill>
                <a:latin typeface="Gill Sans MT" panose="020B0502020104020203" pitchFamily="34" charset="0"/>
              </a:rPr>
              <a:t>Color Image Processing </a:t>
            </a:r>
            <a:r>
              <a:rPr lang="en-US" sz="2400" dirty="0">
                <a:solidFill>
                  <a:schemeClr val="tx1"/>
                </a:solidFill>
                <a:latin typeface="Gill Sans MT" panose="020B0502020104020203" pitchFamily="34" charset="0"/>
              </a:rPr>
              <a:t>- includes a number of color modeling techniques in a digital domain. This step has gained prominence due to the significant use of digital images over the internet.</a:t>
            </a:r>
          </a:p>
          <a:p>
            <a:pPr>
              <a:buFont typeface="Wingdings" panose="05000000000000000000" pitchFamily="2" charset="2"/>
              <a:buChar char="v"/>
            </a:pPr>
            <a:endParaRPr lang="en-US" sz="2400" dirty="0">
              <a:solidFill>
                <a:schemeClr val="tx1"/>
              </a:solidFill>
              <a:latin typeface="Gill Sans MT" panose="020B0502020104020203" pitchFamily="34" charset="0"/>
            </a:endParaRPr>
          </a:p>
          <a:p>
            <a:endParaRPr lang="en-US" sz="2200" dirty="0">
              <a:latin typeface="Gill Sans MT" panose="020B0502020104020203" pitchFamily="34" charset="0"/>
            </a:endParaRPr>
          </a:p>
        </p:txBody>
      </p:sp>
    </p:spTree>
    <p:extLst>
      <p:ext uri="{BB962C8B-B14F-4D97-AF65-F5344CB8AC3E}">
        <p14:creationId xmlns:p14="http://schemas.microsoft.com/office/powerpoint/2010/main" val="3622411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95253-74E2-882C-3D0D-69B9DA9E2501}"/>
              </a:ext>
            </a:extLst>
          </p:cNvPr>
          <p:cNvSpPr>
            <a:spLocks noGrp="1"/>
          </p:cNvSpPr>
          <p:nvPr>
            <p:ph type="title"/>
          </p:nvPr>
        </p:nvSpPr>
        <p:spPr/>
        <p:txBody>
          <a:bodyPr>
            <a:normAutofit/>
          </a:bodyPr>
          <a:lstStyle/>
          <a:p>
            <a:r>
              <a:rPr lang="en-US" sz="3600" dirty="0">
                <a:solidFill>
                  <a:schemeClr val="tx1"/>
                </a:solidFill>
                <a:latin typeface="Lucida Bright" panose="02040602050505020304" pitchFamily="18" charset="0"/>
              </a:rPr>
              <a:t>Fundamental Image Processing Steps</a:t>
            </a:r>
            <a:endParaRPr lang="en-IN" sz="3600" dirty="0">
              <a:solidFill>
                <a:schemeClr val="tx1"/>
              </a:solidFill>
              <a:latin typeface="Lucida Bright" panose="02040602050505020304" pitchFamily="18" charset="0"/>
            </a:endParaRPr>
          </a:p>
        </p:txBody>
      </p:sp>
      <p:sp>
        <p:nvSpPr>
          <p:cNvPr id="6" name="Footer Placeholder 5">
            <a:extLst>
              <a:ext uri="{FF2B5EF4-FFF2-40B4-BE49-F238E27FC236}">
                <a16:creationId xmlns:a16="http://schemas.microsoft.com/office/drawing/2014/main" id="{4535C5E0-8252-1559-6155-BF2F80D144A2}"/>
              </a:ext>
            </a:extLst>
          </p:cNvPr>
          <p:cNvSpPr>
            <a:spLocks noGrp="1"/>
          </p:cNvSpPr>
          <p:nvPr>
            <p:ph type="ftr" sz="quarter" idx="11"/>
          </p:nvPr>
        </p:nvSpPr>
        <p:spPr/>
        <p:txBody>
          <a:bodyPr/>
          <a:lstStyle/>
          <a:p>
            <a:r>
              <a:rPr lang="en-IN"/>
              <a:t>Prepared by : Dr. M. Susila, Associate Professor, ECE, SRMIST-KTR</a:t>
            </a:r>
          </a:p>
        </p:txBody>
      </p:sp>
      <p:sp>
        <p:nvSpPr>
          <p:cNvPr id="4" name="Slide Number Placeholder 3">
            <a:extLst>
              <a:ext uri="{FF2B5EF4-FFF2-40B4-BE49-F238E27FC236}">
                <a16:creationId xmlns:a16="http://schemas.microsoft.com/office/drawing/2014/main" id="{FC8347A4-A4B6-D35F-0459-64F5625AABF3}"/>
              </a:ext>
            </a:extLst>
          </p:cNvPr>
          <p:cNvSpPr>
            <a:spLocks noGrp="1"/>
          </p:cNvSpPr>
          <p:nvPr>
            <p:ph type="sldNum" sz="quarter" idx="12"/>
          </p:nvPr>
        </p:nvSpPr>
        <p:spPr/>
        <p:txBody>
          <a:bodyPr/>
          <a:lstStyle/>
          <a:p>
            <a:fld id="{CFC69EEA-1951-47A2-B122-736A44645EA6}" type="slidenum">
              <a:rPr lang="en-IN" smtClean="0"/>
              <a:t>18</a:t>
            </a:fld>
            <a:endParaRPr lang="en-IN"/>
          </a:p>
        </p:txBody>
      </p:sp>
      <p:pic>
        <p:nvPicPr>
          <p:cNvPr id="5" name="Picture 4" descr="C:\Users\admin\Desktop\download.png">
            <a:extLst>
              <a:ext uri="{FF2B5EF4-FFF2-40B4-BE49-F238E27FC236}">
                <a16:creationId xmlns:a16="http://schemas.microsoft.com/office/drawing/2014/main" id="{790B6DC7-C255-F5E2-96A8-CF59F83B8032}"/>
              </a:ext>
            </a:extLst>
          </p:cNvPr>
          <p:cNvPicPr/>
          <p:nvPr/>
        </p:nvPicPr>
        <p:blipFill rotWithShape="1">
          <a:blip r:embed="rId2"/>
          <a:srcRect l="3443" t="18274" b="16146"/>
          <a:stretch/>
        </p:blipFill>
        <p:spPr bwMode="auto">
          <a:xfrm>
            <a:off x="10467832" y="113763"/>
            <a:ext cx="1419367" cy="710637"/>
          </a:xfrm>
          <a:prstGeom prst="rect">
            <a:avLst/>
          </a:prstGeom>
          <a:noFill/>
        </p:spPr>
      </p:pic>
      <p:sp>
        <p:nvSpPr>
          <p:cNvPr id="7" name="Content Placeholder 6">
            <a:extLst>
              <a:ext uri="{FF2B5EF4-FFF2-40B4-BE49-F238E27FC236}">
                <a16:creationId xmlns:a16="http://schemas.microsoft.com/office/drawing/2014/main" id="{A05BDCA0-AD9F-1225-E7A9-CA1C138E2182}"/>
              </a:ext>
            </a:extLst>
          </p:cNvPr>
          <p:cNvSpPr>
            <a:spLocks noGrp="1"/>
          </p:cNvSpPr>
          <p:nvPr>
            <p:ph idx="1"/>
          </p:nvPr>
        </p:nvSpPr>
        <p:spPr>
          <a:xfrm>
            <a:off x="745588" y="1813745"/>
            <a:ext cx="11141611" cy="4364317"/>
          </a:xfrm>
        </p:spPr>
        <p:txBody>
          <a:bodyPr>
            <a:noAutofit/>
          </a:bodyPr>
          <a:lstStyle/>
          <a:p>
            <a:pPr>
              <a:buFont typeface="Wingdings" panose="05000000000000000000" pitchFamily="2" charset="2"/>
              <a:buChar char="v"/>
            </a:pPr>
            <a:r>
              <a:rPr lang="en-US" sz="2600" dirty="0">
                <a:solidFill>
                  <a:srgbClr val="0070C0"/>
                </a:solidFill>
                <a:latin typeface="Gill Sans MT" panose="020B0502020104020203" pitchFamily="34" charset="0"/>
              </a:rPr>
              <a:t>Wavelets and Multiresolution Processing - </a:t>
            </a:r>
            <a:r>
              <a:rPr lang="en-US" sz="2600" dirty="0">
                <a:solidFill>
                  <a:schemeClr val="tx1"/>
                </a:solidFill>
                <a:latin typeface="Gill Sans MT" panose="020B0502020104020203" pitchFamily="34" charset="0"/>
              </a:rPr>
              <a:t>Wavelets are used to represent images in various degrees of resolution. The images are subdivided into wavelets or smaller regions for data compression and for pyramidal representation.</a:t>
            </a:r>
          </a:p>
          <a:p>
            <a:pPr>
              <a:buFont typeface="Wingdings" panose="05000000000000000000" pitchFamily="2" charset="2"/>
              <a:buChar char="v"/>
            </a:pPr>
            <a:r>
              <a:rPr lang="en-US" sz="2600" dirty="0">
                <a:solidFill>
                  <a:srgbClr val="0070C0"/>
                </a:solidFill>
                <a:latin typeface="Gill Sans MT" panose="020B0502020104020203" pitchFamily="34" charset="0"/>
              </a:rPr>
              <a:t>Compression - </a:t>
            </a:r>
            <a:r>
              <a:rPr lang="en-US" sz="2600" dirty="0">
                <a:solidFill>
                  <a:schemeClr val="tx1"/>
                </a:solidFill>
                <a:latin typeface="Gill Sans MT" panose="020B0502020104020203" pitchFamily="34" charset="0"/>
              </a:rPr>
              <a:t>process used to reduce the storage required to save an image or the bandwidth required to transmit it. This is done particularly when the image is for use on the Internet.</a:t>
            </a:r>
          </a:p>
          <a:p>
            <a:pPr>
              <a:buFont typeface="Wingdings" panose="05000000000000000000" pitchFamily="2" charset="2"/>
              <a:buChar char="v"/>
            </a:pPr>
            <a:r>
              <a:rPr lang="en-US" sz="2600" dirty="0">
                <a:solidFill>
                  <a:srgbClr val="0070C0"/>
                </a:solidFill>
                <a:latin typeface="Gill Sans MT" panose="020B0502020104020203" pitchFamily="34" charset="0"/>
              </a:rPr>
              <a:t>Morphological Processing - </a:t>
            </a:r>
            <a:r>
              <a:rPr lang="en-US" sz="2600" dirty="0">
                <a:solidFill>
                  <a:schemeClr val="tx1"/>
                </a:solidFill>
                <a:latin typeface="Gill Sans MT" panose="020B0502020104020203" pitchFamily="34" charset="0"/>
              </a:rPr>
              <a:t>set of processing operations for morphing images based on their shapes.</a:t>
            </a:r>
          </a:p>
          <a:p>
            <a:pPr>
              <a:buFont typeface="Wingdings" panose="05000000000000000000" pitchFamily="2" charset="2"/>
              <a:buChar char="v"/>
            </a:pPr>
            <a:r>
              <a:rPr lang="en-US" sz="2600" dirty="0">
                <a:solidFill>
                  <a:srgbClr val="0070C0"/>
                </a:solidFill>
                <a:latin typeface="Gill Sans MT" panose="020B0502020104020203" pitchFamily="34" charset="0"/>
              </a:rPr>
              <a:t>Segmentation - </a:t>
            </a:r>
            <a:r>
              <a:rPr lang="en-US" sz="2600" dirty="0">
                <a:solidFill>
                  <a:schemeClr val="tx1"/>
                </a:solidFill>
                <a:latin typeface="Gill Sans MT" panose="020B0502020104020203" pitchFamily="34" charset="0"/>
              </a:rPr>
              <a:t>one of the most difficult steps of image processing. It involves partitioning an image into its constituent parts or objects. </a:t>
            </a:r>
          </a:p>
        </p:txBody>
      </p:sp>
    </p:spTree>
    <p:extLst>
      <p:ext uri="{BB962C8B-B14F-4D97-AF65-F5344CB8AC3E}">
        <p14:creationId xmlns:p14="http://schemas.microsoft.com/office/powerpoint/2010/main" val="1366361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95253-74E2-882C-3D0D-69B9DA9E2501}"/>
              </a:ext>
            </a:extLst>
          </p:cNvPr>
          <p:cNvSpPr>
            <a:spLocks noGrp="1"/>
          </p:cNvSpPr>
          <p:nvPr>
            <p:ph type="title"/>
          </p:nvPr>
        </p:nvSpPr>
        <p:spPr/>
        <p:txBody>
          <a:bodyPr>
            <a:normAutofit/>
          </a:bodyPr>
          <a:lstStyle/>
          <a:p>
            <a:r>
              <a:rPr lang="en-US" sz="3600" dirty="0">
                <a:solidFill>
                  <a:schemeClr val="tx1"/>
                </a:solidFill>
                <a:latin typeface="Lucida Bright" panose="02040602050505020304" pitchFamily="18" charset="0"/>
              </a:rPr>
              <a:t>Fundamental Image Processing Steps</a:t>
            </a:r>
            <a:endParaRPr lang="en-IN" sz="3600" dirty="0">
              <a:solidFill>
                <a:schemeClr val="tx1"/>
              </a:solidFill>
              <a:latin typeface="Lucida Bright" panose="02040602050505020304" pitchFamily="18" charset="0"/>
            </a:endParaRPr>
          </a:p>
        </p:txBody>
      </p:sp>
      <p:sp>
        <p:nvSpPr>
          <p:cNvPr id="6" name="Footer Placeholder 5">
            <a:extLst>
              <a:ext uri="{FF2B5EF4-FFF2-40B4-BE49-F238E27FC236}">
                <a16:creationId xmlns:a16="http://schemas.microsoft.com/office/drawing/2014/main" id="{4535C5E0-8252-1559-6155-BF2F80D144A2}"/>
              </a:ext>
            </a:extLst>
          </p:cNvPr>
          <p:cNvSpPr>
            <a:spLocks noGrp="1"/>
          </p:cNvSpPr>
          <p:nvPr>
            <p:ph type="ftr" sz="quarter" idx="11"/>
          </p:nvPr>
        </p:nvSpPr>
        <p:spPr/>
        <p:txBody>
          <a:bodyPr/>
          <a:lstStyle/>
          <a:p>
            <a:r>
              <a:rPr lang="en-IN"/>
              <a:t>Prepared by : Dr. M. Susila, Associate Professor, ECE, SRMIST-KTR</a:t>
            </a:r>
          </a:p>
        </p:txBody>
      </p:sp>
      <p:sp>
        <p:nvSpPr>
          <p:cNvPr id="4" name="Slide Number Placeholder 3">
            <a:extLst>
              <a:ext uri="{FF2B5EF4-FFF2-40B4-BE49-F238E27FC236}">
                <a16:creationId xmlns:a16="http://schemas.microsoft.com/office/drawing/2014/main" id="{FC8347A4-A4B6-D35F-0459-64F5625AABF3}"/>
              </a:ext>
            </a:extLst>
          </p:cNvPr>
          <p:cNvSpPr>
            <a:spLocks noGrp="1"/>
          </p:cNvSpPr>
          <p:nvPr>
            <p:ph type="sldNum" sz="quarter" idx="12"/>
          </p:nvPr>
        </p:nvSpPr>
        <p:spPr/>
        <p:txBody>
          <a:bodyPr/>
          <a:lstStyle/>
          <a:p>
            <a:fld id="{CFC69EEA-1951-47A2-B122-736A44645EA6}" type="slidenum">
              <a:rPr lang="en-IN" smtClean="0"/>
              <a:t>19</a:t>
            </a:fld>
            <a:endParaRPr lang="en-IN"/>
          </a:p>
        </p:txBody>
      </p:sp>
      <p:pic>
        <p:nvPicPr>
          <p:cNvPr id="5" name="Picture 4" descr="C:\Users\admin\Desktop\download.png">
            <a:extLst>
              <a:ext uri="{FF2B5EF4-FFF2-40B4-BE49-F238E27FC236}">
                <a16:creationId xmlns:a16="http://schemas.microsoft.com/office/drawing/2014/main" id="{790B6DC7-C255-F5E2-96A8-CF59F83B8032}"/>
              </a:ext>
            </a:extLst>
          </p:cNvPr>
          <p:cNvPicPr/>
          <p:nvPr/>
        </p:nvPicPr>
        <p:blipFill rotWithShape="1">
          <a:blip r:embed="rId2"/>
          <a:srcRect l="3443" t="18274" b="16146"/>
          <a:stretch/>
        </p:blipFill>
        <p:spPr bwMode="auto">
          <a:xfrm>
            <a:off x="10467832" y="113763"/>
            <a:ext cx="1419367" cy="710637"/>
          </a:xfrm>
          <a:prstGeom prst="rect">
            <a:avLst/>
          </a:prstGeom>
          <a:noFill/>
        </p:spPr>
      </p:pic>
      <p:sp>
        <p:nvSpPr>
          <p:cNvPr id="7" name="Content Placeholder 6">
            <a:extLst>
              <a:ext uri="{FF2B5EF4-FFF2-40B4-BE49-F238E27FC236}">
                <a16:creationId xmlns:a16="http://schemas.microsoft.com/office/drawing/2014/main" id="{A05BDCA0-AD9F-1225-E7A9-CA1C138E2182}"/>
              </a:ext>
            </a:extLst>
          </p:cNvPr>
          <p:cNvSpPr>
            <a:spLocks noGrp="1"/>
          </p:cNvSpPr>
          <p:nvPr>
            <p:ph idx="1"/>
          </p:nvPr>
        </p:nvSpPr>
        <p:spPr>
          <a:xfrm>
            <a:off x="745588" y="1813745"/>
            <a:ext cx="11141611" cy="4569655"/>
          </a:xfrm>
        </p:spPr>
        <p:txBody>
          <a:bodyPr>
            <a:noAutofit/>
          </a:bodyPr>
          <a:lstStyle/>
          <a:p>
            <a:pPr>
              <a:buFont typeface="Wingdings" panose="05000000000000000000" pitchFamily="2" charset="2"/>
              <a:buChar char="v"/>
            </a:pPr>
            <a:r>
              <a:rPr lang="en-US" sz="2600" dirty="0">
                <a:solidFill>
                  <a:srgbClr val="0070C0"/>
                </a:solidFill>
                <a:latin typeface="Gill Sans MT" panose="020B0502020104020203" pitchFamily="34" charset="0"/>
              </a:rPr>
              <a:t>Representation and Description - </a:t>
            </a:r>
            <a:r>
              <a:rPr lang="en-US" sz="2600" dirty="0">
                <a:solidFill>
                  <a:schemeClr val="tx1"/>
                </a:solidFill>
                <a:latin typeface="Gill Sans MT" panose="020B0502020104020203" pitchFamily="34" charset="0"/>
              </a:rPr>
              <a:t>After an image is segmented into regions in the segmentation process, each region is represented and described in a form suitable for further computer processing. </a:t>
            </a:r>
          </a:p>
          <a:p>
            <a:pPr marL="0" indent="0">
              <a:buNone/>
            </a:pPr>
            <a:r>
              <a:rPr lang="en-US" sz="2600" dirty="0">
                <a:solidFill>
                  <a:schemeClr val="tx1"/>
                </a:solidFill>
                <a:latin typeface="Gill Sans MT" panose="020B0502020104020203" pitchFamily="34" charset="0"/>
              </a:rPr>
              <a:t>	</a:t>
            </a:r>
            <a:r>
              <a:rPr lang="en-US" sz="2600" i="1" dirty="0">
                <a:solidFill>
                  <a:srgbClr val="0070C0"/>
                </a:solidFill>
                <a:latin typeface="Gill Sans MT" panose="020B0502020104020203" pitchFamily="34" charset="0"/>
              </a:rPr>
              <a:t>Representation</a:t>
            </a:r>
            <a:r>
              <a:rPr lang="en-US" sz="2600" dirty="0">
                <a:solidFill>
                  <a:schemeClr val="tx1"/>
                </a:solidFill>
                <a:latin typeface="Gill Sans MT" panose="020B0502020104020203" pitchFamily="34" charset="0"/>
              </a:rPr>
              <a:t> deals with the image’s characteristics and regional properties. 	</a:t>
            </a:r>
            <a:r>
              <a:rPr lang="en-US" sz="2600" i="1" dirty="0">
                <a:solidFill>
                  <a:srgbClr val="0070C0"/>
                </a:solidFill>
                <a:latin typeface="Gill Sans MT" panose="020B0502020104020203" pitchFamily="34" charset="0"/>
              </a:rPr>
              <a:t>Description</a:t>
            </a:r>
            <a:r>
              <a:rPr lang="en-US" sz="2600" dirty="0">
                <a:solidFill>
                  <a:schemeClr val="tx1"/>
                </a:solidFill>
                <a:latin typeface="Gill Sans MT" panose="020B0502020104020203" pitchFamily="34" charset="0"/>
              </a:rPr>
              <a:t> deals with extracting quantitative information that helps differentiate one class of objects from the other.</a:t>
            </a:r>
          </a:p>
          <a:p>
            <a:pPr>
              <a:buFont typeface="Wingdings" panose="05000000000000000000" pitchFamily="2" charset="2"/>
              <a:buChar char="v"/>
            </a:pPr>
            <a:r>
              <a:rPr lang="en-US" sz="2600" dirty="0">
                <a:solidFill>
                  <a:srgbClr val="0070C0"/>
                </a:solidFill>
                <a:latin typeface="Gill Sans MT" panose="020B0502020104020203" pitchFamily="34" charset="0"/>
              </a:rPr>
              <a:t>Recognition - </a:t>
            </a:r>
            <a:r>
              <a:rPr lang="en-US" sz="2600" dirty="0">
                <a:solidFill>
                  <a:schemeClr val="tx1"/>
                </a:solidFill>
                <a:latin typeface="Gill Sans MT" panose="020B0502020104020203" pitchFamily="34" charset="0"/>
              </a:rPr>
              <a:t>assigns a label to an object based on its description.</a:t>
            </a:r>
            <a:endParaRPr lang="en-US" sz="2600" dirty="0">
              <a:latin typeface="Gill Sans MT" panose="020B0502020104020203" pitchFamily="34" charset="0"/>
            </a:endParaRPr>
          </a:p>
          <a:p>
            <a:endParaRPr lang="en-US" sz="2200" dirty="0">
              <a:latin typeface="Gill Sans MT" panose="020B0502020104020203" pitchFamily="34" charset="0"/>
            </a:endParaRPr>
          </a:p>
        </p:txBody>
      </p:sp>
    </p:spTree>
    <p:extLst>
      <p:ext uri="{BB962C8B-B14F-4D97-AF65-F5344CB8AC3E}">
        <p14:creationId xmlns:p14="http://schemas.microsoft.com/office/powerpoint/2010/main" val="4088124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BE4A0-9DDD-EC49-45E0-4A90C1723699}"/>
              </a:ext>
            </a:extLst>
          </p:cNvPr>
          <p:cNvSpPr>
            <a:spLocks noGrp="1"/>
          </p:cNvSpPr>
          <p:nvPr>
            <p:ph type="title"/>
          </p:nvPr>
        </p:nvSpPr>
        <p:spPr/>
        <p:txBody>
          <a:bodyPr/>
          <a:lstStyle/>
          <a:p>
            <a:r>
              <a:rPr lang="en-US" b="1" dirty="0">
                <a:solidFill>
                  <a:schemeClr val="tx1"/>
                </a:solidFill>
                <a:latin typeface="Lucida Bright" panose="02040602050505020304" pitchFamily="18" charset="0"/>
              </a:rPr>
              <a:t>Course Outcome (Unit 1</a:t>
            </a:r>
            <a:r>
              <a:rPr lang="en-US" b="1" dirty="0">
                <a:latin typeface="Lucida Bright" panose="02040602050505020304" pitchFamily="18" charset="0"/>
              </a:rPr>
              <a:t>)</a:t>
            </a:r>
            <a:endParaRPr lang="en-IN" b="1" dirty="0">
              <a:latin typeface="Lucida Bright" panose="02040602050505020304" pitchFamily="18" charset="0"/>
            </a:endParaRPr>
          </a:p>
        </p:txBody>
      </p:sp>
      <p:sp>
        <p:nvSpPr>
          <p:cNvPr id="3" name="Content Placeholder 2">
            <a:extLst>
              <a:ext uri="{FF2B5EF4-FFF2-40B4-BE49-F238E27FC236}">
                <a16:creationId xmlns:a16="http://schemas.microsoft.com/office/drawing/2014/main" id="{F7599659-3769-48BE-508A-167434DBBE1B}"/>
              </a:ext>
            </a:extLst>
          </p:cNvPr>
          <p:cNvSpPr>
            <a:spLocks noGrp="1"/>
          </p:cNvSpPr>
          <p:nvPr>
            <p:ph idx="1"/>
          </p:nvPr>
        </p:nvSpPr>
        <p:spPr>
          <a:xfrm>
            <a:off x="931985" y="1892788"/>
            <a:ext cx="10515600" cy="4351338"/>
          </a:xfrm>
        </p:spPr>
        <p:txBody>
          <a:bodyPr>
            <a:normAutofit/>
          </a:bodyPr>
          <a:lstStyle/>
          <a:p>
            <a:r>
              <a:rPr lang="en-US" dirty="0">
                <a:solidFill>
                  <a:srgbClr val="000000"/>
                </a:solidFill>
                <a:effectLst/>
                <a:highlight>
                  <a:srgbClr val="00FFFF"/>
                </a:highlight>
                <a:latin typeface="Calibri" panose="020F0502020204030204" pitchFamily="34" charset="0"/>
                <a:ea typeface="Calibri" panose="020F0502020204030204" pitchFamily="34" charset="0"/>
              </a:rPr>
              <a:t>Understand the fundamentals of image Processing, camera and color models</a:t>
            </a:r>
          </a:p>
          <a:p>
            <a:endParaRPr lang="en-US" sz="4000" dirty="0">
              <a:solidFill>
                <a:srgbClr val="000000"/>
              </a:solidFill>
              <a:latin typeface="Calibri" panose="020F0502020204030204" pitchFamily="34" charset="0"/>
            </a:endParaRPr>
          </a:p>
          <a:p>
            <a:endParaRPr lang="en-IN" sz="4000" dirty="0"/>
          </a:p>
        </p:txBody>
      </p:sp>
      <p:sp>
        <p:nvSpPr>
          <p:cNvPr id="5" name="Slide Number Placeholder 4">
            <a:extLst>
              <a:ext uri="{FF2B5EF4-FFF2-40B4-BE49-F238E27FC236}">
                <a16:creationId xmlns:a16="http://schemas.microsoft.com/office/drawing/2014/main" id="{BCDACC28-0B38-1E18-6BFD-78B41523579B}"/>
              </a:ext>
            </a:extLst>
          </p:cNvPr>
          <p:cNvSpPr>
            <a:spLocks noGrp="1"/>
          </p:cNvSpPr>
          <p:nvPr>
            <p:ph type="sldNum" sz="quarter" idx="12"/>
          </p:nvPr>
        </p:nvSpPr>
        <p:spPr/>
        <p:txBody>
          <a:bodyPr/>
          <a:lstStyle/>
          <a:p>
            <a:fld id="{CFC69EEA-1951-47A2-B122-736A44645EA6}" type="slidenum">
              <a:rPr lang="en-IN" smtClean="0"/>
              <a:t>2</a:t>
            </a:fld>
            <a:endParaRPr lang="en-IN"/>
          </a:p>
        </p:txBody>
      </p:sp>
      <p:graphicFrame>
        <p:nvGraphicFramePr>
          <p:cNvPr id="4" name="Table 3">
            <a:extLst>
              <a:ext uri="{FF2B5EF4-FFF2-40B4-BE49-F238E27FC236}">
                <a16:creationId xmlns:a16="http://schemas.microsoft.com/office/drawing/2014/main" id="{F236163A-1124-DAEC-DF8F-A4AB101BCD71}"/>
              </a:ext>
            </a:extLst>
          </p:cNvPr>
          <p:cNvGraphicFramePr>
            <a:graphicFrameLocks noGrp="1"/>
          </p:cNvGraphicFramePr>
          <p:nvPr>
            <p:extLst>
              <p:ext uri="{D42A27DB-BD31-4B8C-83A1-F6EECF244321}">
                <p14:modId xmlns:p14="http://schemas.microsoft.com/office/powerpoint/2010/main" val="3404176852"/>
              </p:ext>
            </p:extLst>
          </p:nvPr>
        </p:nvGraphicFramePr>
        <p:xfrm>
          <a:off x="892126" y="2395297"/>
          <a:ext cx="10263554" cy="3617172"/>
        </p:xfrm>
        <a:graphic>
          <a:graphicData uri="http://schemas.openxmlformats.org/drawingml/2006/table">
            <a:tbl>
              <a:tblPr>
                <a:tableStyleId>{00A15C55-8517-42AA-B614-E9B94910E393}</a:tableStyleId>
              </a:tblPr>
              <a:tblGrid>
                <a:gridCol w="10263554">
                  <a:extLst>
                    <a:ext uri="{9D8B030D-6E8A-4147-A177-3AD203B41FA5}">
                      <a16:colId xmlns:a16="http://schemas.microsoft.com/office/drawing/2014/main" val="3817650527"/>
                    </a:ext>
                  </a:extLst>
                </a:gridCol>
              </a:tblGrid>
              <a:tr h="401908">
                <a:tc>
                  <a:txBody>
                    <a:bodyPr/>
                    <a:lstStyle/>
                    <a:p>
                      <a:pPr marL="342900" indent="-342900">
                        <a:lnSpc>
                          <a:spcPct val="107000"/>
                        </a:lnSpc>
                        <a:spcAft>
                          <a:spcPts val="800"/>
                        </a:spcAft>
                        <a:buFont typeface="Wingdings" panose="05000000000000000000" pitchFamily="2" charset="2"/>
                        <a:buChar char="Ø"/>
                      </a:pPr>
                      <a:r>
                        <a:rPr lang="en-US" sz="2400" dirty="0">
                          <a:effectLst/>
                        </a:rPr>
                        <a:t>Review of Image processing methods</a:t>
                      </a:r>
                      <a:endParaRPr lang="en-IN" sz="20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147434497"/>
                  </a:ext>
                </a:extLst>
              </a:tr>
              <a:tr h="401908">
                <a:tc>
                  <a:txBody>
                    <a:bodyPr/>
                    <a:lstStyle/>
                    <a:p>
                      <a:pPr marL="342900" indent="-342900">
                        <a:lnSpc>
                          <a:spcPct val="107000"/>
                        </a:lnSpc>
                        <a:spcAft>
                          <a:spcPts val="800"/>
                        </a:spcAft>
                        <a:buFont typeface="Wingdings" panose="05000000000000000000" pitchFamily="2" charset="2"/>
                        <a:buChar char="Ø"/>
                      </a:pPr>
                      <a:r>
                        <a:rPr lang="en-US" sz="2400" dirty="0">
                          <a:effectLst/>
                        </a:rPr>
                        <a:t>Introduction to image formation</a:t>
                      </a:r>
                      <a:endParaRPr lang="en-IN" sz="20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682724003"/>
                  </a:ext>
                </a:extLst>
              </a:tr>
              <a:tr h="401908">
                <a:tc>
                  <a:txBody>
                    <a:bodyPr/>
                    <a:lstStyle/>
                    <a:p>
                      <a:pPr marL="342900" indent="-342900">
                        <a:lnSpc>
                          <a:spcPct val="107000"/>
                        </a:lnSpc>
                        <a:spcAft>
                          <a:spcPts val="800"/>
                        </a:spcAft>
                        <a:buFont typeface="Wingdings" panose="05000000000000000000" pitchFamily="2" charset="2"/>
                        <a:buChar char="Ø"/>
                      </a:pPr>
                      <a:r>
                        <a:rPr lang="en-US" sz="2400" dirty="0">
                          <a:effectLst/>
                        </a:rPr>
                        <a:t>Image models and Camera models</a:t>
                      </a:r>
                      <a:endParaRPr lang="en-IN" sz="20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744899635"/>
                  </a:ext>
                </a:extLst>
              </a:tr>
              <a:tr h="401908">
                <a:tc>
                  <a:txBody>
                    <a:bodyPr/>
                    <a:lstStyle/>
                    <a:p>
                      <a:pPr marL="342900" indent="-342900">
                        <a:lnSpc>
                          <a:spcPct val="107000"/>
                        </a:lnSpc>
                        <a:spcAft>
                          <a:spcPts val="800"/>
                        </a:spcAft>
                        <a:buFont typeface="Wingdings" panose="05000000000000000000" pitchFamily="2" charset="2"/>
                        <a:buChar char="Ø"/>
                      </a:pPr>
                      <a:r>
                        <a:rPr lang="en-IN" sz="2400" dirty="0">
                          <a:effectLst/>
                        </a:rPr>
                        <a:t>Sample programs for reading images, understanding pixels</a:t>
                      </a:r>
                      <a:endParaRPr lang="en-IN" sz="20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543783815"/>
                  </a:ext>
                </a:extLst>
              </a:tr>
              <a:tr h="401908">
                <a:tc>
                  <a:txBody>
                    <a:bodyPr/>
                    <a:lstStyle/>
                    <a:p>
                      <a:pPr marL="342900" indent="-342900">
                        <a:lnSpc>
                          <a:spcPct val="107000"/>
                        </a:lnSpc>
                        <a:spcAft>
                          <a:spcPts val="800"/>
                        </a:spcAft>
                        <a:buFont typeface="Wingdings" panose="05000000000000000000" pitchFamily="2" charset="2"/>
                        <a:buChar char="Ø"/>
                      </a:pPr>
                      <a:r>
                        <a:rPr lang="en-IN" sz="2400" dirty="0">
                          <a:effectLst/>
                        </a:rPr>
                        <a:t>Shadows, Colour Representation</a:t>
                      </a:r>
                      <a:endParaRPr lang="en-IN" sz="20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074069330"/>
                  </a:ext>
                </a:extLst>
              </a:tr>
              <a:tr h="401908">
                <a:tc>
                  <a:txBody>
                    <a:bodyPr/>
                    <a:lstStyle/>
                    <a:p>
                      <a:pPr marL="342900" indent="-342900">
                        <a:lnSpc>
                          <a:spcPct val="107000"/>
                        </a:lnSpc>
                        <a:spcAft>
                          <a:spcPts val="800"/>
                        </a:spcAft>
                        <a:buFont typeface="Wingdings" panose="05000000000000000000" pitchFamily="2" charset="2"/>
                        <a:buChar char="Ø"/>
                      </a:pPr>
                      <a:r>
                        <a:rPr lang="en-IN" sz="2400" dirty="0">
                          <a:effectLst/>
                        </a:rPr>
                        <a:t>Human </a:t>
                      </a:r>
                      <a:r>
                        <a:rPr lang="en-IN" sz="2400" dirty="0" err="1">
                          <a:effectLst/>
                        </a:rPr>
                        <a:t>color</a:t>
                      </a:r>
                      <a:r>
                        <a:rPr lang="en-IN" sz="2400" dirty="0">
                          <a:effectLst/>
                        </a:rPr>
                        <a:t> perception</a:t>
                      </a:r>
                      <a:endParaRPr lang="en-IN" sz="20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750212526"/>
                  </a:ext>
                </a:extLst>
              </a:tr>
              <a:tr h="401908">
                <a:tc>
                  <a:txBody>
                    <a:bodyPr/>
                    <a:lstStyle/>
                    <a:p>
                      <a:pPr marL="342900" indent="-342900">
                        <a:lnSpc>
                          <a:spcPct val="107000"/>
                        </a:lnSpc>
                        <a:spcAft>
                          <a:spcPts val="800"/>
                        </a:spcAft>
                        <a:buFont typeface="Wingdings" panose="05000000000000000000" pitchFamily="2" charset="2"/>
                        <a:buChar char="Ø"/>
                      </a:pPr>
                      <a:r>
                        <a:rPr lang="en-IN" sz="2400">
                          <a:effectLst/>
                        </a:rPr>
                        <a:t>Image color</a:t>
                      </a:r>
                      <a:endParaRPr lang="en-IN"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735161873"/>
                  </a:ext>
                </a:extLst>
              </a:tr>
              <a:tr h="401908">
                <a:tc>
                  <a:txBody>
                    <a:bodyPr/>
                    <a:lstStyle/>
                    <a:p>
                      <a:pPr marL="342900" indent="-342900">
                        <a:lnSpc>
                          <a:spcPct val="107000"/>
                        </a:lnSpc>
                        <a:spcAft>
                          <a:spcPts val="800"/>
                        </a:spcAft>
                        <a:buFont typeface="Wingdings" panose="05000000000000000000" pitchFamily="2" charset="2"/>
                        <a:buChar char="Ø"/>
                      </a:pPr>
                      <a:r>
                        <a:rPr lang="en-IN" sz="2400">
                          <a:effectLst/>
                        </a:rPr>
                        <a:t>Handling Color Images (MATLAB)</a:t>
                      </a:r>
                      <a:endParaRPr lang="en-IN"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431963032"/>
                  </a:ext>
                </a:extLst>
              </a:tr>
              <a:tr h="401908">
                <a:tc>
                  <a:txBody>
                    <a:bodyPr/>
                    <a:lstStyle/>
                    <a:p>
                      <a:pPr marL="0" indent="0">
                        <a:lnSpc>
                          <a:spcPct val="107000"/>
                        </a:lnSpc>
                        <a:spcAft>
                          <a:spcPts val="800"/>
                        </a:spcAft>
                        <a:buFont typeface="Wingdings" panose="05000000000000000000" pitchFamily="2" charset="2"/>
                        <a:buNone/>
                      </a:pPr>
                      <a:endParaRPr lang="en-IN" sz="20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764115289"/>
                  </a:ext>
                </a:extLst>
              </a:tr>
            </a:tbl>
          </a:graphicData>
        </a:graphic>
      </p:graphicFrame>
      <p:pic>
        <p:nvPicPr>
          <p:cNvPr id="6" name="Picture 5" descr="C:\Users\admin\Desktop\download.png">
            <a:extLst>
              <a:ext uri="{FF2B5EF4-FFF2-40B4-BE49-F238E27FC236}">
                <a16:creationId xmlns:a16="http://schemas.microsoft.com/office/drawing/2014/main" id="{1156DECD-FA40-3F0E-29BA-2EE7E229E5AB}"/>
              </a:ext>
            </a:extLst>
          </p:cNvPr>
          <p:cNvPicPr/>
          <p:nvPr/>
        </p:nvPicPr>
        <p:blipFill rotWithShape="1">
          <a:blip r:embed="rId2"/>
          <a:srcRect l="3443" t="18274" b="16146"/>
          <a:stretch/>
        </p:blipFill>
        <p:spPr bwMode="auto">
          <a:xfrm>
            <a:off x="10467832" y="113763"/>
            <a:ext cx="1419367" cy="710637"/>
          </a:xfrm>
          <a:prstGeom prst="rect">
            <a:avLst/>
          </a:prstGeom>
          <a:noFill/>
        </p:spPr>
      </p:pic>
      <p:sp>
        <p:nvSpPr>
          <p:cNvPr id="7" name="Footer Placeholder 6">
            <a:extLst>
              <a:ext uri="{FF2B5EF4-FFF2-40B4-BE49-F238E27FC236}">
                <a16:creationId xmlns:a16="http://schemas.microsoft.com/office/drawing/2014/main" id="{32734AE3-64BC-1397-B71A-89124591D261}"/>
              </a:ext>
            </a:extLst>
          </p:cNvPr>
          <p:cNvSpPr>
            <a:spLocks noGrp="1"/>
          </p:cNvSpPr>
          <p:nvPr>
            <p:ph type="ftr" sz="quarter" idx="11"/>
          </p:nvPr>
        </p:nvSpPr>
        <p:spPr/>
        <p:txBody>
          <a:bodyPr/>
          <a:lstStyle/>
          <a:p>
            <a:r>
              <a:rPr lang="en-IN"/>
              <a:t>Prepared by : Dr. M. Susila, Associate Professor, ECE, SRMIST-KTR</a:t>
            </a:r>
          </a:p>
        </p:txBody>
      </p:sp>
    </p:spTree>
    <p:extLst>
      <p:ext uri="{BB962C8B-B14F-4D97-AF65-F5344CB8AC3E}">
        <p14:creationId xmlns:p14="http://schemas.microsoft.com/office/powerpoint/2010/main" val="1554133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95253-74E2-882C-3D0D-69B9DA9E2501}"/>
              </a:ext>
            </a:extLst>
          </p:cNvPr>
          <p:cNvSpPr>
            <a:spLocks noGrp="1"/>
          </p:cNvSpPr>
          <p:nvPr>
            <p:ph type="title"/>
          </p:nvPr>
        </p:nvSpPr>
        <p:spPr/>
        <p:txBody>
          <a:bodyPr>
            <a:normAutofit/>
          </a:bodyPr>
          <a:lstStyle/>
          <a:p>
            <a:r>
              <a:rPr lang="en-US" sz="3600" dirty="0">
                <a:solidFill>
                  <a:schemeClr val="tx1"/>
                </a:solidFill>
                <a:latin typeface="Lucida Bright" panose="02040602050505020304" pitchFamily="18" charset="0"/>
              </a:rPr>
              <a:t>Benefits of Image Processing Steps</a:t>
            </a:r>
            <a:endParaRPr lang="en-IN" sz="3600" dirty="0">
              <a:solidFill>
                <a:schemeClr val="tx1"/>
              </a:solidFill>
              <a:latin typeface="Lucida Bright" panose="02040602050505020304" pitchFamily="18" charset="0"/>
            </a:endParaRPr>
          </a:p>
        </p:txBody>
      </p:sp>
      <p:sp>
        <p:nvSpPr>
          <p:cNvPr id="6" name="Footer Placeholder 5">
            <a:extLst>
              <a:ext uri="{FF2B5EF4-FFF2-40B4-BE49-F238E27FC236}">
                <a16:creationId xmlns:a16="http://schemas.microsoft.com/office/drawing/2014/main" id="{4535C5E0-8252-1559-6155-BF2F80D144A2}"/>
              </a:ext>
            </a:extLst>
          </p:cNvPr>
          <p:cNvSpPr>
            <a:spLocks noGrp="1"/>
          </p:cNvSpPr>
          <p:nvPr>
            <p:ph type="ftr" sz="quarter" idx="11"/>
          </p:nvPr>
        </p:nvSpPr>
        <p:spPr/>
        <p:txBody>
          <a:bodyPr/>
          <a:lstStyle/>
          <a:p>
            <a:r>
              <a:rPr lang="en-IN"/>
              <a:t>Prepared by : Dr. M. Susila, Associate Professor, ECE, SRMIST-KTR</a:t>
            </a:r>
          </a:p>
        </p:txBody>
      </p:sp>
      <p:sp>
        <p:nvSpPr>
          <p:cNvPr id="4" name="Slide Number Placeholder 3">
            <a:extLst>
              <a:ext uri="{FF2B5EF4-FFF2-40B4-BE49-F238E27FC236}">
                <a16:creationId xmlns:a16="http://schemas.microsoft.com/office/drawing/2014/main" id="{FC8347A4-A4B6-D35F-0459-64F5625AABF3}"/>
              </a:ext>
            </a:extLst>
          </p:cNvPr>
          <p:cNvSpPr>
            <a:spLocks noGrp="1"/>
          </p:cNvSpPr>
          <p:nvPr>
            <p:ph type="sldNum" sz="quarter" idx="12"/>
          </p:nvPr>
        </p:nvSpPr>
        <p:spPr/>
        <p:txBody>
          <a:bodyPr/>
          <a:lstStyle/>
          <a:p>
            <a:fld id="{CFC69EEA-1951-47A2-B122-736A44645EA6}" type="slidenum">
              <a:rPr lang="en-IN" smtClean="0"/>
              <a:t>20</a:t>
            </a:fld>
            <a:endParaRPr lang="en-IN"/>
          </a:p>
        </p:txBody>
      </p:sp>
      <p:pic>
        <p:nvPicPr>
          <p:cNvPr id="5" name="Picture 4" descr="C:\Users\admin\Desktop\download.png">
            <a:extLst>
              <a:ext uri="{FF2B5EF4-FFF2-40B4-BE49-F238E27FC236}">
                <a16:creationId xmlns:a16="http://schemas.microsoft.com/office/drawing/2014/main" id="{790B6DC7-C255-F5E2-96A8-CF59F83B8032}"/>
              </a:ext>
            </a:extLst>
          </p:cNvPr>
          <p:cNvPicPr/>
          <p:nvPr/>
        </p:nvPicPr>
        <p:blipFill rotWithShape="1">
          <a:blip r:embed="rId2"/>
          <a:srcRect l="3443" t="18274" b="16146"/>
          <a:stretch/>
        </p:blipFill>
        <p:spPr bwMode="auto">
          <a:xfrm>
            <a:off x="10467832" y="113763"/>
            <a:ext cx="1419367" cy="710637"/>
          </a:xfrm>
          <a:prstGeom prst="rect">
            <a:avLst/>
          </a:prstGeom>
          <a:noFill/>
        </p:spPr>
      </p:pic>
      <p:sp>
        <p:nvSpPr>
          <p:cNvPr id="7" name="Content Placeholder 6">
            <a:extLst>
              <a:ext uri="{FF2B5EF4-FFF2-40B4-BE49-F238E27FC236}">
                <a16:creationId xmlns:a16="http://schemas.microsoft.com/office/drawing/2014/main" id="{A05BDCA0-AD9F-1225-E7A9-CA1C138E2182}"/>
              </a:ext>
            </a:extLst>
          </p:cNvPr>
          <p:cNvSpPr>
            <a:spLocks noGrp="1"/>
          </p:cNvSpPr>
          <p:nvPr>
            <p:ph idx="1"/>
          </p:nvPr>
        </p:nvSpPr>
        <p:spPr>
          <a:xfrm>
            <a:off x="745588" y="1813745"/>
            <a:ext cx="11141611" cy="4569655"/>
          </a:xfrm>
        </p:spPr>
        <p:txBody>
          <a:bodyPr>
            <a:noAutofit/>
          </a:bodyPr>
          <a:lstStyle/>
          <a:p>
            <a:r>
              <a:rPr lang="en-US" sz="2200" dirty="0">
                <a:solidFill>
                  <a:schemeClr val="tx1"/>
                </a:solidFill>
                <a:latin typeface="Gill Sans MT" panose="020B0502020104020203" pitchFamily="34" charset="0"/>
              </a:rPr>
              <a:t>Here are some of the most useful benefits of image processing, regardless of the field of operation:</a:t>
            </a:r>
          </a:p>
          <a:p>
            <a:endParaRPr lang="en-US" sz="2200" dirty="0">
              <a:solidFill>
                <a:schemeClr val="tx1"/>
              </a:solidFill>
              <a:latin typeface="Gill Sans MT" panose="020B0502020104020203" pitchFamily="34" charset="0"/>
            </a:endParaRPr>
          </a:p>
          <a:p>
            <a:pPr lvl="1">
              <a:buFont typeface="Wingdings" panose="05000000000000000000" pitchFamily="2" charset="2"/>
              <a:buChar char="Ø"/>
            </a:pPr>
            <a:r>
              <a:rPr lang="en-US" sz="2400" dirty="0">
                <a:solidFill>
                  <a:schemeClr val="tx1"/>
                </a:solidFill>
                <a:latin typeface="Gill Sans MT" panose="020B0502020104020203" pitchFamily="34" charset="0"/>
              </a:rPr>
              <a:t>The digital image can be made available in any desired format (improved image, X-Ray, photo negative, </a:t>
            </a:r>
            <a:r>
              <a:rPr lang="en-US" sz="2400" dirty="0" err="1">
                <a:solidFill>
                  <a:schemeClr val="tx1"/>
                </a:solidFill>
                <a:latin typeface="Gill Sans MT" panose="020B0502020104020203" pitchFamily="34" charset="0"/>
              </a:rPr>
              <a:t>etc</a:t>
            </a:r>
            <a:r>
              <a:rPr lang="en-US" sz="2400" dirty="0">
                <a:solidFill>
                  <a:schemeClr val="tx1"/>
                </a:solidFill>
                <a:latin typeface="Gill Sans MT" panose="020B0502020104020203" pitchFamily="34" charset="0"/>
              </a:rPr>
              <a:t>)</a:t>
            </a:r>
          </a:p>
          <a:p>
            <a:pPr lvl="1">
              <a:buFont typeface="Wingdings" panose="05000000000000000000" pitchFamily="2" charset="2"/>
              <a:buChar char="Ø"/>
            </a:pPr>
            <a:r>
              <a:rPr lang="en-US" sz="2400" dirty="0">
                <a:solidFill>
                  <a:schemeClr val="tx1"/>
                </a:solidFill>
                <a:latin typeface="Gill Sans MT" panose="020B0502020104020203" pitchFamily="34" charset="0"/>
              </a:rPr>
              <a:t>It helps to improve images for human interpretation</a:t>
            </a:r>
          </a:p>
          <a:p>
            <a:pPr lvl="1">
              <a:buFont typeface="Wingdings" panose="05000000000000000000" pitchFamily="2" charset="2"/>
              <a:buChar char="Ø"/>
            </a:pPr>
            <a:r>
              <a:rPr lang="en-US" sz="2400" dirty="0">
                <a:solidFill>
                  <a:schemeClr val="tx1"/>
                </a:solidFill>
                <a:latin typeface="Gill Sans MT" panose="020B0502020104020203" pitchFamily="34" charset="0"/>
              </a:rPr>
              <a:t>Information can be processed and extracted from images for machine interpretation</a:t>
            </a:r>
          </a:p>
          <a:p>
            <a:pPr lvl="1">
              <a:buFont typeface="Wingdings" panose="05000000000000000000" pitchFamily="2" charset="2"/>
              <a:buChar char="Ø"/>
            </a:pPr>
            <a:r>
              <a:rPr lang="en-US" sz="2400" dirty="0">
                <a:solidFill>
                  <a:schemeClr val="tx1"/>
                </a:solidFill>
                <a:latin typeface="Gill Sans MT" panose="020B0502020104020203" pitchFamily="34" charset="0"/>
              </a:rPr>
              <a:t>The pixels in the image can be manipulated to any desired density and contrast</a:t>
            </a:r>
          </a:p>
          <a:p>
            <a:pPr lvl="1">
              <a:buFont typeface="Wingdings" panose="05000000000000000000" pitchFamily="2" charset="2"/>
              <a:buChar char="Ø"/>
            </a:pPr>
            <a:r>
              <a:rPr lang="en-US" sz="2400" dirty="0">
                <a:solidFill>
                  <a:schemeClr val="tx1"/>
                </a:solidFill>
                <a:latin typeface="Gill Sans MT" panose="020B0502020104020203" pitchFamily="34" charset="0"/>
              </a:rPr>
              <a:t>Images can be stored and retrieved easily</a:t>
            </a:r>
          </a:p>
          <a:p>
            <a:pPr lvl="1">
              <a:buFont typeface="Wingdings" panose="05000000000000000000" pitchFamily="2" charset="2"/>
              <a:buChar char="Ø"/>
            </a:pPr>
            <a:r>
              <a:rPr lang="en-US" sz="2400" dirty="0">
                <a:solidFill>
                  <a:schemeClr val="tx1"/>
                </a:solidFill>
                <a:latin typeface="Gill Sans MT" panose="020B0502020104020203" pitchFamily="34" charset="0"/>
              </a:rPr>
              <a:t>It allows for easy electronic transmission of images to third-party providers</a:t>
            </a:r>
            <a:endParaRPr lang="en-US" sz="2000" dirty="0">
              <a:solidFill>
                <a:schemeClr val="tx1"/>
              </a:solidFill>
              <a:latin typeface="Gill Sans MT" panose="020B0502020104020203" pitchFamily="34" charset="0"/>
            </a:endParaRPr>
          </a:p>
        </p:txBody>
      </p:sp>
    </p:spTree>
    <p:extLst>
      <p:ext uri="{BB962C8B-B14F-4D97-AF65-F5344CB8AC3E}">
        <p14:creationId xmlns:p14="http://schemas.microsoft.com/office/powerpoint/2010/main" val="2521726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95253-74E2-882C-3D0D-69B9DA9E2501}"/>
              </a:ext>
            </a:extLst>
          </p:cNvPr>
          <p:cNvSpPr>
            <a:spLocks noGrp="1"/>
          </p:cNvSpPr>
          <p:nvPr>
            <p:ph type="title"/>
          </p:nvPr>
        </p:nvSpPr>
        <p:spPr/>
        <p:txBody>
          <a:bodyPr>
            <a:normAutofit/>
          </a:bodyPr>
          <a:lstStyle/>
          <a:p>
            <a:r>
              <a:rPr lang="en-US" sz="3600" dirty="0">
                <a:solidFill>
                  <a:schemeClr val="tx1"/>
                </a:solidFill>
                <a:latin typeface="Lucida Bright" panose="02040602050505020304" pitchFamily="18" charset="0"/>
              </a:rPr>
              <a:t>Reconstruction of Damaged Image</a:t>
            </a:r>
            <a:endParaRPr lang="en-IN" sz="3600" dirty="0">
              <a:solidFill>
                <a:schemeClr val="tx1"/>
              </a:solidFill>
              <a:latin typeface="Lucida Bright" panose="02040602050505020304" pitchFamily="18" charset="0"/>
            </a:endParaRPr>
          </a:p>
        </p:txBody>
      </p:sp>
      <p:sp>
        <p:nvSpPr>
          <p:cNvPr id="6" name="Footer Placeholder 5">
            <a:extLst>
              <a:ext uri="{FF2B5EF4-FFF2-40B4-BE49-F238E27FC236}">
                <a16:creationId xmlns:a16="http://schemas.microsoft.com/office/drawing/2014/main" id="{4535C5E0-8252-1559-6155-BF2F80D144A2}"/>
              </a:ext>
            </a:extLst>
          </p:cNvPr>
          <p:cNvSpPr>
            <a:spLocks noGrp="1"/>
          </p:cNvSpPr>
          <p:nvPr>
            <p:ph type="ftr" sz="quarter" idx="11"/>
          </p:nvPr>
        </p:nvSpPr>
        <p:spPr/>
        <p:txBody>
          <a:bodyPr/>
          <a:lstStyle/>
          <a:p>
            <a:r>
              <a:rPr lang="en-IN"/>
              <a:t>Prepared by : Dr. M. Susila, Associate Professor, ECE, SRMIST-KTR</a:t>
            </a:r>
          </a:p>
        </p:txBody>
      </p:sp>
      <p:sp>
        <p:nvSpPr>
          <p:cNvPr id="4" name="Slide Number Placeholder 3">
            <a:extLst>
              <a:ext uri="{FF2B5EF4-FFF2-40B4-BE49-F238E27FC236}">
                <a16:creationId xmlns:a16="http://schemas.microsoft.com/office/drawing/2014/main" id="{FC8347A4-A4B6-D35F-0459-64F5625AABF3}"/>
              </a:ext>
            </a:extLst>
          </p:cNvPr>
          <p:cNvSpPr>
            <a:spLocks noGrp="1"/>
          </p:cNvSpPr>
          <p:nvPr>
            <p:ph type="sldNum" sz="quarter" idx="12"/>
          </p:nvPr>
        </p:nvSpPr>
        <p:spPr/>
        <p:txBody>
          <a:bodyPr/>
          <a:lstStyle/>
          <a:p>
            <a:fld id="{CFC69EEA-1951-47A2-B122-736A44645EA6}" type="slidenum">
              <a:rPr lang="en-IN" smtClean="0"/>
              <a:t>21</a:t>
            </a:fld>
            <a:endParaRPr lang="en-IN"/>
          </a:p>
        </p:txBody>
      </p:sp>
      <p:pic>
        <p:nvPicPr>
          <p:cNvPr id="5" name="Picture 4" descr="C:\Users\admin\Desktop\download.png">
            <a:extLst>
              <a:ext uri="{FF2B5EF4-FFF2-40B4-BE49-F238E27FC236}">
                <a16:creationId xmlns:a16="http://schemas.microsoft.com/office/drawing/2014/main" id="{790B6DC7-C255-F5E2-96A8-CF59F83B8032}"/>
              </a:ext>
            </a:extLst>
          </p:cNvPr>
          <p:cNvPicPr/>
          <p:nvPr/>
        </p:nvPicPr>
        <p:blipFill rotWithShape="1">
          <a:blip r:embed="rId2"/>
          <a:srcRect l="3443" t="18274" b="16146"/>
          <a:stretch/>
        </p:blipFill>
        <p:spPr bwMode="auto">
          <a:xfrm>
            <a:off x="10467832" y="113763"/>
            <a:ext cx="1419367" cy="710637"/>
          </a:xfrm>
          <a:prstGeom prst="rect">
            <a:avLst/>
          </a:prstGeom>
          <a:noFill/>
        </p:spPr>
      </p:pic>
      <p:pic>
        <p:nvPicPr>
          <p:cNvPr id="1026" name="Picture 2" descr="ImageProcessing_2">
            <a:extLst>
              <a:ext uri="{FF2B5EF4-FFF2-40B4-BE49-F238E27FC236}">
                <a16:creationId xmlns:a16="http://schemas.microsoft.com/office/drawing/2014/main" id="{CF208AC3-98F0-3EDF-6511-19C09D4501C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89557" y="1737360"/>
            <a:ext cx="8913264" cy="4473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159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95253-74E2-882C-3D0D-69B9DA9E2501}"/>
              </a:ext>
            </a:extLst>
          </p:cNvPr>
          <p:cNvSpPr>
            <a:spLocks noGrp="1"/>
          </p:cNvSpPr>
          <p:nvPr>
            <p:ph type="title"/>
          </p:nvPr>
        </p:nvSpPr>
        <p:spPr/>
        <p:txBody>
          <a:bodyPr>
            <a:normAutofit/>
          </a:bodyPr>
          <a:lstStyle/>
          <a:p>
            <a:r>
              <a:rPr lang="en-US" sz="3600" dirty="0">
                <a:solidFill>
                  <a:schemeClr val="tx1"/>
                </a:solidFill>
                <a:latin typeface="Lucida Bright" panose="02040602050505020304" pitchFamily="18" charset="0"/>
              </a:rPr>
              <a:t>Types of Images</a:t>
            </a:r>
            <a:endParaRPr lang="en-IN" sz="3600" dirty="0">
              <a:solidFill>
                <a:schemeClr val="tx1"/>
              </a:solidFill>
              <a:latin typeface="Lucida Bright" panose="02040602050505020304" pitchFamily="18" charset="0"/>
            </a:endParaRPr>
          </a:p>
        </p:txBody>
      </p:sp>
      <p:sp>
        <p:nvSpPr>
          <p:cNvPr id="6" name="Footer Placeholder 5">
            <a:extLst>
              <a:ext uri="{FF2B5EF4-FFF2-40B4-BE49-F238E27FC236}">
                <a16:creationId xmlns:a16="http://schemas.microsoft.com/office/drawing/2014/main" id="{4535C5E0-8252-1559-6155-BF2F80D144A2}"/>
              </a:ext>
            </a:extLst>
          </p:cNvPr>
          <p:cNvSpPr>
            <a:spLocks noGrp="1"/>
          </p:cNvSpPr>
          <p:nvPr>
            <p:ph type="ftr" sz="quarter" idx="11"/>
          </p:nvPr>
        </p:nvSpPr>
        <p:spPr/>
        <p:txBody>
          <a:bodyPr/>
          <a:lstStyle/>
          <a:p>
            <a:r>
              <a:rPr lang="en-IN"/>
              <a:t>Prepared by : Dr. M. Susila, Associate Professor, ECE, SRMIST-KTR</a:t>
            </a:r>
          </a:p>
        </p:txBody>
      </p:sp>
      <p:sp>
        <p:nvSpPr>
          <p:cNvPr id="4" name="Slide Number Placeholder 3">
            <a:extLst>
              <a:ext uri="{FF2B5EF4-FFF2-40B4-BE49-F238E27FC236}">
                <a16:creationId xmlns:a16="http://schemas.microsoft.com/office/drawing/2014/main" id="{FC8347A4-A4B6-D35F-0459-64F5625AABF3}"/>
              </a:ext>
            </a:extLst>
          </p:cNvPr>
          <p:cNvSpPr>
            <a:spLocks noGrp="1"/>
          </p:cNvSpPr>
          <p:nvPr>
            <p:ph type="sldNum" sz="quarter" idx="12"/>
          </p:nvPr>
        </p:nvSpPr>
        <p:spPr/>
        <p:txBody>
          <a:bodyPr/>
          <a:lstStyle/>
          <a:p>
            <a:fld id="{CFC69EEA-1951-47A2-B122-736A44645EA6}" type="slidenum">
              <a:rPr lang="en-IN" smtClean="0"/>
              <a:t>22</a:t>
            </a:fld>
            <a:endParaRPr lang="en-IN"/>
          </a:p>
        </p:txBody>
      </p:sp>
      <p:pic>
        <p:nvPicPr>
          <p:cNvPr id="5" name="Picture 4" descr="C:\Users\admin\Desktop\download.png">
            <a:extLst>
              <a:ext uri="{FF2B5EF4-FFF2-40B4-BE49-F238E27FC236}">
                <a16:creationId xmlns:a16="http://schemas.microsoft.com/office/drawing/2014/main" id="{790B6DC7-C255-F5E2-96A8-CF59F83B8032}"/>
              </a:ext>
            </a:extLst>
          </p:cNvPr>
          <p:cNvPicPr/>
          <p:nvPr/>
        </p:nvPicPr>
        <p:blipFill rotWithShape="1">
          <a:blip r:embed="rId2"/>
          <a:srcRect l="3443" t="18274" b="16146"/>
          <a:stretch/>
        </p:blipFill>
        <p:spPr bwMode="auto">
          <a:xfrm>
            <a:off x="10467832" y="113763"/>
            <a:ext cx="1419367" cy="710637"/>
          </a:xfrm>
          <a:prstGeom prst="rect">
            <a:avLst/>
          </a:prstGeom>
          <a:noFill/>
        </p:spPr>
      </p:pic>
      <p:sp>
        <p:nvSpPr>
          <p:cNvPr id="7" name="Content Placeholder 6">
            <a:extLst>
              <a:ext uri="{FF2B5EF4-FFF2-40B4-BE49-F238E27FC236}">
                <a16:creationId xmlns:a16="http://schemas.microsoft.com/office/drawing/2014/main" id="{A05BDCA0-AD9F-1225-E7A9-CA1C138E2182}"/>
              </a:ext>
            </a:extLst>
          </p:cNvPr>
          <p:cNvSpPr>
            <a:spLocks noGrp="1"/>
          </p:cNvSpPr>
          <p:nvPr>
            <p:ph idx="1"/>
          </p:nvPr>
        </p:nvSpPr>
        <p:spPr>
          <a:xfrm>
            <a:off x="745588" y="1890130"/>
            <a:ext cx="11141611" cy="4569655"/>
          </a:xfrm>
        </p:spPr>
        <p:txBody>
          <a:bodyPr>
            <a:noAutofit/>
          </a:bodyPr>
          <a:lstStyle/>
          <a:p>
            <a:pPr>
              <a:buFont typeface="Wingdings" panose="05000000000000000000" pitchFamily="2" charset="2"/>
              <a:buChar char="v"/>
            </a:pPr>
            <a:r>
              <a:rPr lang="en-US" sz="2400" b="1" i="1" dirty="0">
                <a:solidFill>
                  <a:schemeClr val="tx1"/>
                </a:solidFill>
                <a:latin typeface="Gill Sans MT" panose="020B0502020104020203" pitchFamily="34" charset="0"/>
              </a:rPr>
              <a:t>Binary Image </a:t>
            </a:r>
            <a:r>
              <a:rPr lang="en-US" sz="2400" dirty="0">
                <a:solidFill>
                  <a:schemeClr val="tx1"/>
                </a:solidFill>
                <a:latin typeface="Gill Sans MT" panose="020B0502020104020203" pitchFamily="34" charset="0"/>
              </a:rPr>
              <a:t>– only two pixel value – Black – 0 &amp; White – 1 : Monochrome</a:t>
            </a:r>
          </a:p>
          <a:p>
            <a:pPr>
              <a:buFont typeface="Wingdings" panose="05000000000000000000" pitchFamily="2" charset="2"/>
              <a:buChar char="v"/>
            </a:pPr>
            <a:r>
              <a:rPr lang="en-US" sz="2400" b="1" i="1" dirty="0">
                <a:solidFill>
                  <a:schemeClr val="tx1"/>
                </a:solidFill>
                <a:latin typeface="Gill Sans MT" panose="020B0502020104020203" pitchFamily="34" charset="0"/>
              </a:rPr>
              <a:t>Black and White Image </a:t>
            </a:r>
            <a:r>
              <a:rPr lang="en-US" sz="2400" dirty="0">
                <a:solidFill>
                  <a:schemeClr val="tx1"/>
                </a:solidFill>
                <a:latin typeface="Gill Sans MT" panose="020B0502020104020203" pitchFamily="34" charset="0"/>
              </a:rPr>
              <a:t>– No gray level – Portable bit map (format)</a:t>
            </a:r>
          </a:p>
          <a:p>
            <a:pPr>
              <a:buFont typeface="Wingdings" panose="05000000000000000000" pitchFamily="2" charset="2"/>
              <a:buChar char="v"/>
            </a:pPr>
            <a:r>
              <a:rPr lang="en-US" sz="2400" b="1" i="1" dirty="0">
                <a:solidFill>
                  <a:schemeClr val="tx1"/>
                </a:solidFill>
                <a:latin typeface="Gill Sans MT" panose="020B0502020104020203" pitchFamily="34" charset="0"/>
              </a:rPr>
              <a:t>2,3,4,5,6 bit </a:t>
            </a:r>
            <a:r>
              <a:rPr lang="en-US" sz="2400" b="1" i="1" dirty="0" err="1">
                <a:solidFill>
                  <a:schemeClr val="tx1"/>
                </a:solidFill>
                <a:latin typeface="Gill Sans MT" panose="020B0502020104020203" pitchFamily="34" charset="0"/>
              </a:rPr>
              <a:t>colour</a:t>
            </a:r>
            <a:r>
              <a:rPr lang="en-US" sz="2400" b="1" i="1" dirty="0">
                <a:solidFill>
                  <a:schemeClr val="tx1"/>
                </a:solidFill>
                <a:latin typeface="Gill Sans MT" panose="020B0502020104020203" pitchFamily="34" charset="0"/>
              </a:rPr>
              <a:t> format</a:t>
            </a:r>
            <a:r>
              <a:rPr lang="en-US" sz="2400" dirty="0">
                <a:solidFill>
                  <a:schemeClr val="tx1"/>
                </a:solidFill>
                <a:latin typeface="Gill Sans MT" panose="020B0502020104020203" pitchFamily="34" charset="0"/>
              </a:rPr>
              <a:t>– Not in use today – 2 (4 </a:t>
            </a:r>
            <a:r>
              <a:rPr lang="en-US" sz="2400" dirty="0" err="1">
                <a:solidFill>
                  <a:schemeClr val="tx1"/>
                </a:solidFill>
                <a:latin typeface="Gill Sans MT" panose="020B0502020104020203" pitchFamily="34" charset="0"/>
              </a:rPr>
              <a:t>colour</a:t>
            </a:r>
            <a:r>
              <a:rPr lang="en-US" sz="2400" dirty="0">
                <a:solidFill>
                  <a:schemeClr val="tx1"/>
                </a:solidFill>
                <a:latin typeface="Gill Sans MT" panose="020B0502020104020203" pitchFamily="34" charset="0"/>
              </a:rPr>
              <a:t>), 3 ( 8 </a:t>
            </a:r>
            <a:r>
              <a:rPr lang="en-US" sz="2400" dirty="0" err="1">
                <a:solidFill>
                  <a:schemeClr val="tx1"/>
                </a:solidFill>
                <a:latin typeface="Gill Sans MT" panose="020B0502020104020203" pitchFamily="34" charset="0"/>
              </a:rPr>
              <a:t>colour</a:t>
            </a:r>
            <a:r>
              <a:rPr lang="en-US" sz="2400" dirty="0">
                <a:solidFill>
                  <a:schemeClr val="tx1"/>
                </a:solidFill>
                <a:latin typeface="Gill Sans MT" panose="020B0502020104020203" pitchFamily="34" charset="0"/>
              </a:rPr>
              <a:t>)…. 6 (64 </a:t>
            </a:r>
            <a:r>
              <a:rPr lang="en-US" sz="2400" dirty="0" err="1">
                <a:solidFill>
                  <a:schemeClr val="tx1"/>
                </a:solidFill>
                <a:latin typeface="Gill Sans MT" panose="020B0502020104020203" pitchFamily="34" charset="0"/>
              </a:rPr>
              <a:t>colour</a:t>
            </a:r>
            <a:r>
              <a:rPr lang="en-US" sz="2400" dirty="0">
                <a:solidFill>
                  <a:schemeClr val="tx1"/>
                </a:solidFill>
                <a:latin typeface="Gill Sans MT" panose="020B0502020104020203" pitchFamily="34" charset="0"/>
              </a:rPr>
              <a:t>) </a:t>
            </a:r>
          </a:p>
          <a:p>
            <a:pPr>
              <a:buFont typeface="Wingdings" panose="05000000000000000000" pitchFamily="2" charset="2"/>
              <a:buChar char="v"/>
            </a:pPr>
            <a:r>
              <a:rPr lang="en-US" sz="2400" b="1" i="1" dirty="0">
                <a:solidFill>
                  <a:schemeClr val="tx1"/>
                </a:solidFill>
                <a:latin typeface="Gill Sans MT" panose="020B0502020104020203" pitchFamily="34" charset="0"/>
              </a:rPr>
              <a:t>8 bit </a:t>
            </a:r>
            <a:r>
              <a:rPr lang="en-US" sz="2400" b="1" i="1" dirty="0" err="1">
                <a:solidFill>
                  <a:schemeClr val="tx1"/>
                </a:solidFill>
                <a:latin typeface="Gill Sans MT" panose="020B0502020104020203" pitchFamily="34" charset="0"/>
              </a:rPr>
              <a:t>colour</a:t>
            </a:r>
            <a:r>
              <a:rPr lang="en-US" sz="2400" b="1" i="1" dirty="0">
                <a:solidFill>
                  <a:schemeClr val="tx1"/>
                </a:solidFill>
                <a:latin typeface="Gill Sans MT" panose="020B0502020104020203" pitchFamily="34" charset="0"/>
              </a:rPr>
              <a:t> format </a:t>
            </a:r>
            <a:r>
              <a:rPr lang="en-US" sz="2400" dirty="0">
                <a:solidFill>
                  <a:schemeClr val="tx1"/>
                </a:solidFill>
                <a:latin typeface="Gill Sans MT" panose="020B0502020104020203" pitchFamily="34" charset="0"/>
              </a:rPr>
              <a:t>– Famous image format – Grayscale Image- 8 bit has 256 </a:t>
            </a:r>
            <a:r>
              <a:rPr lang="en-US" sz="2400" dirty="0" err="1">
                <a:solidFill>
                  <a:schemeClr val="tx1"/>
                </a:solidFill>
                <a:latin typeface="Gill Sans MT" panose="020B0502020104020203" pitchFamily="34" charset="0"/>
              </a:rPr>
              <a:t>colours</a:t>
            </a:r>
            <a:r>
              <a:rPr lang="en-US" sz="2400" dirty="0">
                <a:solidFill>
                  <a:schemeClr val="tx1"/>
                </a:solidFill>
                <a:latin typeface="Gill Sans MT" panose="020B0502020104020203" pitchFamily="34" charset="0"/>
              </a:rPr>
              <a:t> (0 – black – 255 – White and 127 – Gray </a:t>
            </a:r>
            <a:r>
              <a:rPr lang="en-US" sz="2400" dirty="0" err="1">
                <a:solidFill>
                  <a:schemeClr val="tx1"/>
                </a:solidFill>
                <a:latin typeface="Gill Sans MT" panose="020B0502020104020203" pitchFamily="34" charset="0"/>
              </a:rPr>
              <a:t>colour</a:t>
            </a:r>
            <a:r>
              <a:rPr lang="en-US" sz="2400" dirty="0">
                <a:solidFill>
                  <a:schemeClr val="tx1"/>
                </a:solidFill>
                <a:latin typeface="Gill Sans MT" panose="020B0502020104020203" pitchFamily="34" charset="0"/>
              </a:rPr>
              <a:t>)</a:t>
            </a:r>
          </a:p>
          <a:p>
            <a:pPr>
              <a:buFont typeface="Wingdings" panose="05000000000000000000" pitchFamily="2" charset="2"/>
              <a:buChar char="v"/>
            </a:pPr>
            <a:r>
              <a:rPr lang="en-US" sz="2400" b="1" i="1" dirty="0">
                <a:solidFill>
                  <a:schemeClr val="tx1"/>
                </a:solidFill>
                <a:latin typeface="Gill Sans MT" panose="020B0502020104020203" pitchFamily="34" charset="0"/>
              </a:rPr>
              <a:t>16 bit </a:t>
            </a:r>
            <a:r>
              <a:rPr lang="en-US" sz="2400" b="1" i="1" dirty="0" err="1">
                <a:solidFill>
                  <a:schemeClr val="tx1"/>
                </a:solidFill>
                <a:latin typeface="Gill Sans MT" panose="020B0502020104020203" pitchFamily="34" charset="0"/>
              </a:rPr>
              <a:t>colour</a:t>
            </a:r>
            <a:r>
              <a:rPr lang="en-US" sz="2400" b="1" i="1" dirty="0">
                <a:solidFill>
                  <a:schemeClr val="tx1"/>
                </a:solidFill>
                <a:latin typeface="Gill Sans MT" panose="020B0502020104020203" pitchFamily="34" charset="0"/>
              </a:rPr>
              <a:t> format </a:t>
            </a:r>
            <a:r>
              <a:rPr lang="en-US" sz="2400" dirty="0">
                <a:solidFill>
                  <a:schemeClr val="tx1"/>
                </a:solidFill>
                <a:latin typeface="Gill Sans MT" panose="020B0502020104020203" pitchFamily="34" charset="0"/>
              </a:rPr>
              <a:t>– 65536 different </a:t>
            </a:r>
            <a:r>
              <a:rPr lang="en-US" sz="2400" dirty="0" err="1">
                <a:solidFill>
                  <a:schemeClr val="tx1"/>
                </a:solidFill>
                <a:latin typeface="Gill Sans MT" panose="020B0502020104020203" pitchFamily="34" charset="0"/>
              </a:rPr>
              <a:t>colours</a:t>
            </a:r>
            <a:r>
              <a:rPr lang="en-US" sz="2400" dirty="0">
                <a:solidFill>
                  <a:schemeClr val="tx1"/>
                </a:solidFill>
                <a:latin typeface="Gill Sans MT" panose="020B0502020104020203" pitchFamily="34" charset="0"/>
              </a:rPr>
              <a:t> – High Colour Format – RGB format -</a:t>
            </a:r>
            <a:r>
              <a:rPr lang="en-IN" sz="2400" b="0" i="0" dirty="0">
                <a:solidFill>
                  <a:schemeClr val="tx1"/>
                </a:solidFill>
                <a:effectLst/>
                <a:latin typeface="Gill Sans MT" panose="020B0502020104020203" pitchFamily="34" charset="0"/>
              </a:rPr>
              <a:t>5 bits for R, 6 bits for G, 5 bits for B.</a:t>
            </a:r>
            <a:r>
              <a:rPr lang="en-US" sz="2400" b="0" i="0" dirty="0">
                <a:solidFill>
                  <a:schemeClr val="tx1"/>
                </a:solidFill>
                <a:effectLst/>
                <a:latin typeface="Gill Sans MT" panose="020B0502020104020203" pitchFamily="34" charset="0"/>
              </a:rPr>
              <a:t>.</a:t>
            </a:r>
          </a:p>
          <a:p>
            <a:pPr>
              <a:buFont typeface="Wingdings" panose="05000000000000000000" pitchFamily="2" charset="2"/>
              <a:buChar char="v"/>
            </a:pPr>
            <a:r>
              <a:rPr lang="en-US" sz="2400" b="1" i="1" dirty="0">
                <a:solidFill>
                  <a:schemeClr val="tx1"/>
                </a:solidFill>
                <a:latin typeface="Gill Sans MT" panose="020B0502020104020203" pitchFamily="34" charset="0"/>
              </a:rPr>
              <a:t>24 bit </a:t>
            </a:r>
            <a:r>
              <a:rPr lang="en-US" sz="2400" b="1" i="1" dirty="0" err="1">
                <a:solidFill>
                  <a:schemeClr val="tx1"/>
                </a:solidFill>
                <a:latin typeface="Gill Sans MT" panose="020B0502020104020203" pitchFamily="34" charset="0"/>
              </a:rPr>
              <a:t>colour</a:t>
            </a:r>
            <a:r>
              <a:rPr lang="en-US" sz="2400" b="1" i="1" dirty="0">
                <a:solidFill>
                  <a:schemeClr val="tx1"/>
                </a:solidFill>
                <a:latin typeface="Gill Sans MT" panose="020B0502020104020203" pitchFamily="34" charset="0"/>
              </a:rPr>
              <a:t> format </a:t>
            </a:r>
            <a:r>
              <a:rPr lang="en-US" sz="2400" dirty="0">
                <a:solidFill>
                  <a:schemeClr val="tx1"/>
                </a:solidFill>
                <a:latin typeface="Gill Sans MT" panose="020B0502020104020203" pitchFamily="34" charset="0"/>
              </a:rPr>
              <a:t>– True </a:t>
            </a:r>
            <a:r>
              <a:rPr lang="en-US" sz="2400" dirty="0" err="1">
                <a:solidFill>
                  <a:schemeClr val="tx1"/>
                </a:solidFill>
                <a:latin typeface="Gill Sans MT" panose="020B0502020104020203" pitchFamily="34" charset="0"/>
              </a:rPr>
              <a:t>colour</a:t>
            </a:r>
            <a:r>
              <a:rPr lang="en-US" sz="2400" dirty="0">
                <a:solidFill>
                  <a:schemeClr val="tx1"/>
                </a:solidFill>
                <a:latin typeface="Gill Sans MT" panose="020B0502020104020203" pitchFamily="34" charset="0"/>
              </a:rPr>
              <a:t> format </a:t>
            </a:r>
            <a:r>
              <a:rPr lang="en-US" sz="2400" dirty="0">
                <a:solidFill>
                  <a:srgbClr val="000000"/>
                </a:solidFill>
                <a:latin typeface="Gill Sans MT" panose="020B0502020104020203" pitchFamily="34" charset="0"/>
              </a:rPr>
              <a:t>– 8 bits for R, 8 bits for G, 8 bits for B – PPM Portable </a:t>
            </a:r>
            <a:r>
              <a:rPr lang="en-US" sz="2400" dirty="0" err="1">
                <a:solidFill>
                  <a:srgbClr val="000000"/>
                </a:solidFill>
                <a:latin typeface="Gill Sans MT" panose="020B0502020104020203" pitchFamily="34" charset="0"/>
              </a:rPr>
              <a:t>pixmap</a:t>
            </a:r>
            <a:r>
              <a:rPr lang="en-US" sz="2400" dirty="0">
                <a:solidFill>
                  <a:srgbClr val="000000"/>
                </a:solidFill>
                <a:latin typeface="Gill Sans MT" panose="020B0502020104020203" pitchFamily="34" charset="0"/>
              </a:rPr>
              <a:t> (Linux) – bitmap (Windows)</a:t>
            </a:r>
          </a:p>
          <a:p>
            <a:pPr>
              <a:buFont typeface="Wingdings" panose="05000000000000000000" pitchFamily="2" charset="2"/>
              <a:buChar char="v"/>
            </a:pPr>
            <a:endParaRPr lang="en-US" sz="2200" dirty="0">
              <a:latin typeface="Gill Sans MT" panose="020B0502020104020203" pitchFamily="34" charset="0"/>
            </a:endParaRPr>
          </a:p>
          <a:p>
            <a:endParaRPr lang="en-US" sz="2200" dirty="0">
              <a:latin typeface="Gill Sans MT" panose="020B0502020104020203" pitchFamily="34" charset="0"/>
            </a:endParaRPr>
          </a:p>
        </p:txBody>
      </p:sp>
    </p:spTree>
    <p:extLst>
      <p:ext uri="{BB962C8B-B14F-4D97-AF65-F5344CB8AC3E}">
        <p14:creationId xmlns:p14="http://schemas.microsoft.com/office/powerpoint/2010/main" val="989803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95253-74E2-882C-3D0D-69B9DA9E2501}"/>
              </a:ext>
            </a:extLst>
          </p:cNvPr>
          <p:cNvSpPr>
            <a:spLocks noGrp="1"/>
          </p:cNvSpPr>
          <p:nvPr>
            <p:ph type="title"/>
          </p:nvPr>
        </p:nvSpPr>
        <p:spPr/>
        <p:txBody>
          <a:bodyPr>
            <a:normAutofit/>
          </a:bodyPr>
          <a:lstStyle/>
          <a:p>
            <a:r>
              <a:rPr lang="en-US" sz="3600" dirty="0">
                <a:solidFill>
                  <a:schemeClr val="tx1"/>
                </a:solidFill>
                <a:latin typeface="Lucida Bright" panose="02040602050505020304" pitchFamily="18" charset="0"/>
              </a:rPr>
              <a:t>Image Processing</a:t>
            </a:r>
            <a:endParaRPr lang="en-IN" sz="3600" dirty="0">
              <a:solidFill>
                <a:schemeClr val="tx1"/>
              </a:solidFill>
              <a:latin typeface="Lucida Bright" panose="02040602050505020304" pitchFamily="18" charset="0"/>
            </a:endParaRPr>
          </a:p>
        </p:txBody>
      </p:sp>
      <p:sp>
        <p:nvSpPr>
          <p:cNvPr id="6" name="Footer Placeholder 5">
            <a:extLst>
              <a:ext uri="{FF2B5EF4-FFF2-40B4-BE49-F238E27FC236}">
                <a16:creationId xmlns:a16="http://schemas.microsoft.com/office/drawing/2014/main" id="{4535C5E0-8252-1559-6155-BF2F80D144A2}"/>
              </a:ext>
            </a:extLst>
          </p:cNvPr>
          <p:cNvSpPr>
            <a:spLocks noGrp="1"/>
          </p:cNvSpPr>
          <p:nvPr>
            <p:ph type="ftr" sz="quarter" idx="11"/>
          </p:nvPr>
        </p:nvSpPr>
        <p:spPr/>
        <p:txBody>
          <a:bodyPr/>
          <a:lstStyle/>
          <a:p>
            <a:r>
              <a:rPr lang="en-IN"/>
              <a:t>Prepared by : Dr. M. Susila, Associate Professor, ECE, SRMIST-KTR</a:t>
            </a:r>
          </a:p>
        </p:txBody>
      </p:sp>
      <p:sp>
        <p:nvSpPr>
          <p:cNvPr id="4" name="Slide Number Placeholder 3">
            <a:extLst>
              <a:ext uri="{FF2B5EF4-FFF2-40B4-BE49-F238E27FC236}">
                <a16:creationId xmlns:a16="http://schemas.microsoft.com/office/drawing/2014/main" id="{FC8347A4-A4B6-D35F-0459-64F5625AABF3}"/>
              </a:ext>
            </a:extLst>
          </p:cNvPr>
          <p:cNvSpPr>
            <a:spLocks noGrp="1"/>
          </p:cNvSpPr>
          <p:nvPr>
            <p:ph type="sldNum" sz="quarter" idx="12"/>
          </p:nvPr>
        </p:nvSpPr>
        <p:spPr/>
        <p:txBody>
          <a:bodyPr/>
          <a:lstStyle/>
          <a:p>
            <a:fld id="{CFC69EEA-1951-47A2-B122-736A44645EA6}" type="slidenum">
              <a:rPr lang="en-IN" smtClean="0"/>
              <a:t>23</a:t>
            </a:fld>
            <a:endParaRPr lang="en-IN"/>
          </a:p>
        </p:txBody>
      </p:sp>
      <p:pic>
        <p:nvPicPr>
          <p:cNvPr id="5" name="Picture 4" descr="C:\Users\admin\Desktop\download.png">
            <a:extLst>
              <a:ext uri="{FF2B5EF4-FFF2-40B4-BE49-F238E27FC236}">
                <a16:creationId xmlns:a16="http://schemas.microsoft.com/office/drawing/2014/main" id="{790B6DC7-C255-F5E2-96A8-CF59F83B8032}"/>
              </a:ext>
            </a:extLst>
          </p:cNvPr>
          <p:cNvPicPr/>
          <p:nvPr/>
        </p:nvPicPr>
        <p:blipFill rotWithShape="1">
          <a:blip r:embed="rId2"/>
          <a:srcRect l="3443" t="18274" b="16146"/>
          <a:stretch/>
        </p:blipFill>
        <p:spPr bwMode="auto">
          <a:xfrm>
            <a:off x="10467832" y="113763"/>
            <a:ext cx="1419367" cy="710637"/>
          </a:xfrm>
          <a:prstGeom prst="rect">
            <a:avLst/>
          </a:prstGeom>
          <a:noFill/>
        </p:spPr>
      </p:pic>
      <p:sp>
        <p:nvSpPr>
          <p:cNvPr id="7" name="Content Placeholder 6">
            <a:extLst>
              <a:ext uri="{FF2B5EF4-FFF2-40B4-BE49-F238E27FC236}">
                <a16:creationId xmlns:a16="http://schemas.microsoft.com/office/drawing/2014/main" id="{A05BDCA0-AD9F-1225-E7A9-CA1C138E2182}"/>
              </a:ext>
            </a:extLst>
          </p:cNvPr>
          <p:cNvSpPr>
            <a:spLocks noGrp="1"/>
          </p:cNvSpPr>
          <p:nvPr>
            <p:ph idx="1"/>
          </p:nvPr>
        </p:nvSpPr>
        <p:spPr>
          <a:xfrm>
            <a:off x="745588" y="1890130"/>
            <a:ext cx="11141611" cy="4569655"/>
          </a:xfrm>
        </p:spPr>
        <p:txBody>
          <a:bodyPr>
            <a:noAutofit/>
          </a:bodyPr>
          <a:lstStyle/>
          <a:p>
            <a:r>
              <a:rPr lang="en-US" sz="2400" dirty="0">
                <a:solidFill>
                  <a:schemeClr val="tx1"/>
                </a:solidFill>
                <a:latin typeface="Gill Sans MT" panose="020B0502020104020203" pitchFamily="34" charset="0"/>
              </a:rPr>
              <a:t>Image processing basically involves the following three steps.</a:t>
            </a:r>
          </a:p>
          <a:p>
            <a:pPr lvl="1"/>
            <a:r>
              <a:rPr lang="en-US" sz="2400" dirty="0">
                <a:solidFill>
                  <a:schemeClr val="tx1"/>
                </a:solidFill>
                <a:latin typeface="Gill Sans MT" panose="020B0502020104020203" pitchFamily="34" charset="0"/>
              </a:rPr>
              <a:t>Importing an image with an optical scanner or digital photography.</a:t>
            </a:r>
          </a:p>
          <a:p>
            <a:pPr lvl="1"/>
            <a:endParaRPr lang="en-US" sz="2400" dirty="0">
              <a:solidFill>
                <a:schemeClr val="tx1"/>
              </a:solidFill>
              <a:latin typeface="Gill Sans MT" panose="020B0502020104020203" pitchFamily="34" charset="0"/>
            </a:endParaRPr>
          </a:p>
          <a:p>
            <a:pPr lvl="1"/>
            <a:r>
              <a:rPr lang="en-US" sz="2400" dirty="0">
                <a:solidFill>
                  <a:schemeClr val="tx1"/>
                </a:solidFill>
                <a:latin typeface="Gill Sans MT" panose="020B0502020104020203" pitchFamily="34" charset="0"/>
              </a:rPr>
              <a:t>Analysis and image management including data compression and image enhancement and visual detection patterns such as satellite imagery.</a:t>
            </a:r>
          </a:p>
          <a:p>
            <a:pPr lvl="1"/>
            <a:endParaRPr lang="en-US" sz="2400" dirty="0">
              <a:solidFill>
                <a:schemeClr val="tx1"/>
              </a:solidFill>
              <a:latin typeface="Gill Sans MT" panose="020B0502020104020203" pitchFamily="34" charset="0"/>
            </a:endParaRPr>
          </a:p>
          <a:p>
            <a:pPr lvl="1"/>
            <a:r>
              <a:rPr lang="en-US" sz="2400" dirty="0">
                <a:solidFill>
                  <a:schemeClr val="tx1"/>
                </a:solidFill>
                <a:latin typeface="Gill Sans MT" panose="020B0502020104020203" pitchFamily="34" charset="0"/>
              </a:rPr>
              <a:t>It produces the final stage where the result can be changed to an image or report based on image analysis.</a:t>
            </a:r>
          </a:p>
          <a:p>
            <a:pPr lvl="1"/>
            <a:endParaRPr lang="en-US" sz="2400" dirty="0">
              <a:solidFill>
                <a:schemeClr val="tx1"/>
              </a:solidFill>
              <a:latin typeface="Gill Sans MT" panose="020B0502020104020203" pitchFamily="34" charset="0"/>
            </a:endParaRPr>
          </a:p>
          <a:p>
            <a:pPr marL="201168" lvl="1" indent="0">
              <a:buNone/>
            </a:pPr>
            <a:r>
              <a:rPr lang="en-US" sz="2400" i="1" dirty="0">
                <a:solidFill>
                  <a:srgbClr val="0070C0"/>
                </a:solidFill>
                <a:latin typeface="Gill Sans MT" panose="020B0502020104020203" pitchFamily="34" charset="0"/>
              </a:rPr>
              <a:t>Image processing is a way by which an individual can enhance the quality of an image or gather alerting insights from an image and feed it to an algorithm to predict the later things.</a:t>
            </a:r>
          </a:p>
        </p:txBody>
      </p:sp>
    </p:spTree>
    <p:extLst>
      <p:ext uri="{BB962C8B-B14F-4D97-AF65-F5344CB8AC3E}">
        <p14:creationId xmlns:p14="http://schemas.microsoft.com/office/powerpoint/2010/main" val="3409943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D53D9-E1F2-4494-91A9-6AEC263C1620}"/>
              </a:ext>
            </a:extLst>
          </p:cNvPr>
          <p:cNvSpPr>
            <a:spLocks noGrp="1"/>
          </p:cNvSpPr>
          <p:nvPr>
            <p:ph type="title"/>
          </p:nvPr>
        </p:nvSpPr>
        <p:spPr>
          <a:xfrm>
            <a:off x="0" y="0"/>
            <a:ext cx="10515600" cy="859809"/>
          </a:xfrm>
        </p:spPr>
        <p:txBody>
          <a:bodyPr>
            <a:normAutofit/>
          </a:bodyPr>
          <a:lstStyle/>
          <a:p>
            <a:r>
              <a:rPr lang="en-US" sz="4000" b="1" dirty="0">
                <a:latin typeface="Arial Narrow" panose="020B0606020202030204" pitchFamily="34" charset="0"/>
              </a:rPr>
              <a:t>Digital Image</a:t>
            </a:r>
            <a:endParaRPr lang="en-IN" sz="4000" b="1" dirty="0">
              <a:latin typeface="Arial Narrow" panose="020B0606020202030204" pitchFamily="34" charset="0"/>
            </a:endParaRPr>
          </a:p>
        </p:txBody>
      </p:sp>
      <p:sp>
        <p:nvSpPr>
          <p:cNvPr id="3" name="Content Placeholder 2">
            <a:extLst>
              <a:ext uri="{FF2B5EF4-FFF2-40B4-BE49-F238E27FC236}">
                <a16:creationId xmlns:a16="http://schemas.microsoft.com/office/drawing/2014/main" id="{DA280791-FBCF-479F-AF55-9880E9433A40}"/>
              </a:ext>
            </a:extLst>
          </p:cNvPr>
          <p:cNvSpPr>
            <a:spLocks noGrp="1"/>
          </p:cNvSpPr>
          <p:nvPr>
            <p:ph idx="1"/>
          </p:nvPr>
        </p:nvSpPr>
        <p:spPr>
          <a:xfrm>
            <a:off x="155811" y="859809"/>
            <a:ext cx="11881513" cy="5718412"/>
          </a:xfrm>
        </p:spPr>
        <p:txBody>
          <a:bodyPr>
            <a:normAutofit lnSpcReduction="10000"/>
          </a:bodyPr>
          <a:lstStyle/>
          <a:p>
            <a:pPr algn="just"/>
            <a:endParaRPr lang="en-US" sz="3200" dirty="0">
              <a:latin typeface="Arial Narrow" panose="020B0606020202030204" pitchFamily="34" charset="0"/>
              <a:cs typeface="Tahoma" pitchFamily="34" charset="0"/>
            </a:endParaRPr>
          </a:p>
          <a:p>
            <a:pPr>
              <a:buNone/>
            </a:pPr>
            <a:r>
              <a:rPr lang="en-US" sz="3200" b="1" dirty="0">
                <a:solidFill>
                  <a:srgbClr val="339933"/>
                </a:solidFill>
                <a:cs typeface="Tahoma" pitchFamily="34" charset="0"/>
              </a:rPr>
              <a:t> </a:t>
            </a:r>
            <a:r>
              <a:rPr lang="en-US" sz="3200" b="1" dirty="0">
                <a:latin typeface="Arial Narrow" panose="020B0606020202030204" pitchFamily="34" charset="0"/>
                <a:cs typeface="Tahoma" pitchFamily="34" charset="0"/>
              </a:rPr>
              <a:t>Digital Image </a:t>
            </a:r>
          </a:p>
          <a:p>
            <a:pPr lvl="1"/>
            <a:r>
              <a:rPr lang="en-US" sz="3200" dirty="0">
                <a:latin typeface="Arial Narrow" panose="020B0606020202030204" pitchFamily="34" charset="0"/>
                <a:cs typeface="Tahoma" pitchFamily="34" charset="0"/>
              </a:rPr>
              <a:t> a two-dimensional function </a:t>
            </a:r>
          </a:p>
          <a:p>
            <a:pPr lvl="1"/>
            <a:r>
              <a:rPr lang="en-US" sz="3200" dirty="0">
                <a:latin typeface="Arial Narrow" panose="020B0606020202030204" pitchFamily="34" charset="0"/>
                <a:cs typeface="Tahoma" pitchFamily="34" charset="0"/>
              </a:rPr>
              <a:t> </a:t>
            </a:r>
            <a:r>
              <a:rPr lang="en-US" sz="3200" i="1" dirty="0">
                <a:latin typeface="Arial Narrow" panose="020B0606020202030204" pitchFamily="34" charset="0"/>
                <a:cs typeface="Tahoma" pitchFamily="34" charset="0"/>
              </a:rPr>
              <a:t>x</a:t>
            </a:r>
            <a:r>
              <a:rPr lang="en-US" sz="3200" dirty="0">
                <a:latin typeface="Arial Narrow" panose="020B0606020202030204" pitchFamily="34" charset="0"/>
                <a:cs typeface="Tahoma" pitchFamily="34" charset="0"/>
              </a:rPr>
              <a:t> and </a:t>
            </a:r>
            <a:r>
              <a:rPr lang="en-US" sz="3200" i="1" dirty="0">
                <a:latin typeface="Arial Narrow" panose="020B0606020202030204" pitchFamily="34" charset="0"/>
                <a:cs typeface="Tahoma" pitchFamily="34" charset="0"/>
              </a:rPr>
              <a:t>y</a:t>
            </a:r>
            <a:r>
              <a:rPr lang="en-US" sz="3200" dirty="0">
                <a:latin typeface="Arial Narrow" panose="020B0606020202030204" pitchFamily="34" charset="0"/>
                <a:cs typeface="Tahoma" pitchFamily="34" charset="0"/>
              </a:rPr>
              <a:t> are spatial coordinates</a:t>
            </a:r>
          </a:p>
          <a:p>
            <a:pPr lvl="1"/>
            <a:r>
              <a:rPr lang="en-US" sz="3200" dirty="0">
                <a:latin typeface="Arial Narrow" panose="020B0606020202030204" pitchFamily="34" charset="0"/>
                <a:cs typeface="Tahoma" pitchFamily="34" charset="0"/>
              </a:rPr>
              <a:t> The amplitude of </a:t>
            </a:r>
            <a:r>
              <a:rPr lang="en-US" sz="3200" i="1" dirty="0">
                <a:latin typeface="Arial Narrow" panose="020B0606020202030204" pitchFamily="34" charset="0"/>
                <a:cs typeface="Tahoma" pitchFamily="34" charset="0"/>
              </a:rPr>
              <a:t>f  </a:t>
            </a:r>
            <a:r>
              <a:rPr lang="en-US" sz="3200" dirty="0">
                <a:latin typeface="Arial Narrow" panose="020B0606020202030204" pitchFamily="34" charset="0"/>
                <a:cs typeface="Tahoma" pitchFamily="34" charset="0"/>
              </a:rPr>
              <a:t>is called intensity or gray level at the point (x, y)</a:t>
            </a:r>
          </a:p>
          <a:p>
            <a:pPr algn="just"/>
            <a:r>
              <a:rPr lang="en-US" sz="3200" dirty="0">
                <a:solidFill>
                  <a:srgbClr val="0070C0"/>
                </a:solidFill>
                <a:latin typeface="Arial Narrow" panose="020B0606020202030204" pitchFamily="34" charset="0"/>
              </a:rPr>
              <a:t>When x, y, and the amplitude values of f are all finite, discrete quantities, we call the image a digital image</a:t>
            </a:r>
          </a:p>
          <a:p>
            <a:pPr algn="just"/>
            <a:r>
              <a:rPr lang="en-US" sz="3200" dirty="0">
                <a:latin typeface="Arial Narrow" panose="020B0606020202030204" pitchFamily="34" charset="0"/>
              </a:rPr>
              <a:t>A digital image is composed of a finite number of elements, each of which has a particular location and value. </a:t>
            </a:r>
          </a:p>
          <a:p>
            <a:pPr algn="just"/>
            <a:r>
              <a:rPr lang="en-US" sz="3200" dirty="0">
                <a:latin typeface="Arial Narrow" panose="020B0606020202030204" pitchFamily="34" charset="0"/>
              </a:rPr>
              <a:t> These elements are referred to as </a:t>
            </a:r>
            <a:r>
              <a:rPr lang="en-US" sz="3200" dirty="0">
                <a:solidFill>
                  <a:srgbClr val="0070C0"/>
                </a:solidFill>
                <a:latin typeface="Arial Narrow" panose="020B0606020202030204" pitchFamily="34" charset="0"/>
              </a:rPr>
              <a:t>picture elements, image elements, </a:t>
            </a:r>
            <a:r>
              <a:rPr lang="en-US" sz="3200" dirty="0" err="1">
                <a:solidFill>
                  <a:srgbClr val="0070C0"/>
                </a:solidFill>
                <a:latin typeface="Arial Narrow" panose="020B0606020202030204" pitchFamily="34" charset="0"/>
              </a:rPr>
              <a:t>pels</a:t>
            </a:r>
            <a:r>
              <a:rPr lang="en-US" sz="3200" dirty="0">
                <a:solidFill>
                  <a:srgbClr val="0070C0"/>
                </a:solidFill>
                <a:latin typeface="Arial Narrow" panose="020B0606020202030204" pitchFamily="34" charset="0"/>
              </a:rPr>
              <a:t>, and pixels.</a:t>
            </a:r>
            <a:endParaRPr lang="en-IN" sz="3200" dirty="0">
              <a:solidFill>
                <a:srgbClr val="0070C0"/>
              </a:solidFill>
              <a:latin typeface="Arial Narrow" panose="020B0606020202030204" pitchFamily="34" charset="0"/>
            </a:endParaRPr>
          </a:p>
        </p:txBody>
      </p:sp>
      <p:sp>
        <p:nvSpPr>
          <p:cNvPr id="5" name="Slide Number Placeholder 4">
            <a:extLst>
              <a:ext uri="{FF2B5EF4-FFF2-40B4-BE49-F238E27FC236}">
                <a16:creationId xmlns:a16="http://schemas.microsoft.com/office/drawing/2014/main" id="{6113DB11-A22B-41EE-F6A1-12839D9A56D7}"/>
              </a:ext>
            </a:extLst>
          </p:cNvPr>
          <p:cNvSpPr>
            <a:spLocks noGrp="1"/>
          </p:cNvSpPr>
          <p:nvPr>
            <p:ph type="sldNum" sz="quarter" idx="12"/>
          </p:nvPr>
        </p:nvSpPr>
        <p:spPr/>
        <p:txBody>
          <a:bodyPr/>
          <a:lstStyle/>
          <a:p>
            <a:fld id="{CFC69EEA-1951-47A2-B122-736A44645EA6}" type="slidenum">
              <a:rPr lang="en-IN" smtClean="0"/>
              <a:t>24</a:t>
            </a:fld>
            <a:endParaRPr lang="en-IN"/>
          </a:p>
        </p:txBody>
      </p:sp>
      <p:pic>
        <p:nvPicPr>
          <p:cNvPr id="4" name="Picture 3" descr="C:\Users\admin\Desktop\download.png"/>
          <p:cNvPicPr/>
          <p:nvPr/>
        </p:nvPicPr>
        <p:blipFill rotWithShape="1">
          <a:blip r:embed="rId2"/>
          <a:srcRect l="3443" t="18274" b="16146"/>
          <a:stretch/>
        </p:blipFill>
        <p:spPr bwMode="auto">
          <a:xfrm>
            <a:off x="10467832" y="113763"/>
            <a:ext cx="1419367" cy="710637"/>
          </a:xfrm>
          <a:prstGeom prst="rect">
            <a:avLst/>
          </a:prstGeom>
          <a:noFill/>
        </p:spPr>
      </p:pic>
      <p:sp>
        <p:nvSpPr>
          <p:cNvPr id="6" name="Footer Placeholder 5">
            <a:extLst>
              <a:ext uri="{FF2B5EF4-FFF2-40B4-BE49-F238E27FC236}">
                <a16:creationId xmlns:a16="http://schemas.microsoft.com/office/drawing/2014/main" id="{C7556608-7233-0C6C-C76B-A9B11A49E0D8}"/>
              </a:ext>
            </a:extLst>
          </p:cNvPr>
          <p:cNvSpPr>
            <a:spLocks noGrp="1"/>
          </p:cNvSpPr>
          <p:nvPr>
            <p:ph type="ftr" sz="quarter" idx="11"/>
          </p:nvPr>
        </p:nvSpPr>
        <p:spPr/>
        <p:txBody>
          <a:bodyPr/>
          <a:lstStyle/>
          <a:p>
            <a:r>
              <a:rPr lang="en-IN"/>
              <a:t>Prepared by : Dr. M. Susila, Associate Professor, ECE, SRMIST-KTR</a:t>
            </a:r>
          </a:p>
        </p:txBody>
      </p:sp>
    </p:spTree>
    <p:extLst>
      <p:ext uri="{BB962C8B-B14F-4D97-AF65-F5344CB8AC3E}">
        <p14:creationId xmlns:p14="http://schemas.microsoft.com/office/powerpoint/2010/main" val="903243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240BA-2D1E-E737-0289-747181F1D8D9}"/>
              </a:ext>
            </a:extLst>
          </p:cNvPr>
          <p:cNvSpPr>
            <a:spLocks noGrp="1"/>
          </p:cNvSpPr>
          <p:nvPr>
            <p:ph type="title"/>
          </p:nvPr>
        </p:nvSpPr>
        <p:spPr/>
        <p:txBody>
          <a:bodyPr>
            <a:normAutofit/>
          </a:bodyPr>
          <a:lstStyle/>
          <a:p>
            <a:r>
              <a:rPr lang="en-US" sz="4000" b="1" dirty="0">
                <a:solidFill>
                  <a:srgbClr val="0070C0"/>
                </a:solidFill>
              </a:rPr>
              <a:t>Session -2</a:t>
            </a:r>
            <a:endParaRPr lang="en-IN" sz="4000" b="1" dirty="0">
              <a:solidFill>
                <a:srgbClr val="0070C0"/>
              </a:solidFill>
            </a:endParaRPr>
          </a:p>
        </p:txBody>
      </p:sp>
      <p:sp>
        <p:nvSpPr>
          <p:cNvPr id="3" name="Content Placeholder 2">
            <a:extLst>
              <a:ext uri="{FF2B5EF4-FFF2-40B4-BE49-F238E27FC236}">
                <a16:creationId xmlns:a16="http://schemas.microsoft.com/office/drawing/2014/main" id="{2BBC5D29-8AAF-EED4-661B-FEFD609B6D67}"/>
              </a:ext>
            </a:extLst>
          </p:cNvPr>
          <p:cNvSpPr>
            <a:spLocks noGrp="1"/>
          </p:cNvSpPr>
          <p:nvPr>
            <p:ph idx="1"/>
          </p:nvPr>
        </p:nvSpPr>
        <p:spPr/>
        <p:txBody>
          <a:bodyPr>
            <a:normAutofit/>
          </a:bodyPr>
          <a:lstStyle/>
          <a:p>
            <a:pPr marL="0" indent="0">
              <a:lnSpc>
                <a:spcPct val="107000"/>
              </a:lnSpc>
              <a:spcAft>
                <a:spcPts val="800"/>
              </a:spcAft>
              <a:buNone/>
            </a:pPr>
            <a:r>
              <a:rPr lang="en-US" sz="3200" i="1" dirty="0">
                <a:effectLst/>
                <a:latin typeface="Gill Sans MT" panose="020B0502020104020203" pitchFamily="34" charset="0"/>
              </a:rPr>
              <a:t>Introduction to Image Formation</a:t>
            </a:r>
            <a:endParaRPr lang="en-IN" sz="2800" i="1" dirty="0">
              <a:effectLst/>
              <a:latin typeface="Gill Sans MT" panose="020B0502020104020203" pitchFamily="34" charset="0"/>
              <a:ea typeface="Calibri" panose="020F0502020204030204" pitchFamily="34" charset="0"/>
            </a:endParaRPr>
          </a:p>
        </p:txBody>
      </p:sp>
      <p:sp>
        <p:nvSpPr>
          <p:cNvPr id="4" name="Footer Placeholder 3">
            <a:extLst>
              <a:ext uri="{FF2B5EF4-FFF2-40B4-BE49-F238E27FC236}">
                <a16:creationId xmlns:a16="http://schemas.microsoft.com/office/drawing/2014/main" id="{DBB6956B-2FA2-6F55-AFEA-E0F6CDC31578}"/>
              </a:ext>
            </a:extLst>
          </p:cNvPr>
          <p:cNvSpPr>
            <a:spLocks noGrp="1"/>
          </p:cNvSpPr>
          <p:nvPr>
            <p:ph type="ftr" sz="quarter" idx="11"/>
          </p:nvPr>
        </p:nvSpPr>
        <p:spPr/>
        <p:txBody>
          <a:bodyPr/>
          <a:lstStyle/>
          <a:p>
            <a:r>
              <a:rPr lang="en-IN"/>
              <a:t>Prepared by : Dr. M. Susila, Associate Professor, ECE, SRMIST-KTR</a:t>
            </a:r>
          </a:p>
        </p:txBody>
      </p:sp>
      <p:sp>
        <p:nvSpPr>
          <p:cNvPr id="5" name="Slide Number Placeholder 4">
            <a:extLst>
              <a:ext uri="{FF2B5EF4-FFF2-40B4-BE49-F238E27FC236}">
                <a16:creationId xmlns:a16="http://schemas.microsoft.com/office/drawing/2014/main" id="{105DB6E6-C2C3-0CCD-2257-47E075464E29}"/>
              </a:ext>
            </a:extLst>
          </p:cNvPr>
          <p:cNvSpPr>
            <a:spLocks noGrp="1"/>
          </p:cNvSpPr>
          <p:nvPr>
            <p:ph type="sldNum" sz="quarter" idx="12"/>
          </p:nvPr>
        </p:nvSpPr>
        <p:spPr/>
        <p:txBody>
          <a:bodyPr/>
          <a:lstStyle/>
          <a:p>
            <a:fld id="{CFC69EEA-1951-47A2-B122-736A44645EA6}" type="slidenum">
              <a:rPr lang="en-IN" smtClean="0"/>
              <a:t>25</a:t>
            </a:fld>
            <a:endParaRPr lang="en-IN"/>
          </a:p>
        </p:txBody>
      </p:sp>
      <p:pic>
        <p:nvPicPr>
          <p:cNvPr id="1026" name="Picture 2">
            <a:extLst>
              <a:ext uri="{FF2B5EF4-FFF2-40B4-BE49-F238E27FC236}">
                <a16:creationId xmlns:a16="http://schemas.microsoft.com/office/drawing/2014/main" id="{8B17A2C3-7959-94CA-819C-B82413C832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1716" y="2328051"/>
            <a:ext cx="5796847" cy="3863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9927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D899C-A32D-4377-9482-C1C74533A4F6}"/>
              </a:ext>
            </a:extLst>
          </p:cNvPr>
          <p:cNvSpPr>
            <a:spLocks noGrp="1"/>
          </p:cNvSpPr>
          <p:nvPr>
            <p:ph type="title"/>
          </p:nvPr>
        </p:nvSpPr>
        <p:spPr>
          <a:xfrm>
            <a:off x="1123720" y="932025"/>
            <a:ext cx="10515600" cy="764275"/>
          </a:xfrm>
        </p:spPr>
        <p:txBody>
          <a:bodyPr>
            <a:normAutofit/>
          </a:bodyPr>
          <a:lstStyle/>
          <a:p>
            <a:r>
              <a:rPr lang="en-US" sz="2400" b="1" dirty="0">
                <a:solidFill>
                  <a:schemeClr val="tx1"/>
                </a:solidFill>
              </a:rPr>
              <a:t>Image Processing to Computer Vision</a:t>
            </a:r>
            <a:endParaRPr lang="en-IN" sz="2400" b="1" dirty="0">
              <a:solidFill>
                <a:schemeClr val="tx1"/>
              </a:solidFill>
            </a:endParaRPr>
          </a:p>
        </p:txBody>
      </p:sp>
      <p:sp>
        <p:nvSpPr>
          <p:cNvPr id="3" name="Content Placeholder 2">
            <a:extLst>
              <a:ext uri="{FF2B5EF4-FFF2-40B4-BE49-F238E27FC236}">
                <a16:creationId xmlns:a16="http://schemas.microsoft.com/office/drawing/2014/main" id="{C12BEE55-CE26-4BCC-B28A-111BB4A8A356}"/>
              </a:ext>
            </a:extLst>
          </p:cNvPr>
          <p:cNvSpPr>
            <a:spLocks noGrp="1"/>
          </p:cNvSpPr>
          <p:nvPr>
            <p:ph idx="1"/>
          </p:nvPr>
        </p:nvSpPr>
        <p:spPr>
          <a:xfrm>
            <a:off x="1123719" y="2061425"/>
            <a:ext cx="10817503" cy="4398360"/>
          </a:xfrm>
        </p:spPr>
        <p:txBody>
          <a:bodyPr>
            <a:normAutofit/>
          </a:bodyPr>
          <a:lstStyle/>
          <a:p>
            <a:r>
              <a:rPr lang="en-IN" sz="2400" dirty="0">
                <a:solidFill>
                  <a:schemeClr val="tx1">
                    <a:lumMod val="95000"/>
                    <a:lumOff val="5000"/>
                  </a:schemeClr>
                </a:solidFill>
                <a:latin typeface="Gill Sans MT" panose="020B0502020104020203" pitchFamily="34" charset="0"/>
              </a:rPr>
              <a:t>The continuum from image processing to computer vision can be broken up into low-, mid- and high-level processes.</a:t>
            </a:r>
          </a:p>
        </p:txBody>
      </p:sp>
      <p:sp>
        <p:nvSpPr>
          <p:cNvPr id="6" name="Slide Number Placeholder 5">
            <a:extLst>
              <a:ext uri="{FF2B5EF4-FFF2-40B4-BE49-F238E27FC236}">
                <a16:creationId xmlns:a16="http://schemas.microsoft.com/office/drawing/2014/main" id="{0BF763F7-B257-0179-6DAE-BF5A23420DE4}"/>
              </a:ext>
            </a:extLst>
          </p:cNvPr>
          <p:cNvSpPr>
            <a:spLocks noGrp="1"/>
          </p:cNvSpPr>
          <p:nvPr>
            <p:ph type="sldNum" sz="quarter" idx="12"/>
          </p:nvPr>
        </p:nvSpPr>
        <p:spPr/>
        <p:txBody>
          <a:bodyPr/>
          <a:lstStyle/>
          <a:p>
            <a:fld id="{CFC69EEA-1951-47A2-B122-736A44645EA6}" type="slidenum">
              <a:rPr lang="en-IN" smtClean="0"/>
              <a:t>26</a:t>
            </a:fld>
            <a:endParaRPr lang="en-IN"/>
          </a:p>
        </p:txBody>
      </p:sp>
      <p:graphicFrame>
        <p:nvGraphicFramePr>
          <p:cNvPr id="4" name="Table 3"/>
          <p:cNvGraphicFramePr>
            <a:graphicFrameLocks noGrp="1"/>
          </p:cNvGraphicFramePr>
          <p:nvPr>
            <p:extLst>
              <p:ext uri="{D42A27DB-BD31-4B8C-83A1-F6EECF244321}">
                <p14:modId xmlns:p14="http://schemas.microsoft.com/office/powerpoint/2010/main" val="1830452612"/>
              </p:ext>
            </p:extLst>
          </p:nvPr>
        </p:nvGraphicFramePr>
        <p:xfrm>
          <a:off x="1389216" y="3185517"/>
          <a:ext cx="9679065" cy="2621280"/>
        </p:xfrm>
        <a:graphic>
          <a:graphicData uri="http://schemas.openxmlformats.org/drawingml/2006/table">
            <a:tbl>
              <a:tblPr firstRow="1" bandRow="1">
                <a:tableStyleId>{5C22544A-7EE6-4342-B048-85BDC9FD1C3A}</a:tableStyleId>
              </a:tblPr>
              <a:tblGrid>
                <a:gridCol w="3447189">
                  <a:extLst>
                    <a:ext uri="{9D8B030D-6E8A-4147-A177-3AD203B41FA5}">
                      <a16:colId xmlns:a16="http://schemas.microsoft.com/office/drawing/2014/main" val="20000"/>
                    </a:ext>
                  </a:extLst>
                </a:gridCol>
                <a:gridCol w="3327094">
                  <a:extLst>
                    <a:ext uri="{9D8B030D-6E8A-4147-A177-3AD203B41FA5}">
                      <a16:colId xmlns:a16="http://schemas.microsoft.com/office/drawing/2014/main" val="20001"/>
                    </a:ext>
                  </a:extLst>
                </a:gridCol>
                <a:gridCol w="2904782">
                  <a:extLst>
                    <a:ext uri="{9D8B030D-6E8A-4147-A177-3AD203B41FA5}">
                      <a16:colId xmlns:a16="http://schemas.microsoft.com/office/drawing/2014/main" val="20002"/>
                    </a:ext>
                  </a:extLst>
                </a:gridCol>
              </a:tblGrid>
              <a:tr h="642273">
                <a:tc>
                  <a:txBody>
                    <a:bodyPr/>
                    <a:lstStyle/>
                    <a:p>
                      <a:r>
                        <a:rPr lang="en-US" sz="2000" b="1" dirty="0">
                          <a:solidFill>
                            <a:schemeClr val="tx1"/>
                          </a:solidFill>
                          <a:latin typeface="Arial Narrow" panose="020B0606020202030204" pitchFamily="34" charset="0"/>
                        </a:rPr>
                        <a:t>Low Level 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latin typeface="Arial Narrow" panose="020B0606020202030204" pitchFamily="34" charset="0"/>
                        </a:rPr>
                        <a:t>Mid Level Process</a:t>
                      </a:r>
                    </a:p>
                    <a:p>
                      <a:endParaRPr lang="en-US" sz="2000" b="1"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latin typeface="Arial Narrow" panose="020B0606020202030204" pitchFamily="34" charset="0"/>
                        </a:rPr>
                        <a:t>High Level Process</a:t>
                      </a:r>
                    </a:p>
                    <a:p>
                      <a:endParaRPr lang="en-US" sz="2000" b="1"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680644">
                <a:tc>
                  <a:txBody>
                    <a:bodyPr/>
                    <a:lstStyle/>
                    <a:p>
                      <a:r>
                        <a:rPr lang="en-US" sz="2000" dirty="0">
                          <a:solidFill>
                            <a:schemeClr val="tx1"/>
                          </a:solidFill>
                          <a:latin typeface="Arial Narrow" panose="020B0606020202030204" pitchFamily="34" charset="0"/>
                        </a:rPr>
                        <a:t>Input: Image</a:t>
                      </a:r>
                    </a:p>
                    <a:p>
                      <a:r>
                        <a:rPr lang="en-US" sz="2000" dirty="0">
                          <a:solidFill>
                            <a:schemeClr val="tx1"/>
                          </a:solidFill>
                          <a:latin typeface="Arial Narrow" panose="020B0606020202030204" pitchFamily="34" charset="0"/>
                        </a:rPr>
                        <a:t>Output: Image</a:t>
                      </a:r>
                    </a:p>
                    <a:p>
                      <a:endParaRPr lang="en-US" sz="2000" dirty="0">
                        <a:solidFill>
                          <a:schemeClr val="tx1"/>
                        </a:solidFill>
                        <a:latin typeface="Arial Narrow" panose="020B0606020202030204" pitchFamily="34" charset="0"/>
                      </a:endParaRPr>
                    </a:p>
                    <a:p>
                      <a:r>
                        <a:rPr lang="en-US" sz="2000" dirty="0">
                          <a:solidFill>
                            <a:schemeClr val="tx1"/>
                          </a:solidFill>
                          <a:latin typeface="Arial Narrow" panose="020B0606020202030204" pitchFamily="34" charset="0"/>
                        </a:rPr>
                        <a:t>Examples: Noise removal, image sharpening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solidFill>
                            <a:schemeClr val="tx1"/>
                          </a:solidFill>
                          <a:latin typeface="Arial Narrow" panose="020B0606020202030204" pitchFamily="34" charset="0"/>
                        </a:rPr>
                        <a:t>Input: Image</a:t>
                      </a:r>
                    </a:p>
                    <a:p>
                      <a:r>
                        <a:rPr lang="en-US" sz="2000" dirty="0">
                          <a:solidFill>
                            <a:schemeClr val="tx1"/>
                          </a:solidFill>
                          <a:latin typeface="Arial Narrow" panose="020B0606020202030204" pitchFamily="34" charset="0"/>
                        </a:rPr>
                        <a:t>Output: Attributes</a:t>
                      </a:r>
                    </a:p>
                    <a:p>
                      <a:endParaRPr lang="en-US" sz="2000" dirty="0">
                        <a:solidFill>
                          <a:schemeClr val="tx1"/>
                        </a:solidFill>
                        <a:latin typeface="Arial Narrow" panose="020B0606020202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Examples: Object recognition, segmentation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solidFill>
                            <a:schemeClr val="tx1"/>
                          </a:solidFill>
                          <a:latin typeface="Arial Narrow" panose="020B0606020202030204" pitchFamily="34" charset="0"/>
                        </a:rPr>
                        <a:t>Input: Attributes</a:t>
                      </a:r>
                    </a:p>
                    <a:p>
                      <a:r>
                        <a:rPr lang="en-US" sz="2000" dirty="0">
                          <a:solidFill>
                            <a:schemeClr val="tx1"/>
                          </a:solidFill>
                          <a:latin typeface="Arial Narrow" panose="020B0606020202030204" pitchFamily="34" charset="0"/>
                        </a:rPr>
                        <a:t>Output: Understanding</a:t>
                      </a:r>
                    </a:p>
                    <a:p>
                      <a:endParaRPr lang="en-US" sz="2000" dirty="0">
                        <a:solidFill>
                          <a:schemeClr val="tx1"/>
                        </a:solidFill>
                        <a:latin typeface="Arial Narrow" panose="020B0606020202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Examples: Sense understanding, autonomous navigation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pic>
        <p:nvPicPr>
          <p:cNvPr id="5" name="Picture 4" descr="C:\Users\admin\Desktop\download.png"/>
          <p:cNvPicPr/>
          <p:nvPr/>
        </p:nvPicPr>
        <p:blipFill rotWithShape="1">
          <a:blip r:embed="rId2"/>
          <a:srcRect l="3443" t="18274" b="16146"/>
          <a:stretch/>
        </p:blipFill>
        <p:spPr bwMode="auto">
          <a:xfrm>
            <a:off x="10467832" y="113763"/>
            <a:ext cx="1419367" cy="710637"/>
          </a:xfrm>
          <a:prstGeom prst="rect">
            <a:avLst/>
          </a:prstGeom>
          <a:noFill/>
        </p:spPr>
      </p:pic>
      <p:sp>
        <p:nvSpPr>
          <p:cNvPr id="7" name="Footer Placeholder 6">
            <a:extLst>
              <a:ext uri="{FF2B5EF4-FFF2-40B4-BE49-F238E27FC236}">
                <a16:creationId xmlns:a16="http://schemas.microsoft.com/office/drawing/2014/main" id="{77A3101C-A89C-3FF1-B095-B38B9FD1AE3E}"/>
              </a:ext>
            </a:extLst>
          </p:cNvPr>
          <p:cNvSpPr>
            <a:spLocks noGrp="1"/>
          </p:cNvSpPr>
          <p:nvPr>
            <p:ph type="ftr" sz="quarter" idx="11"/>
          </p:nvPr>
        </p:nvSpPr>
        <p:spPr/>
        <p:txBody>
          <a:bodyPr/>
          <a:lstStyle/>
          <a:p>
            <a:r>
              <a:rPr lang="en-IN"/>
              <a:t>Prepared by : Dr. M. Susila, Associate Professor, ECE, SRMIST-KTR</a:t>
            </a:r>
          </a:p>
        </p:txBody>
      </p:sp>
    </p:spTree>
    <p:extLst>
      <p:ext uri="{BB962C8B-B14F-4D97-AF65-F5344CB8AC3E}">
        <p14:creationId xmlns:p14="http://schemas.microsoft.com/office/powerpoint/2010/main" val="392045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240BA-2D1E-E737-0289-747181F1D8D9}"/>
              </a:ext>
            </a:extLst>
          </p:cNvPr>
          <p:cNvSpPr>
            <a:spLocks noGrp="1"/>
          </p:cNvSpPr>
          <p:nvPr>
            <p:ph type="title"/>
          </p:nvPr>
        </p:nvSpPr>
        <p:spPr/>
        <p:txBody>
          <a:bodyPr>
            <a:normAutofit/>
          </a:bodyPr>
          <a:lstStyle/>
          <a:p>
            <a:r>
              <a:rPr lang="en-US" sz="4000" b="1" dirty="0">
                <a:solidFill>
                  <a:srgbClr val="0070C0"/>
                </a:solidFill>
              </a:rPr>
              <a:t>Photometric Image Formation</a:t>
            </a:r>
          </a:p>
        </p:txBody>
      </p:sp>
      <p:sp>
        <p:nvSpPr>
          <p:cNvPr id="3" name="Content Placeholder 2">
            <a:extLst>
              <a:ext uri="{FF2B5EF4-FFF2-40B4-BE49-F238E27FC236}">
                <a16:creationId xmlns:a16="http://schemas.microsoft.com/office/drawing/2014/main" id="{2BBC5D29-8AAF-EED4-661B-FEFD609B6D67}"/>
              </a:ext>
            </a:extLst>
          </p:cNvPr>
          <p:cNvSpPr>
            <a:spLocks noGrp="1"/>
          </p:cNvSpPr>
          <p:nvPr>
            <p:ph idx="1"/>
          </p:nvPr>
        </p:nvSpPr>
        <p:spPr>
          <a:xfrm>
            <a:off x="1097279" y="1845734"/>
            <a:ext cx="10646701" cy="4023360"/>
          </a:xfrm>
        </p:spPr>
        <p:txBody>
          <a:bodyPr>
            <a:normAutofit/>
          </a:bodyPr>
          <a:lstStyle/>
          <a:p>
            <a:pPr algn="just"/>
            <a:r>
              <a:rPr lang="en-US" sz="2400" dirty="0">
                <a:solidFill>
                  <a:schemeClr val="tx1"/>
                </a:solidFill>
                <a:latin typeface="Gill Sans MT" panose="020B0502020104020203" pitchFamily="34" charset="0"/>
              </a:rPr>
              <a:t>The light from a source is reflected on a particular surface. A part of that reflected light goes through an image plane that reaches a sensor plane via optics.</a:t>
            </a:r>
          </a:p>
        </p:txBody>
      </p:sp>
      <p:sp>
        <p:nvSpPr>
          <p:cNvPr id="4" name="Footer Placeholder 3">
            <a:extLst>
              <a:ext uri="{FF2B5EF4-FFF2-40B4-BE49-F238E27FC236}">
                <a16:creationId xmlns:a16="http://schemas.microsoft.com/office/drawing/2014/main" id="{DBB6956B-2FA2-6F55-AFEA-E0F6CDC31578}"/>
              </a:ext>
            </a:extLst>
          </p:cNvPr>
          <p:cNvSpPr>
            <a:spLocks noGrp="1"/>
          </p:cNvSpPr>
          <p:nvPr>
            <p:ph type="ftr" sz="quarter" idx="11"/>
          </p:nvPr>
        </p:nvSpPr>
        <p:spPr/>
        <p:txBody>
          <a:bodyPr/>
          <a:lstStyle/>
          <a:p>
            <a:r>
              <a:rPr lang="en-IN"/>
              <a:t>Prepared by : Dr. M. Susila, Associate Professor, ECE, SRMIST-KTR</a:t>
            </a:r>
          </a:p>
        </p:txBody>
      </p:sp>
      <p:sp>
        <p:nvSpPr>
          <p:cNvPr id="5" name="Slide Number Placeholder 4">
            <a:extLst>
              <a:ext uri="{FF2B5EF4-FFF2-40B4-BE49-F238E27FC236}">
                <a16:creationId xmlns:a16="http://schemas.microsoft.com/office/drawing/2014/main" id="{105DB6E6-C2C3-0CCD-2257-47E075464E29}"/>
              </a:ext>
            </a:extLst>
          </p:cNvPr>
          <p:cNvSpPr>
            <a:spLocks noGrp="1"/>
          </p:cNvSpPr>
          <p:nvPr>
            <p:ph type="sldNum" sz="quarter" idx="12"/>
          </p:nvPr>
        </p:nvSpPr>
        <p:spPr/>
        <p:txBody>
          <a:bodyPr/>
          <a:lstStyle/>
          <a:p>
            <a:fld id="{CFC69EEA-1951-47A2-B122-736A44645EA6}" type="slidenum">
              <a:rPr lang="en-IN" smtClean="0"/>
              <a:t>27</a:t>
            </a:fld>
            <a:endParaRPr lang="en-IN"/>
          </a:p>
        </p:txBody>
      </p:sp>
      <p:pic>
        <p:nvPicPr>
          <p:cNvPr id="6" name="Picture 5">
            <a:extLst>
              <a:ext uri="{FF2B5EF4-FFF2-40B4-BE49-F238E27FC236}">
                <a16:creationId xmlns:a16="http://schemas.microsoft.com/office/drawing/2014/main" id="{5B3DC57A-B3AB-D296-47E6-1B2323F4A4E7}"/>
              </a:ext>
            </a:extLst>
          </p:cNvPr>
          <p:cNvPicPr>
            <a:picLocks noChangeAspect="1"/>
          </p:cNvPicPr>
          <p:nvPr/>
        </p:nvPicPr>
        <p:blipFill>
          <a:blip r:embed="rId2"/>
          <a:stretch>
            <a:fillRect/>
          </a:stretch>
        </p:blipFill>
        <p:spPr>
          <a:xfrm>
            <a:off x="5096606" y="2508177"/>
            <a:ext cx="6377473" cy="2698473"/>
          </a:xfrm>
          <a:prstGeom prst="rect">
            <a:avLst/>
          </a:prstGeom>
        </p:spPr>
      </p:pic>
      <p:sp>
        <p:nvSpPr>
          <p:cNvPr id="9" name="TextBox 8">
            <a:extLst>
              <a:ext uri="{FF2B5EF4-FFF2-40B4-BE49-F238E27FC236}">
                <a16:creationId xmlns:a16="http://schemas.microsoft.com/office/drawing/2014/main" id="{0CD70A29-0E6D-9645-0355-1B25577E9106}"/>
              </a:ext>
            </a:extLst>
          </p:cNvPr>
          <p:cNvSpPr txBox="1"/>
          <p:nvPr/>
        </p:nvSpPr>
        <p:spPr>
          <a:xfrm>
            <a:off x="1850862" y="4847036"/>
            <a:ext cx="8615162" cy="1446550"/>
          </a:xfrm>
          <a:prstGeom prst="rect">
            <a:avLst/>
          </a:prstGeom>
          <a:noFill/>
        </p:spPr>
        <p:txBody>
          <a:bodyPr wrap="square">
            <a:spAutoFit/>
          </a:bodyPr>
          <a:lstStyle/>
          <a:p>
            <a:pPr algn="l"/>
            <a:r>
              <a:rPr lang="en-US" sz="2200" dirty="0">
                <a:solidFill>
                  <a:srgbClr val="292929"/>
                </a:solidFill>
                <a:latin typeface="Gill Sans MT" panose="020B0502020104020203" pitchFamily="34" charset="0"/>
              </a:rPr>
              <a:t>Few</a:t>
            </a:r>
            <a:r>
              <a:rPr lang="en-US" sz="2200" b="0" i="0" dirty="0">
                <a:solidFill>
                  <a:srgbClr val="292929"/>
                </a:solidFill>
                <a:effectLst/>
                <a:latin typeface="Gill Sans MT" panose="020B0502020104020203" pitchFamily="34" charset="0"/>
              </a:rPr>
              <a:t> factors that affect image formation are:</a:t>
            </a:r>
          </a:p>
          <a:p>
            <a:pPr lvl="1">
              <a:buFont typeface="Arial" panose="020B0604020202020204" pitchFamily="34" charset="0"/>
              <a:buChar char="•"/>
            </a:pPr>
            <a:r>
              <a:rPr lang="en-US" sz="2200" b="0" i="0" dirty="0">
                <a:solidFill>
                  <a:srgbClr val="292929"/>
                </a:solidFill>
                <a:effectLst/>
                <a:latin typeface="Gill Sans MT" panose="020B0502020104020203" pitchFamily="34" charset="0"/>
              </a:rPr>
              <a:t>The strength and direction of the light emitted from the source.</a:t>
            </a:r>
          </a:p>
          <a:p>
            <a:pPr lvl="1">
              <a:buFont typeface="Arial" panose="020B0604020202020204" pitchFamily="34" charset="0"/>
              <a:buChar char="•"/>
            </a:pPr>
            <a:r>
              <a:rPr lang="en-US" sz="2200" b="0" i="0" dirty="0">
                <a:solidFill>
                  <a:srgbClr val="292929"/>
                </a:solidFill>
                <a:effectLst/>
                <a:latin typeface="Gill Sans MT" panose="020B0502020104020203" pitchFamily="34" charset="0"/>
              </a:rPr>
              <a:t>The material and surface geometry along with other nearby surfaces.</a:t>
            </a:r>
          </a:p>
          <a:p>
            <a:pPr lvl="1">
              <a:buFont typeface="Arial" panose="020B0604020202020204" pitchFamily="34" charset="0"/>
              <a:buChar char="•"/>
            </a:pPr>
            <a:r>
              <a:rPr lang="en-US" sz="2200" b="0" i="0" dirty="0">
                <a:solidFill>
                  <a:srgbClr val="292929"/>
                </a:solidFill>
                <a:effectLst/>
                <a:latin typeface="Gill Sans MT" panose="020B0502020104020203" pitchFamily="34" charset="0"/>
              </a:rPr>
              <a:t>Sensor Capture properties</a:t>
            </a:r>
          </a:p>
        </p:txBody>
      </p:sp>
      <p:pic>
        <p:nvPicPr>
          <p:cNvPr id="10" name="Picture 9">
            <a:extLst>
              <a:ext uri="{FF2B5EF4-FFF2-40B4-BE49-F238E27FC236}">
                <a16:creationId xmlns:a16="http://schemas.microsoft.com/office/drawing/2014/main" id="{15BDE654-7010-D4BC-085B-B4A5DBAC9F97}"/>
              </a:ext>
            </a:extLst>
          </p:cNvPr>
          <p:cNvPicPr>
            <a:picLocks noChangeAspect="1"/>
          </p:cNvPicPr>
          <p:nvPr/>
        </p:nvPicPr>
        <p:blipFill>
          <a:blip r:embed="rId3"/>
          <a:stretch>
            <a:fillRect/>
          </a:stretch>
        </p:blipFill>
        <p:spPr>
          <a:xfrm>
            <a:off x="601491" y="2620173"/>
            <a:ext cx="4090929" cy="2307445"/>
          </a:xfrm>
          <a:prstGeom prst="rect">
            <a:avLst/>
          </a:prstGeom>
        </p:spPr>
      </p:pic>
    </p:spTree>
    <p:extLst>
      <p:ext uri="{BB962C8B-B14F-4D97-AF65-F5344CB8AC3E}">
        <p14:creationId xmlns:p14="http://schemas.microsoft.com/office/powerpoint/2010/main" val="2044975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240BA-2D1E-E737-0289-747181F1D8D9}"/>
              </a:ext>
            </a:extLst>
          </p:cNvPr>
          <p:cNvSpPr>
            <a:spLocks noGrp="1"/>
          </p:cNvSpPr>
          <p:nvPr>
            <p:ph type="title"/>
          </p:nvPr>
        </p:nvSpPr>
        <p:spPr/>
        <p:txBody>
          <a:bodyPr>
            <a:normAutofit/>
          </a:bodyPr>
          <a:lstStyle/>
          <a:p>
            <a:r>
              <a:rPr lang="en-US" sz="4000" b="1" dirty="0">
                <a:solidFill>
                  <a:srgbClr val="0070C0"/>
                </a:solidFill>
              </a:rPr>
              <a:t>Photometric Image Formation</a:t>
            </a:r>
          </a:p>
        </p:txBody>
      </p:sp>
      <p:sp>
        <p:nvSpPr>
          <p:cNvPr id="3" name="Content Placeholder 2">
            <a:extLst>
              <a:ext uri="{FF2B5EF4-FFF2-40B4-BE49-F238E27FC236}">
                <a16:creationId xmlns:a16="http://schemas.microsoft.com/office/drawing/2014/main" id="{2BBC5D29-8AAF-EED4-661B-FEFD609B6D67}"/>
              </a:ext>
            </a:extLst>
          </p:cNvPr>
          <p:cNvSpPr>
            <a:spLocks noGrp="1"/>
          </p:cNvSpPr>
          <p:nvPr>
            <p:ph idx="1"/>
          </p:nvPr>
        </p:nvSpPr>
        <p:spPr>
          <a:xfrm>
            <a:off x="178691" y="1878678"/>
            <a:ext cx="11862745" cy="928566"/>
          </a:xfrm>
        </p:spPr>
        <p:txBody>
          <a:bodyPr>
            <a:normAutofit fontScale="25000" lnSpcReduction="20000"/>
          </a:bodyPr>
          <a:lstStyle/>
          <a:p>
            <a:pPr marL="201168" lvl="1" indent="0">
              <a:buNone/>
            </a:pPr>
            <a:r>
              <a:rPr lang="en-US" sz="9600" i="1" dirty="0">
                <a:solidFill>
                  <a:srgbClr val="0070C0"/>
                </a:solidFill>
                <a:latin typeface="Gill Sans MT" panose="020B0502020104020203" pitchFamily="34" charset="0"/>
              </a:rPr>
              <a:t>Reflection and Scattering </a:t>
            </a:r>
          </a:p>
          <a:p>
            <a:pPr algn="l"/>
            <a:r>
              <a:rPr lang="en-US" sz="8000" b="0" i="0" dirty="0">
                <a:solidFill>
                  <a:srgbClr val="292929"/>
                </a:solidFill>
                <a:effectLst/>
                <a:latin typeface="Gill Sans MT" panose="020B0502020104020203" pitchFamily="34" charset="0"/>
              </a:rPr>
              <a:t>Images cannot exist without light. Light sources can be a point or an area light source. When the light hits a surface, three major reactions might occur – </a:t>
            </a:r>
            <a:r>
              <a:rPr lang="en-US" sz="8000" dirty="0">
                <a:solidFill>
                  <a:srgbClr val="292929"/>
                </a:solidFill>
                <a:latin typeface="Gill Sans MT" panose="020B0502020104020203" pitchFamily="34" charset="0"/>
              </a:rPr>
              <a:t>A</a:t>
            </a:r>
            <a:r>
              <a:rPr lang="en-US" sz="8000" b="0" i="0" dirty="0">
                <a:solidFill>
                  <a:srgbClr val="292929"/>
                </a:solidFill>
                <a:effectLst/>
                <a:latin typeface="Gill Sans MT" panose="020B0502020104020203" pitchFamily="34" charset="0"/>
              </a:rPr>
              <a:t>bsorption, Diffuse and Specular Reflection</a:t>
            </a:r>
          </a:p>
          <a:p>
            <a:br>
              <a:rPr lang="en-US" sz="2200" dirty="0">
                <a:effectLst/>
                <a:latin typeface="Gill Sans MT" panose="020B0502020104020203" pitchFamily="34" charset="0"/>
              </a:rPr>
            </a:br>
            <a:endParaRPr lang="en-US" sz="2200" i="1" dirty="0">
              <a:solidFill>
                <a:srgbClr val="0070C0"/>
              </a:solidFill>
              <a:latin typeface="Gill Sans MT" panose="020B0502020104020203" pitchFamily="34" charset="0"/>
            </a:endParaRPr>
          </a:p>
        </p:txBody>
      </p:sp>
      <p:sp>
        <p:nvSpPr>
          <p:cNvPr id="4" name="Footer Placeholder 3">
            <a:extLst>
              <a:ext uri="{FF2B5EF4-FFF2-40B4-BE49-F238E27FC236}">
                <a16:creationId xmlns:a16="http://schemas.microsoft.com/office/drawing/2014/main" id="{DBB6956B-2FA2-6F55-AFEA-E0F6CDC31578}"/>
              </a:ext>
            </a:extLst>
          </p:cNvPr>
          <p:cNvSpPr>
            <a:spLocks noGrp="1"/>
          </p:cNvSpPr>
          <p:nvPr>
            <p:ph type="ftr" sz="quarter" idx="11"/>
          </p:nvPr>
        </p:nvSpPr>
        <p:spPr/>
        <p:txBody>
          <a:bodyPr/>
          <a:lstStyle/>
          <a:p>
            <a:r>
              <a:rPr lang="en-IN"/>
              <a:t>Prepared by : Dr. M. Susila, Associate Professor, ECE, SRMIST-KTR</a:t>
            </a:r>
          </a:p>
        </p:txBody>
      </p:sp>
      <p:sp>
        <p:nvSpPr>
          <p:cNvPr id="5" name="Slide Number Placeholder 4">
            <a:extLst>
              <a:ext uri="{FF2B5EF4-FFF2-40B4-BE49-F238E27FC236}">
                <a16:creationId xmlns:a16="http://schemas.microsoft.com/office/drawing/2014/main" id="{105DB6E6-C2C3-0CCD-2257-47E075464E29}"/>
              </a:ext>
            </a:extLst>
          </p:cNvPr>
          <p:cNvSpPr>
            <a:spLocks noGrp="1"/>
          </p:cNvSpPr>
          <p:nvPr>
            <p:ph type="sldNum" sz="quarter" idx="12"/>
          </p:nvPr>
        </p:nvSpPr>
        <p:spPr/>
        <p:txBody>
          <a:bodyPr/>
          <a:lstStyle/>
          <a:p>
            <a:fld id="{CFC69EEA-1951-47A2-B122-736A44645EA6}" type="slidenum">
              <a:rPr lang="en-IN" smtClean="0"/>
              <a:t>28</a:t>
            </a:fld>
            <a:endParaRPr lang="en-IN"/>
          </a:p>
        </p:txBody>
      </p:sp>
      <p:pic>
        <p:nvPicPr>
          <p:cNvPr id="14" name="Picture 13">
            <a:extLst>
              <a:ext uri="{FF2B5EF4-FFF2-40B4-BE49-F238E27FC236}">
                <a16:creationId xmlns:a16="http://schemas.microsoft.com/office/drawing/2014/main" id="{E0B7A520-9343-3770-D572-31570942DACE}"/>
              </a:ext>
            </a:extLst>
          </p:cNvPr>
          <p:cNvPicPr>
            <a:picLocks noChangeAspect="1"/>
          </p:cNvPicPr>
          <p:nvPr/>
        </p:nvPicPr>
        <p:blipFill>
          <a:blip r:embed="rId2"/>
          <a:stretch>
            <a:fillRect/>
          </a:stretch>
        </p:blipFill>
        <p:spPr>
          <a:xfrm>
            <a:off x="5523697" y="4621981"/>
            <a:ext cx="2305050" cy="1666875"/>
          </a:xfrm>
          <a:prstGeom prst="rect">
            <a:avLst/>
          </a:prstGeom>
        </p:spPr>
      </p:pic>
      <p:pic>
        <p:nvPicPr>
          <p:cNvPr id="16" name="Picture 15">
            <a:extLst>
              <a:ext uri="{FF2B5EF4-FFF2-40B4-BE49-F238E27FC236}">
                <a16:creationId xmlns:a16="http://schemas.microsoft.com/office/drawing/2014/main" id="{B902E04C-1155-7D2D-F586-291696685D22}"/>
              </a:ext>
            </a:extLst>
          </p:cNvPr>
          <p:cNvPicPr>
            <a:picLocks noChangeAspect="1"/>
          </p:cNvPicPr>
          <p:nvPr/>
        </p:nvPicPr>
        <p:blipFill>
          <a:blip r:embed="rId3"/>
          <a:stretch>
            <a:fillRect/>
          </a:stretch>
        </p:blipFill>
        <p:spPr>
          <a:xfrm>
            <a:off x="9365844" y="4629541"/>
            <a:ext cx="2381250" cy="1695450"/>
          </a:xfrm>
          <a:prstGeom prst="rect">
            <a:avLst/>
          </a:prstGeom>
        </p:spPr>
      </p:pic>
      <p:sp>
        <p:nvSpPr>
          <p:cNvPr id="18" name="TextBox 17">
            <a:extLst>
              <a:ext uri="{FF2B5EF4-FFF2-40B4-BE49-F238E27FC236}">
                <a16:creationId xmlns:a16="http://schemas.microsoft.com/office/drawing/2014/main" id="{5A89C374-EB4B-B0F7-233F-CD4AAB64CF53}"/>
              </a:ext>
            </a:extLst>
          </p:cNvPr>
          <p:cNvSpPr txBox="1"/>
          <p:nvPr/>
        </p:nvSpPr>
        <p:spPr>
          <a:xfrm>
            <a:off x="178691" y="2898243"/>
            <a:ext cx="3908567"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a:r>
              <a:rPr lang="en-US" sz="1800" b="0" i="0" dirty="0">
                <a:solidFill>
                  <a:srgbClr val="292929"/>
                </a:solidFill>
                <a:effectLst/>
                <a:latin typeface="Gill Sans MT" panose="020B0502020104020203" pitchFamily="34" charset="0"/>
              </a:rPr>
              <a:t>Some light is absorbed. That depends on the factor called ρ (albedo). </a:t>
            </a:r>
          </a:p>
          <a:p>
            <a:pPr algn="l"/>
            <a:r>
              <a:rPr lang="en-US" sz="1800" b="0" i="0" dirty="0">
                <a:solidFill>
                  <a:srgbClr val="292929"/>
                </a:solidFill>
                <a:effectLst/>
                <a:latin typeface="Gill Sans MT" panose="020B0502020104020203" pitchFamily="34" charset="0"/>
              </a:rPr>
              <a:t>Low ρ of the surface means more light will get absorbed.</a:t>
            </a:r>
          </a:p>
        </p:txBody>
      </p:sp>
      <p:sp>
        <p:nvSpPr>
          <p:cNvPr id="20" name="TextBox 19">
            <a:extLst>
              <a:ext uri="{FF2B5EF4-FFF2-40B4-BE49-F238E27FC236}">
                <a16:creationId xmlns:a16="http://schemas.microsoft.com/office/drawing/2014/main" id="{DC32782B-EBCE-9BC7-1C12-6EB92D09FA4D}"/>
              </a:ext>
            </a:extLst>
          </p:cNvPr>
          <p:cNvSpPr txBox="1"/>
          <p:nvPr/>
        </p:nvSpPr>
        <p:spPr>
          <a:xfrm>
            <a:off x="8956067" y="2910067"/>
            <a:ext cx="2867500" cy="120032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l"/>
            <a:r>
              <a:rPr lang="en-US" sz="1800" b="0" i="0" dirty="0">
                <a:solidFill>
                  <a:srgbClr val="292929"/>
                </a:solidFill>
                <a:effectLst/>
                <a:latin typeface="Gill Sans MT" panose="020B0502020104020203" pitchFamily="34" charset="0"/>
              </a:rPr>
              <a:t>Some light is reflected </a:t>
            </a:r>
            <a:r>
              <a:rPr lang="en-US" sz="1800" b="0" i="0" dirty="0" err="1">
                <a:solidFill>
                  <a:srgbClr val="292929"/>
                </a:solidFill>
                <a:effectLst/>
                <a:latin typeface="Gill Sans MT" panose="020B0502020104020203" pitchFamily="34" charset="0"/>
              </a:rPr>
              <a:t>specularly</a:t>
            </a:r>
            <a:r>
              <a:rPr lang="en-US" sz="1800" b="0" i="0" dirty="0">
                <a:solidFill>
                  <a:srgbClr val="292929"/>
                </a:solidFill>
                <a:effectLst/>
                <a:latin typeface="Gill Sans MT" panose="020B0502020104020203" pitchFamily="34" charset="0"/>
              </a:rPr>
              <a:t>, which depends on the viewing direction. </a:t>
            </a:r>
          </a:p>
          <a:p>
            <a:pPr algn="l"/>
            <a:r>
              <a:rPr lang="en-US" sz="1800" b="0" i="0" dirty="0">
                <a:solidFill>
                  <a:srgbClr val="292929"/>
                </a:solidFill>
                <a:effectLst/>
                <a:latin typeface="Gill Sans MT" panose="020B0502020104020203" pitchFamily="34" charset="0"/>
              </a:rPr>
              <a:t>E.g., mirror.</a:t>
            </a:r>
          </a:p>
        </p:txBody>
      </p:sp>
      <p:pic>
        <p:nvPicPr>
          <p:cNvPr id="21" name="Picture 20">
            <a:extLst>
              <a:ext uri="{FF2B5EF4-FFF2-40B4-BE49-F238E27FC236}">
                <a16:creationId xmlns:a16="http://schemas.microsoft.com/office/drawing/2014/main" id="{6F640CEA-7838-56F1-DBE0-3E192F9D4025}"/>
              </a:ext>
            </a:extLst>
          </p:cNvPr>
          <p:cNvPicPr>
            <a:picLocks noChangeAspect="1"/>
          </p:cNvPicPr>
          <p:nvPr/>
        </p:nvPicPr>
        <p:blipFill>
          <a:blip r:embed="rId4"/>
          <a:stretch>
            <a:fillRect/>
          </a:stretch>
        </p:blipFill>
        <p:spPr>
          <a:xfrm>
            <a:off x="667622" y="4439041"/>
            <a:ext cx="2190750" cy="1885950"/>
          </a:xfrm>
          <a:prstGeom prst="rect">
            <a:avLst/>
          </a:prstGeom>
        </p:spPr>
      </p:pic>
      <p:sp>
        <p:nvSpPr>
          <p:cNvPr id="25" name="TextBox 24">
            <a:extLst>
              <a:ext uri="{FF2B5EF4-FFF2-40B4-BE49-F238E27FC236}">
                <a16:creationId xmlns:a16="http://schemas.microsoft.com/office/drawing/2014/main" id="{CBE50E7C-FE02-EE0E-E0D1-2853051ADEC5}"/>
              </a:ext>
            </a:extLst>
          </p:cNvPr>
          <p:cNvSpPr txBox="1"/>
          <p:nvPr/>
        </p:nvSpPr>
        <p:spPr>
          <a:xfrm>
            <a:off x="4419943" y="2869209"/>
            <a:ext cx="4272365" cy="1754326"/>
          </a:xfrm>
          <a:prstGeom prst="rect">
            <a:avLst/>
          </a:prstGeom>
          <a:ln>
            <a:solidFill>
              <a:srgbClr val="00B050"/>
            </a:solidFill>
          </a:ln>
        </p:spPr>
        <p:style>
          <a:lnRef idx="2">
            <a:schemeClr val="accent2"/>
          </a:lnRef>
          <a:fillRef idx="1">
            <a:schemeClr val="lt1"/>
          </a:fillRef>
          <a:effectRef idx="0">
            <a:schemeClr val="accent2"/>
          </a:effectRef>
          <a:fontRef idx="minor">
            <a:schemeClr val="dk1"/>
          </a:fontRef>
        </p:style>
        <p:txBody>
          <a:bodyPr wrap="square">
            <a:spAutoFit/>
          </a:bodyPr>
          <a:lstStyle/>
          <a:p>
            <a:pPr algn="l"/>
            <a:r>
              <a:rPr lang="en-US" sz="1800" b="0" i="0" dirty="0">
                <a:solidFill>
                  <a:srgbClr val="292929"/>
                </a:solidFill>
                <a:effectLst/>
                <a:latin typeface="Gill Sans MT" panose="020B0502020104020203" pitchFamily="34" charset="0"/>
              </a:rPr>
              <a:t>Some light gets reflected diffusively, which is independent of viewing direction. </a:t>
            </a:r>
          </a:p>
          <a:p>
            <a:pPr algn="l"/>
            <a:r>
              <a:rPr lang="en-US" sz="1800" b="0" i="0" dirty="0">
                <a:solidFill>
                  <a:srgbClr val="292929"/>
                </a:solidFill>
                <a:effectLst/>
                <a:latin typeface="Gill Sans MT" panose="020B0502020104020203" pitchFamily="34" charset="0"/>
              </a:rPr>
              <a:t>It follows </a:t>
            </a:r>
            <a:r>
              <a:rPr lang="en-US" sz="1800" b="1" i="0" dirty="0">
                <a:solidFill>
                  <a:srgbClr val="292929"/>
                </a:solidFill>
                <a:effectLst/>
                <a:latin typeface="Gill Sans MT" panose="020B0502020104020203" pitchFamily="34" charset="0"/>
              </a:rPr>
              <a:t>Lambert’s cosine law </a:t>
            </a:r>
            <a:r>
              <a:rPr lang="en-US" sz="1800" b="0" i="0" dirty="0">
                <a:solidFill>
                  <a:srgbClr val="292929"/>
                </a:solidFill>
                <a:effectLst/>
                <a:latin typeface="Gill Sans MT" panose="020B0502020104020203" pitchFamily="34" charset="0"/>
              </a:rPr>
              <a:t>that the amount of reflected light is proportional to cos(θ). </a:t>
            </a:r>
          </a:p>
          <a:p>
            <a:pPr algn="l"/>
            <a:r>
              <a:rPr lang="en-US" sz="1800" b="0" i="0" dirty="0">
                <a:solidFill>
                  <a:srgbClr val="292929"/>
                </a:solidFill>
                <a:effectLst/>
                <a:latin typeface="Gill Sans MT" panose="020B0502020104020203" pitchFamily="34" charset="0"/>
              </a:rPr>
              <a:t>E.g., cloth, brick.</a:t>
            </a:r>
          </a:p>
        </p:txBody>
      </p:sp>
    </p:spTree>
    <p:extLst>
      <p:ext uri="{BB962C8B-B14F-4D97-AF65-F5344CB8AC3E}">
        <p14:creationId xmlns:p14="http://schemas.microsoft.com/office/powerpoint/2010/main" val="2171515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240BA-2D1E-E737-0289-747181F1D8D9}"/>
              </a:ext>
            </a:extLst>
          </p:cNvPr>
          <p:cNvSpPr>
            <a:spLocks noGrp="1"/>
          </p:cNvSpPr>
          <p:nvPr>
            <p:ph type="title"/>
          </p:nvPr>
        </p:nvSpPr>
        <p:spPr/>
        <p:txBody>
          <a:bodyPr>
            <a:normAutofit/>
          </a:bodyPr>
          <a:lstStyle/>
          <a:p>
            <a:r>
              <a:rPr lang="en-US" sz="4000" b="1" dirty="0">
                <a:solidFill>
                  <a:srgbClr val="0070C0"/>
                </a:solidFill>
              </a:rPr>
              <a:t>Photometric Image Formation</a:t>
            </a:r>
          </a:p>
        </p:txBody>
      </p:sp>
      <p:sp>
        <p:nvSpPr>
          <p:cNvPr id="3" name="Content Placeholder 2">
            <a:extLst>
              <a:ext uri="{FF2B5EF4-FFF2-40B4-BE49-F238E27FC236}">
                <a16:creationId xmlns:a16="http://schemas.microsoft.com/office/drawing/2014/main" id="{2BBC5D29-8AAF-EED4-661B-FEFD609B6D67}"/>
              </a:ext>
            </a:extLst>
          </p:cNvPr>
          <p:cNvSpPr>
            <a:spLocks noGrp="1"/>
          </p:cNvSpPr>
          <p:nvPr>
            <p:ph idx="1"/>
          </p:nvPr>
        </p:nvSpPr>
        <p:spPr>
          <a:xfrm>
            <a:off x="1222872" y="1878678"/>
            <a:ext cx="10818564" cy="2946710"/>
          </a:xfrm>
        </p:spPr>
        <p:txBody>
          <a:bodyPr>
            <a:noAutofit/>
          </a:bodyPr>
          <a:lstStyle/>
          <a:p>
            <a:pPr marL="201168" lvl="1" indent="0">
              <a:buNone/>
            </a:pPr>
            <a:r>
              <a:rPr lang="en-US" sz="2200" i="1" dirty="0">
                <a:solidFill>
                  <a:srgbClr val="0070C0"/>
                </a:solidFill>
                <a:latin typeface="Gill Sans MT" panose="020B0502020104020203" pitchFamily="34" charset="0"/>
              </a:rPr>
              <a:t>Reflection and Scattering </a:t>
            </a:r>
          </a:p>
          <a:p>
            <a:r>
              <a:rPr lang="en-US" sz="2200" dirty="0">
                <a:solidFill>
                  <a:srgbClr val="292929"/>
                </a:solidFill>
                <a:latin typeface="Gill Sans MT" panose="020B0502020104020203" pitchFamily="34" charset="0"/>
              </a:rPr>
              <a:t>T</a:t>
            </a:r>
            <a:r>
              <a:rPr lang="en-US" sz="2200" b="0" i="0" dirty="0">
                <a:solidFill>
                  <a:srgbClr val="292929"/>
                </a:solidFill>
                <a:effectLst/>
                <a:latin typeface="Gill Sans MT" panose="020B0502020104020203" pitchFamily="34" charset="0"/>
              </a:rPr>
              <a:t>he most common model of light scattering is the </a:t>
            </a:r>
            <a:r>
              <a:rPr lang="en-US" sz="2200" b="1" i="0" dirty="0">
                <a:solidFill>
                  <a:srgbClr val="292929"/>
                </a:solidFill>
                <a:effectLst/>
                <a:latin typeface="Gill Sans MT" panose="020B0502020104020203" pitchFamily="34" charset="0"/>
              </a:rPr>
              <a:t>Bidirectional Reflectance Distribution Function (BRDF). </a:t>
            </a:r>
          </a:p>
          <a:p>
            <a:r>
              <a:rPr lang="en-US" sz="2200" b="0" i="0" dirty="0">
                <a:solidFill>
                  <a:srgbClr val="292929"/>
                </a:solidFill>
                <a:effectLst/>
                <a:latin typeface="Gill Sans MT" panose="020B0502020104020203" pitchFamily="34" charset="0"/>
              </a:rPr>
              <a:t>It gives the measure of light scattered by a medium from one direction into another. </a:t>
            </a:r>
          </a:p>
          <a:p>
            <a:r>
              <a:rPr lang="en-US" sz="2200" b="0" i="0" dirty="0">
                <a:solidFill>
                  <a:srgbClr val="292929"/>
                </a:solidFill>
                <a:effectLst/>
                <a:latin typeface="Gill Sans MT" panose="020B0502020104020203" pitchFamily="34" charset="0"/>
              </a:rPr>
              <a:t>The scattering of the light can determine the topography of the surface — smooth surfaces reflect almost entirely in the specular direction, while with increasing roughness the light tends to diffract into all possible directions.</a:t>
            </a:r>
          </a:p>
          <a:p>
            <a:endParaRPr lang="en-US" sz="2200" dirty="0">
              <a:solidFill>
                <a:srgbClr val="292929"/>
              </a:solidFill>
              <a:latin typeface="Gill Sans MT" panose="020B0502020104020203" pitchFamily="34" charset="0"/>
            </a:endParaRPr>
          </a:p>
          <a:p>
            <a:br>
              <a:rPr lang="en-US" sz="2200" dirty="0">
                <a:effectLst/>
                <a:latin typeface="Gill Sans MT" panose="020B0502020104020203" pitchFamily="34" charset="0"/>
              </a:rPr>
            </a:br>
            <a:endParaRPr lang="en-US" sz="2200" i="1" dirty="0">
              <a:solidFill>
                <a:srgbClr val="0070C0"/>
              </a:solidFill>
              <a:latin typeface="Gill Sans MT" panose="020B0502020104020203" pitchFamily="34" charset="0"/>
            </a:endParaRPr>
          </a:p>
        </p:txBody>
      </p:sp>
      <p:sp>
        <p:nvSpPr>
          <p:cNvPr id="4" name="Footer Placeholder 3">
            <a:extLst>
              <a:ext uri="{FF2B5EF4-FFF2-40B4-BE49-F238E27FC236}">
                <a16:creationId xmlns:a16="http://schemas.microsoft.com/office/drawing/2014/main" id="{DBB6956B-2FA2-6F55-AFEA-E0F6CDC31578}"/>
              </a:ext>
            </a:extLst>
          </p:cNvPr>
          <p:cNvSpPr>
            <a:spLocks noGrp="1"/>
          </p:cNvSpPr>
          <p:nvPr>
            <p:ph type="ftr" sz="quarter" idx="11"/>
          </p:nvPr>
        </p:nvSpPr>
        <p:spPr/>
        <p:txBody>
          <a:bodyPr/>
          <a:lstStyle/>
          <a:p>
            <a:r>
              <a:rPr lang="en-IN"/>
              <a:t>Prepared by : Dr. M. Susila, Associate Professor, ECE, SRMIST-KTR</a:t>
            </a:r>
          </a:p>
        </p:txBody>
      </p:sp>
      <p:sp>
        <p:nvSpPr>
          <p:cNvPr id="5" name="Slide Number Placeholder 4">
            <a:extLst>
              <a:ext uri="{FF2B5EF4-FFF2-40B4-BE49-F238E27FC236}">
                <a16:creationId xmlns:a16="http://schemas.microsoft.com/office/drawing/2014/main" id="{105DB6E6-C2C3-0CCD-2257-47E075464E29}"/>
              </a:ext>
            </a:extLst>
          </p:cNvPr>
          <p:cNvSpPr>
            <a:spLocks noGrp="1"/>
          </p:cNvSpPr>
          <p:nvPr>
            <p:ph type="sldNum" sz="quarter" idx="12"/>
          </p:nvPr>
        </p:nvSpPr>
        <p:spPr/>
        <p:txBody>
          <a:bodyPr/>
          <a:lstStyle/>
          <a:p>
            <a:fld id="{CFC69EEA-1951-47A2-B122-736A44645EA6}" type="slidenum">
              <a:rPr lang="en-IN" smtClean="0"/>
              <a:t>29</a:t>
            </a:fld>
            <a:endParaRPr lang="en-IN"/>
          </a:p>
        </p:txBody>
      </p:sp>
    </p:spTree>
    <p:extLst>
      <p:ext uri="{BB962C8B-B14F-4D97-AF65-F5344CB8AC3E}">
        <p14:creationId xmlns:p14="http://schemas.microsoft.com/office/powerpoint/2010/main" val="3463386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240BA-2D1E-E737-0289-747181F1D8D9}"/>
              </a:ext>
            </a:extLst>
          </p:cNvPr>
          <p:cNvSpPr>
            <a:spLocks noGrp="1"/>
          </p:cNvSpPr>
          <p:nvPr>
            <p:ph type="title"/>
          </p:nvPr>
        </p:nvSpPr>
        <p:spPr/>
        <p:txBody>
          <a:bodyPr>
            <a:normAutofit/>
          </a:bodyPr>
          <a:lstStyle/>
          <a:p>
            <a:r>
              <a:rPr lang="en-US" sz="4000" b="1" dirty="0">
                <a:solidFill>
                  <a:srgbClr val="0070C0"/>
                </a:solidFill>
              </a:rPr>
              <a:t>Session -1</a:t>
            </a:r>
            <a:endParaRPr lang="en-IN" sz="4000" b="1" dirty="0">
              <a:solidFill>
                <a:srgbClr val="0070C0"/>
              </a:solidFill>
            </a:endParaRPr>
          </a:p>
        </p:txBody>
      </p:sp>
      <p:sp>
        <p:nvSpPr>
          <p:cNvPr id="3" name="Content Placeholder 2">
            <a:extLst>
              <a:ext uri="{FF2B5EF4-FFF2-40B4-BE49-F238E27FC236}">
                <a16:creationId xmlns:a16="http://schemas.microsoft.com/office/drawing/2014/main" id="{2BBC5D29-8AAF-EED4-661B-FEFD609B6D67}"/>
              </a:ext>
            </a:extLst>
          </p:cNvPr>
          <p:cNvSpPr>
            <a:spLocks noGrp="1"/>
          </p:cNvSpPr>
          <p:nvPr>
            <p:ph idx="1"/>
          </p:nvPr>
        </p:nvSpPr>
        <p:spPr/>
        <p:txBody>
          <a:bodyPr>
            <a:normAutofit/>
          </a:bodyPr>
          <a:lstStyle/>
          <a:p>
            <a:pPr marL="0" indent="0">
              <a:lnSpc>
                <a:spcPct val="107000"/>
              </a:lnSpc>
              <a:spcAft>
                <a:spcPts val="800"/>
              </a:spcAft>
              <a:buNone/>
            </a:pPr>
            <a:r>
              <a:rPr lang="en-US" sz="3200" i="1" dirty="0">
                <a:effectLst/>
                <a:latin typeface="Gill Sans MT" panose="020B0502020104020203" pitchFamily="34" charset="0"/>
              </a:rPr>
              <a:t>Review of Image processing methods</a:t>
            </a:r>
            <a:endParaRPr lang="en-IN" sz="2800" i="1" dirty="0">
              <a:effectLst/>
              <a:latin typeface="Gill Sans MT" panose="020B0502020104020203" pitchFamily="34" charset="0"/>
              <a:ea typeface="Calibri" panose="020F0502020204030204" pitchFamily="34" charset="0"/>
            </a:endParaRPr>
          </a:p>
        </p:txBody>
      </p:sp>
      <p:sp>
        <p:nvSpPr>
          <p:cNvPr id="4" name="Footer Placeholder 3">
            <a:extLst>
              <a:ext uri="{FF2B5EF4-FFF2-40B4-BE49-F238E27FC236}">
                <a16:creationId xmlns:a16="http://schemas.microsoft.com/office/drawing/2014/main" id="{DBB6956B-2FA2-6F55-AFEA-E0F6CDC31578}"/>
              </a:ext>
            </a:extLst>
          </p:cNvPr>
          <p:cNvSpPr>
            <a:spLocks noGrp="1"/>
          </p:cNvSpPr>
          <p:nvPr>
            <p:ph type="ftr" sz="quarter" idx="11"/>
          </p:nvPr>
        </p:nvSpPr>
        <p:spPr/>
        <p:txBody>
          <a:bodyPr/>
          <a:lstStyle/>
          <a:p>
            <a:r>
              <a:rPr lang="en-IN"/>
              <a:t>Prepared by : Dr. M. Susila, Associate Professor, ECE, SRMIST-KTR</a:t>
            </a:r>
          </a:p>
        </p:txBody>
      </p:sp>
      <p:sp>
        <p:nvSpPr>
          <p:cNvPr id="5" name="Slide Number Placeholder 4">
            <a:extLst>
              <a:ext uri="{FF2B5EF4-FFF2-40B4-BE49-F238E27FC236}">
                <a16:creationId xmlns:a16="http://schemas.microsoft.com/office/drawing/2014/main" id="{105DB6E6-C2C3-0CCD-2257-47E075464E29}"/>
              </a:ext>
            </a:extLst>
          </p:cNvPr>
          <p:cNvSpPr>
            <a:spLocks noGrp="1"/>
          </p:cNvSpPr>
          <p:nvPr>
            <p:ph type="sldNum" sz="quarter" idx="12"/>
          </p:nvPr>
        </p:nvSpPr>
        <p:spPr/>
        <p:txBody>
          <a:bodyPr/>
          <a:lstStyle/>
          <a:p>
            <a:fld id="{CFC69EEA-1951-47A2-B122-736A44645EA6}" type="slidenum">
              <a:rPr lang="en-IN" smtClean="0"/>
              <a:t>3</a:t>
            </a:fld>
            <a:endParaRPr lang="en-IN"/>
          </a:p>
        </p:txBody>
      </p:sp>
      <p:pic>
        <p:nvPicPr>
          <p:cNvPr id="1026" name="Picture 2">
            <a:extLst>
              <a:ext uri="{FF2B5EF4-FFF2-40B4-BE49-F238E27FC236}">
                <a16:creationId xmlns:a16="http://schemas.microsoft.com/office/drawing/2014/main" id="{8B17A2C3-7959-94CA-819C-B82413C832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1716" y="2328051"/>
            <a:ext cx="5796847" cy="3863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43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240BA-2D1E-E737-0289-747181F1D8D9}"/>
              </a:ext>
            </a:extLst>
          </p:cNvPr>
          <p:cNvSpPr>
            <a:spLocks noGrp="1"/>
          </p:cNvSpPr>
          <p:nvPr>
            <p:ph type="title"/>
          </p:nvPr>
        </p:nvSpPr>
        <p:spPr/>
        <p:txBody>
          <a:bodyPr>
            <a:normAutofit/>
          </a:bodyPr>
          <a:lstStyle/>
          <a:p>
            <a:r>
              <a:rPr lang="en-US" sz="4000" b="1" dirty="0">
                <a:solidFill>
                  <a:srgbClr val="0070C0"/>
                </a:solidFill>
              </a:rPr>
              <a:t>Photometric Image Formation</a:t>
            </a:r>
          </a:p>
        </p:txBody>
      </p:sp>
      <p:sp>
        <p:nvSpPr>
          <p:cNvPr id="3" name="Content Placeholder 2">
            <a:extLst>
              <a:ext uri="{FF2B5EF4-FFF2-40B4-BE49-F238E27FC236}">
                <a16:creationId xmlns:a16="http://schemas.microsoft.com/office/drawing/2014/main" id="{2BBC5D29-8AAF-EED4-661B-FEFD609B6D67}"/>
              </a:ext>
            </a:extLst>
          </p:cNvPr>
          <p:cNvSpPr>
            <a:spLocks noGrp="1"/>
          </p:cNvSpPr>
          <p:nvPr>
            <p:ph idx="1"/>
          </p:nvPr>
        </p:nvSpPr>
        <p:spPr>
          <a:xfrm>
            <a:off x="1222872" y="1878678"/>
            <a:ext cx="10818564" cy="2946710"/>
          </a:xfrm>
        </p:spPr>
        <p:txBody>
          <a:bodyPr>
            <a:noAutofit/>
          </a:bodyPr>
          <a:lstStyle/>
          <a:p>
            <a:pPr marL="201168" lvl="1" indent="0">
              <a:buNone/>
            </a:pPr>
            <a:r>
              <a:rPr lang="en-US" sz="2200" i="1" dirty="0">
                <a:solidFill>
                  <a:srgbClr val="0070C0"/>
                </a:solidFill>
                <a:latin typeface="Gill Sans MT" panose="020B0502020104020203" pitchFamily="34" charset="0"/>
              </a:rPr>
              <a:t>Colour</a:t>
            </a:r>
          </a:p>
          <a:p>
            <a:pPr algn="l"/>
            <a:r>
              <a:rPr lang="en-US" sz="2400" b="0" i="0" dirty="0">
                <a:solidFill>
                  <a:srgbClr val="292929"/>
                </a:solidFill>
                <a:effectLst/>
                <a:latin typeface="charter"/>
              </a:rPr>
              <a:t>Visible light is only a small portion of a large electromagnetic spectrum.</a:t>
            </a:r>
          </a:p>
          <a:p>
            <a:pPr algn="l"/>
            <a:r>
              <a:rPr lang="en-US" sz="2400" b="0" i="0" dirty="0">
                <a:solidFill>
                  <a:srgbClr val="292929"/>
                </a:solidFill>
                <a:effectLst/>
                <a:latin typeface="charter"/>
              </a:rPr>
              <a:t>Two factors are noticed when a colored light arrives at a sensor:</a:t>
            </a:r>
          </a:p>
          <a:p>
            <a:pPr lvl="1">
              <a:lnSpc>
                <a:spcPct val="100000"/>
              </a:lnSpc>
              <a:spcBef>
                <a:spcPts val="0"/>
              </a:spcBef>
              <a:spcAft>
                <a:spcPts val="0"/>
              </a:spcAft>
              <a:buFont typeface="Arial" panose="020B0604020202020204" pitchFamily="34" charset="0"/>
              <a:buChar char="•"/>
            </a:pPr>
            <a:r>
              <a:rPr lang="en-US" sz="2200" b="0" i="0" dirty="0">
                <a:solidFill>
                  <a:srgbClr val="292929"/>
                </a:solidFill>
                <a:effectLst/>
                <a:latin typeface="charter"/>
              </a:rPr>
              <a:t>Colour of the light</a:t>
            </a:r>
          </a:p>
          <a:p>
            <a:pPr lvl="1">
              <a:lnSpc>
                <a:spcPct val="100000"/>
              </a:lnSpc>
              <a:spcBef>
                <a:spcPts val="0"/>
              </a:spcBef>
              <a:spcAft>
                <a:spcPts val="0"/>
              </a:spcAft>
              <a:buFont typeface="Arial" panose="020B0604020202020204" pitchFamily="34" charset="0"/>
              <a:buChar char="•"/>
            </a:pPr>
            <a:r>
              <a:rPr lang="en-US" sz="2200" b="0" i="0" dirty="0">
                <a:solidFill>
                  <a:srgbClr val="292929"/>
                </a:solidFill>
                <a:effectLst/>
                <a:latin typeface="charter"/>
              </a:rPr>
              <a:t>Colour of the surface</a:t>
            </a:r>
          </a:p>
          <a:p>
            <a:pPr algn="l"/>
            <a:r>
              <a:rPr lang="en-US" sz="2400" b="1" i="0" dirty="0">
                <a:solidFill>
                  <a:srgbClr val="292929"/>
                </a:solidFill>
                <a:effectLst/>
                <a:latin typeface="charter"/>
              </a:rPr>
              <a:t>Bayer Grid/Filter </a:t>
            </a:r>
            <a:r>
              <a:rPr lang="en-US" sz="2400" b="0" i="0" dirty="0">
                <a:solidFill>
                  <a:srgbClr val="292929"/>
                </a:solidFill>
                <a:effectLst/>
                <a:latin typeface="charter"/>
              </a:rPr>
              <a:t>is an important development to capture the color of the light. In a camera, not every sensor captures all the three components (RGB) of light. Inspired by human visual preceptors, </a:t>
            </a:r>
            <a:r>
              <a:rPr lang="en-US" sz="2400" b="0" i="0" dirty="0" err="1">
                <a:solidFill>
                  <a:srgbClr val="292929"/>
                </a:solidFill>
                <a:effectLst/>
                <a:latin typeface="charter"/>
              </a:rPr>
              <a:t>Bayers</a:t>
            </a:r>
            <a:r>
              <a:rPr lang="en-US" sz="2400" b="0" i="0" dirty="0">
                <a:solidFill>
                  <a:srgbClr val="292929"/>
                </a:solidFill>
                <a:effectLst/>
                <a:latin typeface="charter"/>
              </a:rPr>
              <a:t> proposed a grid in which there are 50% green, 25 % red, and 25% blue sensors.</a:t>
            </a:r>
          </a:p>
          <a:p>
            <a:pPr algn="l"/>
            <a:r>
              <a:rPr lang="en-US" sz="2400" b="1" i="0" dirty="0" err="1">
                <a:solidFill>
                  <a:srgbClr val="292929"/>
                </a:solidFill>
                <a:effectLst/>
                <a:latin typeface="charter"/>
              </a:rPr>
              <a:t>Demosaicing</a:t>
            </a:r>
            <a:r>
              <a:rPr lang="en-US" sz="2400" b="0" i="0" dirty="0">
                <a:solidFill>
                  <a:srgbClr val="292929"/>
                </a:solidFill>
                <a:effectLst/>
                <a:latin typeface="charter"/>
              </a:rPr>
              <a:t> algorithm is then used to obtain a full-color image where the surrounding pixels are used to estimate the values for a particular pixel.</a:t>
            </a:r>
          </a:p>
          <a:p>
            <a:br>
              <a:rPr lang="en-US" sz="2800" dirty="0">
                <a:effectLst/>
                <a:latin typeface="Gill Sans MT" panose="020B0502020104020203" pitchFamily="34" charset="0"/>
              </a:rPr>
            </a:br>
            <a:br>
              <a:rPr lang="en-US" sz="2800" dirty="0">
                <a:effectLst/>
                <a:latin typeface="Gill Sans MT" panose="020B0502020104020203" pitchFamily="34" charset="0"/>
              </a:rPr>
            </a:br>
            <a:endParaRPr lang="en-US" sz="2800" i="1" dirty="0">
              <a:solidFill>
                <a:srgbClr val="0070C0"/>
              </a:solidFill>
              <a:latin typeface="Gill Sans MT" panose="020B0502020104020203" pitchFamily="34" charset="0"/>
            </a:endParaRPr>
          </a:p>
          <a:p>
            <a:endParaRPr lang="en-US" sz="2200" dirty="0">
              <a:solidFill>
                <a:srgbClr val="292929"/>
              </a:solidFill>
              <a:latin typeface="Gill Sans MT" panose="020B0502020104020203" pitchFamily="34" charset="0"/>
            </a:endParaRPr>
          </a:p>
        </p:txBody>
      </p:sp>
      <p:sp>
        <p:nvSpPr>
          <p:cNvPr id="4" name="Footer Placeholder 3">
            <a:extLst>
              <a:ext uri="{FF2B5EF4-FFF2-40B4-BE49-F238E27FC236}">
                <a16:creationId xmlns:a16="http://schemas.microsoft.com/office/drawing/2014/main" id="{DBB6956B-2FA2-6F55-AFEA-E0F6CDC31578}"/>
              </a:ext>
            </a:extLst>
          </p:cNvPr>
          <p:cNvSpPr>
            <a:spLocks noGrp="1"/>
          </p:cNvSpPr>
          <p:nvPr>
            <p:ph type="ftr" sz="quarter" idx="11"/>
          </p:nvPr>
        </p:nvSpPr>
        <p:spPr/>
        <p:txBody>
          <a:bodyPr/>
          <a:lstStyle/>
          <a:p>
            <a:r>
              <a:rPr lang="en-IN" dirty="0"/>
              <a:t>Prepared by : Dr. M. Susila, Associate Professor, ECE, SRMIST-KTR</a:t>
            </a:r>
          </a:p>
        </p:txBody>
      </p:sp>
      <p:sp>
        <p:nvSpPr>
          <p:cNvPr id="5" name="Slide Number Placeholder 4">
            <a:extLst>
              <a:ext uri="{FF2B5EF4-FFF2-40B4-BE49-F238E27FC236}">
                <a16:creationId xmlns:a16="http://schemas.microsoft.com/office/drawing/2014/main" id="{105DB6E6-C2C3-0CCD-2257-47E075464E29}"/>
              </a:ext>
            </a:extLst>
          </p:cNvPr>
          <p:cNvSpPr>
            <a:spLocks noGrp="1"/>
          </p:cNvSpPr>
          <p:nvPr>
            <p:ph type="sldNum" sz="quarter" idx="12"/>
          </p:nvPr>
        </p:nvSpPr>
        <p:spPr/>
        <p:txBody>
          <a:bodyPr/>
          <a:lstStyle/>
          <a:p>
            <a:fld id="{CFC69EEA-1951-47A2-B122-736A44645EA6}" type="slidenum">
              <a:rPr lang="en-IN" smtClean="0"/>
              <a:t>30</a:t>
            </a:fld>
            <a:endParaRPr lang="en-IN"/>
          </a:p>
        </p:txBody>
      </p:sp>
    </p:spTree>
    <p:extLst>
      <p:ext uri="{BB962C8B-B14F-4D97-AF65-F5344CB8AC3E}">
        <p14:creationId xmlns:p14="http://schemas.microsoft.com/office/powerpoint/2010/main" val="27705847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240BA-2D1E-E737-0289-747181F1D8D9}"/>
              </a:ext>
            </a:extLst>
          </p:cNvPr>
          <p:cNvSpPr>
            <a:spLocks noGrp="1"/>
          </p:cNvSpPr>
          <p:nvPr>
            <p:ph type="title"/>
          </p:nvPr>
        </p:nvSpPr>
        <p:spPr/>
        <p:txBody>
          <a:bodyPr>
            <a:normAutofit/>
          </a:bodyPr>
          <a:lstStyle/>
          <a:p>
            <a:r>
              <a:rPr lang="en-US" sz="4000" b="1" dirty="0">
                <a:solidFill>
                  <a:srgbClr val="0070C0"/>
                </a:solidFill>
              </a:rPr>
              <a:t>Photometric Image Formation</a:t>
            </a:r>
          </a:p>
        </p:txBody>
      </p:sp>
      <p:pic>
        <p:nvPicPr>
          <p:cNvPr id="6" name="Content Placeholder 5">
            <a:extLst>
              <a:ext uri="{FF2B5EF4-FFF2-40B4-BE49-F238E27FC236}">
                <a16:creationId xmlns:a16="http://schemas.microsoft.com/office/drawing/2014/main" id="{BCF0FCE6-E324-2CB3-73CE-07084CA9DB76}"/>
              </a:ext>
            </a:extLst>
          </p:cNvPr>
          <p:cNvPicPr>
            <a:picLocks noGrp="1" noChangeAspect="1"/>
          </p:cNvPicPr>
          <p:nvPr>
            <p:ph idx="1"/>
          </p:nvPr>
        </p:nvPicPr>
        <p:blipFill>
          <a:blip r:embed="rId2"/>
          <a:stretch>
            <a:fillRect/>
          </a:stretch>
        </p:blipFill>
        <p:spPr>
          <a:xfrm>
            <a:off x="926789" y="2404007"/>
            <a:ext cx="8660543" cy="3556117"/>
          </a:xfrm>
          <a:prstGeom prst="rect">
            <a:avLst/>
          </a:prstGeom>
        </p:spPr>
      </p:pic>
      <p:sp>
        <p:nvSpPr>
          <p:cNvPr id="4" name="Footer Placeholder 3">
            <a:extLst>
              <a:ext uri="{FF2B5EF4-FFF2-40B4-BE49-F238E27FC236}">
                <a16:creationId xmlns:a16="http://schemas.microsoft.com/office/drawing/2014/main" id="{DBB6956B-2FA2-6F55-AFEA-E0F6CDC31578}"/>
              </a:ext>
            </a:extLst>
          </p:cNvPr>
          <p:cNvSpPr>
            <a:spLocks noGrp="1"/>
          </p:cNvSpPr>
          <p:nvPr>
            <p:ph type="ftr" sz="quarter" idx="11"/>
          </p:nvPr>
        </p:nvSpPr>
        <p:spPr/>
        <p:txBody>
          <a:bodyPr/>
          <a:lstStyle/>
          <a:p>
            <a:r>
              <a:rPr lang="en-IN" dirty="0"/>
              <a:t>Prepared by : Dr. M. Susila, Associate Professor, ECE, SRMIST-KTR</a:t>
            </a:r>
          </a:p>
        </p:txBody>
      </p:sp>
      <p:sp>
        <p:nvSpPr>
          <p:cNvPr id="5" name="Slide Number Placeholder 4">
            <a:extLst>
              <a:ext uri="{FF2B5EF4-FFF2-40B4-BE49-F238E27FC236}">
                <a16:creationId xmlns:a16="http://schemas.microsoft.com/office/drawing/2014/main" id="{105DB6E6-C2C3-0CCD-2257-47E075464E29}"/>
              </a:ext>
            </a:extLst>
          </p:cNvPr>
          <p:cNvSpPr>
            <a:spLocks noGrp="1"/>
          </p:cNvSpPr>
          <p:nvPr>
            <p:ph type="sldNum" sz="quarter" idx="12"/>
          </p:nvPr>
        </p:nvSpPr>
        <p:spPr/>
        <p:txBody>
          <a:bodyPr/>
          <a:lstStyle/>
          <a:p>
            <a:fld id="{CFC69EEA-1951-47A2-B122-736A44645EA6}" type="slidenum">
              <a:rPr lang="en-IN" smtClean="0"/>
              <a:t>31</a:t>
            </a:fld>
            <a:endParaRPr lang="en-IN"/>
          </a:p>
        </p:txBody>
      </p:sp>
    </p:spTree>
    <p:extLst>
      <p:ext uri="{BB962C8B-B14F-4D97-AF65-F5344CB8AC3E}">
        <p14:creationId xmlns:p14="http://schemas.microsoft.com/office/powerpoint/2010/main" val="25418648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240BA-2D1E-E737-0289-747181F1D8D9}"/>
              </a:ext>
            </a:extLst>
          </p:cNvPr>
          <p:cNvSpPr>
            <a:spLocks noGrp="1"/>
          </p:cNvSpPr>
          <p:nvPr>
            <p:ph type="title"/>
          </p:nvPr>
        </p:nvSpPr>
        <p:spPr/>
        <p:txBody>
          <a:bodyPr>
            <a:normAutofit/>
          </a:bodyPr>
          <a:lstStyle/>
          <a:p>
            <a:r>
              <a:rPr lang="en-US" sz="4000" b="1" dirty="0">
                <a:solidFill>
                  <a:srgbClr val="0070C0"/>
                </a:solidFill>
              </a:rPr>
              <a:t>Photometric Image Formation</a:t>
            </a:r>
          </a:p>
        </p:txBody>
      </p:sp>
      <p:sp>
        <p:nvSpPr>
          <p:cNvPr id="4" name="Footer Placeholder 3">
            <a:extLst>
              <a:ext uri="{FF2B5EF4-FFF2-40B4-BE49-F238E27FC236}">
                <a16:creationId xmlns:a16="http://schemas.microsoft.com/office/drawing/2014/main" id="{DBB6956B-2FA2-6F55-AFEA-E0F6CDC31578}"/>
              </a:ext>
            </a:extLst>
          </p:cNvPr>
          <p:cNvSpPr>
            <a:spLocks noGrp="1"/>
          </p:cNvSpPr>
          <p:nvPr>
            <p:ph type="ftr" sz="quarter" idx="11"/>
          </p:nvPr>
        </p:nvSpPr>
        <p:spPr/>
        <p:txBody>
          <a:bodyPr/>
          <a:lstStyle/>
          <a:p>
            <a:r>
              <a:rPr lang="en-IN" dirty="0"/>
              <a:t>Prepared by : Dr. M. Susila, Associate Professor, ECE, SRMIST-KTR</a:t>
            </a:r>
          </a:p>
        </p:txBody>
      </p:sp>
      <p:sp>
        <p:nvSpPr>
          <p:cNvPr id="5" name="Slide Number Placeholder 4">
            <a:extLst>
              <a:ext uri="{FF2B5EF4-FFF2-40B4-BE49-F238E27FC236}">
                <a16:creationId xmlns:a16="http://schemas.microsoft.com/office/drawing/2014/main" id="{105DB6E6-C2C3-0CCD-2257-47E075464E29}"/>
              </a:ext>
            </a:extLst>
          </p:cNvPr>
          <p:cNvSpPr>
            <a:spLocks noGrp="1"/>
          </p:cNvSpPr>
          <p:nvPr>
            <p:ph type="sldNum" sz="quarter" idx="12"/>
          </p:nvPr>
        </p:nvSpPr>
        <p:spPr/>
        <p:txBody>
          <a:bodyPr/>
          <a:lstStyle/>
          <a:p>
            <a:fld id="{CFC69EEA-1951-47A2-B122-736A44645EA6}" type="slidenum">
              <a:rPr lang="en-IN" smtClean="0"/>
              <a:t>32</a:t>
            </a:fld>
            <a:endParaRPr lang="en-IN"/>
          </a:p>
        </p:txBody>
      </p:sp>
      <p:pic>
        <p:nvPicPr>
          <p:cNvPr id="1026" name="Picture 2">
            <a:extLst>
              <a:ext uri="{FF2B5EF4-FFF2-40B4-BE49-F238E27FC236}">
                <a16:creationId xmlns:a16="http://schemas.microsoft.com/office/drawing/2014/main" id="{69DC3229-5E55-3AF8-DCCB-7FB0E60047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9164" y="1847176"/>
            <a:ext cx="6459508" cy="441634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E2FD94A-DFBC-4A79-26C6-C4807C95927E}"/>
              </a:ext>
            </a:extLst>
          </p:cNvPr>
          <p:cNvSpPr txBox="1"/>
          <p:nvPr/>
        </p:nvSpPr>
        <p:spPr>
          <a:xfrm flipH="1">
            <a:off x="7982729" y="1662510"/>
            <a:ext cx="6325277" cy="369332"/>
          </a:xfrm>
          <a:prstGeom prst="rect">
            <a:avLst/>
          </a:prstGeom>
          <a:noFill/>
        </p:spPr>
        <p:txBody>
          <a:bodyPr wrap="square" rtlCol="0">
            <a:spAutoFit/>
          </a:bodyPr>
          <a:lstStyle/>
          <a:p>
            <a:r>
              <a:rPr lang="en-IN" dirty="0"/>
              <a:t>Image Sensing Pipeline</a:t>
            </a:r>
          </a:p>
        </p:txBody>
      </p:sp>
      <p:sp>
        <p:nvSpPr>
          <p:cNvPr id="11" name="TextBox 10">
            <a:extLst>
              <a:ext uri="{FF2B5EF4-FFF2-40B4-BE49-F238E27FC236}">
                <a16:creationId xmlns:a16="http://schemas.microsoft.com/office/drawing/2014/main" id="{8707D3F7-B3BA-E174-A76E-56D6DB03A9EB}"/>
              </a:ext>
            </a:extLst>
          </p:cNvPr>
          <p:cNvSpPr txBox="1"/>
          <p:nvPr/>
        </p:nvSpPr>
        <p:spPr>
          <a:xfrm>
            <a:off x="1005193" y="1807938"/>
            <a:ext cx="5376557" cy="4524315"/>
          </a:xfrm>
          <a:prstGeom prst="rect">
            <a:avLst/>
          </a:prstGeom>
          <a:noFill/>
        </p:spPr>
        <p:txBody>
          <a:bodyPr wrap="square">
            <a:spAutoFit/>
          </a:bodyPr>
          <a:lstStyle/>
          <a:p>
            <a:pPr algn="just"/>
            <a:r>
              <a:rPr lang="en-US" b="1" i="0" dirty="0">
                <a:solidFill>
                  <a:srgbClr val="292929"/>
                </a:solidFill>
                <a:effectLst/>
                <a:latin typeface="charter"/>
              </a:rPr>
              <a:t>Image Sensor</a:t>
            </a:r>
          </a:p>
          <a:p>
            <a:pPr algn="just"/>
            <a:r>
              <a:rPr lang="en-US" b="0" i="0" dirty="0">
                <a:solidFill>
                  <a:srgbClr val="292929"/>
                </a:solidFill>
                <a:effectLst/>
                <a:latin typeface="charter"/>
              </a:rPr>
              <a:t>The camera sensor can be CCD or CMOS. In charged coupled device (CCD). </a:t>
            </a:r>
          </a:p>
          <a:p>
            <a:pPr algn="just"/>
            <a:r>
              <a:rPr lang="en-US" dirty="0">
                <a:solidFill>
                  <a:srgbClr val="292929"/>
                </a:solidFill>
                <a:latin typeface="charter"/>
              </a:rPr>
              <a:t>	</a:t>
            </a:r>
            <a:r>
              <a:rPr lang="en-US" b="0" i="0" dirty="0">
                <a:solidFill>
                  <a:srgbClr val="292929"/>
                </a:solidFill>
                <a:effectLst/>
                <a:latin typeface="charter"/>
              </a:rPr>
              <a:t>A charge is generated at each sensing element and this photogenerated charge is moved from pixel to pixel and is converted into a voltage at the output node. Then an analog to digital converter (ADC) converts the value of each pixel to a digital value.</a:t>
            </a:r>
          </a:p>
          <a:p>
            <a:pPr algn="just"/>
            <a:endParaRPr lang="en-US" b="0" i="0" dirty="0">
              <a:solidFill>
                <a:srgbClr val="292929"/>
              </a:solidFill>
              <a:effectLst/>
              <a:latin typeface="charter"/>
            </a:endParaRPr>
          </a:p>
          <a:p>
            <a:pPr algn="just"/>
            <a:r>
              <a:rPr lang="en-US" b="0" i="0" dirty="0">
                <a:solidFill>
                  <a:srgbClr val="292929"/>
                </a:solidFill>
                <a:effectLst/>
                <a:latin typeface="charter"/>
              </a:rPr>
              <a:t>The complementary metal-oxide-semiconductor (CMOS) sensors work by converting charge to voltage inside </a:t>
            </a:r>
            <a:r>
              <a:rPr lang="en-US" b="1" i="0" dirty="0">
                <a:solidFill>
                  <a:srgbClr val="292929"/>
                </a:solidFill>
                <a:effectLst/>
                <a:latin typeface="charter"/>
              </a:rPr>
              <a:t>each </a:t>
            </a:r>
            <a:r>
              <a:rPr lang="en-US" b="0" i="0" dirty="0">
                <a:solidFill>
                  <a:srgbClr val="292929"/>
                </a:solidFill>
                <a:effectLst/>
                <a:latin typeface="charter"/>
              </a:rPr>
              <a:t>element as opposed to CCD which accumulates the charge. </a:t>
            </a:r>
          </a:p>
          <a:p>
            <a:pPr algn="just"/>
            <a:r>
              <a:rPr lang="en-US" dirty="0">
                <a:solidFill>
                  <a:srgbClr val="292929"/>
                </a:solidFill>
                <a:latin typeface="charter"/>
              </a:rPr>
              <a:t>	</a:t>
            </a:r>
            <a:r>
              <a:rPr lang="en-US" b="0" i="0" dirty="0">
                <a:solidFill>
                  <a:srgbClr val="292929"/>
                </a:solidFill>
                <a:effectLst/>
                <a:latin typeface="charter"/>
              </a:rPr>
              <a:t>CMOS signal is digital and therefore does not need ADC. CMOS is widely used in cameras in the current times</a:t>
            </a:r>
          </a:p>
        </p:txBody>
      </p:sp>
    </p:spTree>
    <p:extLst>
      <p:ext uri="{BB962C8B-B14F-4D97-AF65-F5344CB8AC3E}">
        <p14:creationId xmlns:p14="http://schemas.microsoft.com/office/powerpoint/2010/main" val="38834404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240BA-2D1E-E737-0289-747181F1D8D9}"/>
              </a:ext>
            </a:extLst>
          </p:cNvPr>
          <p:cNvSpPr>
            <a:spLocks noGrp="1"/>
          </p:cNvSpPr>
          <p:nvPr>
            <p:ph type="title"/>
          </p:nvPr>
        </p:nvSpPr>
        <p:spPr/>
        <p:txBody>
          <a:bodyPr>
            <a:normAutofit/>
          </a:bodyPr>
          <a:lstStyle/>
          <a:p>
            <a:r>
              <a:rPr lang="en-US" sz="4000" b="1" dirty="0">
                <a:solidFill>
                  <a:srgbClr val="0070C0"/>
                </a:solidFill>
              </a:rPr>
              <a:t>Photometric Image Formation</a:t>
            </a:r>
          </a:p>
        </p:txBody>
      </p:sp>
      <p:sp>
        <p:nvSpPr>
          <p:cNvPr id="4" name="Footer Placeholder 3">
            <a:extLst>
              <a:ext uri="{FF2B5EF4-FFF2-40B4-BE49-F238E27FC236}">
                <a16:creationId xmlns:a16="http://schemas.microsoft.com/office/drawing/2014/main" id="{DBB6956B-2FA2-6F55-AFEA-E0F6CDC31578}"/>
              </a:ext>
            </a:extLst>
          </p:cNvPr>
          <p:cNvSpPr>
            <a:spLocks noGrp="1"/>
          </p:cNvSpPr>
          <p:nvPr>
            <p:ph type="ftr" sz="quarter" idx="11"/>
          </p:nvPr>
        </p:nvSpPr>
        <p:spPr/>
        <p:txBody>
          <a:bodyPr/>
          <a:lstStyle/>
          <a:p>
            <a:r>
              <a:rPr lang="en-IN" dirty="0"/>
              <a:t>Prepared by : Dr. M. Susila, Associate Professor, ECE, SRMIST-KTR</a:t>
            </a:r>
          </a:p>
        </p:txBody>
      </p:sp>
      <p:sp>
        <p:nvSpPr>
          <p:cNvPr id="5" name="Slide Number Placeholder 4">
            <a:extLst>
              <a:ext uri="{FF2B5EF4-FFF2-40B4-BE49-F238E27FC236}">
                <a16:creationId xmlns:a16="http://schemas.microsoft.com/office/drawing/2014/main" id="{105DB6E6-C2C3-0CCD-2257-47E075464E29}"/>
              </a:ext>
            </a:extLst>
          </p:cNvPr>
          <p:cNvSpPr>
            <a:spLocks noGrp="1"/>
          </p:cNvSpPr>
          <p:nvPr>
            <p:ph type="sldNum" sz="quarter" idx="12"/>
          </p:nvPr>
        </p:nvSpPr>
        <p:spPr/>
        <p:txBody>
          <a:bodyPr/>
          <a:lstStyle/>
          <a:p>
            <a:fld id="{CFC69EEA-1951-47A2-B122-736A44645EA6}" type="slidenum">
              <a:rPr lang="en-IN" smtClean="0"/>
              <a:t>33</a:t>
            </a:fld>
            <a:endParaRPr lang="en-IN"/>
          </a:p>
        </p:txBody>
      </p:sp>
      <p:sp>
        <p:nvSpPr>
          <p:cNvPr id="8" name="TextBox 7">
            <a:extLst>
              <a:ext uri="{FF2B5EF4-FFF2-40B4-BE49-F238E27FC236}">
                <a16:creationId xmlns:a16="http://schemas.microsoft.com/office/drawing/2014/main" id="{0E2FD94A-DFBC-4A79-26C6-C4807C95927E}"/>
              </a:ext>
            </a:extLst>
          </p:cNvPr>
          <p:cNvSpPr txBox="1"/>
          <p:nvPr/>
        </p:nvSpPr>
        <p:spPr>
          <a:xfrm flipH="1">
            <a:off x="1120295" y="1763914"/>
            <a:ext cx="10513516" cy="4431983"/>
          </a:xfrm>
          <a:prstGeom prst="rect">
            <a:avLst/>
          </a:prstGeom>
          <a:noFill/>
        </p:spPr>
        <p:txBody>
          <a:bodyPr wrap="square" rtlCol="0">
            <a:spAutoFit/>
          </a:bodyPr>
          <a:lstStyle/>
          <a:p>
            <a:pPr algn="just"/>
            <a:r>
              <a:rPr lang="en-IN" sz="2400" b="1" i="1" dirty="0"/>
              <a:t>While Clicking on Camera</a:t>
            </a:r>
          </a:p>
          <a:p>
            <a:pPr algn="just"/>
            <a:r>
              <a:rPr lang="en-US" sz="2400" i="0" dirty="0">
                <a:solidFill>
                  <a:srgbClr val="0070C0"/>
                </a:solidFill>
                <a:effectLst/>
                <a:latin typeface="Gill Sans MT" panose="020B0502020104020203" pitchFamily="34" charset="0"/>
              </a:rPr>
              <a:t>Shutter Speed</a:t>
            </a:r>
            <a:r>
              <a:rPr lang="en-US" sz="2400" i="0" dirty="0">
                <a:solidFill>
                  <a:srgbClr val="292929"/>
                </a:solidFill>
                <a:effectLst/>
                <a:latin typeface="Gill Sans MT" panose="020B0502020104020203" pitchFamily="34" charset="0"/>
              </a:rPr>
              <a:t>: It controls the amount of light reaching the sensor</a:t>
            </a:r>
          </a:p>
          <a:p>
            <a:pPr algn="just"/>
            <a:r>
              <a:rPr lang="en-US" sz="2400" i="0" dirty="0">
                <a:solidFill>
                  <a:srgbClr val="0070C0"/>
                </a:solidFill>
                <a:effectLst/>
                <a:latin typeface="Gill Sans MT" panose="020B0502020104020203" pitchFamily="34" charset="0"/>
              </a:rPr>
              <a:t>Sampling Pitch</a:t>
            </a:r>
            <a:r>
              <a:rPr lang="en-US" sz="2400" i="0" dirty="0">
                <a:solidFill>
                  <a:srgbClr val="292929"/>
                </a:solidFill>
                <a:effectLst/>
                <a:latin typeface="Gill Sans MT" panose="020B0502020104020203" pitchFamily="34" charset="0"/>
              </a:rPr>
              <a:t>: It defines the physical space between adjacent sensor cells on the imaging chip.</a:t>
            </a:r>
          </a:p>
          <a:p>
            <a:pPr algn="just"/>
            <a:r>
              <a:rPr lang="en-US" sz="2400" i="0" dirty="0">
                <a:solidFill>
                  <a:srgbClr val="0070C0"/>
                </a:solidFill>
                <a:effectLst/>
                <a:latin typeface="Gill Sans MT" panose="020B0502020104020203" pitchFamily="34" charset="0"/>
              </a:rPr>
              <a:t>Fill Factor</a:t>
            </a:r>
            <a:r>
              <a:rPr lang="en-US" sz="2400" i="0" dirty="0">
                <a:solidFill>
                  <a:srgbClr val="292929"/>
                </a:solidFill>
                <a:effectLst/>
                <a:latin typeface="Gill Sans MT" panose="020B0502020104020203" pitchFamily="34" charset="0"/>
              </a:rPr>
              <a:t>: It is the ratio of active sensing area size with respect to the theoretically available sensing area (product of horizontal and vertical sampling pitches)</a:t>
            </a:r>
          </a:p>
          <a:p>
            <a:pPr algn="just"/>
            <a:r>
              <a:rPr lang="en-US" sz="2400" i="0" dirty="0">
                <a:solidFill>
                  <a:srgbClr val="0070C0"/>
                </a:solidFill>
                <a:effectLst/>
                <a:latin typeface="Gill Sans MT" panose="020B0502020104020203" pitchFamily="34" charset="0"/>
              </a:rPr>
              <a:t>Chip Size</a:t>
            </a:r>
            <a:r>
              <a:rPr lang="en-US" sz="2400" i="0" dirty="0">
                <a:solidFill>
                  <a:srgbClr val="292929"/>
                </a:solidFill>
                <a:effectLst/>
                <a:latin typeface="Gill Sans MT" panose="020B0502020104020203" pitchFamily="34" charset="0"/>
              </a:rPr>
              <a:t>: Entire size of the chip</a:t>
            </a:r>
          </a:p>
          <a:p>
            <a:pPr algn="just"/>
            <a:r>
              <a:rPr lang="en-US" sz="2400" i="0" dirty="0">
                <a:solidFill>
                  <a:srgbClr val="0070C0"/>
                </a:solidFill>
                <a:effectLst/>
                <a:latin typeface="Gill Sans MT" panose="020B0502020104020203" pitchFamily="34" charset="0"/>
              </a:rPr>
              <a:t>Sensor Noise</a:t>
            </a:r>
            <a:r>
              <a:rPr lang="en-US" sz="2400" i="0" dirty="0">
                <a:solidFill>
                  <a:srgbClr val="292929"/>
                </a:solidFill>
                <a:effectLst/>
                <a:latin typeface="Gill Sans MT" panose="020B0502020104020203" pitchFamily="34" charset="0"/>
              </a:rPr>
              <a:t>: Noise from various sources in the sensing process</a:t>
            </a:r>
          </a:p>
          <a:p>
            <a:pPr algn="just"/>
            <a:r>
              <a:rPr lang="en-US" sz="2400" i="0" dirty="0">
                <a:solidFill>
                  <a:srgbClr val="0070C0"/>
                </a:solidFill>
                <a:effectLst/>
                <a:latin typeface="Gill Sans MT" panose="020B0502020104020203" pitchFamily="34" charset="0"/>
              </a:rPr>
              <a:t>Resolution</a:t>
            </a:r>
            <a:r>
              <a:rPr lang="en-US" sz="2400" i="0" dirty="0">
                <a:solidFill>
                  <a:srgbClr val="292929"/>
                </a:solidFill>
                <a:effectLst/>
                <a:latin typeface="Gill Sans MT" panose="020B0502020104020203" pitchFamily="34" charset="0"/>
              </a:rPr>
              <a:t>: It tells you how many bits are specified for each pixel.</a:t>
            </a:r>
          </a:p>
          <a:p>
            <a:pPr algn="just"/>
            <a:r>
              <a:rPr lang="en-US" sz="2400" i="0" dirty="0">
                <a:solidFill>
                  <a:srgbClr val="0070C0"/>
                </a:solidFill>
                <a:effectLst/>
                <a:latin typeface="Gill Sans MT" panose="020B0502020104020203" pitchFamily="34" charset="0"/>
              </a:rPr>
              <a:t>Post-processing</a:t>
            </a:r>
            <a:r>
              <a:rPr lang="en-US" sz="2400" i="0" dirty="0">
                <a:solidFill>
                  <a:srgbClr val="292929"/>
                </a:solidFill>
                <a:effectLst/>
                <a:latin typeface="Gill Sans MT" panose="020B0502020104020203" pitchFamily="34" charset="0"/>
              </a:rPr>
              <a:t>: Digital image enhancement methods used before compression and storage.</a:t>
            </a:r>
          </a:p>
          <a:p>
            <a:pPr algn="just"/>
            <a:endParaRPr lang="en-IN" dirty="0"/>
          </a:p>
        </p:txBody>
      </p:sp>
    </p:spTree>
    <p:extLst>
      <p:ext uri="{BB962C8B-B14F-4D97-AF65-F5344CB8AC3E}">
        <p14:creationId xmlns:p14="http://schemas.microsoft.com/office/powerpoint/2010/main" val="37988340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240BA-2D1E-E737-0289-747181F1D8D9}"/>
              </a:ext>
            </a:extLst>
          </p:cNvPr>
          <p:cNvSpPr>
            <a:spLocks noGrp="1"/>
          </p:cNvSpPr>
          <p:nvPr>
            <p:ph type="title"/>
          </p:nvPr>
        </p:nvSpPr>
        <p:spPr/>
        <p:txBody>
          <a:bodyPr>
            <a:normAutofit/>
          </a:bodyPr>
          <a:lstStyle/>
          <a:p>
            <a:r>
              <a:rPr lang="en-US" sz="4000" b="1" dirty="0">
                <a:solidFill>
                  <a:srgbClr val="0070C0"/>
                </a:solidFill>
              </a:rPr>
              <a:t>Photometric Image Formation</a:t>
            </a:r>
          </a:p>
        </p:txBody>
      </p:sp>
      <p:sp>
        <p:nvSpPr>
          <p:cNvPr id="4" name="Footer Placeholder 3">
            <a:extLst>
              <a:ext uri="{FF2B5EF4-FFF2-40B4-BE49-F238E27FC236}">
                <a16:creationId xmlns:a16="http://schemas.microsoft.com/office/drawing/2014/main" id="{DBB6956B-2FA2-6F55-AFEA-E0F6CDC31578}"/>
              </a:ext>
            </a:extLst>
          </p:cNvPr>
          <p:cNvSpPr>
            <a:spLocks noGrp="1"/>
          </p:cNvSpPr>
          <p:nvPr>
            <p:ph type="ftr" sz="quarter" idx="11"/>
          </p:nvPr>
        </p:nvSpPr>
        <p:spPr/>
        <p:txBody>
          <a:bodyPr/>
          <a:lstStyle/>
          <a:p>
            <a:r>
              <a:rPr lang="en-IN" dirty="0"/>
              <a:t>Prepared by : Dr. M. Susila, Associate Professor, ECE, SRMIST-KTR</a:t>
            </a:r>
          </a:p>
        </p:txBody>
      </p:sp>
      <p:sp>
        <p:nvSpPr>
          <p:cNvPr id="5" name="Slide Number Placeholder 4">
            <a:extLst>
              <a:ext uri="{FF2B5EF4-FFF2-40B4-BE49-F238E27FC236}">
                <a16:creationId xmlns:a16="http://schemas.microsoft.com/office/drawing/2014/main" id="{105DB6E6-C2C3-0CCD-2257-47E075464E29}"/>
              </a:ext>
            </a:extLst>
          </p:cNvPr>
          <p:cNvSpPr>
            <a:spLocks noGrp="1"/>
          </p:cNvSpPr>
          <p:nvPr>
            <p:ph type="sldNum" sz="quarter" idx="12"/>
          </p:nvPr>
        </p:nvSpPr>
        <p:spPr/>
        <p:txBody>
          <a:bodyPr/>
          <a:lstStyle/>
          <a:p>
            <a:fld id="{CFC69EEA-1951-47A2-B122-736A44645EA6}" type="slidenum">
              <a:rPr lang="en-IN" smtClean="0"/>
              <a:t>34</a:t>
            </a:fld>
            <a:endParaRPr lang="en-IN"/>
          </a:p>
        </p:txBody>
      </p:sp>
      <p:sp>
        <p:nvSpPr>
          <p:cNvPr id="8" name="TextBox 7">
            <a:extLst>
              <a:ext uri="{FF2B5EF4-FFF2-40B4-BE49-F238E27FC236}">
                <a16:creationId xmlns:a16="http://schemas.microsoft.com/office/drawing/2014/main" id="{0E2FD94A-DFBC-4A79-26C6-C4807C95927E}"/>
              </a:ext>
            </a:extLst>
          </p:cNvPr>
          <p:cNvSpPr txBox="1"/>
          <p:nvPr/>
        </p:nvSpPr>
        <p:spPr>
          <a:xfrm flipH="1">
            <a:off x="1120295" y="1763914"/>
            <a:ext cx="10513516" cy="4431983"/>
          </a:xfrm>
          <a:prstGeom prst="rect">
            <a:avLst/>
          </a:prstGeom>
          <a:noFill/>
        </p:spPr>
        <p:txBody>
          <a:bodyPr wrap="square" rtlCol="0">
            <a:spAutoFit/>
          </a:bodyPr>
          <a:lstStyle/>
          <a:p>
            <a:pPr algn="just"/>
            <a:r>
              <a:rPr lang="en-IN" sz="2400" b="1" i="1" dirty="0"/>
              <a:t>While Clicking on Camera</a:t>
            </a:r>
          </a:p>
          <a:p>
            <a:pPr algn="just"/>
            <a:r>
              <a:rPr lang="en-US" sz="2400" i="0" dirty="0">
                <a:solidFill>
                  <a:srgbClr val="0070C0"/>
                </a:solidFill>
                <a:effectLst/>
                <a:latin typeface="Gill Sans MT" panose="020B0502020104020203" pitchFamily="34" charset="0"/>
              </a:rPr>
              <a:t>Shutter Speed</a:t>
            </a:r>
            <a:r>
              <a:rPr lang="en-US" sz="2400" i="0" dirty="0">
                <a:solidFill>
                  <a:srgbClr val="292929"/>
                </a:solidFill>
                <a:effectLst/>
                <a:latin typeface="Gill Sans MT" panose="020B0502020104020203" pitchFamily="34" charset="0"/>
              </a:rPr>
              <a:t>: It controls the amount of light reaching the sensor</a:t>
            </a:r>
          </a:p>
          <a:p>
            <a:pPr algn="just"/>
            <a:r>
              <a:rPr lang="en-US" sz="2400" i="0" dirty="0">
                <a:solidFill>
                  <a:srgbClr val="0070C0"/>
                </a:solidFill>
                <a:effectLst/>
                <a:latin typeface="Gill Sans MT" panose="020B0502020104020203" pitchFamily="34" charset="0"/>
              </a:rPr>
              <a:t>Sampling Pitch</a:t>
            </a:r>
            <a:r>
              <a:rPr lang="en-US" sz="2400" i="0" dirty="0">
                <a:solidFill>
                  <a:srgbClr val="292929"/>
                </a:solidFill>
                <a:effectLst/>
                <a:latin typeface="Gill Sans MT" panose="020B0502020104020203" pitchFamily="34" charset="0"/>
              </a:rPr>
              <a:t>: It defines the physical space between adjacent sensor cells on the imaging chip.</a:t>
            </a:r>
          </a:p>
          <a:p>
            <a:pPr algn="just"/>
            <a:r>
              <a:rPr lang="en-US" sz="2400" i="0" dirty="0">
                <a:solidFill>
                  <a:srgbClr val="0070C0"/>
                </a:solidFill>
                <a:effectLst/>
                <a:latin typeface="Gill Sans MT" panose="020B0502020104020203" pitchFamily="34" charset="0"/>
              </a:rPr>
              <a:t>Fill Factor</a:t>
            </a:r>
            <a:r>
              <a:rPr lang="en-US" sz="2400" i="0" dirty="0">
                <a:solidFill>
                  <a:srgbClr val="292929"/>
                </a:solidFill>
                <a:effectLst/>
                <a:latin typeface="Gill Sans MT" panose="020B0502020104020203" pitchFamily="34" charset="0"/>
              </a:rPr>
              <a:t>: It is the ratio of active sensing area size with respect to the theoretically available sensing area (product of horizontal and vertical sampling pitches)</a:t>
            </a:r>
          </a:p>
          <a:p>
            <a:pPr algn="just"/>
            <a:r>
              <a:rPr lang="en-US" sz="2400" i="0" dirty="0">
                <a:solidFill>
                  <a:srgbClr val="0070C0"/>
                </a:solidFill>
                <a:effectLst/>
                <a:latin typeface="Gill Sans MT" panose="020B0502020104020203" pitchFamily="34" charset="0"/>
              </a:rPr>
              <a:t>Chip Size</a:t>
            </a:r>
            <a:r>
              <a:rPr lang="en-US" sz="2400" i="0" dirty="0">
                <a:solidFill>
                  <a:srgbClr val="292929"/>
                </a:solidFill>
                <a:effectLst/>
                <a:latin typeface="Gill Sans MT" panose="020B0502020104020203" pitchFamily="34" charset="0"/>
              </a:rPr>
              <a:t>: Entire size of the chip</a:t>
            </a:r>
          </a:p>
          <a:p>
            <a:pPr algn="just"/>
            <a:r>
              <a:rPr lang="en-US" sz="2400" i="0" dirty="0">
                <a:solidFill>
                  <a:srgbClr val="0070C0"/>
                </a:solidFill>
                <a:effectLst/>
                <a:latin typeface="Gill Sans MT" panose="020B0502020104020203" pitchFamily="34" charset="0"/>
              </a:rPr>
              <a:t>Sensor Noise</a:t>
            </a:r>
            <a:r>
              <a:rPr lang="en-US" sz="2400" i="0" dirty="0">
                <a:solidFill>
                  <a:srgbClr val="292929"/>
                </a:solidFill>
                <a:effectLst/>
                <a:latin typeface="Gill Sans MT" panose="020B0502020104020203" pitchFamily="34" charset="0"/>
              </a:rPr>
              <a:t>: Noise from various sources in the sensing process</a:t>
            </a:r>
          </a:p>
          <a:p>
            <a:pPr algn="just"/>
            <a:r>
              <a:rPr lang="en-US" sz="2400" i="0" dirty="0">
                <a:solidFill>
                  <a:srgbClr val="0070C0"/>
                </a:solidFill>
                <a:effectLst/>
                <a:latin typeface="Gill Sans MT" panose="020B0502020104020203" pitchFamily="34" charset="0"/>
              </a:rPr>
              <a:t>Resolution</a:t>
            </a:r>
            <a:r>
              <a:rPr lang="en-US" sz="2400" i="0" dirty="0">
                <a:solidFill>
                  <a:srgbClr val="292929"/>
                </a:solidFill>
                <a:effectLst/>
                <a:latin typeface="Gill Sans MT" panose="020B0502020104020203" pitchFamily="34" charset="0"/>
              </a:rPr>
              <a:t>: It tells you how many bits are specified for each pixel.</a:t>
            </a:r>
          </a:p>
          <a:p>
            <a:pPr algn="just"/>
            <a:r>
              <a:rPr lang="en-US" sz="2400" i="0" dirty="0">
                <a:solidFill>
                  <a:srgbClr val="0070C0"/>
                </a:solidFill>
                <a:effectLst/>
                <a:latin typeface="Gill Sans MT" panose="020B0502020104020203" pitchFamily="34" charset="0"/>
              </a:rPr>
              <a:t>Post-processing</a:t>
            </a:r>
            <a:r>
              <a:rPr lang="en-US" sz="2400" i="0" dirty="0">
                <a:solidFill>
                  <a:srgbClr val="292929"/>
                </a:solidFill>
                <a:effectLst/>
                <a:latin typeface="Gill Sans MT" panose="020B0502020104020203" pitchFamily="34" charset="0"/>
              </a:rPr>
              <a:t>: Digital image enhancement methods used before compression and storage.</a:t>
            </a:r>
          </a:p>
          <a:p>
            <a:pPr algn="just"/>
            <a:endParaRPr lang="en-IN" dirty="0"/>
          </a:p>
        </p:txBody>
      </p:sp>
    </p:spTree>
    <p:extLst>
      <p:ext uri="{BB962C8B-B14F-4D97-AF65-F5344CB8AC3E}">
        <p14:creationId xmlns:p14="http://schemas.microsoft.com/office/powerpoint/2010/main" val="338432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95253-74E2-882C-3D0D-69B9DA9E2501}"/>
              </a:ext>
            </a:extLst>
          </p:cNvPr>
          <p:cNvSpPr>
            <a:spLocks noGrp="1"/>
          </p:cNvSpPr>
          <p:nvPr>
            <p:ph type="title"/>
          </p:nvPr>
        </p:nvSpPr>
        <p:spPr/>
        <p:txBody>
          <a:bodyPr>
            <a:normAutofit/>
          </a:bodyPr>
          <a:lstStyle/>
          <a:p>
            <a:r>
              <a:rPr lang="en-US" sz="3600" dirty="0">
                <a:solidFill>
                  <a:schemeClr val="tx1"/>
                </a:solidFill>
                <a:latin typeface="Lucida Bright" panose="02040602050505020304" pitchFamily="18" charset="0"/>
              </a:rPr>
              <a:t>Introduction to Computer Vision</a:t>
            </a:r>
            <a:endParaRPr lang="en-IN" sz="3600" dirty="0">
              <a:solidFill>
                <a:schemeClr val="tx1"/>
              </a:solidFill>
              <a:latin typeface="Lucida Bright" panose="02040602050505020304" pitchFamily="18" charset="0"/>
            </a:endParaRPr>
          </a:p>
        </p:txBody>
      </p:sp>
      <p:pic>
        <p:nvPicPr>
          <p:cNvPr id="8" name="Content Placeholder 7">
            <a:extLst>
              <a:ext uri="{FF2B5EF4-FFF2-40B4-BE49-F238E27FC236}">
                <a16:creationId xmlns:a16="http://schemas.microsoft.com/office/drawing/2014/main" id="{B805AA8B-572D-0B65-69BE-53CABCEE84D7}"/>
              </a:ext>
            </a:extLst>
          </p:cNvPr>
          <p:cNvPicPr>
            <a:picLocks noGrp="1" noChangeAspect="1"/>
          </p:cNvPicPr>
          <p:nvPr>
            <p:ph idx="1"/>
          </p:nvPr>
        </p:nvPicPr>
        <p:blipFill rotWithShape="1">
          <a:blip r:embed="rId2"/>
          <a:srcRect l="13300" r="10972" b="46393"/>
          <a:stretch/>
        </p:blipFill>
        <p:spPr>
          <a:xfrm>
            <a:off x="253220" y="1705231"/>
            <a:ext cx="8518005" cy="4085969"/>
          </a:xfrm>
          <a:prstGeom prst="rect">
            <a:avLst/>
          </a:prstGeom>
        </p:spPr>
      </p:pic>
      <p:sp>
        <p:nvSpPr>
          <p:cNvPr id="6" name="Footer Placeholder 5">
            <a:extLst>
              <a:ext uri="{FF2B5EF4-FFF2-40B4-BE49-F238E27FC236}">
                <a16:creationId xmlns:a16="http://schemas.microsoft.com/office/drawing/2014/main" id="{4535C5E0-8252-1559-6155-BF2F80D144A2}"/>
              </a:ext>
            </a:extLst>
          </p:cNvPr>
          <p:cNvSpPr>
            <a:spLocks noGrp="1"/>
          </p:cNvSpPr>
          <p:nvPr>
            <p:ph type="ftr" sz="quarter" idx="11"/>
          </p:nvPr>
        </p:nvSpPr>
        <p:spPr/>
        <p:txBody>
          <a:bodyPr/>
          <a:lstStyle/>
          <a:p>
            <a:r>
              <a:rPr lang="en-IN"/>
              <a:t>Prepared by : Dr. M. Susila, Associate Professor, ECE, SRMIST-KTR</a:t>
            </a:r>
          </a:p>
        </p:txBody>
      </p:sp>
      <p:sp>
        <p:nvSpPr>
          <p:cNvPr id="4" name="Slide Number Placeholder 3">
            <a:extLst>
              <a:ext uri="{FF2B5EF4-FFF2-40B4-BE49-F238E27FC236}">
                <a16:creationId xmlns:a16="http://schemas.microsoft.com/office/drawing/2014/main" id="{FC8347A4-A4B6-D35F-0459-64F5625AABF3}"/>
              </a:ext>
            </a:extLst>
          </p:cNvPr>
          <p:cNvSpPr>
            <a:spLocks noGrp="1"/>
          </p:cNvSpPr>
          <p:nvPr>
            <p:ph type="sldNum" sz="quarter" idx="12"/>
          </p:nvPr>
        </p:nvSpPr>
        <p:spPr/>
        <p:txBody>
          <a:bodyPr/>
          <a:lstStyle/>
          <a:p>
            <a:fld id="{CFC69EEA-1951-47A2-B122-736A44645EA6}" type="slidenum">
              <a:rPr lang="en-IN" smtClean="0"/>
              <a:t>4</a:t>
            </a:fld>
            <a:endParaRPr lang="en-IN"/>
          </a:p>
        </p:txBody>
      </p:sp>
      <p:pic>
        <p:nvPicPr>
          <p:cNvPr id="5" name="Picture 4" descr="C:\Users\admin\Desktop\download.png">
            <a:extLst>
              <a:ext uri="{FF2B5EF4-FFF2-40B4-BE49-F238E27FC236}">
                <a16:creationId xmlns:a16="http://schemas.microsoft.com/office/drawing/2014/main" id="{790B6DC7-C255-F5E2-96A8-CF59F83B8032}"/>
              </a:ext>
            </a:extLst>
          </p:cNvPr>
          <p:cNvPicPr/>
          <p:nvPr/>
        </p:nvPicPr>
        <p:blipFill rotWithShape="1">
          <a:blip r:embed="rId3"/>
          <a:srcRect l="3443" t="18274" b="16146"/>
          <a:stretch/>
        </p:blipFill>
        <p:spPr bwMode="auto">
          <a:xfrm>
            <a:off x="10467832" y="113763"/>
            <a:ext cx="1419367" cy="710637"/>
          </a:xfrm>
          <a:prstGeom prst="rect">
            <a:avLst/>
          </a:prstGeom>
          <a:noFill/>
        </p:spPr>
      </p:pic>
      <p:sp>
        <p:nvSpPr>
          <p:cNvPr id="9" name="TextBox 8">
            <a:extLst>
              <a:ext uri="{FF2B5EF4-FFF2-40B4-BE49-F238E27FC236}">
                <a16:creationId xmlns:a16="http://schemas.microsoft.com/office/drawing/2014/main" id="{B07E2FE0-2826-3E38-CF64-EFEF557185A1}"/>
              </a:ext>
            </a:extLst>
          </p:cNvPr>
          <p:cNvSpPr txBox="1"/>
          <p:nvPr/>
        </p:nvSpPr>
        <p:spPr>
          <a:xfrm>
            <a:off x="8248428" y="2243028"/>
            <a:ext cx="3474649" cy="3693319"/>
          </a:xfrm>
          <a:prstGeom prst="rect">
            <a:avLst/>
          </a:prstGeom>
          <a:noFill/>
        </p:spPr>
        <p:txBody>
          <a:bodyPr wrap="square">
            <a:spAutoFit/>
          </a:bodyPr>
          <a:lstStyle/>
          <a:p>
            <a:pPr lvl="1" algn="just"/>
            <a:r>
              <a:rPr lang="en-US" sz="1800" dirty="0">
                <a:latin typeface="Gill Sans MT" panose="020B0502020104020203" pitchFamily="34" charset="0"/>
              </a:rPr>
              <a:t>Brain processes images derived from the eyes.</a:t>
            </a:r>
          </a:p>
          <a:p>
            <a:pPr lvl="1" algn="just"/>
            <a:r>
              <a:rPr lang="en-US" sz="1800" dirty="0">
                <a:latin typeface="Gill Sans MT" panose="020B0502020104020203" pitchFamily="34" charset="0"/>
              </a:rPr>
              <a:t>Sensing element is eye .</a:t>
            </a:r>
          </a:p>
          <a:p>
            <a:pPr lvl="1" algn="just"/>
            <a:r>
              <a:rPr lang="en-US" sz="1800" dirty="0">
                <a:latin typeface="Gill Sans MT" panose="020B0502020104020203" pitchFamily="34" charset="0"/>
              </a:rPr>
              <a:t>Images are transmitted via optic nerve to the brain for further processing.</a:t>
            </a:r>
          </a:p>
          <a:p>
            <a:pPr lvl="1" algn="just"/>
            <a:r>
              <a:rPr lang="en-US" sz="1800" dirty="0">
                <a:latin typeface="Gill Sans MT" panose="020B0502020104020203" pitchFamily="34" charset="0"/>
              </a:rPr>
              <a:t>Human sight has the advantage of lifetimes of context to train how to tell objects apart, how far away they are, whether they are moving and whether there is something wrong in an image</a:t>
            </a:r>
            <a:endParaRPr lang="en-IN" dirty="0"/>
          </a:p>
        </p:txBody>
      </p:sp>
    </p:spTree>
    <p:extLst>
      <p:ext uri="{BB962C8B-B14F-4D97-AF65-F5344CB8AC3E}">
        <p14:creationId xmlns:p14="http://schemas.microsoft.com/office/powerpoint/2010/main" val="3100523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95253-74E2-882C-3D0D-69B9DA9E2501}"/>
              </a:ext>
            </a:extLst>
          </p:cNvPr>
          <p:cNvSpPr>
            <a:spLocks noGrp="1"/>
          </p:cNvSpPr>
          <p:nvPr>
            <p:ph type="title"/>
          </p:nvPr>
        </p:nvSpPr>
        <p:spPr/>
        <p:txBody>
          <a:bodyPr>
            <a:normAutofit/>
          </a:bodyPr>
          <a:lstStyle/>
          <a:p>
            <a:r>
              <a:rPr lang="en-US" sz="3600" dirty="0">
                <a:solidFill>
                  <a:schemeClr val="tx1"/>
                </a:solidFill>
                <a:latin typeface="Lucida Bright" panose="02040602050505020304" pitchFamily="18" charset="0"/>
              </a:rPr>
              <a:t>Introduction to Computer Vision </a:t>
            </a:r>
            <a:endParaRPr lang="en-IN" sz="3600" dirty="0">
              <a:solidFill>
                <a:schemeClr val="tx1"/>
              </a:solidFill>
              <a:latin typeface="Lucida Bright" panose="02040602050505020304" pitchFamily="18" charset="0"/>
            </a:endParaRPr>
          </a:p>
        </p:txBody>
      </p:sp>
      <p:pic>
        <p:nvPicPr>
          <p:cNvPr id="8" name="Content Placeholder 7">
            <a:extLst>
              <a:ext uri="{FF2B5EF4-FFF2-40B4-BE49-F238E27FC236}">
                <a16:creationId xmlns:a16="http://schemas.microsoft.com/office/drawing/2014/main" id="{B805AA8B-572D-0B65-69BE-53CABCEE84D7}"/>
              </a:ext>
            </a:extLst>
          </p:cNvPr>
          <p:cNvPicPr>
            <a:picLocks noGrp="1" noChangeAspect="1"/>
          </p:cNvPicPr>
          <p:nvPr>
            <p:ph idx="1"/>
          </p:nvPr>
        </p:nvPicPr>
        <p:blipFill rotWithShape="1">
          <a:blip r:embed="rId2"/>
          <a:srcRect l="11459" t="55488" r="8704"/>
          <a:stretch/>
        </p:blipFill>
        <p:spPr>
          <a:xfrm>
            <a:off x="206386" y="1926223"/>
            <a:ext cx="8697298" cy="3285929"/>
          </a:xfrm>
          <a:prstGeom prst="rect">
            <a:avLst/>
          </a:prstGeom>
        </p:spPr>
      </p:pic>
      <p:sp>
        <p:nvSpPr>
          <p:cNvPr id="6" name="Footer Placeholder 5">
            <a:extLst>
              <a:ext uri="{FF2B5EF4-FFF2-40B4-BE49-F238E27FC236}">
                <a16:creationId xmlns:a16="http://schemas.microsoft.com/office/drawing/2014/main" id="{4535C5E0-8252-1559-6155-BF2F80D144A2}"/>
              </a:ext>
            </a:extLst>
          </p:cNvPr>
          <p:cNvSpPr>
            <a:spLocks noGrp="1"/>
          </p:cNvSpPr>
          <p:nvPr>
            <p:ph type="ftr" sz="quarter" idx="11"/>
          </p:nvPr>
        </p:nvSpPr>
        <p:spPr/>
        <p:txBody>
          <a:bodyPr/>
          <a:lstStyle/>
          <a:p>
            <a:r>
              <a:rPr lang="en-IN"/>
              <a:t>Prepared by : Dr. M. Susila, Associate Professor, ECE, SRMIST-KTR</a:t>
            </a:r>
          </a:p>
        </p:txBody>
      </p:sp>
      <p:sp>
        <p:nvSpPr>
          <p:cNvPr id="4" name="Slide Number Placeholder 3">
            <a:extLst>
              <a:ext uri="{FF2B5EF4-FFF2-40B4-BE49-F238E27FC236}">
                <a16:creationId xmlns:a16="http://schemas.microsoft.com/office/drawing/2014/main" id="{FC8347A4-A4B6-D35F-0459-64F5625AABF3}"/>
              </a:ext>
            </a:extLst>
          </p:cNvPr>
          <p:cNvSpPr>
            <a:spLocks noGrp="1"/>
          </p:cNvSpPr>
          <p:nvPr>
            <p:ph type="sldNum" sz="quarter" idx="12"/>
          </p:nvPr>
        </p:nvSpPr>
        <p:spPr/>
        <p:txBody>
          <a:bodyPr/>
          <a:lstStyle/>
          <a:p>
            <a:fld id="{CFC69EEA-1951-47A2-B122-736A44645EA6}" type="slidenum">
              <a:rPr lang="en-IN" smtClean="0"/>
              <a:t>5</a:t>
            </a:fld>
            <a:endParaRPr lang="en-IN"/>
          </a:p>
        </p:txBody>
      </p:sp>
      <p:pic>
        <p:nvPicPr>
          <p:cNvPr id="5" name="Picture 4" descr="C:\Users\admin\Desktop\download.png">
            <a:extLst>
              <a:ext uri="{FF2B5EF4-FFF2-40B4-BE49-F238E27FC236}">
                <a16:creationId xmlns:a16="http://schemas.microsoft.com/office/drawing/2014/main" id="{790B6DC7-C255-F5E2-96A8-CF59F83B8032}"/>
              </a:ext>
            </a:extLst>
          </p:cNvPr>
          <p:cNvPicPr/>
          <p:nvPr/>
        </p:nvPicPr>
        <p:blipFill rotWithShape="1">
          <a:blip r:embed="rId3"/>
          <a:srcRect l="3443" t="18274" b="16146"/>
          <a:stretch/>
        </p:blipFill>
        <p:spPr bwMode="auto">
          <a:xfrm>
            <a:off x="10467832" y="113763"/>
            <a:ext cx="1419367" cy="710637"/>
          </a:xfrm>
          <a:prstGeom prst="rect">
            <a:avLst/>
          </a:prstGeom>
          <a:noFill/>
        </p:spPr>
      </p:pic>
      <p:pic>
        <p:nvPicPr>
          <p:cNvPr id="7" name="Picture 2" descr="Overview of the Relationship of Artificial Intelligence and Computer Vision">
            <a:extLst>
              <a:ext uri="{FF2B5EF4-FFF2-40B4-BE49-F238E27FC236}">
                <a16:creationId xmlns:a16="http://schemas.microsoft.com/office/drawing/2014/main" id="{D73CB9AF-BC08-0F83-B0F8-97D076DF2C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7907" y="2317928"/>
            <a:ext cx="3864093" cy="362060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3E586F3-F3CA-D2EA-5888-AEA7211E2462}"/>
              </a:ext>
            </a:extLst>
          </p:cNvPr>
          <p:cNvSpPr txBox="1"/>
          <p:nvPr/>
        </p:nvSpPr>
        <p:spPr>
          <a:xfrm>
            <a:off x="206386" y="4575909"/>
            <a:ext cx="10079916" cy="1754326"/>
          </a:xfrm>
          <a:prstGeom prst="rect">
            <a:avLst/>
          </a:prstGeom>
          <a:noFill/>
        </p:spPr>
        <p:txBody>
          <a:bodyPr wrap="square">
            <a:spAutoFit/>
          </a:bodyPr>
          <a:lstStyle/>
          <a:p>
            <a:r>
              <a:rPr lang="en-US" dirty="0"/>
              <a:t>A field of AI that enables computers and systems to derive meaningful information from digital images, videos and other visual inputs and take actions or make recommendations based on that information</a:t>
            </a:r>
          </a:p>
          <a:p>
            <a:r>
              <a:rPr lang="en-US" dirty="0"/>
              <a:t>Processes images acquired from an electronic camera</a:t>
            </a:r>
          </a:p>
          <a:p>
            <a:r>
              <a:rPr lang="en-US" dirty="0"/>
              <a:t>Computer vision trains machines to perform these functions</a:t>
            </a:r>
          </a:p>
          <a:p>
            <a:r>
              <a:rPr lang="en-US" dirty="0"/>
              <a:t>It takes much less time with cameras, data and algorithms rather than retinas, optic nerves and a visual cortex</a:t>
            </a:r>
          </a:p>
        </p:txBody>
      </p:sp>
    </p:spTree>
    <p:extLst>
      <p:ext uri="{BB962C8B-B14F-4D97-AF65-F5344CB8AC3E}">
        <p14:creationId xmlns:p14="http://schemas.microsoft.com/office/powerpoint/2010/main" val="4031523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95253-74E2-882C-3D0D-69B9DA9E2501}"/>
              </a:ext>
            </a:extLst>
          </p:cNvPr>
          <p:cNvSpPr>
            <a:spLocks noGrp="1"/>
          </p:cNvSpPr>
          <p:nvPr>
            <p:ph type="title"/>
          </p:nvPr>
        </p:nvSpPr>
        <p:spPr/>
        <p:txBody>
          <a:bodyPr>
            <a:normAutofit/>
          </a:bodyPr>
          <a:lstStyle/>
          <a:p>
            <a:r>
              <a:rPr lang="en-US" sz="3600" dirty="0">
                <a:solidFill>
                  <a:schemeClr val="tx1"/>
                </a:solidFill>
                <a:latin typeface="Lucida Bright" panose="02040602050505020304" pitchFamily="18" charset="0"/>
              </a:rPr>
              <a:t>Introduction to Computer Vision</a:t>
            </a:r>
            <a:endParaRPr lang="en-IN" sz="3600" dirty="0">
              <a:solidFill>
                <a:schemeClr val="tx1"/>
              </a:solidFill>
              <a:latin typeface="Lucida Bright" panose="02040602050505020304" pitchFamily="18" charset="0"/>
            </a:endParaRPr>
          </a:p>
        </p:txBody>
      </p:sp>
      <p:sp>
        <p:nvSpPr>
          <p:cNvPr id="6" name="Footer Placeholder 5">
            <a:extLst>
              <a:ext uri="{FF2B5EF4-FFF2-40B4-BE49-F238E27FC236}">
                <a16:creationId xmlns:a16="http://schemas.microsoft.com/office/drawing/2014/main" id="{4535C5E0-8252-1559-6155-BF2F80D144A2}"/>
              </a:ext>
            </a:extLst>
          </p:cNvPr>
          <p:cNvSpPr>
            <a:spLocks noGrp="1"/>
          </p:cNvSpPr>
          <p:nvPr>
            <p:ph type="ftr" sz="quarter" idx="11"/>
          </p:nvPr>
        </p:nvSpPr>
        <p:spPr/>
        <p:txBody>
          <a:bodyPr/>
          <a:lstStyle/>
          <a:p>
            <a:r>
              <a:rPr lang="en-IN" dirty="0"/>
              <a:t>Prepared by : Dr. M. Susila, Associate Professor, ECE, SRMIST-KTR</a:t>
            </a:r>
          </a:p>
        </p:txBody>
      </p:sp>
      <p:sp>
        <p:nvSpPr>
          <p:cNvPr id="4" name="Slide Number Placeholder 3">
            <a:extLst>
              <a:ext uri="{FF2B5EF4-FFF2-40B4-BE49-F238E27FC236}">
                <a16:creationId xmlns:a16="http://schemas.microsoft.com/office/drawing/2014/main" id="{FC8347A4-A4B6-D35F-0459-64F5625AABF3}"/>
              </a:ext>
            </a:extLst>
          </p:cNvPr>
          <p:cNvSpPr>
            <a:spLocks noGrp="1"/>
          </p:cNvSpPr>
          <p:nvPr>
            <p:ph type="sldNum" sz="quarter" idx="12"/>
          </p:nvPr>
        </p:nvSpPr>
        <p:spPr/>
        <p:txBody>
          <a:bodyPr/>
          <a:lstStyle/>
          <a:p>
            <a:fld id="{CFC69EEA-1951-47A2-B122-736A44645EA6}" type="slidenum">
              <a:rPr lang="en-IN" smtClean="0"/>
              <a:t>6</a:t>
            </a:fld>
            <a:endParaRPr lang="en-IN"/>
          </a:p>
        </p:txBody>
      </p:sp>
      <p:pic>
        <p:nvPicPr>
          <p:cNvPr id="5" name="Picture 4" descr="C:\Users\admin\Desktop\download.png">
            <a:extLst>
              <a:ext uri="{FF2B5EF4-FFF2-40B4-BE49-F238E27FC236}">
                <a16:creationId xmlns:a16="http://schemas.microsoft.com/office/drawing/2014/main" id="{790B6DC7-C255-F5E2-96A8-CF59F83B8032}"/>
              </a:ext>
            </a:extLst>
          </p:cNvPr>
          <p:cNvPicPr/>
          <p:nvPr/>
        </p:nvPicPr>
        <p:blipFill rotWithShape="1">
          <a:blip r:embed="rId2"/>
          <a:srcRect l="3443" t="18274" b="16146"/>
          <a:stretch/>
        </p:blipFill>
        <p:spPr bwMode="auto">
          <a:xfrm>
            <a:off x="10467832" y="113763"/>
            <a:ext cx="1419367" cy="710637"/>
          </a:xfrm>
          <a:prstGeom prst="rect">
            <a:avLst/>
          </a:prstGeom>
          <a:noFill/>
        </p:spPr>
      </p:pic>
      <p:pic>
        <p:nvPicPr>
          <p:cNvPr id="9" name="Content Placeholder 7">
            <a:extLst>
              <a:ext uri="{FF2B5EF4-FFF2-40B4-BE49-F238E27FC236}">
                <a16:creationId xmlns:a16="http://schemas.microsoft.com/office/drawing/2014/main" id="{712C3DD2-B8C2-BD70-C5C3-7967628C5918}"/>
              </a:ext>
            </a:extLst>
          </p:cNvPr>
          <p:cNvPicPr>
            <a:picLocks noGrp="1" noChangeAspect="1"/>
          </p:cNvPicPr>
          <p:nvPr>
            <p:ph idx="1"/>
          </p:nvPr>
        </p:nvPicPr>
        <p:blipFill>
          <a:blip r:embed="rId3"/>
          <a:stretch>
            <a:fillRect/>
          </a:stretch>
        </p:blipFill>
        <p:spPr>
          <a:xfrm>
            <a:off x="6816999" y="1881086"/>
            <a:ext cx="5375001" cy="3522013"/>
          </a:xfrm>
          <a:prstGeom prst="rect">
            <a:avLst/>
          </a:prstGeom>
        </p:spPr>
      </p:pic>
      <p:sp>
        <p:nvSpPr>
          <p:cNvPr id="11" name="TextBox 10">
            <a:extLst>
              <a:ext uri="{FF2B5EF4-FFF2-40B4-BE49-F238E27FC236}">
                <a16:creationId xmlns:a16="http://schemas.microsoft.com/office/drawing/2014/main" id="{B4206D9A-D77B-787B-2791-D7043E2E3100}"/>
              </a:ext>
            </a:extLst>
          </p:cNvPr>
          <p:cNvSpPr txBox="1"/>
          <p:nvPr/>
        </p:nvSpPr>
        <p:spPr>
          <a:xfrm>
            <a:off x="637666" y="1910200"/>
            <a:ext cx="6677533" cy="1569660"/>
          </a:xfrm>
          <a:prstGeom prst="rect">
            <a:avLst/>
          </a:prstGeom>
          <a:noFill/>
        </p:spPr>
        <p:txBody>
          <a:bodyPr wrap="square">
            <a:spAutoFit/>
          </a:bodyPr>
          <a:lstStyle/>
          <a:p>
            <a:pPr algn="just"/>
            <a:r>
              <a:rPr lang="en-US" sz="2400" dirty="0">
                <a:highlight>
                  <a:srgbClr val="00FFFF"/>
                </a:highlight>
                <a:latin typeface="Gill Sans MT" panose="020B0502020104020203" pitchFamily="34" charset="0"/>
              </a:rPr>
              <a:t>Computer Vision </a:t>
            </a:r>
            <a:r>
              <a:rPr lang="en-US" sz="2400" dirty="0">
                <a:latin typeface="Gill Sans MT" panose="020B0502020104020203" pitchFamily="34" charset="0"/>
              </a:rPr>
              <a:t>means the extraction of information from images, text, videos, etc. Sometimes computer vision tries to mimic human vision. </a:t>
            </a:r>
          </a:p>
        </p:txBody>
      </p:sp>
      <p:sp>
        <p:nvSpPr>
          <p:cNvPr id="13" name="TextBox 12">
            <a:extLst>
              <a:ext uri="{FF2B5EF4-FFF2-40B4-BE49-F238E27FC236}">
                <a16:creationId xmlns:a16="http://schemas.microsoft.com/office/drawing/2014/main" id="{4F99FDBE-47C9-682A-B03D-76F815A95846}"/>
              </a:ext>
            </a:extLst>
          </p:cNvPr>
          <p:cNvSpPr txBox="1"/>
          <p:nvPr/>
        </p:nvSpPr>
        <p:spPr>
          <a:xfrm>
            <a:off x="637666" y="3862553"/>
            <a:ext cx="6677014" cy="1569660"/>
          </a:xfrm>
          <a:prstGeom prst="rect">
            <a:avLst/>
          </a:prstGeom>
          <a:noFill/>
        </p:spPr>
        <p:txBody>
          <a:bodyPr wrap="square">
            <a:spAutoFit/>
          </a:bodyPr>
          <a:lstStyle/>
          <a:p>
            <a:pPr algn="just"/>
            <a:r>
              <a:rPr lang="en-US" sz="2400" dirty="0">
                <a:highlight>
                  <a:srgbClr val="00FFFF"/>
                </a:highlight>
                <a:latin typeface="Gill Sans MT" panose="020B0502020104020203" pitchFamily="34" charset="0"/>
              </a:rPr>
              <a:t>Computer Vision</a:t>
            </a:r>
            <a:r>
              <a:rPr lang="en-US" sz="2400" dirty="0">
                <a:latin typeface="Gill Sans MT" panose="020B0502020104020203" pitchFamily="34" charset="0"/>
              </a:rPr>
              <a:t> is a subset of computer-based intelligence or Artificial intelligence which collects information from digital images or videos and analyze them to define the attributes.</a:t>
            </a:r>
            <a:endParaRPr lang="en-IN" sz="2400" dirty="0">
              <a:latin typeface="Gill Sans MT" panose="020B0502020104020203" pitchFamily="34" charset="0"/>
            </a:endParaRPr>
          </a:p>
        </p:txBody>
      </p:sp>
      <p:sp>
        <p:nvSpPr>
          <p:cNvPr id="15" name="TextBox 14">
            <a:extLst>
              <a:ext uri="{FF2B5EF4-FFF2-40B4-BE49-F238E27FC236}">
                <a16:creationId xmlns:a16="http://schemas.microsoft.com/office/drawing/2014/main" id="{E48F6AF1-F8FD-60FF-49B2-51B36BF5C03E}"/>
              </a:ext>
            </a:extLst>
          </p:cNvPr>
          <p:cNvSpPr txBox="1"/>
          <p:nvPr/>
        </p:nvSpPr>
        <p:spPr>
          <a:xfrm>
            <a:off x="1012806" y="5501386"/>
            <a:ext cx="10405472" cy="830997"/>
          </a:xfrm>
          <a:prstGeom prst="rect">
            <a:avLst/>
          </a:prstGeom>
          <a:noFill/>
        </p:spPr>
        <p:txBody>
          <a:bodyPr wrap="square">
            <a:spAutoFit/>
          </a:bodyPr>
          <a:lstStyle/>
          <a:p>
            <a:r>
              <a:rPr lang="en-US" sz="2400" i="1" dirty="0">
                <a:solidFill>
                  <a:srgbClr val="0070C0"/>
                </a:solidFill>
              </a:rPr>
              <a:t>The entire process involves image acquiring, screening, analyzing, identifying, and extracting information.</a:t>
            </a:r>
            <a:endParaRPr lang="en-IN" sz="2400" i="1" dirty="0">
              <a:solidFill>
                <a:srgbClr val="0070C0"/>
              </a:solidFill>
            </a:endParaRPr>
          </a:p>
        </p:txBody>
      </p:sp>
    </p:spTree>
    <p:extLst>
      <p:ext uri="{BB962C8B-B14F-4D97-AF65-F5344CB8AC3E}">
        <p14:creationId xmlns:p14="http://schemas.microsoft.com/office/powerpoint/2010/main" val="1697335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95253-74E2-882C-3D0D-69B9DA9E2501}"/>
              </a:ext>
            </a:extLst>
          </p:cNvPr>
          <p:cNvSpPr>
            <a:spLocks noGrp="1"/>
          </p:cNvSpPr>
          <p:nvPr>
            <p:ph type="title"/>
          </p:nvPr>
        </p:nvSpPr>
        <p:spPr/>
        <p:txBody>
          <a:bodyPr>
            <a:normAutofit/>
          </a:bodyPr>
          <a:lstStyle/>
          <a:p>
            <a:r>
              <a:rPr lang="en-US" sz="3600" dirty="0">
                <a:solidFill>
                  <a:schemeClr val="tx1"/>
                </a:solidFill>
                <a:latin typeface="Lucida Bright" panose="02040602050505020304" pitchFamily="18" charset="0"/>
              </a:rPr>
              <a:t>Applications of Computer Vision</a:t>
            </a:r>
            <a:endParaRPr lang="en-IN" sz="3600" dirty="0">
              <a:solidFill>
                <a:schemeClr val="tx1"/>
              </a:solidFill>
              <a:latin typeface="Lucida Bright" panose="02040602050505020304" pitchFamily="18" charset="0"/>
            </a:endParaRPr>
          </a:p>
        </p:txBody>
      </p:sp>
      <p:sp>
        <p:nvSpPr>
          <p:cNvPr id="6" name="Footer Placeholder 5">
            <a:extLst>
              <a:ext uri="{FF2B5EF4-FFF2-40B4-BE49-F238E27FC236}">
                <a16:creationId xmlns:a16="http://schemas.microsoft.com/office/drawing/2014/main" id="{4535C5E0-8252-1559-6155-BF2F80D144A2}"/>
              </a:ext>
            </a:extLst>
          </p:cNvPr>
          <p:cNvSpPr>
            <a:spLocks noGrp="1"/>
          </p:cNvSpPr>
          <p:nvPr>
            <p:ph type="ftr" sz="quarter" idx="11"/>
          </p:nvPr>
        </p:nvSpPr>
        <p:spPr/>
        <p:txBody>
          <a:bodyPr/>
          <a:lstStyle/>
          <a:p>
            <a:r>
              <a:rPr lang="en-IN"/>
              <a:t>Prepared by : Dr. M. Susila, Associate Professor, ECE, SRMIST-KTR</a:t>
            </a:r>
          </a:p>
        </p:txBody>
      </p:sp>
      <p:sp>
        <p:nvSpPr>
          <p:cNvPr id="4" name="Slide Number Placeholder 3">
            <a:extLst>
              <a:ext uri="{FF2B5EF4-FFF2-40B4-BE49-F238E27FC236}">
                <a16:creationId xmlns:a16="http://schemas.microsoft.com/office/drawing/2014/main" id="{FC8347A4-A4B6-D35F-0459-64F5625AABF3}"/>
              </a:ext>
            </a:extLst>
          </p:cNvPr>
          <p:cNvSpPr>
            <a:spLocks noGrp="1"/>
          </p:cNvSpPr>
          <p:nvPr>
            <p:ph type="sldNum" sz="quarter" idx="12"/>
          </p:nvPr>
        </p:nvSpPr>
        <p:spPr/>
        <p:txBody>
          <a:bodyPr/>
          <a:lstStyle/>
          <a:p>
            <a:fld id="{CFC69EEA-1951-47A2-B122-736A44645EA6}" type="slidenum">
              <a:rPr lang="en-IN" smtClean="0"/>
              <a:t>7</a:t>
            </a:fld>
            <a:endParaRPr lang="en-IN"/>
          </a:p>
        </p:txBody>
      </p:sp>
      <p:pic>
        <p:nvPicPr>
          <p:cNvPr id="5" name="Picture 4" descr="C:\Users\admin\Desktop\download.png">
            <a:extLst>
              <a:ext uri="{FF2B5EF4-FFF2-40B4-BE49-F238E27FC236}">
                <a16:creationId xmlns:a16="http://schemas.microsoft.com/office/drawing/2014/main" id="{790B6DC7-C255-F5E2-96A8-CF59F83B8032}"/>
              </a:ext>
            </a:extLst>
          </p:cNvPr>
          <p:cNvPicPr/>
          <p:nvPr/>
        </p:nvPicPr>
        <p:blipFill rotWithShape="1">
          <a:blip r:embed="rId2"/>
          <a:srcRect l="3443" t="18274" b="16146"/>
          <a:stretch/>
        </p:blipFill>
        <p:spPr bwMode="auto">
          <a:xfrm>
            <a:off x="10467832" y="113763"/>
            <a:ext cx="1419367" cy="710637"/>
          </a:xfrm>
          <a:prstGeom prst="rect">
            <a:avLst/>
          </a:prstGeom>
          <a:noFill/>
        </p:spPr>
      </p:pic>
      <p:pic>
        <p:nvPicPr>
          <p:cNvPr id="2050" name="Picture 2">
            <a:extLst>
              <a:ext uri="{FF2B5EF4-FFF2-40B4-BE49-F238E27FC236}">
                <a16:creationId xmlns:a16="http://schemas.microsoft.com/office/drawing/2014/main" id="{7AF67A8C-7A59-2AE5-8129-B7185CC6106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544933" y="2026994"/>
            <a:ext cx="5150424" cy="351983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1" name="TextBox 10">
            <a:extLst>
              <a:ext uri="{FF2B5EF4-FFF2-40B4-BE49-F238E27FC236}">
                <a16:creationId xmlns:a16="http://schemas.microsoft.com/office/drawing/2014/main" id="{514068D8-F91A-8335-2281-B0CFB0808E97}"/>
              </a:ext>
            </a:extLst>
          </p:cNvPr>
          <p:cNvSpPr txBox="1"/>
          <p:nvPr/>
        </p:nvSpPr>
        <p:spPr>
          <a:xfrm>
            <a:off x="899023" y="2051858"/>
            <a:ext cx="5574323" cy="4093428"/>
          </a:xfrm>
          <a:prstGeom prst="rect">
            <a:avLst/>
          </a:prstGeom>
          <a:noFill/>
        </p:spPr>
        <p:txBody>
          <a:bodyPr wrap="square">
            <a:spAutoFit/>
          </a:bodyPr>
          <a:lstStyle/>
          <a:p>
            <a:r>
              <a:rPr lang="en-US" sz="2000" b="1" dirty="0">
                <a:highlight>
                  <a:srgbClr val="00FFFF"/>
                </a:highlight>
              </a:rPr>
              <a:t>Medical Imaging: </a:t>
            </a:r>
            <a:r>
              <a:rPr lang="en-US" sz="2000" dirty="0"/>
              <a:t>MRI reconstruction, automatic pathology, diagnosis, and computer aided surgeries and more.</a:t>
            </a:r>
          </a:p>
          <a:p>
            <a:r>
              <a:rPr lang="en-US" sz="2000" b="1" dirty="0">
                <a:highlight>
                  <a:srgbClr val="00FFFF"/>
                </a:highlight>
              </a:rPr>
              <a:t>AR/VR: </a:t>
            </a:r>
            <a:r>
              <a:rPr lang="en-US" sz="2000" dirty="0"/>
              <a:t>Object occlusion, outside-in tracking, and inside-out tracking for virtual and augmented reality.</a:t>
            </a:r>
          </a:p>
          <a:p>
            <a:r>
              <a:rPr lang="en-US" sz="2000" b="1" dirty="0">
                <a:highlight>
                  <a:srgbClr val="00FFFF"/>
                </a:highlight>
              </a:rPr>
              <a:t>Smartphones</a:t>
            </a:r>
            <a:r>
              <a:rPr lang="en-US" sz="2000" dirty="0">
                <a:highlight>
                  <a:srgbClr val="00FFFF"/>
                </a:highlight>
              </a:rPr>
              <a:t>: </a:t>
            </a:r>
            <a:r>
              <a:rPr lang="en-US" sz="2000" dirty="0"/>
              <a:t>Photo filters, QR code scanners, panorama construction, Computational photography, face detectors, image detectors like (Google Lens, Night Sight)</a:t>
            </a:r>
          </a:p>
          <a:p>
            <a:r>
              <a:rPr lang="en-US" sz="2000" b="1" dirty="0">
                <a:highlight>
                  <a:srgbClr val="00FFFF"/>
                </a:highlight>
              </a:rPr>
              <a:t>Internet</a:t>
            </a:r>
            <a:r>
              <a:rPr lang="en-US" sz="2000" dirty="0">
                <a:highlight>
                  <a:srgbClr val="00FFFF"/>
                </a:highlight>
              </a:rPr>
              <a:t>: </a:t>
            </a:r>
            <a:r>
              <a:rPr lang="en-US" sz="2000" dirty="0"/>
              <a:t>Image search,  Mapping, photo captioning, Ariel imaging for maps, video categorization and more.</a:t>
            </a:r>
            <a:endParaRPr lang="en-IN" sz="2000" dirty="0"/>
          </a:p>
        </p:txBody>
      </p:sp>
    </p:spTree>
    <p:extLst>
      <p:ext uri="{BB962C8B-B14F-4D97-AF65-F5344CB8AC3E}">
        <p14:creationId xmlns:p14="http://schemas.microsoft.com/office/powerpoint/2010/main" val="3941258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95253-74E2-882C-3D0D-69B9DA9E2501}"/>
              </a:ext>
            </a:extLst>
          </p:cNvPr>
          <p:cNvSpPr>
            <a:spLocks noGrp="1"/>
          </p:cNvSpPr>
          <p:nvPr>
            <p:ph type="title"/>
          </p:nvPr>
        </p:nvSpPr>
        <p:spPr/>
        <p:txBody>
          <a:bodyPr>
            <a:normAutofit/>
          </a:bodyPr>
          <a:lstStyle/>
          <a:p>
            <a:r>
              <a:rPr lang="en-US" sz="3600" dirty="0">
                <a:solidFill>
                  <a:schemeClr val="tx1"/>
                </a:solidFill>
                <a:latin typeface="Lucida Bright" panose="02040602050505020304" pitchFamily="18" charset="0"/>
              </a:rPr>
              <a:t>Applications of Computer Vision</a:t>
            </a:r>
            <a:endParaRPr lang="en-IN" sz="3600" dirty="0">
              <a:solidFill>
                <a:schemeClr val="tx1"/>
              </a:solidFill>
              <a:latin typeface="Lucida Bright" panose="02040602050505020304" pitchFamily="18" charset="0"/>
            </a:endParaRPr>
          </a:p>
        </p:txBody>
      </p:sp>
      <p:sp>
        <p:nvSpPr>
          <p:cNvPr id="6" name="Footer Placeholder 5">
            <a:extLst>
              <a:ext uri="{FF2B5EF4-FFF2-40B4-BE49-F238E27FC236}">
                <a16:creationId xmlns:a16="http://schemas.microsoft.com/office/drawing/2014/main" id="{4535C5E0-8252-1559-6155-BF2F80D144A2}"/>
              </a:ext>
            </a:extLst>
          </p:cNvPr>
          <p:cNvSpPr>
            <a:spLocks noGrp="1"/>
          </p:cNvSpPr>
          <p:nvPr>
            <p:ph type="ftr" sz="quarter" idx="11"/>
          </p:nvPr>
        </p:nvSpPr>
        <p:spPr/>
        <p:txBody>
          <a:bodyPr/>
          <a:lstStyle/>
          <a:p>
            <a:r>
              <a:rPr lang="en-IN"/>
              <a:t>Prepared by : Dr. M. Susila, Associate Professor, ECE, SRMIST-KTR</a:t>
            </a:r>
          </a:p>
        </p:txBody>
      </p:sp>
      <p:sp>
        <p:nvSpPr>
          <p:cNvPr id="4" name="Slide Number Placeholder 3">
            <a:extLst>
              <a:ext uri="{FF2B5EF4-FFF2-40B4-BE49-F238E27FC236}">
                <a16:creationId xmlns:a16="http://schemas.microsoft.com/office/drawing/2014/main" id="{FC8347A4-A4B6-D35F-0459-64F5625AABF3}"/>
              </a:ext>
            </a:extLst>
          </p:cNvPr>
          <p:cNvSpPr>
            <a:spLocks noGrp="1"/>
          </p:cNvSpPr>
          <p:nvPr>
            <p:ph type="sldNum" sz="quarter" idx="12"/>
          </p:nvPr>
        </p:nvSpPr>
        <p:spPr/>
        <p:txBody>
          <a:bodyPr/>
          <a:lstStyle/>
          <a:p>
            <a:fld id="{CFC69EEA-1951-47A2-B122-736A44645EA6}" type="slidenum">
              <a:rPr lang="en-IN" smtClean="0"/>
              <a:t>8</a:t>
            </a:fld>
            <a:endParaRPr lang="en-IN"/>
          </a:p>
        </p:txBody>
      </p:sp>
      <p:pic>
        <p:nvPicPr>
          <p:cNvPr id="5" name="Picture 4" descr="C:\Users\admin\Desktop\download.png">
            <a:extLst>
              <a:ext uri="{FF2B5EF4-FFF2-40B4-BE49-F238E27FC236}">
                <a16:creationId xmlns:a16="http://schemas.microsoft.com/office/drawing/2014/main" id="{790B6DC7-C255-F5E2-96A8-CF59F83B8032}"/>
              </a:ext>
            </a:extLst>
          </p:cNvPr>
          <p:cNvPicPr/>
          <p:nvPr/>
        </p:nvPicPr>
        <p:blipFill rotWithShape="1">
          <a:blip r:embed="rId2"/>
          <a:srcRect l="3443" t="18274" b="16146"/>
          <a:stretch/>
        </p:blipFill>
        <p:spPr bwMode="auto">
          <a:xfrm>
            <a:off x="10467832" y="113763"/>
            <a:ext cx="1419367" cy="710637"/>
          </a:xfrm>
          <a:prstGeom prst="rect">
            <a:avLst/>
          </a:prstGeom>
          <a:noFill/>
        </p:spPr>
      </p:pic>
      <p:sp>
        <p:nvSpPr>
          <p:cNvPr id="7" name="Content Placeholder 6">
            <a:extLst>
              <a:ext uri="{FF2B5EF4-FFF2-40B4-BE49-F238E27FC236}">
                <a16:creationId xmlns:a16="http://schemas.microsoft.com/office/drawing/2014/main" id="{A05BDCA0-AD9F-1225-E7A9-CA1C138E2182}"/>
              </a:ext>
            </a:extLst>
          </p:cNvPr>
          <p:cNvSpPr>
            <a:spLocks noGrp="1"/>
          </p:cNvSpPr>
          <p:nvPr>
            <p:ph idx="1"/>
          </p:nvPr>
        </p:nvSpPr>
        <p:spPr>
          <a:xfrm>
            <a:off x="745588" y="1716258"/>
            <a:ext cx="11141611" cy="4569655"/>
          </a:xfrm>
        </p:spPr>
        <p:txBody>
          <a:bodyPr>
            <a:noAutofit/>
          </a:bodyPr>
          <a:lstStyle/>
          <a:p>
            <a:r>
              <a:rPr lang="en-US" sz="2400" dirty="0">
                <a:latin typeface="Gill Sans MT" panose="020B0502020104020203" pitchFamily="34" charset="0"/>
              </a:rPr>
              <a:t>Many popular computer vision applications involve trying to </a:t>
            </a:r>
            <a:r>
              <a:rPr lang="en-US" sz="2400" dirty="0">
                <a:highlight>
                  <a:srgbClr val="00FFFF"/>
                </a:highlight>
                <a:latin typeface="Gill Sans MT" panose="020B0502020104020203" pitchFamily="34" charset="0"/>
              </a:rPr>
              <a:t>recognize things in photographs</a:t>
            </a:r>
            <a:r>
              <a:rPr lang="en-US" sz="2400" dirty="0">
                <a:latin typeface="Gill Sans MT" panose="020B0502020104020203" pitchFamily="34" charset="0"/>
              </a:rPr>
              <a:t>; for example:</a:t>
            </a:r>
          </a:p>
          <a:p>
            <a:r>
              <a:rPr lang="en-US" sz="2400" b="1" dirty="0">
                <a:latin typeface="Gill Sans MT" panose="020B0502020104020203" pitchFamily="34" charset="0"/>
              </a:rPr>
              <a:t>Object Classification</a:t>
            </a:r>
            <a:r>
              <a:rPr lang="en-US" sz="2400" dirty="0">
                <a:latin typeface="Gill Sans MT" panose="020B0502020104020203" pitchFamily="34" charset="0"/>
              </a:rPr>
              <a:t>: What broad category of object is in this photograph?</a:t>
            </a:r>
          </a:p>
          <a:p>
            <a:r>
              <a:rPr lang="en-US" sz="2400" b="1" dirty="0">
                <a:latin typeface="Gill Sans MT" panose="020B0502020104020203" pitchFamily="34" charset="0"/>
              </a:rPr>
              <a:t>Object Identification</a:t>
            </a:r>
            <a:r>
              <a:rPr lang="en-US" sz="2400" dirty="0">
                <a:latin typeface="Gill Sans MT" panose="020B0502020104020203" pitchFamily="34" charset="0"/>
              </a:rPr>
              <a:t>: Which type of a given object is in this photograph?</a:t>
            </a:r>
          </a:p>
          <a:p>
            <a:r>
              <a:rPr lang="en-US" sz="2400" b="1" dirty="0">
                <a:latin typeface="Gill Sans MT" panose="020B0502020104020203" pitchFamily="34" charset="0"/>
              </a:rPr>
              <a:t>Object Verification</a:t>
            </a:r>
            <a:r>
              <a:rPr lang="en-US" sz="2400" dirty="0">
                <a:latin typeface="Gill Sans MT" panose="020B0502020104020203" pitchFamily="34" charset="0"/>
              </a:rPr>
              <a:t>: Is the object in the photograph?</a:t>
            </a:r>
          </a:p>
          <a:p>
            <a:r>
              <a:rPr lang="en-US" sz="2400" b="1" dirty="0">
                <a:latin typeface="Gill Sans MT" panose="020B0502020104020203" pitchFamily="34" charset="0"/>
              </a:rPr>
              <a:t>Object Detection</a:t>
            </a:r>
            <a:r>
              <a:rPr lang="en-US" sz="2400" dirty="0">
                <a:latin typeface="Gill Sans MT" panose="020B0502020104020203" pitchFamily="34" charset="0"/>
              </a:rPr>
              <a:t>: Where are the objects in the photograph?</a:t>
            </a:r>
          </a:p>
          <a:p>
            <a:r>
              <a:rPr lang="en-US" sz="2400" b="1" dirty="0">
                <a:latin typeface="Gill Sans MT" panose="020B0502020104020203" pitchFamily="34" charset="0"/>
              </a:rPr>
              <a:t>Object Landmark Detection</a:t>
            </a:r>
            <a:r>
              <a:rPr lang="en-US" sz="2400" dirty="0">
                <a:latin typeface="Gill Sans MT" panose="020B0502020104020203" pitchFamily="34" charset="0"/>
              </a:rPr>
              <a:t>: What are the key points for the object in the photograph?</a:t>
            </a:r>
          </a:p>
          <a:p>
            <a:r>
              <a:rPr lang="en-US" sz="2400" b="1" dirty="0">
                <a:latin typeface="Gill Sans MT" panose="020B0502020104020203" pitchFamily="34" charset="0"/>
              </a:rPr>
              <a:t>Object Segmentation</a:t>
            </a:r>
            <a:r>
              <a:rPr lang="en-US" sz="2400" dirty="0">
                <a:latin typeface="Gill Sans MT" panose="020B0502020104020203" pitchFamily="34" charset="0"/>
              </a:rPr>
              <a:t>: What pixels belong to the object in the image?</a:t>
            </a:r>
          </a:p>
          <a:p>
            <a:r>
              <a:rPr lang="en-US" sz="2400" b="1" dirty="0">
                <a:latin typeface="Gill Sans MT" panose="020B0502020104020203" pitchFamily="34" charset="0"/>
              </a:rPr>
              <a:t>Object Recognition</a:t>
            </a:r>
            <a:r>
              <a:rPr lang="en-US" sz="2400" dirty="0">
                <a:latin typeface="Gill Sans MT" panose="020B0502020104020203" pitchFamily="34" charset="0"/>
              </a:rPr>
              <a:t>: What objects are in this photograph and where are they?</a:t>
            </a:r>
          </a:p>
        </p:txBody>
      </p:sp>
    </p:spTree>
    <p:extLst>
      <p:ext uri="{BB962C8B-B14F-4D97-AF65-F5344CB8AC3E}">
        <p14:creationId xmlns:p14="http://schemas.microsoft.com/office/powerpoint/2010/main" val="749617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95253-74E2-882C-3D0D-69B9DA9E2501}"/>
              </a:ext>
            </a:extLst>
          </p:cNvPr>
          <p:cNvSpPr>
            <a:spLocks noGrp="1"/>
          </p:cNvSpPr>
          <p:nvPr>
            <p:ph type="title"/>
          </p:nvPr>
        </p:nvSpPr>
        <p:spPr>
          <a:xfrm>
            <a:off x="1097279" y="286603"/>
            <a:ext cx="10575911" cy="1561652"/>
          </a:xfrm>
        </p:spPr>
        <p:txBody>
          <a:bodyPr>
            <a:normAutofit/>
          </a:bodyPr>
          <a:lstStyle/>
          <a:p>
            <a:r>
              <a:rPr lang="en-US" sz="3600" dirty="0">
                <a:latin typeface="Lucida Bright" panose="02040602050505020304" pitchFamily="18" charset="0"/>
              </a:rPr>
              <a:t>History                                of Computer Vision</a:t>
            </a:r>
            <a:endParaRPr lang="en-IN" sz="3600" dirty="0">
              <a:latin typeface="Lucida Bright" panose="02040602050505020304" pitchFamily="18" charset="0"/>
            </a:endParaRPr>
          </a:p>
        </p:txBody>
      </p:sp>
      <p:sp>
        <p:nvSpPr>
          <p:cNvPr id="6" name="Footer Placeholder 5">
            <a:extLst>
              <a:ext uri="{FF2B5EF4-FFF2-40B4-BE49-F238E27FC236}">
                <a16:creationId xmlns:a16="http://schemas.microsoft.com/office/drawing/2014/main" id="{4535C5E0-8252-1559-6155-BF2F80D144A2}"/>
              </a:ext>
            </a:extLst>
          </p:cNvPr>
          <p:cNvSpPr>
            <a:spLocks noGrp="1"/>
          </p:cNvSpPr>
          <p:nvPr>
            <p:ph type="ftr" sz="quarter" idx="11"/>
          </p:nvPr>
        </p:nvSpPr>
        <p:spPr/>
        <p:txBody>
          <a:bodyPr/>
          <a:lstStyle/>
          <a:p>
            <a:r>
              <a:rPr lang="en-IN"/>
              <a:t>Prepared by : Dr. M. Susila, Associate Professor, ECE, SRMIST-KTR</a:t>
            </a:r>
          </a:p>
        </p:txBody>
      </p:sp>
      <p:sp>
        <p:nvSpPr>
          <p:cNvPr id="4" name="Slide Number Placeholder 3">
            <a:extLst>
              <a:ext uri="{FF2B5EF4-FFF2-40B4-BE49-F238E27FC236}">
                <a16:creationId xmlns:a16="http://schemas.microsoft.com/office/drawing/2014/main" id="{FC8347A4-A4B6-D35F-0459-64F5625AABF3}"/>
              </a:ext>
            </a:extLst>
          </p:cNvPr>
          <p:cNvSpPr>
            <a:spLocks noGrp="1"/>
          </p:cNvSpPr>
          <p:nvPr>
            <p:ph type="sldNum" sz="quarter" idx="12"/>
          </p:nvPr>
        </p:nvSpPr>
        <p:spPr/>
        <p:txBody>
          <a:bodyPr/>
          <a:lstStyle/>
          <a:p>
            <a:fld id="{CFC69EEA-1951-47A2-B122-736A44645EA6}" type="slidenum">
              <a:rPr lang="en-IN" smtClean="0"/>
              <a:t>9</a:t>
            </a:fld>
            <a:endParaRPr lang="en-IN"/>
          </a:p>
        </p:txBody>
      </p:sp>
      <p:pic>
        <p:nvPicPr>
          <p:cNvPr id="5" name="Picture 4" descr="C:\Users\admin\Desktop\download.png">
            <a:extLst>
              <a:ext uri="{FF2B5EF4-FFF2-40B4-BE49-F238E27FC236}">
                <a16:creationId xmlns:a16="http://schemas.microsoft.com/office/drawing/2014/main" id="{790B6DC7-C255-F5E2-96A8-CF59F83B8032}"/>
              </a:ext>
            </a:extLst>
          </p:cNvPr>
          <p:cNvPicPr/>
          <p:nvPr/>
        </p:nvPicPr>
        <p:blipFill rotWithShape="1">
          <a:blip r:embed="rId2"/>
          <a:srcRect l="3443" t="18274" b="16146"/>
          <a:stretch/>
        </p:blipFill>
        <p:spPr bwMode="auto">
          <a:xfrm>
            <a:off x="10467832" y="113763"/>
            <a:ext cx="1419367" cy="710637"/>
          </a:xfrm>
          <a:prstGeom prst="rect">
            <a:avLst/>
          </a:prstGeom>
          <a:noFill/>
        </p:spPr>
      </p:pic>
      <p:pic>
        <p:nvPicPr>
          <p:cNvPr id="9" name="Content Placeholder 8">
            <a:extLst>
              <a:ext uri="{FF2B5EF4-FFF2-40B4-BE49-F238E27FC236}">
                <a16:creationId xmlns:a16="http://schemas.microsoft.com/office/drawing/2014/main" id="{091209E4-5328-548F-10C9-85EC87C62F8B}"/>
              </a:ext>
            </a:extLst>
          </p:cNvPr>
          <p:cNvPicPr>
            <a:picLocks noGrp="1" noChangeAspect="1"/>
          </p:cNvPicPr>
          <p:nvPr>
            <p:ph idx="1"/>
          </p:nvPr>
        </p:nvPicPr>
        <p:blipFill rotWithShape="1">
          <a:blip r:embed="rId3"/>
          <a:srcRect l="10298" t="15848" r="12729" b="4815"/>
          <a:stretch/>
        </p:blipFill>
        <p:spPr>
          <a:xfrm>
            <a:off x="2758113" y="609600"/>
            <a:ext cx="4252288" cy="4988590"/>
          </a:xfrm>
          <a:prstGeom prst="rect">
            <a:avLst/>
          </a:prstGeom>
        </p:spPr>
      </p:pic>
    </p:spTree>
    <p:extLst>
      <p:ext uri="{BB962C8B-B14F-4D97-AF65-F5344CB8AC3E}">
        <p14:creationId xmlns:p14="http://schemas.microsoft.com/office/powerpoint/2010/main" val="228790384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3964</TotalTime>
  <Words>3254</Words>
  <Application>Microsoft Office PowerPoint</Application>
  <PresentationFormat>Widescreen</PresentationFormat>
  <Paragraphs>284</Paragraphs>
  <Slides>34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34</vt:i4>
      </vt:variant>
    </vt:vector>
  </HeadingPairs>
  <TitlesOfParts>
    <vt:vector size="47" baseType="lpstr">
      <vt:lpstr>Arial</vt:lpstr>
      <vt:lpstr>Arial Narrow</vt:lpstr>
      <vt:lpstr>Calibri</vt:lpstr>
      <vt:lpstr>Calibri Light</vt:lpstr>
      <vt:lpstr>charter</vt:lpstr>
      <vt:lpstr>Gill Sans MT</vt:lpstr>
      <vt:lpstr>Lucida Bright</vt:lpstr>
      <vt:lpstr>Lucida Handwriting</vt:lpstr>
      <vt:lpstr>Nunito</vt:lpstr>
      <vt:lpstr>Poppins</vt:lpstr>
      <vt:lpstr>Roboto</vt:lpstr>
      <vt:lpstr>Wingdings</vt:lpstr>
      <vt:lpstr>Retrospect</vt:lpstr>
      <vt:lpstr>18ECE340T- MACHINE PERCEPTION WITH COGNITION</vt:lpstr>
      <vt:lpstr>Course Outcome (Unit 1)</vt:lpstr>
      <vt:lpstr>Session -1</vt:lpstr>
      <vt:lpstr>Introduction to Computer Vision</vt:lpstr>
      <vt:lpstr>Introduction to Computer Vision </vt:lpstr>
      <vt:lpstr>Introduction to Computer Vision</vt:lpstr>
      <vt:lpstr>Applications of Computer Vision</vt:lpstr>
      <vt:lpstr>Applications of Computer Vision</vt:lpstr>
      <vt:lpstr>History                                of Computer Vision</vt:lpstr>
      <vt:lpstr>Image Processing (a part of Computer Vision)</vt:lpstr>
      <vt:lpstr>Computer Vision Vs Image Processing</vt:lpstr>
      <vt:lpstr>What is an Image?</vt:lpstr>
      <vt:lpstr>Image Processing</vt:lpstr>
      <vt:lpstr>Main Types (Purpose) of Image Processing</vt:lpstr>
      <vt:lpstr>Main Types (Purpose) of Image Processing</vt:lpstr>
      <vt:lpstr>Block Diagram of Image Processing</vt:lpstr>
      <vt:lpstr>Fundamental Image Processing Steps</vt:lpstr>
      <vt:lpstr>Fundamental Image Processing Steps</vt:lpstr>
      <vt:lpstr>Fundamental Image Processing Steps</vt:lpstr>
      <vt:lpstr>Benefits of Image Processing Steps</vt:lpstr>
      <vt:lpstr>Reconstruction of Damaged Image</vt:lpstr>
      <vt:lpstr>Types of Images</vt:lpstr>
      <vt:lpstr>Image Processing</vt:lpstr>
      <vt:lpstr>Digital Image</vt:lpstr>
      <vt:lpstr>Session -2</vt:lpstr>
      <vt:lpstr>Image Processing to Computer Vision</vt:lpstr>
      <vt:lpstr>Photometric Image Formation</vt:lpstr>
      <vt:lpstr>Photometric Image Formation</vt:lpstr>
      <vt:lpstr>Photometric Image Formation</vt:lpstr>
      <vt:lpstr>Photometric Image Formation</vt:lpstr>
      <vt:lpstr>Photometric Image Formation</vt:lpstr>
      <vt:lpstr>Photometric Image Formation</vt:lpstr>
      <vt:lpstr>Photometric Image Formation</vt:lpstr>
      <vt:lpstr>Photometric Image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girihanshi1@gmail.com</dc:creator>
  <cp:lastModifiedBy>Susila M</cp:lastModifiedBy>
  <cp:revision>378</cp:revision>
  <dcterms:created xsi:type="dcterms:W3CDTF">2020-08-01T16:23:03Z</dcterms:created>
  <dcterms:modified xsi:type="dcterms:W3CDTF">2022-07-18T01:17:06Z</dcterms:modified>
</cp:coreProperties>
</file>