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392" r:id="rId3"/>
    <p:sldId id="309" r:id="rId4"/>
    <p:sldId id="393" r:id="rId5"/>
    <p:sldId id="394" r:id="rId6"/>
    <p:sldId id="395" r:id="rId7"/>
    <p:sldId id="414" r:id="rId8"/>
    <p:sldId id="415" r:id="rId9"/>
    <p:sldId id="416" r:id="rId10"/>
    <p:sldId id="396" r:id="rId11"/>
    <p:sldId id="403" r:id="rId12"/>
    <p:sldId id="404" r:id="rId13"/>
    <p:sldId id="397" r:id="rId14"/>
    <p:sldId id="405" r:id="rId15"/>
    <p:sldId id="398" r:id="rId16"/>
    <p:sldId id="406" r:id="rId17"/>
    <p:sldId id="407" r:id="rId18"/>
    <p:sldId id="408" r:id="rId19"/>
    <p:sldId id="399" r:id="rId20"/>
    <p:sldId id="409" r:id="rId21"/>
    <p:sldId id="400" r:id="rId22"/>
    <p:sldId id="401" r:id="rId23"/>
    <p:sldId id="402" r:id="rId24"/>
    <p:sldId id="410" r:id="rId25"/>
    <p:sldId id="411" r:id="rId26"/>
    <p:sldId id="412" r:id="rId27"/>
    <p:sldId id="4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FF"/>
    <a:srgbClr val="BB4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B99D3-24BB-4E30-86C2-A98B74C17229}"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863C-4266-4FEB-A73E-F3E81CD340EE}" type="slidenum">
              <a:rPr lang="en-US" smtClean="0"/>
              <a:t>‹#›</a:t>
            </a:fld>
            <a:endParaRPr lang="en-US"/>
          </a:p>
        </p:txBody>
      </p:sp>
    </p:spTree>
    <p:extLst>
      <p:ext uri="{BB962C8B-B14F-4D97-AF65-F5344CB8AC3E}">
        <p14:creationId xmlns:p14="http://schemas.microsoft.com/office/powerpoint/2010/main" val="199767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C60C9-290B-4F4F-BB87-F308A4CFD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A1645C6-8D2F-496C-9566-CF9257C4E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2AC2440-E88D-4E14-9A8E-0AB34180F880}"/>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5" name="Footer Placeholder 4">
            <a:extLst>
              <a:ext uri="{FF2B5EF4-FFF2-40B4-BE49-F238E27FC236}">
                <a16:creationId xmlns="" xmlns:a16="http://schemas.microsoft.com/office/drawing/2014/main" id="{38500C03-D371-44EB-8428-BDF37DC0A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DA59729-BA4A-4A62-8D03-B113FBC3796B}"/>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15336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56DD88-4719-4DE2-BA8B-C6C66947E0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D9B5240-FC2A-49C5-B38E-8DA72196B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82F4E31-C35A-44A1-A5EA-FDA0C1DAE571}"/>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5" name="Footer Placeholder 4">
            <a:extLst>
              <a:ext uri="{FF2B5EF4-FFF2-40B4-BE49-F238E27FC236}">
                <a16:creationId xmlns="" xmlns:a16="http://schemas.microsoft.com/office/drawing/2014/main" id="{6C755A70-D81C-4E78-8319-FA1996B61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3B2E887-EAC2-4955-9CA0-231F3A77F466}"/>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379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CDB0652-7848-4FDD-A699-079068D08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19B7E9D-DEC9-46D1-8FEE-5C5333686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5F816CD-F8C8-4AFF-8516-45150E474C34}"/>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5" name="Footer Placeholder 4">
            <a:extLst>
              <a:ext uri="{FF2B5EF4-FFF2-40B4-BE49-F238E27FC236}">
                <a16:creationId xmlns="" xmlns:a16="http://schemas.microsoft.com/office/drawing/2014/main" id="{A7F3F878-CDE5-4115-8F0A-DF65B6557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D0E938-E715-4D67-A2BD-52CD1D085350}"/>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83752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2302-5CCA-4112-A872-68F3B3A7E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F0A8CE2-1AFA-4F7D-8CDE-2FC35DD0BB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2AE7B94-B25A-4A94-BC27-F06FBDCBD279}"/>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5" name="Footer Placeholder 4">
            <a:extLst>
              <a:ext uri="{FF2B5EF4-FFF2-40B4-BE49-F238E27FC236}">
                <a16:creationId xmlns="" xmlns:a16="http://schemas.microsoft.com/office/drawing/2014/main" id="{23BA76A1-EEB4-4536-AFAB-26D73833D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8510105-7B4A-4E56-9011-0760ED345826}"/>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51492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3BC630-5D22-49AC-8FBB-D977936DCE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94A2A4F-CFF4-4805-A2FE-7E40F0151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6C97618-155E-4B40-A3B4-4586B8118106}"/>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5" name="Footer Placeholder 4">
            <a:extLst>
              <a:ext uri="{FF2B5EF4-FFF2-40B4-BE49-F238E27FC236}">
                <a16:creationId xmlns="" xmlns:a16="http://schemas.microsoft.com/office/drawing/2014/main" id="{A350BA63-8598-4D0E-A2D4-7888CAD7D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697CD63-7444-4894-8894-5B1C3EA08219}"/>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54538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5DD9F8-DC52-4D09-921C-8348F3336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722AE49-E372-4034-A898-03C587A00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C742389-7C0B-48B5-A406-5D06DE88D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EFD7BEB-E578-4B65-A178-81BA808127C8}"/>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6" name="Footer Placeholder 5">
            <a:extLst>
              <a:ext uri="{FF2B5EF4-FFF2-40B4-BE49-F238E27FC236}">
                <a16:creationId xmlns="" xmlns:a16="http://schemas.microsoft.com/office/drawing/2014/main" id="{BF27E182-520B-4D62-B379-53604811D9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D87730E-817A-405C-B74C-9E960D8DC4A2}"/>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96986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93CB3-5899-4826-861C-A11A159A54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415B481-A32B-4726-B291-CFC0727EC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31C7129-D916-4B59-A3A4-1DA164EB57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9B11E1C-6759-41A0-BFAA-BFADB82870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6401225-B6B4-42BF-B50D-0413D3F5B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8D4E1E8-B154-4C0F-AFC3-E11AB786F5A7}"/>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8" name="Footer Placeholder 7">
            <a:extLst>
              <a:ext uri="{FF2B5EF4-FFF2-40B4-BE49-F238E27FC236}">
                <a16:creationId xmlns="" xmlns:a16="http://schemas.microsoft.com/office/drawing/2014/main" id="{D6660DC0-944C-4345-9126-D29469A51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D7437A0-08CD-4331-8C8C-F744F8D6429B}"/>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155387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779FB6-CE42-4C3F-A0B0-994A3B915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D805B18-308F-479B-B126-004D77AB6406}"/>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4" name="Footer Placeholder 3">
            <a:extLst>
              <a:ext uri="{FF2B5EF4-FFF2-40B4-BE49-F238E27FC236}">
                <a16:creationId xmlns="" xmlns:a16="http://schemas.microsoft.com/office/drawing/2014/main" id="{2E93778A-E735-43DD-80EC-E3B4889A26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7A0065D-2C56-4527-BF76-FAF93FEC7F61}"/>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34812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56F296-2758-4BC8-897B-60736C3A14E3}"/>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3" name="Footer Placeholder 2">
            <a:extLst>
              <a:ext uri="{FF2B5EF4-FFF2-40B4-BE49-F238E27FC236}">
                <a16:creationId xmlns="" xmlns:a16="http://schemas.microsoft.com/office/drawing/2014/main" id="{612D30CB-88B1-45A9-979A-BD7041CAAF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A5DDF54-3E41-489B-AC11-021E0546E5BA}"/>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121483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6C0E9F-EEAB-4B2D-97D5-1A5782FCB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64F6423-7BB7-41E6-A2D9-8FBFC00D4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75FF86A-3137-4229-81AD-26250CA80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FFC926F-6EF8-4222-BFFD-C772207E2EF7}"/>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6" name="Footer Placeholder 5">
            <a:extLst>
              <a:ext uri="{FF2B5EF4-FFF2-40B4-BE49-F238E27FC236}">
                <a16:creationId xmlns="" xmlns:a16="http://schemas.microsoft.com/office/drawing/2014/main" id="{EDC5A36B-3F09-4930-9666-8C025781A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29CDF45-89EF-4D21-9F20-CE3C4C1E9805}"/>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131885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8DCD7D-BD36-4AA5-99D9-ACB5F14CD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34B58E0-8923-47ED-AE55-E83E38EA8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049F3908-61BC-4EB0-AD40-49DFB5B85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267967-5F63-4068-84B8-810A783C98A4}"/>
              </a:ext>
            </a:extLst>
          </p:cNvPr>
          <p:cNvSpPr>
            <a:spLocks noGrp="1"/>
          </p:cNvSpPr>
          <p:nvPr>
            <p:ph type="dt" sz="half" idx="10"/>
          </p:nvPr>
        </p:nvSpPr>
        <p:spPr/>
        <p:txBody>
          <a:bodyPr/>
          <a:lstStyle/>
          <a:p>
            <a:fld id="{AD628D49-D06D-4C20-8C2C-6757704EF114}" type="datetimeFigureOut">
              <a:rPr lang="en-IN" smtClean="0"/>
              <a:t>23-08-2021</a:t>
            </a:fld>
            <a:endParaRPr lang="en-IN"/>
          </a:p>
        </p:txBody>
      </p:sp>
      <p:sp>
        <p:nvSpPr>
          <p:cNvPr id="6" name="Footer Placeholder 5">
            <a:extLst>
              <a:ext uri="{FF2B5EF4-FFF2-40B4-BE49-F238E27FC236}">
                <a16:creationId xmlns="" xmlns:a16="http://schemas.microsoft.com/office/drawing/2014/main" id="{CAA7365B-8E4C-4D75-8FF8-A9A4426B2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2B9A37B-E5CB-40EB-9AD7-1696A597D34C}"/>
              </a:ext>
            </a:extLst>
          </p:cNvPr>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52268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DFCF4B-0AD3-499F-B75B-1E60A0D37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C7FD23-240D-4D67-9E2A-17894B6A2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FD13FEC-7161-403D-B139-68E9491F9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28D49-D06D-4C20-8C2C-6757704EF114}" type="datetimeFigureOut">
              <a:rPr lang="en-IN" smtClean="0"/>
              <a:t>23-08-2021</a:t>
            </a:fld>
            <a:endParaRPr lang="en-IN"/>
          </a:p>
        </p:txBody>
      </p:sp>
      <p:sp>
        <p:nvSpPr>
          <p:cNvPr id="5" name="Footer Placeholder 4">
            <a:extLst>
              <a:ext uri="{FF2B5EF4-FFF2-40B4-BE49-F238E27FC236}">
                <a16:creationId xmlns="" xmlns:a16="http://schemas.microsoft.com/office/drawing/2014/main" id="{899F89B5-A128-4356-B765-EBAC7F468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E53F67F-CBD7-4F0B-91B1-9C323850B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69EEA-1951-47A2-B122-736A44645EA6}" type="slidenum">
              <a:rPr lang="en-IN" smtClean="0"/>
              <a:t>‹#›</a:t>
            </a:fld>
            <a:endParaRPr lang="en-IN"/>
          </a:p>
        </p:txBody>
      </p:sp>
    </p:spTree>
    <p:extLst>
      <p:ext uri="{BB962C8B-B14F-4D97-AF65-F5344CB8AC3E}">
        <p14:creationId xmlns:p14="http://schemas.microsoft.com/office/powerpoint/2010/main" val="305142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3C4BA-E7AF-4AAE-ABBB-7D63819B24A8}"/>
              </a:ext>
            </a:extLst>
          </p:cNvPr>
          <p:cNvSpPr>
            <a:spLocks noGrp="1"/>
          </p:cNvSpPr>
          <p:nvPr>
            <p:ph type="title"/>
          </p:nvPr>
        </p:nvSpPr>
        <p:spPr>
          <a:xfrm>
            <a:off x="79857" y="1067686"/>
            <a:ext cx="11505063" cy="1004399"/>
          </a:xfrm>
        </p:spPr>
        <p:txBody>
          <a:bodyPr>
            <a:normAutofit fontScale="90000"/>
          </a:bodyPr>
          <a:lstStyle/>
          <a:p>
            <a:pPr algn="just"/>
            <a:r>
              <a:rPr lang="en-US" altLang="en-US" b="1" dirty="0">
                <a:solidFill>
                  <a:schemeClr val="accent1">
                    <a:lumMod val="75000"/>
                  </a:schemeClr>
                </a:solidFill>
                <a:latin typeface="Arial Narrow" panose="020B0606020202030204" pitchFamily="34" charset="0"/>
              </a:rPr>
              <a:t>18ECE340T- MACHINE PERCEPTION WITH COGNITION</a:t>
            </a:r>
            <a:endParaRPr lang="en-IN" dirty="0">
              <a:solidFill>
                <a:schemeClr val="accent1">
                  <a:lumMod val="75000"/>
                </a:schemeClr>
              </a:solidFill>
              <a:latin typeface="Arial Narrow" panose="020B0606020202030204" pitchFamily="34" charset="0"/>
            </a:endParaRPr>
          </a:p>
        </p:txBody>
      </p:sp>
      <p:sp>
        <p:nvSpPr>
          <p:cNvPr id="3" name="Content Placeholder 2">
            <a:extLst>
              <a:ext uri="{FF2B5EF4-FFF2-40B4-BE49-F238E27FC236}">
                <a16:creationId xmlns="" xmlns:a16="http://schemas.microsoft.com/office/drawing/2014/main" id="{A0CB4529-6567-4541-AE75-B89F494A583A}"/>
              </a:ext>
            </a:extLst>
          </p:cNvPr>
          <p:cNvSpPr>
            <a:spLocks noGrp="1"/>
          </p:cNvSpPr>
          <p:nvPr>
            <p:ph idx="1"/>
          </p:nvPr>
        </p:nvSpPr>
        <p:spPr>
          <a:xfrm>
            <a:off x="836383" y="2072085"/>
            <a:ext cx="10350905" cy="2023188"/>
          </a:xfrm>
        </p:spPr>
        <p:txBody>
          <a:bodyPr>
            <a:normAutofit fontScale="92500" lnSpcReduction="10000"/>
          </a:bodyPr>
          <a:lstStyle/>
          <a:p>
            <a:pPr marL="0" indent="0" algn="ctr">
              <a:buNone/>
            </a:pPr>
            <a:r>
              <a:rPr lang="en-US" altLang="en-US" sz="4000" b="1" dirty="0">
                <a:solidFill>
                  <a:srgbClr val="0070C0"/>
                </a:solidFill>
                <a:latin typeface="Arial Narrow" panose="020B0606020202030204" pitchFamily="34" charset="0"/>
              </a:rPr>
              <a:t>UNIT-2</a:t>
            </a:r>
            <a:endParaRPr lang="en-US" altLang="en-US" sz="4000" dirty="0">
              <a:solidFill>
                <a:srgbClr val="0070C0"/>
              </a:solidFill>
              <a:latin typeface="Arial Narrow" panose="020B0606020202030204" pitchFamily="34" charset="0"/>
            </a:endParaRPr>
          </a:p>
          <a:p>
            <a:pPr marL="0" indent="0" algn="ctr">
              <a:buNone/>
            </a:pPr>
            <a:r>
              <a:rPr lang="en-US" sz="4000" b="1" i="1" dirty="0">
                <a:solidFill>
                  <a:srgbClr val="BB4DBE"/>
                </a:solidFill>
                <a:latin typeface="Arial Narrow" panose="020B0606020202030204" pitchFamily="34" charset="0"/>
              </a:rPr>
              <a:t>Topics Covered: </a:t>
            </a:r>
            <a:r>
              <a:rPr lang="en-US" sz="4000" b="1" i="1" dirty="0" smtClean="0">
                <a:solidFill>
                  <a:srgbClr val="BB4DBE"/>
                </a:solidFill>
                <a:latin typeface="Arial Narrow" panose="020B0606020202030204" pitchFamily="34" charset="0"/>
              </a:rPr>
              <a:t>Distance Functions, Skeleton </a:t>
            </a:r>
            <a:r>
              <a:rPr lang="en-US" sz="4000" b="1" i="1" dirty="0">
                <a:solidFill>
                  <a:srgbClr val="BB4DBE"/>
                </a:solidFill>
                <a:latin typeface="Arial Narrow" panose="020B0606020202030204" pitchFamily="34" charset="0"/>
              </a:rPr>
              <a:t>and Thinning, Deformable shape analysis and Boundary tracking procedures </a:t>
            </a:r>
            <a:endParaRPr lang="en-US" dirty="0">
              <a:solidFill>
                <a:schemeClr val="accent1"/>
              </a:solidFill>
            </a:endParaRPr>
          </a:p>
          <a:p>
            <a:pPr marL="457200" lvl="1" indent="0">
              <a:buNone/>
            </a:pPr>
            <a:endParaRPr lang="en-US" dirty="0"/>
          </a:p>
        </p:txBody>
      </p:sp>
      <p:sp>
        <p:nvSpPr>
          <p:cNvPr id="4" name="Content Placeholder 2">
            <a:extLst>
              <a:ext uri="{FF2B5EF4-FFF2-40B4-BE49-F238E27FC236}">
                <a16:creationId xmlns="" xmlns:a16="http://schemas.microsoft.com/office/drawing/2014/main" id="{A0CB4529-6567-4541-AE75-B89F494A583A}"/>
              </a:ext>
            </a:extLst>
          </p:cNvPr>
          <p:cNvSpPr txBox="1">
            <a:spLocks/>
          </p:cNvSpPr>
          <p:nvPr/>
        </p:nvSpPr>
        <p:spPr>
          <a:xfrm>
            <a:off x="61598" y="4338559"/>
            <a:ext cx="5770791" cy="24429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3400" dirty="0">
                <a:solidFill>
                  <a:srgbClr val="C00000"/>
                </a:solidFill>
                <a:latin typeface="Arial Narrow" panose="020B0606020202030204" pitchFamily="34" charset="0"/>
              </a:rPr>
              <a:t>Reference Book</a:t>
            </a:r>
          </a:p>
          <a:p>
            <a:pPr marL="457200" lvl="1" indent="0">
              <a:buFont typeface="Arial" panose="020B0604020202020204" pitchFamily="34" charset="0"/>
              <a:buNone/>
            </a:pPr>
            <a:r>
              <a:rPr lang="en-US" sz="3400" dirty="0">
                <a:solidFill>
                  <a:srgbClr val="C00000"/>
                </a:solidFill>
                <a:latin typeface="Arial Narrow" panose="020B0606020202030204" pitchFamily="34" charset="0"/>
              </a:rPr>
              <a:t>Computer and Machine Vision by E.R.Davies</a:t>
            </a:r>
          </a:p>
        </p:txBody>
      </p:sp>
      <p:sp>
        <p:nvSpPr>
          <p:cNvPr id="5" name="Content Placeholder 2">
            <a:extLst>
              <a:ext uri="{FF2B5EF4-FFF2-40B4-BE49-F238E27FC236}">
                <a16:creationId xmlns="" xmlns:a16="http://schemas.microsoft.com/office/drawing/2014/main" id="{A0CB4529-6567-4541-AE75-B89F494A583A}"/>
              </a:ext>
            </a:extLst>
          </p:cNvPr>
          <p:cNvSpPr txBox="1">
            <a:spLocks/>
          </p:cNvSpPr>
          <p:nvPr/>
        </p:nvSpPr>
        <p:spPr>
          <a:xfrm>
            <a:off x="6428096" y="4338559"/>
            <a:ext cx="4954137" cy="16255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3400" dirty="0">
                <a:solidFill>
                  <a:srgbClr val="C00000"/>
                </a:solidFill>
                <a:latin typeface="Arial Narrow" panose="020B0606020202030204" pitchFamily="34" charset="0"/>
              </a:rPr>
              <a:t>Prepared by</a:t>
            </a:r>
          </a:p>
          <a:p>
            <a:pPr marL="457200" lvl="1" indent="0">
              <a:buFont typeface="Arial" panose="020B0604020202020204" pitchFamily="34" charset="0"/>
              <a:buNone/>
            </a:pPr>
            <a:r>
              <a:rPr lang="en-US" sz="3000" dirty="0">
                <a:solidFill>
                  <a:srgbClr val="0070C0"/>
                </a:solidFill>
                <a:latin typeface="Arial Narrow" panose="020B0606020202030204" pitchFamily="34" charset="0"/>
              </a:rPr>
              <a:t>Dr. S.UMA MAHESWARI,</a:t>
            </a:r>
          </a:p>
          <a:p>
            <a:pPr marL="457200" lvl="1" indent="0">
              <a:buFont typeface="Arial" panose="020B0604020202020204" pitchFamily="34" charset="0"/>
              <a:buNone/>
            </a:pPr>
            <a:r>
              <a:rPr lang="en-US" sz="3000" dirty="0">
                <a:solidFill>
                  <a:srgbClr val="0070C0"/>
                </a:solidFill>
                <a:latin typeface="Arial Narrow" panose="020B0606020202030204" pitchFamily="34" charset="0"/>
              </a:rPr>
              <a:t>Assistant Professor/ ECE</a:t>
            </a:r>
          </a:p>
        </p:txBody>
      </p:sp>
      <p:pic>
        <p:nvPicPr>
          <p:cNvPr id="6" name="Picture 5"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Tree>
    <p:extLst>
      <p:ext uri="{BB962C8B-B14F-4D97-AF65-F5344CB8AC3E}">
        <p14:creationId xmlns:p14="http://schemas.microsoft.com/office/powerpoint/2010/main" val="40306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our Types of Bone">
            <a:extLst>
              <a:ext uri="{FF2B5EF4-FFF2-40B4-BE49-F238E27FC236}">
                <a16:creationId xmlns="" xmlns:a16="http://schemas.microsoft.com/office/drawing/2014/main" id="{66FE98AD-686C-4B37-8B66-BB297B0223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9237" y="2018616"/>
            <a:ext cx="2214563" cy="1733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9ED5E1E3-1184-445E-B712-B3D0190BD054}"/>
              </a:ext>
            </a:extLst>
          </p:cNvPr>
          <p:cNvSpPr txBox="1"/>
          <p:nvPr/>
        </p:nvSpPr>
        <p:spPr>
          <a:xfrm>
            <a:off x="1023469" y="1219602"/>
            <a:ext cx="7515225" cy="4524315"/>
          </a:xfrm>
          <a:prstGeom prst="rect">
            <a:avLst/>
          </a:prstGeom>
          <a:noFill/>
        </p:spPr>
        <p:txBody>
          <a:bodyPr wrap="square">
            <a:spAutoFit/>
          </a:bodyPr>
          <a:lstStyle/>
          <a:p>
            <a:r>
              <a:rPr lang="en-US" dirty="0"/>
              <a:t>The skeleton is the framework that provides structure to the rest of the body and facilitates movement.</a:t>
            </a:r>
          </a:p>
          <a:p>
            <a:r>
              <a:rPr lang="en-US" b="1" dirty="0"/>
              <a:t>USES:</a:t>
            </a:r>
          </a:p>
          <a:p>
            <a:r>
              <a:rPr lang="en-US" dirty="0"/>
              <a:t>   Analysis and Description of shapes in binary images.</a:t>
            </a:r>
          </a:p>
          <a:p>
            <a:r>
              <a:rPr lang="en-US" b="1" dirty="0"/>
              <a:t>DEFINITION:</a:t>
            </a:r>
          </a:p>
          <a:p>
            <a:r>
              <a:rPr lang="en-US" b="1" dirty="0"/>
              <a:t>      </a:t>
            </a:r>
            <a:r>
              <a:rPr lang="en-US" dirty="0"/>
              <a:t>A skeleton may be defined as a connected set of medial lines along the limbs of a figure.</a:t>
            </a:r>
          </a:p>
          <a:p>
            <a:r>
              <a:rPr lang="en-US" b="1" dirty="0"/>
              <a:t>EXAMPLE:</a:t>
            </a:r>
          </a:p>
          <a:p>
            <a:r>
              <a:rPr lang="en-US" dirty="0"/>
              <a:t>               Thick hand-drawn characters:</a:t>
            </a:r>
          </a:p>
          <a:p>
            <a:r>
              <a:rPr lang="en-US" dirty="0"/>
              <a:t>                               The skeleton be supposed to be the path traveled by the pen.</a:t>
            </a:r>
          </a:p>
          <a:p>
            <a:r>
              <a:rPr lang="en-US" b="1" dirty="0"/>
              <a:t>BASIC IDEA: </a:t>
            </a:r>
          </a:p>
          <a:p>
            <a:r>
              <a:rPr lang="en-US" dirty="0"/>
              <a:t>              Eliminating redundant information while retaining only the topological information concerning the shape and structure of the object that can help with recognition.</a:t>
            </a:r>
          </a:p>
          <a:p>
            <a:endParaRPr lang="en-US" b="1" dirty="0"/>
          </a:p>
          <a:p>
            <a:endParaRPr lang="en-IN" dirty="0"/>
          </a:p>
        </p:txBody>
      </p:sp>
      <p:sp>
        <p:nvSpPr>
          <p:cNvPr id="5" name="Rectangle 4"/>
          <p:cNvSpPr/>
          <p:nvPr/>
        </p:nvSpPr>
        <p:spPr>
          <a:xfrm>
            <a:off x="2871989" y="0"/>
            <a:ext cx="5602310" cy="81136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Skeletons and </a:t>
            </a:r>
            <a:r>
              <a:rPr lang="en-IN" sz="4000" dirty="0" smtClean="0"/>
              <a:t>Thinning</a:t>
            </a:r>
            <a:endParaRPr lang="en-US" sz="4000" dirty="0"/>
          </a:p>
        </p:txBody>
      </p:sp>
    </p:spTree>
    <p:extLst>
      <p:ext uri="{BB962C8B-B14F-4D97-AF65-F5344CB8AC3E}">
        <p14:creationId xmlns:p14="http://schemas.microsoft.com/office/powerpoint/2010/main" val="91087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332352-A703-4F7C-9CCD-117EBAFDF8ED}"/>
              </a:ext>
            </a:extLst>
          </p:cNvPr>
          <p:cNvSpPr>
            <a:spLocks noGrp="1"/>
          </p:cNvSpPr>
          <p:nvPr>
            <p:ph idx="1"/>
          </p:nvPr>
        </p:nvSpPr>
        <p:spPr/>
        <p:txBody>
          <a:bodyPr/>
          <a:lstStyle/>
          <a:p>
            <a:pPr marL="0" indent="0">
              <a:buNone/>
            </a:pPr>
            <a:r>
              <a:rPr lang="en-IN" b="1" dirty="0"/>
              <a:t>FINDING THE LOCI: </a:t>
            </a:r>
          </a:p>
          <a:p>
            <a:r>
              <a:rPr lang="en-IN" dirty="0"/>
              <a:t>1.Angle bisectors</a:t>
            </a:r>
          </a:p>
          <a:p>
            <a:r>
              <a:rPr lang="en-IN" dirty="0"/>
              <a:t>2.Lines </a:t>
            </a:r>
          </a:p>
          <a:p>
            <a:r>
              <a:rPr lang="en-IN" dirty="0"/>
              <a:t>3.Parabolas </a:t>
            </a:r>
          </a:p>
          <a:p>
            <a:pPr marL="0" indent="0">
              <a:buNone/>
            </a:pPr>
            <a:endParaRPr lang="en-IN" dirty="0"/>
          </a:p>
          <a:p>
            <a:pPr marL="0" indent="0">
              <a:buNone/>
            </a:pPr>
            <a:r>
              <a:rPr lang="en-IN" b="1" dirty="0"/>
              <a:t>DRAWBACK OF  LOCAL MAXIMA:</a:t>
            </a:r>
          </a:p>
          <a:p>
            <a:pPr marL="0" indent="0">
              <a:buNone/>
            </a:pPr>
            <a:r>
              <a:rPr lang="en-US" dirty="0"/>
              <a:t>Does not form a connected graph within a given object nor is it necessarily composed of thin lines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 xmlns:a16="http://schemas.microsoft.com/office/drawing/2014/main" id="{49F37B8F-ABC6-4E97-96DF-31AE67B3C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110" y="1835150"/>
            <a:ext cx="3473629" cy="1955901"/>
          </a:xfrm>
          <a:prstGeom prst="rect">
            <a:avLst/>
          </a:prstGeom>
        </p:spPr>
      </p:pic>
    </p:spTree>
    <p:extLst>
      <p:ext uri="{BB962C8B-B14F-4D97-AF65-F5344CB8AC3E}">
        <p14:creationId xmlns:p14="http://schemas.microsoft.com/office/powerpoint/2010/main" val="99561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4E4DC13-6B77-4047-AB2C-352377B2476D}"/>
              </a:ext>
            </a:extLst>
          </p:cNvPr>
          <p:cNvPicPr>
            <a:picLocks noGrp="1" noChangeAspect="1"/>
          </p:cNvPicPr>
          <p:nvPr>
            <p:ph idx="1"/>
          </p:nvPr>
        </p:nvPicPr>
        <p:blipFill>
          <a:blip r:embed="rId2"/>
          <a:stretch>
            <a:fillRect/>
          </a:stretch>
        </p:blipFill>
        <p:spPr>
          <a:xfrm>
            <a:off x="3838575" y="3571875"/>
            <a:ext cx="3657600" cy="2799556"/>
          </a:xfrm>
        </p:spPr>
      </p:pic>
      <p:sp>
        <p:nvSpPr>
          <p:cNvPr id="6" name="TextBox 5">
            <a:extLst>
              <a:ext uri="{FF2B5EF4-FFF2-40B4-BE49-F238E27FC236}">
                <a16:creationId xmlns="" xmlns:a16="http://schemas.microsoft.com/office/drawing/2014/main" id="{F7095AE8-3C7D-4BFB-82A1-F461C28FD704}"/>
              </a:ext>
            </a:extLst>
          </p:cNvPr>
          <p:cNvSpPr txBox="1"/>
          <p:nvPr/>
        </p:nvSpPr>
        <p:spPr>
          <a:xfrm>
            <a:off x="600075" y="1433513"/>
            <a:ext cx="9315450" cy="1477328"/>
          </a:xfrm>
          <a:prstGeom prst="rect">
            <a:avLst/>
          </a:prstGeom>
          <a:noFill/>
        </p:spPr>
        <p:txBody>
          <a:bodyPr wrap="square" rtlCol="0">
            <a:spAutoFit/>
          </a:bodyPr>
          <a:lstStyle/>
          <a:p>
            <a:r>
              <a:rPr lang="en-US" b="1" dirty="0"/>
              <a:t>DEFINITION:</a:t>
            </a:r>
          </a:p>
          <a:p>
            <a:r>
              <a:rPr lang="en-US" dirty="0"/>
              <a:t>        Defined as the process of systematically stripping away the outermost layers of a</a:t>
            </a:r>
          </a:p>
          <a:p>
            <a:r>
              <a:rPr lang="en-US" dirty="0"/>
              <a:t>figure until only a connected unit-width skeleton remains.</a:t>
            </a:r>
          </a:p>
          <a:p>
            <a:r>
              <a:rPr lang="en-US" dirty="0"/>
              <a:t>       To discuss the mechanism by which points on the boundary of a figure may validly be removed in thinning algorithms</a:t>
            </a:r>
            <a:endParaRPr lang="en-IN" dirty="0"/>
          </a:p>
        </p:txBody>
      </p:sp>
      <p:sp>
        <p:nvSpPr>
          <p:cNvPr id="7" name="Rectangle 6"/>
          <p:cNvSpPr/>
          <p:nvPr/>
        </p:nvSpPr>
        <p:spPr>
          <a:xfrm>
            <a:off x="2148625" y="0"/>
            <a:ext cx="7894749" cy="1075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An alternative idea—that of thinning</a:t>
            </a:r>
          </a:p>
        </p:txBody>
      </p:sp>
    </p:spTree>
    <p:extLst>
      <p:ext uri="{BB962C8B-B14F-4D97-AF65-F5344CB8AC3E}">
        <p14:creationId xmlns:p14="http://schemas.microsoft.com/office/powerpoint/2010/main" val="406443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E07C1-C6A0-4F1D-8667-217B21C491E8}"/>
              </a:ext>
            </a:extLst>
          </p:cNvPr>
          <p:cNvSpPr>
            <a:spLocks noGrp="1"/>
          </p:cNvSpPr>
          <p:nvPr>
            <p:ph type="title"/>
          </p:nvPr>
        </p:nvSpPr>
        <p:spPr/>
        <p:txBody>
          <a:bodyPr/>
          <a:lstStyle/>
          <a:p>
            <a:r>
              <a:rPr lang="en-IN" dirty="0"/>
              <a:t>                       1.Crossing Number</a:t>
            </a:r>
          </a:p>
        </p:txBody>
      </p:sp>
      <p:sp>
        <p:nvSpPr>
          <p:cNvPr id="3" name="Content Placeholder 2">
            <a:extLst>
              <a:ext uri="{FF2B5EF4-FFF2-40B4-BE49-F238E27FC236}">
                <a16:creationId xmlns="" xmlns:a16="http://schemas.microsoft.com/office/drawing/2014/main" id="{926A9527-20BE-4B80-80D8-E09ADDDAE7DF}"/>
              </a:ext>
            </a:extLst>
          </p:cNvPr>
          <p:cNvSpPr>
            <a:spLocks noGrp="1"/>
          </p:cNvSpPr>
          <p:nvPr>
            <p:ph idx="1"/>
          </p:nvPr>
        </p:nvSpPr>
        <p:spPr/>
        <p:txBody>
          <a:bodyPr/>
          <a:lstStyle/>
          <a:p>
            <a:pPr marL="0" indent="0">
              <a:buNone/>
            </a:pPr>
            <a:r>
              <a:rPr lang="en-US" u="sng" dirty="0"/>
              <a:t>EXAMPLE: </a:t>
            </a:r>
          </a:p>
          <a:p>
            <a:pPr marL="0" indent="0">
              <a:buNone/>
            </a:pPr>
            <a:r>
              <a:rPr lang="en-US" u="sng" dirty="0"/>
              <a:t>               </a:t>
            </a:r>
            <a:endParaRPr lang="en-IN" u="sng" dirty="0"/>
          </a:p>
        </p:txBody>
      </p:sp>
      <p:pic>
        <p:nvPicPr>
          <p:cNvPr id="5" name="Picture 4">
            <a:extLst>
              <a:ext uri="{FF2B5EF4-FFF2-40B4-BE49-F238E27FC236}">
                <a16:creationId xmlns="" xmlns:a16="http://schemas.microsoft.com/office/drawing/2014/main" id="{66661654-C9C8-4A40-8E71-B74E32E227EC}"/>
              </a:ext>
            </a:extLst>
          </p:cNvPr>
          <p:cNvPicPr>
            <a:picLocks noChangeAspect="1"/>
          </p:cNvPicPr>
          <p:nvPr/>
        </p:nvPicPr>
        <p:blipFill>
          <a:blip r:embed="rId2"/>
          <a:stretch>
            <a:fillRect/>
          </a:stretch>
        </p:blipFill>
        <p:spPr>
          <a:xfrm>
            <a:off x="2914650" y="1525245"/>
            <a:ext cx="5538788" cy="1666875"/>
          </a:xfrm>
          <a:prstGeom prst="rect">
            <a:avLst/>
          </a:prstGeom>
        </p:spPr>
      </p:pic>
      <p:sp>
        <p:nvSpPr>
          <p:cNvPr id="7" name="TextBox 6">
            <a:extLst>
              <a:ext uri="{FF2B5EF4-FFF2-40B4-BE49-F238E27FC236}">
                <a16:creationId xmlns="" xmlns:a16="http://schemas.microsoft.com/office/drawing/2014/main" id="{F694FC01-438F-46FF-B5A6-7D6070E98DB2}"/>
              </a:ext>
            </a:extLst>
          </p:cNvPr>
          <p:cNvSpPr txBox="1"/>
          <p:nvPr/>
        </p:nvSpPr>
        <p:spPr>
          <a:xfrm>
            <a:off x="838200" y="3678128"/>
            <a:ext cx="6096000" cy="646331"/>
          </a:xfrm>
          <a:prstGeom prst="rect">
            <a:avLst/>
          </a:prstGeom>
          <a:noFill/>
        </p:spPr>
        <p:txBody>
          <a:bodyPr wrap="square">
            <a:spAutoFit/>
          </a:bodyPr>
          <a:lstStyle/>
          <a:p>
            <a:r>
              <a:rPr lang="en-IN" dirty="0"/>
              <a:t> </a:t>
            </a:r>
            <a:r>
              <a:rPr lang="en-IN" b="1" dirty="0"/>
              <a:t>Formula for χ is made more complex by the 8-connectedness criterion :</a:t>
            </a:r>
          </a:p>
        </p:txBody>
      </p:sp>
      <p:pic>
        <p:nvPicPr>
          <p:cNvPr id="9" name="Picture 8">
            <a:extLst>
              <a:ext uri="{FF2B5EF4-FFF2-40B4-BE49-F238E27FC236}">
                <a16:creationId xmlns="" xmlns:a16="http://schemas.microsoft.com/office/drawing/2014/main" id="{C2557373-22E4-4378-AC04-6BC28384E543}"/>
              </a:ext>
            </a:extLst>
          </p:cNvPr>
          <p:cNvPicPr>
            <a:picLocks noChangeAspect="1"/>
          </p:cNvPicPr>
          <p:nvPr/>
        </p:nvPicPr>
        <p:blipFill>
          <a:blip r:embed="rId3"/>
          <a:stretch>
            <a:fillRect/>
          </a:stretch>
        </p:blipFill>
        <p:spPr>
          <a:xfrm>
            <a:off x="1238249" y="4352240"/>
            <a:ext cx="10277475" cy="1959660"/>
          </a:xfrm>
          <a:prstGeom prst="rect">
            <a:avLst/>
          </a:prstGeom>
        </p:spPr>
      </p:pic>
    </p:spTree>
    <p:extLst>
      <p:ext uri="{BB962C8B-B14F-4D97-AF65-F5344CB8AC3E}">
        <p14:creationId xmlns:p14="http://schemas.microsoft.com/office/powerpoint/2010/main" val="173997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E494397-B1AD-4D6E-9B75-55FEDF1B6222}"/>
              </a:ext>
            </a:extLst>
          </p:cNvPr>
          <p:cNvSpPr>
            <a:spLocks noGrp="1"/>
          </p:cNvSpPr>
          <p:nvPr>
            <p:ph idx="1"/>
          </p:nvPr>
        </p:nvSpPr>
        <p:spPr/>
        <p:txBody>
          <a:bodyPr/>
          <a:lstStyle/>
          <a:p>
            <a:r>
              <a:rPr lang="en-US" dirty="0"/>
              <a:t>EXAMPLE:</a:t>
            </a:r>
          </a:p>
          <a:p>
            <a:pPr marL="0" indent="0">
              <a:buNone/>
            </a:pPr>
            <a:r>
              <a:rPr lang="en-US" dirty="0"/>
              <a:t>    0 1 0</a:t>
            </a:r>
          </a:p>
          <a:p>
            <a:pPr marL="0" indent="0">
              <a:buNone/>
            </a:pPr>
            <a:r>
              <a:rPr lang="en-US" dirty="0"/>
              <a:t>    0 1 1</a:t>
            </a:r>
          </a:p>
          <a:p>
            <a:pPr marL="0" indent="0">
              <a:buNone/>
            </a:pPr>
            <a:r>
              <a:rPr lang="en-US" dirty="0"/>
              <a:t>    1 1 1</a:t>
            </a:r>
          </a:p>
          <a:p>
            <a:pPr marL="0" indent="0">
              <a:buNone/>
            </a:pPr>
            <a:r>
              <a:rPr lang="en-US" dirty="0"/>
              <a:t>MODIFIED FORMULA:</a:t>
            </a:r>
          </a:p>
          <a:p>
            <a:pPr marL="0" indent="0">
              <a:buNone/>
            </a:pPr>
            <a:r>
              <a:rPr lang="en-US" dirty="0"/>
              <a:t>          </a:t>
            </a:r>
            <a:endParaRPr lang="en-IN" dirty="0"/>
          </a:p>
        </p:txBody>
      </p:sp>
      <p:pic>
        <p:nvPicPr>
          <p:cNvPr id="5" name="Picture 4">
            <a:extLst>
              <a:ext uri="{FF2B5EF4-FFF2-40B4-BE49-F238E27FC236}">
                <a16:creationId xmlns="" xmlns:a16="http://schemas.microsoft.com/office/drawing/2014/main" id="{04CDDD5A-FC90-4B98-9086-78C5D31F3C10}"/>
              </a:ext>
            </a:extLst>
          </p:cNvPr>
          <p:cNvPicPr>
            <a:picLocks noChangeAspect="1"/>
          </p:cNvPicPr>
          <p:nvPr/>
        </p:nvPicPr>
        <p:blipFill>
          <a:blip r:embed="rId2"/>
          <a:stretch>
            <a:fillRect/>
          </a:stretch>
        </p:blipFill>
        <p:spPr>
          <a:xfrm>
            <a:off x="2171699" y="4457701"/>
            <a:ext cx="8582025" cy="1285874"/>
          </a:xfrm>
          <a:prstGeom prst="rect">
            <a:avLst/>
          </a:prstGeom>
        </p:spPr>
      </p:pic>
    </p:spTree>
    <p:extLst>
      <p:ext uri="{BB962C8B-B14F-4D97-AF65-F5344CB8AC3E}">
        <p14:creationId xmlns:p14="http://schemas.microsoft.com/office/powerpoint/2010/main" val="301445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25EE9-E346-4BB8-984A-420C16D986ED}"/>
              </a:ext>
            </a:extLst>
          </p:cNvPr>
          <p:cNvSpPr>
            <a:spLocks noGrp="1"/>
          </p:cNvSpPr>
          <p:nvPr>
            <p:ph type="title"/>
          </p:nvPr>
        </p:nvSpPr>
        <p:spPr/>
        <p:txBody>
          <a:bodyPr/>
          <a:lstStyle/>
          <a:p>
            <a:r>
              <a:rPr lang="en-US" dirty="0"/>
              <a:t>2.Parallel and Sequential Implementations of       Thinning</a:t>
            </a:r>
            <a:endParaRPr lang="en-IN" dirty="0"/>
          </a:p>
        </p:txBody>
      </p:sp>
      <p:sp>
        <p:nvSpPr>
          <p:cNvPr id="3" name="Content Placeholder 2">
            <a:extLst>
              <a:ext uri="{FF2B5EF4-FFF2-40B4-BE49-F238E27FC236}">
                <a16:creationId xmlns="" xmlns:a16="http://schemas.microsoft.com/office/drawing/2014/main" id="{DF3E6AD7-57CE-4B24-94C1-AFC16BB57C1A}"/>
              </a:ext>
            </a:extLst>
          </p:cNvPr>
          <p:cNvSpPr>
            <a:spLocks noGrp="1"/>
          </p:cNvSpPr>
          <p:nvPr>
            <p:ph idx="1"/>
          </p:nvPr>
        </p:nvSpPr>
        <p:spPr/>
        <p:txBody>
          <a:bodyPr/>
          <a:lstStyle/>
          <a:p>
            <a:r>
              <a:rPr lang="en-IN" dirty="0"/>
              <a:t>sequential thinning algorithm:</a:t>
            </a:r>
          </a:p>
          <a:p>
            <a:endParaRPr lang="en-IN" dirty="0"/>
          </a:p>
        </p:txBody>
      </p:sp>
      <p:pic>
        <p:nvPicPr>
          <p:cNvPr id="5" name="Picture 4">
            <a:extLst>
              <a:ext uri="{FF2B5EF4-FFF2-40B4-BE49-F238E27FC236}">
                <a16:creationId xmlns="" xmlns:a16="http://schemas.microsoft.com/office/drawing/2014/main" id="{46E88B81-7080-4436-8B27-09B3723986A2}"/>
              </a:ext>
            </a:extLst>
          </p:cNvPr>
          <p:cNvPicPr>
            <a:picLocks noChangeAspect="1"/>
          </p:cNvPicPr>
          <p:nvPr/>
        </p:nvPicPr>
        <p:blipFill>
          <a:blip r:embed="rId2"/>
          <a:stretch>
            <a:fillRect/>
          </a:stretch>
        </p:blipFill>
        <p:spPr>
          <a:xfrm>
            <a:off x="1966912" y="2282825"/>
            <a:ext cx="6829425" cy="4210050"/>
          </a:xfrm>
          <a:prstGeom prst="rect">
            <a:avLst/>
          </a:prstGeom>
        </p:spPr>
      </p:pic>
    </p:spTree>
    <p:extLst>
      <p:ext uri="{BB962C8B-B14F-4D97-AF65-F5344CB8AC3E}">
        <p14:creationId xmlns:p14="http://schemas.microsoft.com/office/powerpoint/2010/main" val="60789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0821EA0-B26B-40A4-BF8A-0120359712D3}"/>
              </a:ext>
            </a:extLst>
          </p:cNvPr>
          <p:cNvSpPr>
            <a:spLocks noGrp="1"/>
          </p:cNvSpPr>
          <p:nvPr>
            <p:ph idx="1"/>
          </p:nvPr>
        </p:nvSpPr>
        <p:spPr>
          <a:xfrm>
            <a:off x="567744" y="640769"/>
            <a:ext cx="10515600" cy="4351338"/>
          </a:xfrm>
        </p:spPr>
        <p:txBody>
          <a:bodyPr>
            <a:normAutofit/>
          </a:bodyPr>
          <a:lstStyle/>
          <a:p>
            <a:r>
              <a:rPr lang="en-US" dirty="0"/>
              <a:t>STEP:1 </a:t>
            </a:r>
          </a:p>
          <a:p>
            <a:pPr marL="0" indent="0">
              <a:buNone/>
            </a:pPr>
            <a:r>
              <a:rPr lang="en-US" dirty="0"/>
              <a:t>        FIRST PASS: Mark edge points over an image.</a:t>
            </a:r>
          </a:p>
          <a:p>
            <a:pPr marL="0" indent="0">
              <a:buNone/>
            </a:pPr>
            <a:r>
              <a:rPr lang="en-US" dirty="0"/>
              <a:t>STEP:2</a:t>
            </a:r>
          </a:p>
          <a:p>
            <a:pPr marL="0" indent="0">
              <a:buNone/>
            </a:pPr>
            <a:r>
              <a:rPr lang="en-US" dirty="0"/>
              <a:t>        SECOND PASS: strip points sequentially as in the above algorithm, but only where they have already been </a:t>
            </a:r>
            <a:r>
              <a:rPr lang="en-US" dirty="0" err="1"/>
              <a:t>marked.then</a:t>
            </a:r>
            <a:r>
              <a:rPr lang="en-US" dirty="0"/>
              <a:t> mark a new set of edge points.</a:t>
            </a:r>
          </a:p>
          <a:p>
            <a:pPr marL="0" indent="0">
              <a:buNone/>
            </a:pPr>
            <a:r>
              <a:rPr lang="en-US" dirty="0"/>
              <a:t>STEP:3</a:t>
            </a:r>
          </a:p>
          <a:p>
            <a:pPr marL="0" indent="0">
              <a:buNone/>
            </a:pPr>
            <a:r>
              <a:rPr lang="en-US" dirty="0"/>
              <a:t>      Then perform another stripping pass; then repeat this marking and stripping sequence until no further change.     </a:t>
            </a:r>
            <a:endParaRPr lang="en-IN" dirty="0"/>
          </a:p>
        </p:txBody>
      </p:sp>
    </p:spTree>
    <p:extLst>
      <p:ext uri="{BB962C8B-B14F-4D97-AF65-F5344CB8AC3E}">
        <p14:creationId xmlns:p14="http://schemas.microsoft.com/office/powerpoint/2010/main" val="401553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2B0EEB-EADD-4432-8BC3-72DE2840F927}"/>
              </a:ext>
            </a:extLst>
          </p:cNvPr>
          <p:cNvSpPr>
            <a:spLocks noGrp="1"/>
          </p:cNvSpPr>
          <p:nvPr>
            <p:ph idx="1"/>
          </p:nvPr>
        </p:nvSpPr>
        <p:spPr/>
        <p:txBody>
          <a:bodyPr/>
          <a:lstStyle/>
          <a:p>
            <a:r>
              <a:rPr lang="en-US" dirty="0"/>
              <a:t> Parallel algorithms result in </a:t>
            </a:r>
            <a:r>
              <a:rPr lang="en-US" u="sng" dirty="0"/>
              <a:t>several points </a:t>
            </a:r>
            <a:r>
              <a:rPr lang="en-US" dirty="0"/>
              <a:t>being </a:t>
            </a:r>
            <a:r>
              <a:rPr lang="en-US" u="sng" dirty="0"/>
              <a:t>removed at once.</a:t>
            </a:r>
          </a:p>
          <a:p>
            <a:r>
              <a:rPr lang="en-US" dirty="0"/>
              <a:t>A parallel thinning algorithm in rectangular tessellation is the following:</a:t>
            </a:r>
          </a:p>
          <a:p>
            <a:endParaRPr lang="en-IN" dirty="0"/>
          </a:p>
        </p:txBody>
      </p:sp>
      <p:pic>
        <p:nvPicPr>
          <p:cNvPr id="5" name="Picture 4">
            <a:extLst>
              <a:ext uri="{FF2B5EF4-FFF2-40B4-BE49-F238E27FC236}">
                <a16:creationId xmlns="" xmlns:a16="http://schemas.microsoft.com/office/drawing/2014/main" id="{5E0272A0-BD8E-4EB3-A75E-111411344819}"/>
              </a:ext>
            </a:extLst>
          </p:cNvPr>
          <p:cNvPicPr>
            <a:picLocks noChangeAspect="1"/>
          </p:cNvPicPr>
          <p:nvPr/>
        </p:nvPicPr>
        <p:blipFill>
          <a:blip r:embed="rId2"/>
          <a:stretch>
            <a:fillRect/>
          </a:stretch>
        </p:blipFill>
        <p:spPr>
          <a:xfrm>
            <a:off x="2576512" y="3000375"/>
            <a:ext cx="6238875" cy="3619500"/>
          </a:xfrm>
          <a:prstGeom prst="rect">
            <a:avLst/>
          </a:prstGeom>
        </p:spPr>
      </p:pic>
      <p:sp>
        <p:nvSpPr>
          <p:cNvPr id="6" name="Rectangle 5"/>
          <p:cNvSpPr/>
          <p:nvPr/>
        </p:nvSpPr>
        <p:spPr>
          <a:xfrm>
            <a:off x="2148625" y="255946"/>
            <a:ext cx="7894749" cy="11267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Parallel</a:t>
            </a:r>
            <a:r>
              <a:rPr lang="en-IN" sz="4000" dirty="0"/>
              <a:t> thinning </a:t>
            </a:r>
            <a:r>
              <a:rPr lang="en-IN" sz="4000" dirty="0" smtClean="0"/>
              <a:t>algorithm</a:t>
            </a:r>
            <a:endParaRPr lang="en-US" sz="4000" dirty="0"/>
          </a:p>
        </p:txBody>
      </p:sp>
    </p:spTree>
    <p:extLst>
      <p:ext uri="{BB962C8B-B14F-4D97-AF65-F5344CB8AC3E}">
        <p14:creationId xmlns:p14="http://schemas.microsoft.com/office/powerpoint/2010/main" val="130804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214470A-30F4-4479-8CDB-390789AA76DF}"/>
              </a:ext>
            </a:extLst>
          </p:cNvPr>
          <p:cNvSpPr>
            <a:spLocks noGrp="1"/>
          </p:cNvSpPr>
          <p:nvPr>
            <p:ph idx="1"/>
          </p:nvPr>
        </p:nvSpPr>
        <p:spPr>
          <a:xfrm>
            <a:off x="645016" y="2044566"/>
            <a:ext cx="10515600" cy="4351338"/>
          </a:xfrm>
        </p:spPr>
        <p:txBody>
          <a:bodyPr/>
          <a:lstStyle/>
          <a:p>
            <a:pPr marL="0" indent="0">
              <a:buNone/>
            </a:pPr>
            <a:r>
              <a:rPr lang="en-US" dirty="0"/>
              <a:t>1. </a:t>
            </a:r>
            <a:r>
              <a:rPr lang="en-US" dirty="0" smtClean="0"/>
              <a:t>The </a:t>
            </a:r>
            <a:r>
              <a:rPr lang="en-US" dirty="0"/>
              <a:t>problem of skeletal bias;</a:t>
            </a:r>
          </a:p>
          <a:p>
            <a:pPr marL="0" indent="0">
              <a:buNone/>
            </a:pPr>
            <a:r>
              <a:rPr lang="en-US" dirty="0"/>
              <a:t>2. T</a:t>
            </a:r>
            <a:r>
              <a:rPr lang="en-US" dirty="0" smtClean="0"/>
              <a:t>he </a:t>
            </a:r>
            <a:r>
              <a:rPr lang="en-US" dirty="0"/>
              <a:t>problem of eliminating skeletal lines along certain limbs;</a:t>
            </a:r>
          </a:p>
          <a:p>
            <a:pPr marL="0" indent="0">
              <a:buNone/>
            </a:pPr>
            <a:r>
              <a:rPr lang="en-US" dirty="0"/>
              <a:t>3. </a:t>
            </a:r>
            <a:r>
              <a:rPr lang="en-US" dirty="0" smtClean="0"/>
              <a:t>The </a:t>
            </a:r>
            <a:r>
              <a:rPr lang="en-US" dirty="0"/>
              <a:t>problem of introducing “noise spurs”;</a:t>
            </a:r>
          </a:p>
          <a:p>
            <a:pPr marL="0" indent="0">
              <a:buNone/>
            </a:pPr>
            <a:r>
              <a:rPr lang="en-US" dirty="0"/>
              <a:t>4. </a:t>
            </a:r>
            <a:r>
              <a:rPr lang="en-US" dirty="0" smtClean="0"/>
              <a:t>The </a:t>
            </a:r>
            <a:r>
              <a:rPr lang="en-US" dirty="0"/>
              <a:t>problem of slow speed of operation</a:t>
            </a:r>
            <a:endParaRPr lang="en-IN" dirty="0"/>
          </a:p>
        </p:txBody>
      </p:sp>
      <p:sp>
        <p:nvSpPr>
          <p:cNvPr id="4" name="Rectangle 3"/>
          <p:cNvSpPr/>
          <p:nvPr/>
        </p:nvSpPr>
        <p:spPr>
          <a:xfrm>
            <a:off x="2148625" y="255946"/>
            <a:ext cx="7894749" cy="11267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DRAWBACKS AND PROBLEM</a:t>
            </a:r>
          </a:p>
        </p:txBody>
      </p:sp>
    </p:spTree>
    <p:extLst>
      <p:ext uri="{BB962C8B-B14F-4D97-AF65-F5344CB8AC3E}">
        <p14:creationId xmlns:p14="http://schemas.microsoft.com/office/powerpoint/2010/main" val="214076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1ECB7-DED9-4C21-B859-380FDF09A006}"/>
              </a:ext>
            </a:extLst>
          </p:cNvPr>
          <p:cNvSpPr>
            <a:spLocks noGrp="1"/>
          </p:cNvSpPr>
          <p:nvPr>
            <p:ph type="title"/>
          </p:nvPr>
        </p:nvSpPr>
        <p:spPr/>
        <p:txBody>
          <a:bodyPr/>
          <a:lstStyle/>
          <a:p>
            <a:r>
              <a:rPr lang="en-IN" dirty="0"/>
              <a:t>                        </a:t>
            </a:r>
            <a:r>
              <a:rPr lang="en-IN" dirty="0" smtClean="0"/>
              <a:t>3.Guided Thinning</a:t>
            </a:r>
            <a:endParaRPr lang="en-IN" dirty="0"/>
          </a:p>
        </p:txBody>
      </p:sp>
      <p:sp>
        <p:nvSpPr>
          <p:cNvPr id="3" name="Content Placeholder 2">
            <a:extLst>
              <a:ext uri="{FF2B5EF4-FFF2-40B4-BE49-F238E27FC236}">
                <a16:creationId xmlns="" xmlns:a16="http://schemas.microsoft.com/office/drawing/2014/main" id="{13065E46-3779-4AEB-9684-BB51D6F13798}"/>
              </a:ext>
            </a:extLst>
          </p:cNvPr>
          <p:cNvSpPr>
            <a:spLocks noGrp="1"/>
          </p:cNvSpPr>
          <p:nvPr>
            <p:ph idx="1"/>
          </p:nvPr>
        </p:nvSpPr>
        <p:spPr/>
        <p:txBody>
          <a:bodyPr/>
          <a:lstStyle/>
          <a:p>
            <a:pPr marL="0" indent="0">
              <a:buNone/>
            </a:pPr>
            <a:endParaRPr lang="en-US" dirty="0"/>
          </a:p>
          <a:p>
            <a:pPr marL="0" indent="0">
              <a:buNone/>
            </a:pPr>
            <a:r>
              <a:rPr lang="en-IN" dirty="0"/>
              <a:t>                       </a:t>
            </a:r>
            <a:endParaRPr lang="en-US" dirty="0"/>
          </a:p>
        </p:txBody>
      </p:sp>
      <p:pic>
        <p:nvPicPr>
          <p:cNvPr id="5" name="Picture 4">
            <a:extLst>
              <a:ext uri="{FF2B5EF4-FFF2-40B4-BE49-F238E27FC236}">
                <a16:creationId xmlns="" xmlns:a16="http://schemas.microsoft.com/office/drawing/2014/main" id="{7D29B8F1-EDC8-4A2A-91FB-4F7AF2B10B4C}"/>
              </a:ext>
            </a:extLst>
          </p:cNvPr>
          <p:cNvPicPr>
            <a:picLocks noChangeAspect="1"/>
          </p:cNvPicPr>
          <p:nvPr/>
        </p:nvPicPr>
        <p:blipFill>
          <a:blip r:embed="rId2"/>
          <a:stretch>
            <a:fillRect/>
          </a:stretch>
        </p:blipFill>
        <p:spPr>
          <a:xfrm>
            <a:off x="2624137" y="1377950"/>
            <a:ext cx="7172325" cy="5114925"/>
          </a:xfrm>
          <a:prstGeom prst="rect">
            <a:avLst/>
          </a:prstGeom>
        </p:spPr>
      </p:pic>
      <p:sp>
        <p:nvSpPr>
          <p:cNvPr id="6" name="TextBox 5">
            <a:extLst>
              <a:ext uri="{FF2B5EF4-FFF2-40B4-BE49-F238E27FC236}">
                <a16:creationId xmlns="" xmlns:a16="http://schemas.microsoft.com/office/drawing/2014/main" id="{2F6F2A0D-3264-4AD8-8C38-CDA1C4BD1DCC}"/>
              </a:ext>
            </a:extLst>
          </p:cNvPr>
          <p:cNvSpPr txBox="1"/>
          <p:nvPr/>
        </p:nvSpPr>
        <p:spPr>
          <a:xfrm>
            <a:off x="1047750" y="2076450"/>
            <a:ext cx="1724025" cy="923330"/>
          </a:xfrm>
          <a:prstGeom prst="rect">
            <a:avLst/>
          </a:prstGeom>
          <a:noFill/>
        </p:spPr>
        <p:txBody>
          <a:bodyPr wrap="square" rtlCol="0">
            <a:spAutoFit/>
          </a:bodyPr>
          <a:lstStyle/>
          <a:p>
            <a:r>
              <a:rPr lang="en-US" dirty="0"/>
              <a:t>GUIDED THINNING ALGORITHM:</a:t>
            </a:r>
            <a:endParaRPr lang="en-IN" dirty="0"/>
          </a:p>
        </p:txBody>
      </p:sp>
    </p:spTree>
    <p:extLst>
      <p:ext uri="{BB962C8B-B14F-4D97-AF65-F5344CB8AC3E}">
        <p14:creationId xmlns:p14="http://schemas.microsoft.com/office/powerpoint/2010/main" val="151953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CB4529-6567-4541-AE75-B89F494A583A}"/>
              </a:ext>
            </a:extLst>
          </p:cNvPr>
          <p:cNvSpPr>
            <a:spLocks noGrp="1"/>
          </p:cNvSpPr>
          <p:nvPr>
            <p:ph idx="1"/>
          </p:nvPr>
        </p:nvSpPr>
        <p:spPr>
          <a:xfrm>
            <a:off x="836383" y="2072085"/>
            <a:ext cx="10350905" cy="2023188"/>
          </a:xfrm>
        </p:spPr>
        <p:txBody>
          <a:bodyPr>
            <a:normAutofit fontScale="77500" lnSpcReduction="20000"/>
          </a:bodyPr>
          <a:lstStyle/>
          <a:p>
            <a:pPr marL="0" indent="0" algn="ctr">
              <a:buNone/>
            </a:pPr>
            <a:endParaRPr lang="en-US" altLang="en-US" sz="4000" dirty="0">
              <a:solidFill>
                <a:srgbClr val="0070C0"/>
              </a:solidFill>
              <a:latin typeface="Arial Narrow" panose="020B0606020202030204" pitchFamily="34" charset="0"/>
            </a:endParaRPr>
          </a:p>
          <a:p>
            <a:pPr marL="0" indent="0" algn="ctr">
              <a:buNone/>
            </a:pPr>
            <a:r>
              <a:rPr lang="en-US" sz="8000" b="1" i="1" dirty="0">
                <a:solidFill>
                  <a:srgbClr val="BB4DBE"/>
                </a:solidFill>
                <a:latin typeface="Arial Narrow" panose="020B0606020202030204" pitchFamily="34" charset="0"/>
              </a:rPr>
              <a:t>DISTANCE FUNCTIONS AND THEIR USES</a:t>
            </a:r>
            <a:endParaRPr lang="en-US" dirty="0">
              <a:solidFill>
                <a:schemeClr val="accent1"/>
              </a:solidFill>
            </a:endParaRPr>
          </a:p>
          <a:p>
            <a:pPr marL="457200" lvl="1" indent="0">
              <a:buNone/>
            </a:pPr>
            <a:endParaRPr lang="en-US" dirty="0"/>
          </a:p>
        </p:txBody>
      </p:sp>
      <p:pic>
        <p:nvPicPr>
          <p:cNvPr id="6" name="Picture 5"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Tree>
    <p:extLst>
      <p:ext uri="{BB962C8B-B14F-4D97-AF65-F5344CB8AC3E}">
        <p14:creationId xmlns:p14="http://schemas.microsoft.com/office/powerpoint/2010/main" val="146884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E1096D0-613A-4855-9E1A-AF3F6225E840}"/>
              </a:ext>
            </a:extLst>
          </p:cNvPr>
          <p:cNvSpPr>
            <a:spLocks noGrp="1"/>
          </p:cNvSpPr>
          <p:nvPr>
            <p:ph idx="1"/>
          </p:nvPr>
        </p:nvSpPr>
        <p:spPr>
          <a:xfrm>
            <a:off x="683654" y="679405"/>
            <a:ext cx="10515600" cy="4351338"/>
          </a:xfrm>
        </p:spPr>
        <p:txBody>
          <a:bodyPr>
            <a:normAutofit/>
          </a:bodyPr>
          <a:lstStyle/>
          <a:p>
            <a:pPr marL="0" indent="0">
              <a:buNone/>
            </a:pPr>
            <a:r>
              <a:rPr lang="en-US" dirty="0"/>
              <a:t>(a) distance function on the original shape</a:t>
            </a:r>
          </a:p>
          <a:p>
            <a:pPr marL="0" indent="0">
              <a:buNone/>
            </a:pPr>
            <a:r>
              <a:rPr lang="en-US" dirty="0"/>
              <a:t>(b) set of local maxima</a:t>
            </a:r>
          </a:p>
          <a:p>
            <a:pPr marL="0" indent="0">
              <a:buNone/>
            </a:pPr>
            <a:r>
              <a:rPr lang="en-US" dirty="0"/>
              <a:t> (c) set of local maxima now connected by a simple thinning algorithm</a:t>
            </a:r>
          </a:p>
          <a:p>
            <a:pPr marL="0" indent="0">
              <a:buNone/>
            </a:pPr>
            <a:r>
              <a:rPr lang="en-US" dirty="0"/>
              <a:t>(d) final thinned skeleton. The effect of removing noise spurs systematically, by cutting limbs terminating in a 1 back to the next local maximum, is easily discernible from </a:t>
            </a:r>
            <a:r>
              <a:rPr lang="en-US" dirty="0" smtClean="0"/>
              <a:t>the result </a:t>
            </a:r>
            <a:r>
              <a:rPr lang="en-US" dirty="0"/>
              <a:t>in (d): the general shape of the object is not perturbed by this process.</a:t>
            </a:r>
            <a:endParaRPr lang="en-IN" dirty="0"/>
          </a:p>
        </p:txBody>
      </p:sp>
    </p:spTree>
    <p:extLst>
      <p:ext uri="{BB962C8B-B14F-4D97-AF65-F5344CB8AC3E}">
        <p14:creationId xmlns:p14="http://schemas.microsoft.com/office/powerpoint/2010/main" val="172878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F26EF-F990-41AF-A0F5-A7B69793AC64}"/>
              </a:ext>
            </a:extLst>
          </p:cNvPr>
          <p:cNvSpPr>
            <a:spLocks noGrp="1"/>
          </p:cNvSpPr>
          <p:nvPr>
            <p:ph type="title"/>
          </p:nvPr>
        </p:nvSpPr>
        <p:spPr/>
        <p:txBody>
          <a:bodyPr/>
          <a:lstStyle/>
          <a:p>
            <a:r>
              <a:rPr lang="en-US" dirty="0"/>
              <a:t>4.A Comment on the Nature of the Skeleton</a:t>
            </a:r>
            <a:endParaRPr lang="en-IN" dirty="0"/>
          </a:p>
        </p:txBody>
      </p:sp>
      <p:sp>
        <p:nvSpPr>
          <p:cNvPr id="3" name="Content Placeholder 2">
            <a:extLst>
              <a:ext uri="{FF2B5EF4-FFF2-40B4-BE49-F238E27FC236}">
                <a16:creationId xmlns="" xmlns:a16="http://schemas.microsoft.com/office/drawing/2014/main" id="{540905EF-45A7-4625-9E08-85926D49B560}"/>
              </a:ext>
            </a:extLst>
          </p:cNvPr>
          <p:cNvSpPr>
            <a:spLocks noGrp="1"/>
          </p:cNvSpPr>
          <p:nvPr>
            <p:ph idx="1"/>
          </p:nvPr>
        </p:nvSpPr>
        <p:spPr/>
        <p:txBody>
          <a:bodyPr/>
          <a:lstStyle/>
          <a:p>
            <a:pPr marL="0" indent="0">
              <a:buNone/>
            </a:pPr>
            <a:r>
              <a:rPr lang="en-US" dirty="0"/>
              <a:t> 1.EXAMPLE: Character recognition</a:t>
            </a:r>
          </a:p>
          <a:p>
            <a:pPr marL="0" indent="0">
              <a:buNone/>
            </a:pPr>
            <a:r>
              <a:rPr lang="en-US" dirty="0"/>
              <a:t>                       Stated that the skeleton may be supposed to be the path traveled by the pen in drawing out the character.</a:t>
            </a:r>
          </a:p>
          <a:p>
            <a:pPr marL="0" indent="0">
              <a:buNone/>
            </a:pPr>
            <a:r>
              <a:rPr lang="en-US" dirty="0"/>
              <a:t>2. Take the case of a letter K. </a:t>
            </a:r>
          </a:p>
          <a:p>
            <a:pPr marL="0" indent="0">
              <a:buNone/>
            </a:pPr>
            <a:r>
              <a:rPr lang="en-US" dirty="0"/>
              <a:t>                      The vertical limb on the left of the skeleton theoretically consists of two linear segments joined by two parabolic segments leading into the junction. This limb will only become straight if a higher level model is used to constrain the result.</a:t>
            </a:r>
            <a:endParaRPr lang="en-IN" dirty="0"/>
          </a:p>
        </p:txBody>
      </p:sp>
    </p:spTree>
    <p:extLst>
      <p:ext uri="{BB962C8B-B14F-4D97-AF65-F5344CB8AC3E}">
        <p14:creationId xmlns:p14="http://schemas.microsoft.com/office/powerpoint/2010/main" val="133906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00F4F-B18C-4AA1-8105-C69DE803864D}"/>
              </a:ext>
            </a:extLst>
          </p:cNvPr>
          <p:cNvSpPr>
            <a:spLocks noGrp="1"/>
          </p:cNvSpPr>
          <p:nvPr>
            <p:ph type="title"/>
          </p:nvPr>
        </p:nvSpPr>
        <p:spPr/>
        <p:txBody>
          <a:bodyPr/>
          <a:lstStyle/>
          <a:p>
            <a:r>
              <a:rPr lang="en-US" dirty="0"/>
              <a:t>5. Skeleton Node Analysis</a:t>
            </a:r>
            <a:endParaRPr lang="en-IN" dirty="0"/>
          </a:p>
        </p:txBody>
      </p:sp>
      <p:sp>
        <p:nvSpPr>
          <p:cNvPr id="3" name="Content Placeholder 2">
            <a:extLst>
              <a:ext uri="{FF2B5EF4-FFF2-40B4-BE49-F238E27FC236}">
                <a16:creationId xmlns="" xmlns:a16="http://schemas.microsoft.com/office/drawing/2014/main" id="{BA598349-601E-46A4-92B7-613B9CD15287}"/>
              </a:ext>
            </a:extLst>
          </p:cNvPr>
          <p:cNvSpPr>
            <a:spLocks noGrp="1"/>
          </p:cNvSpPr>
          <p:nvPr>
            <p:ph idx="1"/>
          </p:nvPr>
        </p:nvSpPr>
        <p:spPr/>
        <p:txBody>
          <a:bodyPr/>
          <a:lstStyle/>
          <a:p>
            <a:r>
              <a:rPr lang="en-US" dirty="0"/>
              <a:t>The aid of the crossing number concept.</a:t>
            </a:r>
          </a:p>
          <a:p>
            <a:r>
              <a:rPr lang="en-US" dirty="0"/>
              <a:t>modified crossing number </a:t>
            </a:r>
            <a:r>
              <a:rPr lang="en-US" dirty="0" err="1"/>
              <a:t>χ</a:t>
            </a:r>
            <a:r>
              <a:rPr lang="en-US" sz="1600" dirty="0" err="1"/>
              <a:t>skel</a:t>
            </a:r>
            <a:r>
              <a:rPr lang="en-US" dirty="0"/>
              <a:t> 5 2σ,</a:t>
            </a:r>
          </a:p>
          <a:p>
            <a:pPr marL="0" indent="0">
              <a:buNone/>
            </a:pPr>
            <a:r>
              <a:rPr lang="en-US" dirty="0"/>
              <a:t>DRAWBACK:</a:t>
            </a:r>
          </a:p>
          <a:p>
            <a:pPr marL="0" indent="0">
              <a:buNone/>
            </a:pPr>
            <a:r>
              <a:rPr lang="en-US" dirty="0"/>
              <a:t>                  insufficient resolution</a:t>
            </a:r>
            <a:endParaRPr lang="en-IN" dirty="0"/>
          </a:p>
        </p:txBody>
      </p:sp>
    </p:spTree>
    <p:extLst>
      <p:ext uri="{BB962C8B-B14F-4D97-AF65-F5344CB8AC3E}">
        <p14:creationId xmlns:p14="http://schemas.microsoft.com/office/powerpoint/2010/main" val="2516346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8F98C-BDAE-4293-A392-71D232A68691}"/>
              </a:ext>
            </a:extLst>
          </p:cNvPr>
          <p:cNvSpPr>
            <a:spLocks noGrp="1"/>
          </p:cNvSpPr>
          <p:nvPr>
            <p:ph type="title"/>
          </p:nvPr>
        </p:nvSpPr>
        <p:spPr/>
        <p:txBody>
          <a:bodyPr/>
          <a:lstStyle/>
          <a:p>
            <a:r>
              <a:rPr lang="en-US" dirty="0"/>
              <a:t>6. Application of Skeletons for Shape Recognition</a:t>
            </a:r>
            <a:endParaRPr lang="en-IN" dirty="0"/>
          </a:p>
        </p:txBody>
      </p:sp>
      <p:sp>
        <p:nvSpPr>
          <p:cNvPr id="3" name="Content Placeholder 2">
            <a:extLst>
              <a:ext uri="{FF2B5EF4-FFF2-40B4-BE49-F238E27FC236}">
                <a16:creationId xmlns="" xmlns:a16="http://schemas.microsoft.com/office/drawing/2014/main" id="{6160F6A1-A653-43CD-A3F1-2382715E4A24}"/>
              </a:ext>
            </a:extLst>
          </p:cNvPr>
          <p:cNvSpPr>
            <a:spLocks noGrp="1"/>
          </p:cNvSpPr>
          <p:nvPr>
            <p:ph idx="1"/>
          </p:nvPr>
        </p:nvSpPr>
        <p:spPr/>
        <p:txBody>
          <a:bodyPr/>
          <a:lstStyle/>
          <a:p>
            <a:r>
              <a:rPr lang="en-US" dirty="0"/>
              <a:t>The classification of simple shapes</a:t>
            </a:r>
          </a:p>
          <a:p>
            <a:r>
              <a:rPr lang="en-US" dirty="0"/>
              <a:t>The analysis of the shapes of chromosomes</a:t>
            </a:r>
          </a:p>
          <a:p>
            <a:r>
              <a:rPr lang="en-US" dirty="0"/>
              <a:t>To check for items such as defects</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88737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519CEB0-FC03-4555-B427-1E7FC9B5F730}"/>
              </a:ext>
            </a:extLst>
          </p:cNvPr>
          <p:cNvSpPr>
            <a:spLocks noGrp="1"/>
          </p:cNvSpPr>
          <p:nvPr>
            <p:ph idx="1"/>
          </p:nvPr>
        </p:nvSpPr>
        <p:spPr/>
        <p:txBody>
          <a:bodyPr>
            <a:normAutofit fontScale="85000" lnSpcReduction="20000"/>
          </a:bodyPr>
          <a:lstStyle/>
          <a:p>
            <a:r>
              <a:rPr lang="en-US" dirty="0"/>
              <a:t>A method for </a:t>
            </a:r>
            <a:r>
              <a:rPr lang="en-US" dirty="0">
                <a:solidFill>
                  <a:srgbClr val="FF0000"/>
                </a:solidFill>
              </a:rPr>
              <a:t>deformable shape detection </a:t>
            </a:r>
            <a:r>
              <a:rPr lang="en-US" dirty="0"/>
              <a:t>and recognition is described.</a:t>
            </a:r>
          </a:p>
          <a:p>
            <a:r>
              <a:rPr lang="en-US" dirty="0"/>
              <a:t> Deformable shape templates are used to </a:t>
            </a:r>
            <a:r>
              <a:rPr lang="en-US" dirty="0">
                <a:solidFill>
                  <a:srgbClr val="FF0000"/>
                </a:solidFill>
              </a:rPr>
              <a:t>partition the image </a:t>
            </a:r>
            <a:r>
              <a:rPr lang="en-US" dirty="0"/>
              <a:t>into a globally consistent interpretation </a:t>
            </a:r>
          </a:p>
          <a:p>
            <a:r>
              <a:rPr lang="en-US" dirty="0"/>
              <a:t>determined in part by the minimum description length principle</a:t>
            </a:r>
          </a:p>
          <a:p>
            <a:r>
              <a:rPr lang="en-US" dirty="0"/>
              <a:t>Statistical shape models enforce the prior probabilities on global, parametric deformations for each object class.</a:t>
            </a:r>
          </a:p>
          <a:p>
            <a:r>
              <a:rPr lang="en-US" dirty="0"/>
              <a:t> Once trained, the system autonomously </a:t>
            </a:r>
            <a:r>
              <a:rPr lang="en-US" dirty="0">
                <a:solidFill>
                  <a:srgbClr val="FF0000"/>
                </a:solidFill>
              </a:rPr>
              <a:t>segments deformed shapes </a:t>
            </a:r>
            <a:r>
              <a:rPr lang="en-US" dirty="0"/>
              <a:t>from the background, while not merging them with adjacent objects or shadows. </a:t>
            </a:r>
          </a:p>
          <a:p>
            <a:r>
              <a:rPr lang="en-US" dirty="0"/>
              <a:t>The formulation can be used to </a:t>
            </a:r>
            <a:r>
              <a:rPr lang="en-US" dirty="0">
                <a:solidFill>
                  <a:srgbClr val="FF0000"/>
                </a:solidFill>
              </a:rPr>
              <a:t>group image regions </a:t>
            </a:r>
            <a:r>
              <a:rPr lang="en-US" dirty="0"/>
              <a:t>obtained via any region segmentation algorithm, e.g., texture, color, or motion. </a:t>
            </a:r>
          </a:p>
          <a:p>
            <a:r>
              <a:rPr lang="en-US" dirty="0"/>
              <a:t>The recovered shape models can be used directly in object recognition. </a:t>
            </a:r>
          </a:p>
          <a:p>
            <a:r>
              <a:rPr lang="en-US" dirty="0"/>
              <a:t>Experiments with color imagery are reported</a:t>
            </a:r>
          </a:p>
          <a:p>
            <a:endParaRPr lang="en-US" dirty="0"/>
          </a:p>
          <a:p>
            <a:endParaRPr lang="en-US" dirty="0"/>
          </a:p>
          <a:p>
            <a:endParaRPr lang="en-IN" dirty="0"/>
          </a:p>
        </p:txBody>
      </p:sp>
      <p:sp>
        <p:nvSpPr>
          <p:cNvPr id="6" name="Rectangle 5"/>
          <p:cNvSpPr/>
          <p:nvPr/>
        </p:nvSpPr>
        <p:spPr>
          <a:xfrm>
            <a:off x="2148625" y="255946"/>
            <a:ext cx="7894749" cy="6970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Deformable shape analysis</a:t>
            </a:r>
            <a:endParaRPr lang="en-US" sz="4000" dirty="0"/>
          </a:p>
        </p:txBody>
      </p:sp>
    </p:spTree>
    <p:extLst>
      <p:ext uri="{BB962C8B-B14F-4D97-AF65-F5344CB8AC3E}">
        <p14:creationId xmlns:p14="http://schemas.microsoft.com/office/powerpoint/2010/main" val="2994256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65D1E70-7546-4008-877C-7CA2E16612BD}"/>
              </a:ext>
            </a:extLst>
          </p:cNvPr>
          <p:cNvSpPr>
            <a:spLocks noGrp="1"/>
          </p:cNvSpPr>
          <p:nvPr>
            <p:ph idx="1"/>
          </p:nvPr>
        </p:nvSpPr>
        <p:spPr>
          <a:xfrm>
            <a:off x="838199" y="1310470"/>
            <a:ext cx="10515600" cy="4351338"/>
          </a:xfrm>
        </p:spPr>
        <p:txBody>
          <a:bodyPr>
            <a:normAutofit/>
          </a:bodyPr>
          <a:lstStyle/>
          <a:p>
            <a:r>
              <a:rPr lang="en-US" dirty="0"/>
              <a:t>Methods of analyzing shape on the basis of body representations such as skeletons and moments.</a:t>
            </a:r>
          </a:p>
          <a:p>
            <a:r>
              <a:rPr lang="en-IN" dirty="0"/>
              <a:t>Boundary pattern analysis: </a:t>
            </a:r>
          </a:p>
          <a:p>
            <a:r>
              <a:rPr lang="en-IN" b="1" dirty="0"/>
              <a:t>ADVANTAGE: </a:t>
            </a:r>
            <a:r>
              <a:rPr lang="en-IN" dirty="0"/>
              <a:t> Reduced computation</a:t>
            </a:r>
          </a:p>
          <a:p>
            <a:r>
              <a:rPr lang="en-IN" b="1" dirty="0"/>
              <a:t>DISADVANTAGE: </a:t>
            </a:r>
            <a:r>
              <a:rPr lang="en-US" b="1" dirty="0"/>
              <a:t> </a:t>
            </a:r>
            <a:r>
              <a:rPr lang="en-US" dirty="0"/>
              <a:t>The number of pixels to be examined is equal to the number of pixels on the boundary of any object rather than the much larger number of pixels within the boundary.</a:t>
            </a:r>
          </a:p>
          <a:p>
            <a:r>
              <a:rPr lang="en-US" dirty="0"/>
              <a:t>Objects having unit width in certain places </a:t>
            </a:r>
            <a:r>
              <a:rPr lang="en-US" dirty="0" err="1"/>
              <a:t>maybecome</a:t>
            </a:r>
            <a:r>
              <a:rPr lang="en-US" dirty="0"/>
              <a:t> disconnected. </a:t>
            </a:r>
          </a:p>
        </p:txBody>
      </p:sp>
      <p:sp>
        <p:nvSpPr>
          <p:cNvPr id="5" name="Rectangle 4"/>
          <p:cNvSpPr/>
          <p:nvPr/>
        </p:nvSpPr>
        <p:spPr>
          <a:xfrm>
            <a:off x="2148625" y="255946"/>
            <a:ext cx="7894749" cy="6970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BOUNDARY TRACKING PROCEDURES</a:t>
            </a:r>
            <a:endParaRPr lang="en-US" sz="4000" dirty="0"/>
          </a:p>
        </p:txBody>
      </p:sp>
    </p:spTree>
    <p:extLst>
      <p:ext uri="{BB962C8B-B14F-4D97-AF65-F5344CB8AC3E}">
        <p14:creationId xmlns:p14="http://schemas.microsoft.com/office/powerpoint/2010/main" val="227041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7C2744D-7A7E-4E69-9BEF-F690683E4768}"/>
              </a:ext>
            </a:extLst>
          </p:cNvPr>
          <p:cNvSpPr>
            <a:spLocks noGrp="1"/>
          </p:cNvSpPr>
          <p:nvPr>
            <p:ph idx="1"/>
          </p:nvPr>
        </p:nvSpPr>
        <p:spPr>
          <a:xfrm>
            <a:off x="760926" y="949861"/>
            <a:ext cx="10515600" cy="4508501"/>
          </a:xfrm>
        </p:spPr>
        <p:txBody>
          <a:bodyPr>
            <a:normAutofit/>
          </a:bodyPr>
          <a:lstStyle/>
          <a:p>
            <a:r>
              <a:rPr lang="en-US" dirty="0"/>
              <a:t>There is still a problem when objects have unit-width sections</a:t>
            </a:r>
          </a:p>
          <a:p>
            <a:r>
              <a:rPr lang="en-US" dirty="0"/>
              <a:t>since these can cause badly designed tracking algorithms to choose a wrong path, going back around the previous section instead of on to the next </a:t>
            </a:r>
          </a:p>
          <a:p>
            <a:pPr marL="0" indent="0">
              <a:buNone/>
            </a:pPr>
            <a:r>
              <a:rPr lang="en-US" dirty="0"/>
              <a:t>To avoid this circumstance it is best to adopt the following strategy:</a:t>
            </a:r>
          </a:p>
          <a:p>
            <a:pPr marL="0" indent="0">
              <a:buNone/>
            </a:pPr>
            <a:r>
              <a:rPr lang="en-US" dirty="0"/>
              <a:t>1. track round each boundary, keeping to the left path consistently</a:t>
            </a:r>
          </a:p>
          <a:p>
            <a:pPr marL="0" indent="0">
              <a:buNone/>
            </a:pPr>
            <a:r>
              <a:rPr lang="en-US" dirty="0"/>
              <a:t>2. stop the tracking procedure only when passing through the starting point in the original direction (or passing through the first two points in the same order).</a:t>
            </a:r>
          </a:p>
          <a:p>
            <a:endParaRPr lang="en-US" dirty="0"/>
          </a:p>
          <a:p>
            <a:endParaRPr lang="en-IN" dirty="0"/>
          </a:p>
        </p:txBody>
      </p:sp>
    </p:spTree>
    <p:extLst>
      <p:ext uri="{BB962C8B-B14F-4D97-AF65-F5344CB8AC3E}">
        <p14:creationId xmlns:p14="http://schemas.microsoft.com/office/powerpoint/2010/main" val="370441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0408F9-935C-4521-9503-EF10983F3665}"/>
              </a:ext>
            </a:extLst>
          </p:cNvPr>
          <p:cNvSpPr>
            <a:spLocks noGrp="1"/>
          </p:cNvSpPr>
          <p:nvPr>
            <p:ph type="title"/>
          </p:nvPr>
        </p:nvSpPr>
        <p:spPr/>
        <p:txBody>
          <a:bodyPr/>
          <a:lstStyle/>
          <a:p>
            <a:r>
              <a:rPr lang="en-IN" dirty="0"/>
              <a:t>Boundary tracking algorithm</a:t>
            </a:r>
          </a:p>
        </p:txBody>
      </p:sp>
      <p:sp>
        <p:nvSpPr>
          <p:cNvPr id="3" name="Content Placeholder 2">
            <a:extLst>
              <a:ext uri="{FF2B5EF4-FFF2-40B4-BE49-F238E27FC236}">
                <a16:creationId xmlns="" xmlns:a16="http://schemas.microsoft.com/office/drawing/2014/main" id="{6E68E78C-653F-42FC-896D-37FAD9F5199A}"/>
              </a:ext>
            </a:extLst>
          </p:cNvPr>
          <p:cNvSpPr>
            <a:spLocks noGrp="1"/>
          </p:cNvSpPr>
          <p:nvPr>
            <p:ph idx="1"/>
          </p:nvPr>
        </p:nvSpPr>
        <p:spPr/>
        <p:txBody>
          <a:bodyPr/>
          <a:lstStyle/>
          <a:p>
            <a:pPr marL="0" indent="0">
              <a:buNone/>
            </a:pPr>
            <a:endParaRPr lang="en-US" dirty="0"/>
          </a:p>
          <a:p>
            <a:pPr marL="0" indent="0">
              <a:buNone/>
            </a:pPr>
            <a:endParaRPr lang="en-IN" dirty="0"/>
          </a:p>
        </p:txBody>
      </p:sp>
      <p:pic>
        <p:nvPicPr>
          <p:cNvPr id="5" name="Picture 4">
            <a:extLst>
              <a:ext uri="{FF2B5EF4-FFF2-40B4-BE49-F238E27FC236}">
                <a16:creationId xmlns="" xmlns:a16="http://schemas.microsoft.com/office/drawing/2014/main" id="{F87CCBFF-C3C9-4F19-9DCB-D3C651D02B79}"/>
              </a:ext>
            </a:extLst>
          </p:cNvPr>
          <p:cNvPicPr>
            <a:picLocks noChangeAspect="1"/>
          </p:cNvPicPr>
          <p:nvPr/>
        </p:nvPicPr>
        <p:blipFill>
          <a:blip r:embed="rId2"/>
          <a:stretch>
            <a:fillRect/>
          </a:stretch>
        </p:blipFill>
        <p:spPr>
          <a:xfrm>
            <a:off x="6877050" y="1690689"/>
            <a:ext cx="5170466" cy="2386012"/>
          </a:xfrm>
          <a:prstGeom prst="rect">
            <a:avLst/>
          </a:prstGeom>
        </p:spPr>
      </p:pic>
      <p:sp>
        <p:nvSpPr>
          <p:cNvPr id="6" name="TextBox 5">
            <a:extLst>
              <a:ext uri="{FF2B5EF4-FFF2-40B4-BE49-F238E27FC236}">
                <a16:creationId xmlns="" xmlns:a16="http://schemas.microsoft.com/office/drawing/2014/main" id="{2C577863-E389-4B97-BDA5-FE258C225791}"/>
              </a:ext>
            </a:extLst>
          </p:cNvPr>
          <p:cNvSpPr txBox="1"/>
          <p:nvPr/>
        </p:nvSpPr>
        <p:spPr>
          <a:xfrm>
            <a:off x="704850" y="1825625"/>
            <a:ext cx="5638800" cy="3970318"/>
          </a:xfrm>
          <a:prstGeom prst="rect">
            <a:avLst/>
          </a:prstGeom>
          <a:noFill/>
        </p:spPr>
        <p:txBody>
          <a:bodyPr wrap="square" rtlCol="0">
            <a:spAutoFit/>
          </a:bodyPr>
          <a:lstStyle/>
          <a:p>
            <a:r>
              <a:rPr lang="en-US" sz="2800" dirty="0"/>
              <a:t>A problem with an over-simple boundary tracking algorithm</a:t>
            </a:r>
          </a:p>
          <a:p>
            <a:endParaRPr lang="en-US" sz="2800" dirty="0"/>
          </a:p>
          <a:p>
            <a:r>
              <a:rPr lang="en-US" sz="2800" dirty="0"/>
              <a:t>The boundary tracking procedure takes a short-cut across a unit-width boundary segment instead of continuing</a:t>
            </a:r>
          </a:p>
          <a:p>
            <a:r>
              <a:rPr lang="en-US" sz="2800" dirty="0"/>
              <a:t>and keeping to the left path at all times</a:t>
            </a:r>
            <a:endParaRPr lang="en-IN" sz="2800" dirty="0"/>
          </a:p>
        </p:txBody>
      </p:sp>
    </p:spTree>
    <p:extLst>
      <p:ext uri="{BB962C8B-B14F-4D97-AF65-F5344CB8AC3E}">
        <p14:creationId xmlns:p14="http://schemas.microsoft.com/office/powerpoint/2010/main" val="96045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20" y="327546"/>
            <a:ext cx="12090780" cy="4053385"/>
          </a:xfrm>
        </p:spPr>
        <p:txBody>
          <a:bodyPr>
            <a:normAutofit fontScale="47500" lnSpcReduction="20000"/>
          </a:bodyPr>
          <a:lstStyle/>
          <a:p>
            <a:pPr marL="457200" lvl="1" indent="0" algn="just">
              <a:buNone/>
            </a:pPr>
            <a:endParaRPr lang="en-US" sz="3500" dirty="0">
              <a:latin typeface="Arial Narrow" panose="020B0606020202030204" pitchFamily="34" charset="0"/>
            </a:endParaRPr>
          </a:p>
          <a:p>
            <a:pPr lvl="1" algn="just">
              <a:lnSpc>
                <a:spcPct val="120000"/>
              </a:lnSpc>
              <a:spcBef>
                <a:spcPts val="0"/>
              </a:spcBef>
            </a:pPr>
            <a:endParaRPr lang="en-US" sz="12400" dirty="0">
              <a:latin typeface="Arial Narrow" panose="020B0606020202030204" pitchFamily="34" charset="0"/>
            </a:endParaRPr>
          </a:p>
          <a:p>
            <a:pPr lvl="1" algn="just">
              <a:lnSpc>
                <a:spcPct val="120000"/>
              </a:lnSpc>
              <a:spcBef>
                <a:spcPts val="0"/>
              </a:spcBef>
            </a:pPr>
            <a:r>
              <a:rPr lang="en-US" sz="12400" dirty="0">
                <a:solidFill>
                  <a:schemeClr val="accent6">
                    <a:lumMod val="50000"/>
                  </a:schemeClr>
                </a:solidFill>
                <a:latin typeface="Arial Narrow" panose="020B0606020202030204" pitchFamily="34" charset="0"/>
              </a:rPr>
              <a:t>The distance measurements is that between two specified pixels (x1,y1) and (x2,y2).</a:t>
            </a:r>
            <a:endParaRPr lang="en-US" dirty="0"/>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2866030" y="0"/>
            <a:ext cx="6796584" cy="6550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Distance Functions</a:t>
            </a:r>
          </a:p>
        </p:txBody>
      </p:sp>
    </p:spTree>
    <p:extLst>
      <p:ext uri="{BB962C8B-B14F-4D97-AF65-F5344CB8AC3E}">
        <p14:creationId xmlns:p14="http://schemas.microsoft.com/office/powerpoint/2010/main" val="274623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20" y="655093"/>
            <a:ext cx="12090780" cy="5995981"/>
          </a:xfrm>
        </p:spPr>
        <p:txBody>
          <a:bodyPr>
            <a:normAutofit/>
          </a:bodyPr>
          <a:lstStyle/>
          <a:p>
            <a:pPr marL="457200" lvl="1" indent="0" algn="just">
              <a:lnSpc>
                <a:spcPct val="120000"/>
              </a:lnSpc>
              <a:spcBef>
                <a:spcPts val="0"/>
              </a:spcBef>
              <a:buNone/>
            </a:pPr>
            <a:endParaRPr lang="en-US" sz="1000" dirty="0">
              <a:latin typeface="Arial Narrow" panose="020B0606020202030204" pitchFamily="34" charset="0"/>
            </a:endParaRPr>
          </a:p>
          <a:p>
            <a:pPr lvl="1" algn="just">
              <a:lnSpc>
                <a:spcPct val="120000"/>
              </a:lnSpc>
              <a:spcBef>
                <a:spcPts val="0"/>
              </a:spcBef>
            </a:pPr>
            <a:r>
              <a:rPr lang="en-US" dirty="0">
                <a:solidFill>
                  <a:schemeClr val="accent6">
                    <a:lumMod val="50000"/>
                  </a:schemeClr>
                </a:solidFill>
                <a:latin typeface="Arial Narrow" panose="020B0606020202030204" pitchFamily="34" charset="0"/>
              </a:rPr>
              <a:t>Each pixel in the object is numbered according to its distance from the background.</a:t>
            </a:r>
          </a:p>
          <a:p>
            <a:pPr lvl="1" algn="just">
              <a:lnSpc>
                <a:spcPct val="120000"/>
              </a:lnSpc>
              <a:spcBef>
                <a:spcPts val="0"/>
              </a:spcBef>
            </a:pPr>
            <a:r>
              <a:rPr lang="en-US" dirty="0">
                <a:solidFill>
                  <a:schemeClr val="accent6">
                    <a:lumMod val="50000"/>
                  </a:schemeClr>
                </a:solidFill>
                <a:latin typeface="Arial Narrow" panose="020B0606020202030204" pitchFamily="34" charset="0"/>
              </a:rPr>
              <a:t>Background Pixel as 0.</a:t>
            </a:r>
          </a:p>
          <a:p>
            <a:pPr lvl="1" algn="just">
              <a:lnSpc>
                <a:spcPct val="120000"/>
              </a:lnSpc>
              <a:spcBef>
                <a:spcPts val="0"/>
              </a:spcBef>
            </a:pPr>
            <a:r>
              <a:rPr lang="en-US" dirty="0">
                <a:solidFill>
                  <a:schemeClr val="accent6">
                    <a:lumMod val="50000"/>
                  </a:schemeClr>
                </a:solidFill>
                <a:latin typeface="Arial Narrow" panose="020B0606020202030204" pitchFamily="34" charset="0"/>
              </a:rPr>
              <a:t>Edge Pixel is counted as 1.</a:t>
            </a:r>
          </a:p>
          <a:p>
            <a:pPr lvl="1" algn="just">
              <a:lnSpc>
                <a:spcPct val="120000"/>
              </a:lnSpc>
              <a:spcBef>
                <a:spcPts val="0"/>
              </a:spcBef>
            </a:pPr>
            <a:r>
              <a:rPr lang="en-US" dirty="0">
                <a:solidFill>
                  <a:schemeClr val="accent6">
                    <a:lumMod val="50000"/>
                  </a:schemeClr>
                </a:solidFill>
                <a:latin typeface="Arial Narrow" panose="020B0606020202030204" pitchFamily="34" charset="0"/>
              </a:rPr>
              <a:t>Object pixels next to 1’s become 2’s, next to those are the 3’s and so on throughout all the object pixels as shown in Figure.</a:t>
            </a:r>
          </a:p>
          <a:p>
            <a:pPr lvl="1" algn="just">
              <a:lnSpc>
                <a:spcPct val="120000"/>
              </a:lnSpc>
              <a:spcBef>
                <a:spcPts val="0"/>
              </a:spcBef>
            </a:pPr>
            <a:endParaRPr lang="en-US" dirty="0"/>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2866030" y="0"/>
            <a:ext cx="6796584" cy="6550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Distance Functions</a:t>
            </a:r>
          </a:p>
        </p:txBody>
      </p:sp>
      <p:pic>
        <p:nvPicPr>
          <p:cNvPr id="2" name="Picture 1"/>
          <p:cNvPicPr>
            <a:picLocks noChangeAspect="1"/>
          </p:cNvPicPr>
          <p:nvPr/>
        </p:nvPicPr>
        <p:blipFill>
          <a:blip r:embed="rId3"/>
          <a:stretch>
            <a:fillRect/>
          </a:stretch>
        </p:blipFill>
        <p:spPr>
          <a:xfrm>
            <a:off x="4016800" y="2828186"/>
            <a:ext cx="3414310" cy="2991485"/>
          </a:xfrm>
          <a:prstGeom prst="rect">
            <a:avLst/>
          </a:prstGeom>
        </p:spPr>
      </p:pic>
    </p:spTree>
    <p:extLst>
      <p:ext uri="{BB962C8B-B14F-4D97-AF65-F5344CB8AC3E}">
        <p14:creationId xmlns:p14="http://schemas.microsoft.com/office/powerpoint/2010/main" val="75028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0" y="0"/>
            <a:ext cx="10467832" cy="1075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 Parallel Algorithm for propagating Distance Functions</a:t>
            </a:r>
          </a:p>
        </p:txBody>
      </p:sp>
      <p:pic>
        <p:nvPicPr>
          <p:cNvPr id="5" name="Picture 4"/>
          <p:cNvPicPr>
            <a:picLocks noChangeAspect="1"/>
          </p:cNvPicPr>
          <p:nvPr/>
        </p:nvPicPr>
        <p:blipFill>
          <a:blip r:embed="rId3"/>
          <a:stretch>
            <a:fillRect/>
          </a:stretch>
        </p:blipFill>
        <p:spPr>
          <a:xfrm>
            <a:off x="3027071" y="1513534"/>
            <a:ext cx="6686755" cy="4372109"/>
          </a:xfrm>
          <a:prstGeom prst="rect">
            <a:avLst/>
          </a:prstGeom>
        </p:spPr>
      </p:pic>
    </p:spTree>
    <p:extLst>
      <p:ext uri="{BB962C8B-B14F-4D97-AF65-F5344CB8AC3E}">
        <p14:creationId xmlns:p14="http://schemas.microsoft.com/office/powerpoint/2010/main" val="284117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0" y="0"/>
            <a:ext cx="10467832" cy="1075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 Parallel Algorithm for propagating Distance Functions</a:t>
            </a:r>
          </a:p>
        </p:txBody>
      </p:sp>
      <p:sp>
        <p:nvSpPr>
          <p:cNvPr id="2" name="Rectangle 1"/>
          <p:cNvSpPr/>
          <p:nvPr/>
        </p:nvSpPr>
        <p:spPr>
          <a:xfrm>
            <a:off x="420710" y="1441085"/>
            <a:ext cx="11118760" cy="646331"/>
          </a:xfrm>
          <a:prstGeom prst="rect">
            <a:avLst/>
          </a:prstGeom>
        </p:spPr>
        <p:txBody>
          <a:bodyPr wrap="square">
            <a:spAutoFit/>
          </a:bodyPr>
          <a:lstStyle/>
          <a:p>
            <a:r>
              <a:rPr lang="en-US" dirty="0"/>
              <a:t>It is possible to perform the propagation of a distance function with far fewer operations if sequential processing is used. In 1-D, the basic idea would be to build up ramps within objects using a routine like the following:</a:t>
            </a:r>
          </a:p>
        </p:txBody>
      </p:sp>
      <p:pic>
        <p:nvPicPr>
          <p:cNvPr id="3" name="Picture 2"/>
          <p:cNvPicPr>
            <a:picLocks noChangeAspect="1"/>
          </p:cNvPicPr>
          <p:nvPr/>
        </p:nvPicPr>
        <p:blipFill>
          <a:blip r:embed="rId3"/>
          <a:stretch>
            <a:fillRect/>
          </a:stretch>
        </p:blipFill>
        <p:spPr>
          <a:xfrm>
            <a:off x="2805380" y="2300331"/>
            <a:ext cx="7239048" cy="1138327"/>
          </a:xfrm>
          <a:prstGeom prst="rect">
            <a:avLst/>
          </a:prstGeom>
        </p:spPr>
      </p:pic>
    </p:spTree>
    <p:extLst>
      <p:ext uri="{BB962C8B-B14F-4D97-AF65-F5344CB8AC3E}">
        <p14:creationId xmlns:p14="http://schemas.microsoft.com/office/powerpoint/2010/main" val="125372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28CC5F-1FD7-40B3-8E8E-B204407FECD3}"/>
              </a:ext>
            </a:extLst>
          </p:cNvPr>
          <p:cNvSpPr>
            <a:spLocks noGrp="1"/>
          </p:cNvSpPr>
          <p:nvPr>
            <p:ph idx="1"/>
          </p:nvPr>
        </p:nvSpPr>
        <p:spPr/>
        <p:txBody>
          <a:bodyPr/>
          <a:lstStyle/>
          <a:p>
            <a:r>
              <a:rPr lang="en-US" dirty="0"/>
              <a:t>An interesting application of distance functions---</a:t>
            </a:r>
            <a:r>
              <a:rPr lang="en-US" dirty="0">
                <a:sym typeface="Wingdings" panose="05000000000000000000" pitchFamily="2" charset="2"/>
              </a:rPr>
              <a:t></a:t>
            </a:r>
            <a:r>
              <a:rPr lang="en-US" dirty="0"/>
              <a:t>data compression</a:t>
            </a:r>
          </a:p>
          <a:p>
            <a:r>
              <a:rPr lang="en-US" dirty="0"/>
              <a:t>Operations are carried out to locate the pixels that are local maxima of the distance function </a:t>
            </a:r>
          </a:p>
          <a:p>
            <a:r>
              <a:rPr lang="en-US" dirty="0"/>
              <a:t>since storing these pixel values and positions permits the original image to be regenerated by a process of downward propagation</a:t>
            </a:r>
          </a:p>
          <a:p>
            <a:r>
              <a:rPr lang="en-US" dirty="0"/>
              <a:t>To locate the local maxima, the following </a:t>
            </a:r>
            <a:r>
              <a:rPr lang="en-US" dirty="0" err="1"/>
              <a:t>parallelroutine</a:t>
            </a:r>
            <a:r>
              <a:rPr lang="en-US" dirty="0"/>
              <a:t> may be employed:</a:t>
            </a:r>
          </a:p>
          <a:p>
            <a:endParaRPr lang="en-US" dirty="0"/>
          </a:p>
        </p:txBody>
      </p:sp>
      <p:pic>
        <p:nvPicPr>
          <p:cNvPr id="5" name="Picture 4">
            <a:extLst>
              <a:ext uri="{FF2B5EF4-FFF2-40B4-BE49-F238E27FC236}">
                <a16:creationId xmlns="" xmlns:a16="http://schemas.microsoft.com/office/drawing/2014/main" id="{947AC93D-D752-4932-B2F7-5F4C203D4BDD}"/>
              </a:ext>
            </a:extLst>
          </p:cNvPr>
          <p:cNvPicPr>
            <a:picLocks noChangeAspect="1"/>
          </p:cNvPicPr>
          <p:nvPr/>
        </p:nvPicPr>
        <p:blipFill>
          <a:blip r:embed="rId2"/>
          <a:stretch>
            <a:fillRect/>
          </a:stretch>
        </p:blipFill>
        <p:spPr>
          <a:xfrm>
            <a:off x="1328737" y="4943476"/>
            <a:ext cx="5395913" cy="1368424"/>
          </a:xfrm>
          <a:prstGeom prst="rect">
            <a:avLst/>
          </a:prstGeom>
        </p:spPr>
      </p:pic>
      <p:sp>
        <p:nvSpPr>
          <p:cNvPr id="6" name="Rectangle 5"/>
          <p:cNvSpPr/>
          <p:nvPr/>
        </p:nvSpPr>
        <p:spPr>
          <a:xfrm>
            <a:off x="0" y="0"/>
            <a:ext cx="10467832" cy="1075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Local Maxima and Data Compression</a:t>
            </a:r>
            <a:endParaRPr lang="en-US" sz="4000" dirty="0"/>
          </a:p>
        </p:txBody>
      </p:sp>
    </p:spTree>
    <p:extLst>
      <p:ext uri="{BB962C8B-B14F-4D97-AF65-F5344CB8AC3E}">
        <p14:creationId xmlns:p14="http://schemas.microsoft.com/office/powerpoint/2010/main" val="178903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D8BEEA-768F-4E03-AB27-89050DF97952}"/>
              </a:ext>
            </a:extLst>
          </p:cNvPr>
          <p:cNvSpPr>
            <a:spLocks noGrp="1"/>
          </p:cNvSpPr>
          <p:nvPr>
            <p:ph idx="1"/>
          </p:nvPr>
        </p:nvSpPr>
        <p:spPr>
          <a:xfrm>
            <a:off x="670775" y="366981"/>
            <a:ext cx="10515600" cy="4351338"/>
          </a:xfrm>
        </p:spPr>
        <p:txBody>
          <a:bodyPr/>
          <a:lstStyle/>
          <a:p>
            <a:pPr marL="0" indent="0">
              <a:buNone/>
            </a:pPr>
            <a:r>
              <a:rPr lang="en-US" dirty="0"/>
              <a:t>The compressed data can be transferred to a single image space:</a:t>
            </a:r>
          </a:p>
          <a:p>
            <a:pPr marL="0" indent="0">
              <a:buNone/>
            </a:pPr>
            <a:endParaRPr lang="en-IN" dirty="0"/>
          </a:p>
        </p:txBody>
      </p:sp>
      <p:pic>
        <p:nvPicPr>
          <p:cNvPr id="5" name="Picture 4">
            <a:extLst>
              <a:ext uri="{FF2B5EF4-FFF2-40B4-BE49-F238E27FC236}">
                <a16:creationId xmlns="" xmlns:a16="http://schemas.microsoft.com/office/drawing/2014/main" id="{A56111DD-670C-42A0-921E-E5127C48D472}"/>
              </a:ext>
            </a:extLst>
          </p:cNvPr>
          <p:cNvPicPr>
            <a:picLocks noChangeAspect="1"/>
          </p:cNvPicPr>
          <p:nvPr/>
        </p:nvPicPr>
        <p:blipFill>
          <a:blip r:embed="rId2"/>
          <a:stretch>
            <a:fillRect/>
          </a:stretch>
        </p:blipFill>
        <p:spPr>
          <a:xfrm>
            <a:off x="1740123" y="1160731"/>
            <a:ext cx="7000875" cy="1228725"/>
          </a:xfrm>
          <a:prstGeom prst="rect">
            <a:avLst/>
          </a:prstGeom>
        </p:spPr>
      </p:pic>
      <p:pic>
        <p:nvPicPr>
          <p:cNvPr id="7" name="Picture 6">
            <a:extLst>
              <a:ext uri="{FF2B5EF4-FFF2-40B4-BE49-F238E27FC236}">
                <a16:creationId xmlns="" xmlns:a16="http://schemas.microsoft.com/office/drawing/2014/main" id="{9F2BB110-41CC-4D2B-9D63-CF8321E1CA21}"/>
              </a:ext>
            </a:extLst>
          </p:cNvPr>
          <p:cNvPicPr>
            <a:picLocks noChangeAspect="1"/>
          </p:cNvPicPr>
          <p:nvPr/>
        </p:nvPicPr>
        <p:blipFill>
          <a:blip r:embed="rId3"/>
          <a:stretch>
            <a:fillRect/>
          </a:stretch>
        </p:blipFill>
        <p:spPr>
          <a:xfrm>
            <a:off x="1276082" y="2211275"/>
            <a:ext cx="7724775" cy="2943225"/>
          </a:xfrm>
          <a:prstGeom prst="rect">
            <a:avLst/>
          </a:prstGeom>
        </p:spPr>
      </p:pic>
    </p:spTree>
    <p:extLst>
      <p:ext uri="{BB962C8B-B14F-4D97-AF65-F5344CB8AC3E}">
        <p14:creationId xmlns:p14="http://schemas.microsoft.com/office/powerpoint/2010/main" val="5302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D369C2-BD38-4CDD-B99E-1CE8E1B758E0}"/>
              </a:ext>
            </a:extLst>
          </p:cNvPr>
          <p:cNvSpPr>
            <a:spLocks noGrp="1"/>
          </p:cNvSpPr>
          <p:nvPr>
            <p:ph idx="1"/>
          </p:nvPr>
        </p:nvSpPr>
        <p:spPr/>
        <p:txBody>
          <a:bodyPr/>
          <a:lstStyle/>
          <a:p>
            <a:r>
              <a:rPr lang="en-US" dirty="0"/>
              <a:t>As a result of this, it is found that the local maxima group themselves into clusters of connected points, each cluster having a common distance value and being separated from points of different distance.</a:t>
            </a:r>
          </a:p>
          <a:p>
            <a:r>
              <a:rPr lang="en-US" dirty="0"/>
              <a:t>The set of local maxima of an object is not a connected subset. This fact has an important bearing on skeleton formation.</a:t>
            </a:r>
          </a:p>
          <a:p>
            <a:r>
              <a:rPr lang="en-US" dirty="0"/>
              <a:t>A parallel downward propagation algorithm (Table 9.10) for recovering the shapes of objects from </a:t>
            </a:r>
            <a:r>
              <a:rPr lang="en-US"/>
              <a:t>an image into </a:t>
            </a:r>
            <a:r>
              <a:rPr lang="en-US" dirty="0"/>
              <a:t>which the values of the local maxima have been inserted. </a:t>
            </a:r>
            <a:endParaRPr lang="en-IN" dirty="0"/>
          </a:p>
        </p:txBody>
      </p:sp>
      <p:sp>
        <p:nvSpPr>
          <p:cNvPr id="4" name="Rectangle 3"/>
          <p:cNvSpPr/>
          <p:nvPr/>
        </p:nvSpPr>
        <p:spPr>
          <a:xfrm>
            <a:off x="2148625" y="0"/>
            <a:ext cx="7894749" cy="1075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Local Maxima and Data Compression</a:t>
            </a:r>
            <a:endParaRPr lang="en-US" sz="4000" dirty="0"/>
          </a:p>
        </p:txBody>
      </p:sp>
    </p:spTree>
    <p:extLst>
      <p:ext uri="{BB962C8B-B14F-4D97-AF65-F5344CB8AC3E}">
        <p14:creationId xmlns:p14="http://schemas.microsoft.com/office/powerpoint/2010/main" val="1051301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4529</TotalTime>
  <Words>1264</Words>
  <Application>Microsoft Office PowerPoint</Application>
  <PresentationFormat>Widescreen</PresentationFormat>
  <Paragraphs>134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Narrow</vt:lpstr>
      <vt:lpstr>Calibri</vt:lpstr>
      <vt:lpstr>Calibri Light</vt:lpstr>
      <vt:lpstr>Wingdings</vt:lpstr>
      <vt:lpstr>Office Theme</vt:lpstr>
      <vt:lpstr>18ECE340T- MACHINE PERCEPTION WITH 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1.Crossing Number</vt:lpstr>
      <vt:lpstr>PowerPoint Presentation</vt:lpstr>
      <vt:lpstr>2.Parallel and Sequential Implementations of       Thinning</vt:lpstr>
      <vt:lpstr>PowerPoint Presentation</vt:lpstr>
      <vt:lpstr>PowerPoint Presentation</vt:lpstr>
      <vt:lpstr>PowerPoint Presentation</vt:lpstr>
      <vt:lpstr>                        3.Guided Thinning</vt:lpstr>
      <vt:lpstr>PowerPoint Presentation</vt:lpstr>
      <vt:lpstr>4.A Comment on the Nature of the Skeleton</vt:lpstr>
      <vt:lpstr>5. Skeleton Node Analysis</vt:lpstr>
      <vt:lpstr>6. Application of Skeletons for Shape Recognition</vt:lpstr>
      <vt:lpstr>PowerPoint Presentation</vt:lpstr>
      <vt:lpstr>PowerPoint Presentation</vt:lpstr>
      <vt:lpstr>PowerPoint Presentation</vt:lpstr>
      <vt:lpstr>Boundary tracking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girihanshi1@gmail.com</dc:creator>
  <cp:lastModifiedBy>PC</cp:lastModifiedBy>
  <cp:revision>453</cp:revision>
  <dcterms:created xsi:type="dcterms:W3CDTF">2020-08-01T16:23:03Z</dcterms:created>
  <dcterms:modified xsi:type="dcterms:W3CDTF">2021-08-23T10:01:26Z</dcterms:modified>
</cp:coreProperties>
</file>