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3" r:id="rId1"/>
  </p:sldMasterIdLst>
  <p:notesMasterIdLst>
    <p:notesMasterId r:id="rId41"/>
  </p:notesMasterIdLst>
  <p:sldIdLst>
    <p:sldId id="256" r:id="rId2"/>
    <p:sldId id="257" r:id="rId3"/>
    <p:sldId id="258" r:id="rId4"/>
    <p:sldId id="29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7WObVdnCsT/GzkwncyFjPNIaO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Dr. M. Susila, Associate Professor, ECE, SRMIST-KTR</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91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Dr. M. Susila, Associate Professor, ECE, SRMIST-KTR</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586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Dr. M. Susila, Associate Professor, ECE, SRMIST-KTR</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6536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26"/>
        <p:cNvGrpSpPr/>
        <p:nvPr/>
      </p:nvGrpSpPr>
      <p:grpSpPr>
        <a:xfrm>
          <a:off x="0" y="0"/>
          <a:ext cx="0" cy="0"/>
          <a:chOff x="0" y="0"/>
          <a:chExt cx="0" cy="0"/>
        </a:xfrm>
      </p:grpSpPr>
      <p:sp>
        <p:nvSpPr>
          <p:cNvPr id="27" name="Google Shape;27;p4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2"/>
          <p:cNvSpPr txBox="1">
            <a:spLocks noGrp="1"/>
          </p:cNvSpPr>
          <p:nvPr>
            <p:ph type="body" idx="1"/>
          </p:nvPr>
        </p:nvSpPr>
        <p:spPr>
          <a:xfrm>
            <a:off x="609600" y="1600200"/>
            <a:ext cx="5384800" cy="4495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2"/>
          <p:cNvSpPr txBox="1">
            <a:spLocks noGrp="1"/>
          </p:cNvSpPr>
          <p:nvPr>
            <p:ph type="body" idx="2"/>
          </p:nvPr>
        </p:nvSpPr>
        <p:spPr>
          <a:xfrm>
            <a:off x="6197600" y="1600200"/>
            <a:ext cx="5384800" cy="4495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2"/>
          <p:cNvSpPr txBox="1">
            <a:spLocks noGrp="1"/>
          </p:cNvSpPr>
          <p:nvPr>
            <p:ph type="dt" idx="10"/>
          </p:nvPr>
        </p:nvSpPr>
        <p:spPr>
          <a:xfrm>
            <a:off x="609600" y="6248400"/>
            <a:ext cx="284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Dr. M. Susila, Associate Professor, ECE, SRMIST-KTR</a:t>
            </a:r>
            <a:endParaRPr/>
          </a:p>
        </p:txBody>
      </p:sp>
      <p:sp>
        <p:nvSpPr>
          <p:cNvPr id="32" name="Google Shape;32;p42"/>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Arial"/>
                <a:ea typeface="Arial"/>
                <a:cs typeface="Arial"/>
                <a:sym typeface="Arial"/>
              </a:defRPr>
            </a:lvl1pPr>
            <a:lvl2pPr marL="0" lvl="1" indent="0" algn="r">
              <a:spcBef>
                <a:spcPts val="0"/>
              </a:spcBef>
              <a:buNone/>
              <a:defRPr sz="1200" b="0" i="0" u="none" strike="noStrike" cap="none">
                <a:solidFill>
                  <a:srgbClr val="888888"/>
                </a:solidFill>
                <a:latin typeface="Arial"/>
                <a:ea typeface="Arial"/>
                <a:cs typeface="Arial"/>
                <a:sym typeface="Arial"/>
              </a:defRPr>
            </a:lvl2pPr>
            <a:lvl3pPr marL="0" lvl="2" indent="0" algn="r">
              <a:spcBef>
                <a:spcPts val="0"/>
              </a:spcBef>
              <a:buNone/>
              <a:defRPr sz="1200" b="0" i="0" u="none" strike="noStrike" cap="none">
                <a:solidFill>
                  <a:srgbClr val="888888"/>
                </a:solidFill>
                <a:latin typeface="Arial"/>
                <a:ea typeface="Arial"/>
                <a:cs typeface="Arial"/>
                <a:sym typeface="Arial"/>
              </a:defRPr>
            </a:lvl3pPr>
            <a:lvl4pPr marL="0" lvl="3" indent="0" algn="r">
              <a:spcBef>
                <a:spcPts val="0"/>
              </a:spcBef>
              <a:buNone/>
              <a:defRPr sz="1200" b="0" i="0" u="none" strike="noStrike" cap="none">
                <a:solidFill>
                  <a:srgbClr val="888888"/>
                </a:solidFill>
                <a:latin typeface="Arial"/>
                <a:ea typeface="Arial"/>
                <a:cs typeface="Arial"/>
                <a:sym typeface="Arial"/>
              </a:defRPr>
            </a:lvl4pPr>
            <a:lvl5pPr marL="0" lvl="4" indent="0" algn="r">
              <a:spcBef>
                <a:spcPts val="0"/>
              </a:spcBef>
              <a:buNone/>
              <a:defRPr sz="1200" b="0" i="0" u="none" strike="noStrike" cap="none">
                <a:solidFill>
                  <a:srgbClr val="888888"/>
                </a:solidFill>
                <a:latin typeface="Arial"/>
                <a:ea typeface="Arial"/>
                <a:cs typeface="Arial"/>
                <a:sym typeface="Arial"/>
              </a:defRPr>
            </a:lvl5pPr>
            <a:lvl6pPr marL="0" lvl="5" indent="0" algn="r">
              <a:spcBef>
                <a:spcPts val="0"/>
              </a:spcBef>
              <a:buNone/>
              <a:defRPr sz="1200" b="0" i="0" u="none" strike="noStrike" cap="none">
                <a:solidFill>
                  <a:srgbClr val="888888"/>
                </a:solidFill>
                <a:latin typeface="Arial"/>
                <a:ea typeface="Arial"/>
                <a:cs typeface="Arial"/>
                <a:sym typeface="Arial"/>
              </a:defRPr>
            </a:lvl6pPr>
            <a:lvl7pPr marL="0" lvl="6" indent="0" algn="r">
              <a:spcBef>
                <a:spcPts val="0"/>
              </a:spcBef>
              <a:buNone/>
              <a:defRPr sz="1200" b="0" i="0" u="none" strike="noStrike" cap="none">
                <a:solidFill>
                  <a:srgbClr val="888888"/>
                </a:solidFill>
                <a:latin typeface="Arial"/>
                <a:ea typeface="Arial"/>
                <a:cs typeface="Arial"/>
                <a:sym typeface="Arial"/>
              </a:defRPr>
            </a:lvl7pPr>
            <a:lvl8pPr marL="0" lvl="7" indent="0" algn="r">
              <a:spcBef>
                <a:spcPts val="0"/>
              </a:spcBef>
              <a:buNone/>
              <a:defRPr sz="1200" b="0" i="0" u="none" strike="noStrike" cap="none">
                <a:solidFill>
                  <a:srgbClr val="888888"/>
                </a:solidFill>
                <a:latin typeface="Arial"/>
                <a:ea typeface="Arial"/>
                <a:cs typeface="Arial"/>
                <a:sym typeface="Arial"/>
              </a:defRPr>
            </a:lvl8pPr>
            <a:lvl9pPr marL="0" lvl="8" indent="0" algn="r">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7967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lip Art and Text" type="clipArtAndTx">
  <p:cSld name="Title, Clip Art and Text">
    <p:spTree>
      <p:nvGrpSpPr>
        <p:cNvPr id="1" name="Shape 33"/>
        <p:cNvGrpSpPr/>
        <p:nvPr/>
      </p:nvGrpSpPr>
      <p:grpSpPr>
        <a:xfrm>
          <a:off x="0" y="0"/>
          <a:ext cx="0" cy="0"/>
          <a:chOff x="0" y="0"/>
          <a:chExt cx="0" cy="0"/>
        </a:xfrm>
      </p:grpSpPr>
      <p:sp>
        <p:nvSpPr>
          <p:cNvPr id="34" name="Google Shape;34;p4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3"/>
          <p:cNvSpPr>
            <a:spLocks noGrp="1"/>
          </p:cNvSpPr>
          <p:nvPr>
            <p:ph type="clipArt" idx="2"/>
          </p:nvPr>
        </p:nvSpPr>
        <p:spPr>
          <a:xfrm>
            <a:off x="609600" y="1600200"/>
            <a:ext cx="5384800" cy="4495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43"/>
          <p:cNvSpPr txBox="1">
            <a:spLocks noGrp="1"/>
          </p:cNvSpPr>
          <p:nvPr>
            <p:ph type="body" idx="1"/>
          </p:nvPr>
        </p:nvSpPr>
        <p:spPr>
          <a:xfrm>
            <a:off x="6197600" y="1600200"/>
            <a:ext cx="5384800" cy="4495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3"/>
          <p:cNvSpPr txBox="1">
            <a:spLocks noGrp="1"/>
          </p:cNvSpPr>
          <p:nvPr>
            <p:ph type="dt" idx="10"/>
          </p:nvPr>
        </p:nvSpPr>
        <p:spPr>
          <a:xfrm>
            <a:off x="609600" y="6248400"/>
            <a:ext cx="284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3"/>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Dr. M. Susila, Associate Professor, ECE, SRMIST-KTR</a:t>
            </a:r>
            <a:endParaRPr/>
          </a:p>
        </p:txBody>
      </p:sp>
      <p:sp>
        <p:nvSpPr>
          <p:cNvPr id="39" name="Google Shape;39;p43"/>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Arial"/>
                <a:ea typeface="Arial"/>
                <a:cs typeface="Arial"/>
                <a:sym typeface="Arial"/>
              </a:defRPr>
            </a:lvl1pPr>
            <a:lvl2pPr marL="0" lvl="1" indent="0" algn="r">
              <a:spcBef>
                <a:spcPts val="0"/>
              </a:spcBef>
              <a:buNone/>
              <a:defRPr sz="1200" b="0" i="0" u="none" strike="noStrike" cap="none">
                <a:solidFill>
                  <a:srgbClr val="888888"/>
                </a:solidFill>
                <a:latin typeface="Arial"/>
                <a:ea typeface="Arial"/>
                <a:cs typeface="Arial"/>
                <a:sym typeface="Arial"/>
              </a:defRPr>
            </a:lvl2pPr>
            <a:lvl3pPr marL="0" lvl="2" indent="0" algn="r">
              <a:spcBef>
                <a:spcPts val="0"/>
              </a:spcBef>
              <a:buNone/>
              <a:defRPr sz="1200" b="0" i="0" u="none" strike="noStrike" cap="none">
                <a:solidFill>
                  <a:srgbClr val="888888"/>
                </a:solidFill>
                <a:latin typeface="Arial"/>
                <a:ea typeface="Arial"/>
                <a:cs typeface="Arial"/>
                <a:sym typeface="Arial"/>
              </a:defRPr>
            </a:lvl3pPr>
            <a:lvl4pPr marL="0" lvl="3" indent="0" algn="r">
              <a:spcBef>
                <a:spcPts val="0"/>
              </a:spcBef>
              <a:buNone/>
              <a:defRPr sz="1200" b="0" i="0" u="none" strike="noStrike" cap="none">
                <a:solidFill>
                  <a:srgbClr val="888888"/>
                </a:solidFill>
                <a:latin typeface="Arial"/>
                <a:ea typeface="Arial"/>
                <a:cs typeface="Arial"/>
                <a:sym typeface="Arial"/>
              </a:defRPr>
            </a:lvl4pPr>
            <a:lvl5pPr marL="0" lvl="4" indent="0" algn="r">
              <a:spcBef>
                <a:spcPts val="0"/>
              </a:spcBef>
              <a:buNone/>
              <a:defRPr sz="1200" b="0" i="0" u="none" strike="noStrike" cap="none">
                <a:solidFill>
                  <a:srgbClr val="888888"/>
                </a:solidFill>
                <a:latin typeface="Arial"/>
                <a:ea typeface="Arial"/>
                <a:cs typeface="Arial"/>
                <a:sym typeface="Arial"/>
              </a:defRPr>
            </a:lvl5pPr>
            <a:lvl6pPr marL="0" lvl="5" indent="0" algn="r">
              <a:spcBef>
                <a:spcPts val="0"/>
              </a:spcBef>
              <a:buNone/>
              <a:defRPr sz="1200" b="0" i="0" u="none" strike="noStrike" cap="none">
                <a:solidFill>
                  <a:srgbClr val="888888"/>
                </a:solidFill>
                <a:latin typeface="Arial"/>
                <a:ea typeface="Arial"/>
                <a:cs typeface="Arial"/>
                <a:sym typeface="Arial"/>
              </a:defRPr>
            </a:lvl6pPr>
            <a:lvl7pPr marL="0" lvl="6" indent="0" algn="r">
              <a:spcBef>
                <a:spcPts val="0"/>
              </a:spcBef>
              <a:buNone/>
              <a:defRPr sz="1200" b="0" i="0" u="none" strike="noStrike" cap="none">
                <a:solidFill>
                  <a:srgbClr val="888888"/>
                </a:solidFill>
                <a:latin typeface="Arial"/>
                <a:ea typeface="Arial"/>
                <a:cs typeface="Arial"/>
                <a:sym typeface="Arial"/>
              </a:defRPr>
            </a:lvl7pPr>
            <a:lvl8pPr marL="0" lvl="7" indent="0" algn="r">
              <a:spcBef>
                <a:spcPts val="0"/>
              </a:spcBef>
              <a:buNone/>
              <a:defRPr sz="1200" b="0" i="0" u="none" strike="noStrike" cap="none">
                <a:solidFill>
                  <a:srgbClr val="888888"/>
                </a:solidFill>
                <a:latin typeface="Arial"/>
                <a:ea typeface="Arial"/>
                <a:cs typeface="Arial"/>
                <a:sym typeface="Arial"/>
              </a:defRPr>
            </a:lvl8pPr>
            <a:lvl9pPr marL="0" lvl="8" indent="0" algn="r">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02221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itle, Text and Clip Art">
    <p:spTree>
      <p:nvGrpSpPr>
        <p:cNvPr id="1" name="Shape 40"/>
        <p:cNvGrpSpPr/>
        <p:nvPr/>
      </p:nvGrpSpPr>
      <p:grpSpPr>
        <a:xfrm>
          <a:off x="0" y="0"/>
          <a:ext cx="0" cy="0"/>
          <a:chOff x="0" y="0"/>
          <a:chExt cx="0" cy="0"/>
        </a:xfrm>
      </p:grpSpPr>
      <p:sp>
        <p:nvSpPr>
          <p:cNvPr id="41" name="Google Shape;41;p4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4"/>
          <p:cNvSpPr txBox="1">
            <a:spLocks noGrp="1"/>
          </p:cNvSpPr>
          <p:nvPr>
            <p:ph type="body" idx="1"/>
          </p:nvPr>
        </p:nvSpPr>
        <p:spPr>
          <a:xfrm>
            <a:off x="609600" y="1600200"/>
            <a:ext cx="5384800" cy="4495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4"/>
          <p:cNvSpPr>
            <a:spLocks noGrp="1"/>
          </p:cNvSpPr>
          <p:nvPr>
            <p:ph type="clipArt" idx="2"/>
          </p:nvPr>
        </p:nvSpPr>
        <p:spPr>
          <a:xfrm>
            <a:off x="6197600" y="1600200"/>
            <a:ext cx="5384800" cy="4495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44"/>
          <p:cNvSpPr txBox="1">
            <a:spLocks noGrp="1"/>
          </p:cNvSpPr>
          <p:nvPr>
            <p:ph type="dt" idx="10"/>
          </p:nvPr>
        </p:nvSpPr>
        <p:spPr>
          <a:xfrm>
            <a:off x="609600" y="6248400"/>
            <a:ext cx="284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Dr. M. Susila, Associate Professor, ECE, SRMIST-KTR</a:t>
            </a:r>
            <a:endParaRPr/>
          </a:p>
        </p:txBody>
      </p:sp>
      <p:sp>
        <p:nvSpPr>
          <p:cNvPr id="46" name="Google Shape;46;p44"/>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Arial"/>
                <a:ea typeface="Arial"/>
                <a:cs typeface="Arial"/>
                <a:sym typeface="Arial"/>
              </a:defRPr>
            </a:lvl1pPr>
            <a:lvl2pPr marL="0" lvl="1" indent="0" algn="r">
              <a:spcBef>
                <a:spcPts val="0"/>
              </a:spcBef>
              <a:buNone/>
              <a:defRPr sz="1200" b="0" i="0" u="none" strike="noStrike" cap="none">
                <a:solidFill>
                  <a:srgbClr val="888888"/>
                </a:solidFill>
                <a:latin typeface="Arial"/>
                <a:ea typeface="Arial"/>
                <a:cs typeface="Arial"/>
                <a:sym typeface="Arial"/>
              </a:defRPr>
            </a:lvl2pPr>
            <a:lvl3pPr marL="0" lvl="2" indent="0" algn="r">
              <a:spcBef>
                <a:spcPts val="0"/>
              </a:spcBef>
              <a:buNone/>
              <a:defRPr sz="1200" b="0" i="0" u="none" strike="noStrike" cap="none">
                <a:solidFill>
                  <a:srgbClr val="888888"/>
                </a:solidFill>
                <a:latin typeface="Arial"/>
                <a:ea typeface="Arial"/>
                <a:cs typeface="Arial"/>
                <a:sym typeface="Arial"/>
              </a:defRPr>
            </a:lvl3pPr>
            <a:lvl4pPr marL="0" lvl="3" indent="0" algn="r">
              <a:spcBef>
                <a:spcPts val="0"/>
              </a:spcBef>
              <a:buNone/>
              <a:defRPr sz="1200" b="0" i="0" u="none" strike="noStrike" cap="none">
                <a:solidFill>
                  <a:srgbClr val="888888"/>
                </a:solidFill>
                <a:latin typeface="Arial"/>
                <a:ea typeface="Arial"/>
                <a:cs typeface="Arial"/>
                <a:sym typeface="Arial"/>
              </a:defRPr>
            </a:lvl4pPr>
            <a:lvl5pPr marL="0" lvl="4" indent="0" algn="r">
              <a:spcBef>
                <a:spcPts val="0"/>
              </a:spcBef>
              <a:buNone/>
              <a:defRPr sz="1200" b="0" i="0" u="none" strike="noStrike" cap="none">
                <a:solidFill>
                  <a:srgbClr val="888888"/>
                </a:solidFill>
                <a:latin typeface="Arial"/>
                <a:ea typeface="Arial"/>
                <a:cs typeface="Arial"/>
                <a:sym typeface="Arial"/>
              </a:defRPr>
            </a:lvl5pPr>
            <a:lvl6pPr marL="0" lvl="5" indent="0" algn="r">
              <a:spcBef>
                <a:spcPts val="0"/>
              </a:spcBef>
              <a:buNone/>
              <a:defRPr sz="1200" b="0" i="0" u="none" strike="noStrike" cap="none">
                <a:solidFill>
                  <a:srgbClr val="888888"/>
                </a:solidFill>
                <a:latin typeface="Arial"/>
                <a:ea typeface="Arial"/>
                <a:cs typeface="Arial"/>
                <a:sym typeface="Arial"/>
              </a:defRPr>
            </a:lvl6pPr>
            <a:lvl7pPr marL="0" lvl="6" indent="0" algn="r">
              <a:spcBef>
                <a:spcPts val="0"/>
              </a:spcBef>
              <a:buNone/>
              <a:defRPr sz="1200" b="0" i="0" u="none" strike="noStrike" cap="none">
                <a:solidFill>
                  <a:srgbClr val="888888"/>
                </a:solidFill>
                <a:latin typeface="Arial"/>
                <a:ea typeface="Arial"/>
                <a:cs typeface="Arial"/>
                <a:sym typeface="Arial"/>
              </a:defRPr>
            </a:lvl7pPr>
            <a:lvl8pPr marL="0" lvl="7" indent="0" algn="r">
              <a:spcBef>
                <a:spcPts val="0"/>
              </a:spcBef>
              <a:buNone/>
              <a:defRPr sz="1200" b="0" i="0" u="none" strike="noStrike" cap="none">
                <a:solidFill>
                  <a:srgbClr val="888888"/>
                </a:solidFill>
                <a:latin typeface="Arial"/>
                <a:ea typeface="Arial"/>
                <a:cs typeface="Arial"/>
                <a:sym typeface="Arial"/>
              </a:defRPr>
            </a:lvl8pPr>
            <a:lvl9pPr marL="0" lvl="8" indent="0" algn="r">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60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Dr. M. Susila, Associate Professor, ECE, SRMIST-KTR</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4531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Dr. M. Susila, Associate Professor, ECE, SRMIST-KTR</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30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Dr. M. Susila, Associate Professor, ECE, SRMIST-KTR</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810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Dr. M. Susila, Associate Professor, ECE, SRMIST-KTR</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939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Dr. M. Susila, Associate Professor, ECE, SRMIST-KTR</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93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Dr. M. Susila, Associate Professor, ECE, SRMIST-KTR</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2802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Dr. M. Susila, Associate Professor, ECE, SRMIST-KTR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366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Dr. M. Susila, Associate Professor, ECE, SRMIST-KTR</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3865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Dr. M. Susila, Associate Professor, ECE, SRMIST-KTR</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70688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title"/>
          </p:nvPr>
        </p:nvSpPr>
        <p:spPr>
          <a:xfrm>
            <a:off x="79857" y="1067686"/>
            <a:ext cx="11505063" cy="100439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ct val="100000"/>
              <a:buFont typeface="Arial"/>
              <a:buNone/>
            </a:pPr>
            <a:r>
              <a:rPr lang="en-US" sz="2800" b="1" dirty="0">
                <a:solidFill>
                  <a:srgbClr val="2F5496"/>
                </a:solidFill>
                <a:latin typeface="Arial"/>
                <a:ea typeface="Arial"/>
                <a:cs typeface="Arial"/>
                <a:sym typeface="Arial"/>
              </a:rPr>
              <a:t>18ECE340T- MACHINE PERCEPTION WITH COGNITION</a:t>
            </a:r>
            <a:endParaRPr sz="2800" dirty="0">
              <a:solidFill>
                <a:srgbClr val="2F5496"/>
              </a:solidFill>
              <a:latin typeface="Arial"/>
              <a:ea typeface="Arial"/>
              <a:cs typeface="Arial"/>
              <a:sym typeface="Arial"/>
            </a:endParaRPr>
          </a:p>
        </p:txBody>
      </p:sp>
      <p:sp>
        <p:nvSpPr>
          <p:cNvPr id="110" name="Google Shape;110;p1"/>
          <p:cNvSpPr txBox="1">
            <a:spLocks noGrp="1"/>
          </p:cNvSpPr>
          <p:nvPr>
            <p:ph idx="1"/>
          </p:nvPr>
        </p:nvSpPr>
        <p:spPr>
          <a:xfrm>
            <a:off x="826610" y="2783275"/>
            <a:ext cx="10350905" cy="202318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70C0"/>
              </a:buClr>
              <a:buSzPct val="100000"/>
              <a:buNone/>
            </a:pPr>
            <a:r>
              <a:rPr lang="en-US" sz="4000" b="1" dirty="0">
                <a:solidFill>
                  <a:srgbClr val="0070C0"/>
                </a:solidFill>
                <a:latin typeface="Arial"/>
                <a:ea typeface="Arial"/>
                <a:cs typeface="Arial"/>
                <a:sym typeface="Arial"/>
              </a:rPr>
              <a:t>UNIT-2</a:t>
            </a:r>
            <a:endParaRPr sz="4000" dirty="0">
              <a:solidFill>
                <a:srgbClr val="0070C0"/>
              </a:solidFill>
              <a:latin typeface="Arial"/>
              <a:ea typeface="Arial"/>
              <a:cs typeface="Arial"/>
              <a:sym typeface="Arial"/>
            </a:endParaRPr>
          </a:p>
          <a:p>
            <a:pPr marL="0" lvl="0" indent="0" algn="ctr" rtl="0">
              <a:lnSpc>
                <a:spcPct val="90000"/>
              </a:lnSpc>
              <a:spcBef>
                <a:spcPts val="1000"/>
              </a:spcBef>
              <a:spcAft>
                <a:spcPts val="0"/>
              </a:spcAft>
              <a:buClr>
                <a:srgbClr val="BB4DBE"/>
              </a:buClr>
              <a:buSzPct val="100000"/>
              <a:buNone/>
            </a:pPr>
            <a:r>
              <a:rPr lang="en-US" sz="4000" b="1" dirty="0">
                <a:solidFill>
                  <a:srgbClr val="0070C0"/>
                </a:solidFill>
                <a:latin typeface="Arial"/>
                <a:ea typeface="Arial"/>
                <a:cs typeface="Arial"/>
                <a:sym typeface="Arial"/>
              </a:rPr>
              <a:t>Analysis of Shapes and Regions </a:t>
            </a:r>
            <a:endParaRPr sz="4000" dirty="0">
              <a:solidFill>
                <a:srgbClr val="0070C0"/>
              </a:solidFill>
              <a:latin typeface="Arial"/>
              <a:ea typeface="Arial"/>
              <a:cs typeface="Arial"/>
              <a:sym typeface="Arial"/>
            </a:endParaRPr>
          </a:p>
          <a:p>
            <a:pPr marL="457200" lvl="1" indent="0" algn="l" rtl="0">
              <a:lnSpc>
                <a:spcPct val="90000"/>
              </a:lnSpc>
              <a:spcBef>
                <a:spcPts val="500"/>
              </a:spcBef>
              <a:spcAft>
                <a:spcPts val="0"/>
              </a:spcAft>
              <a:buClr>
                <a:schemeClr val="dk1"/>
              </a:buClr>
              <a:buSzPct val="100000"/>
              <a:buNone/>
            </a:pPr>
            <a:endParaRPr dirty="0">
              <a:solidFill>
                <a:schemeClr val="accent1"/>
              </a:solidFill>
            </a:endParaRPr>
          </a:p>
          <a:p>
            <a:pPr marL="457200" lvl="1" indent="0" algn="l" rtl="0">
              <a:lnSpc>
                <a:spcPct val="90000"/>
              </a:lnSpc>
              <a:spcBef>
                <a:spcPts val="500"/>
              </a:spcBef>
              <a:spcAft>
                <a:spcPts val="0"/>
              </a:spcAft>
              <a:buClr>
                <a:schemeClr val="dk1"/>
              </a:buClr>
              <a:buSzPct val="100000"/>
              <a:buNone/>
            </a:pPr>
            <a:endParaRPr dirty="0"/>
          </a:p>
        </p:txBody>
      </p:sp>
      <p:sp>
        <p:nvSpPr>
          <p:cNvPr id="111" name="Google Shape;111;p1"/>
          <p:cNvSpPr txBox="1"/>
          <p:nvPr/>
        </p:nvSpPr>
        <p:spPr>
          <a:xfrm>
            <a:off x="105055" y="5335021"/>
            <a:ext cx="5770791" cy="2442904"/>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rgbClr val="C00000"/>
              </a:buClr>
              <a:buSzPts val="3400"/>
              <a:buFont typeface="Arial"/>
              <a:buNone/>
            </a:pPr>
            <a:r>
              <a:rPr lang="en-US" sz="2000" b="0" i="1" u="none" strike="noStrike" cap="none" dirty="0">
                <a:solidFill>
                  <a:schemeClr val="accent3">
                    <a:lumMod val="50000"/>
                  </a:schemeClr>
                </a:solidFill>
                <a:latin typeface="Arial"/>
                <a:ea typeface="Arial"/>
                <a:cs typeface="Arial"/>
                <a:sym typeface="Arial"/>
              </a:rPr>
              <a:t>Reference Book</a:t>
            </a:r>
            <a:endParaRPr sz="2000" i="1" dirty="0">
              <a:solidFill>
                <a:schemeClr val="accent3">
                  <a:lumMod val="50000"/>
                </a:schemeClr>
              </a:solidFill>
            </a:endParaRPr>
          </a:p>
          <a:p>
            <a:pPr marL="457200" marR="0" lvl="1" indent="0" algn="l" rtl="0">
              <a:lnSpc>
                <a:spcPct val="90000"/>
              </a:lnSpc>
              <a:spcBef>
                <a:spcPts val="500"/>
              </a:spcBef>
              <a:spcAft>
                <a:spcPts val="0"/>
              </a:spcAft>
              <a:buClr>
                <a:srgbClr val="C00000"/>
              </a:buClr>
              <a:buSzPts val="3400"/>
              <a:buFont typeface="Arial"/>
              <a:buNone/>
            </a:pPr>
            <a:r>
              <a:rPr lang="en-US" sz="2000" b="0" i="0" u="none" strike="noStrike" cap="none" dirty="0">
                <a:solidFill>
                  <a:schemeClr val="accent3">
                    <a:lumMod val="50000"/>
                  </a:schemeClr>
                </a:solidFill>
                <a:latin typeface="Arial"/>
                <a:ea typeface="Arial"/>
                <a:cs typeface="Arial"/>
                <a:sym typeface="Arial"/>
              </a:rPr>
              <a:t>Computer and Machine Vision by </a:t>
            </a:r>
            <a:r>
              <a:rPr lang="en-US" sz="2000" b="0" i="0" u="none" strike="noStrike" cap="none" dirty="0" err="1">
                <a:solidFill>
                  <a:schemeClr val="accent3">
                    <a:lumMod val="50000"/>
                  </a:schemeClr>
                </a:solidFill>
                <a:latin typeface="Arial"/>
                <a:ea typeface="Arial"/>
                <a:cs typeface="Arial"/>
                <a:sym typeface="Arial"/>
              </a:rPr>
              <a:t>E.R.Davies</a:t>
            </a:r>
            <a:endParaRPr sz="2000" dirty="0">
              <a:solidFill>
                <a:schemeClr val="accent3">
                  <a:lumMod val="50000"/>
                </a:schemeClr>
              </a:solidFill>
            </a:endParaRPr>
          </a:p>
        </p:txBody>
      </p:sp>
      <p:pic>
        <p:nvPicPr>
          <p:cNvPr id="113" name="Google Shape;113;p1"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 name="Footer Placeholder 1">
            <a:extLst>
              <a:ext uri="{FF2B5EF4-FFF2-40B4-BE49-F238E27FC236}">
                <a16:creationId xmlns:a16="http://schemas.microsoft.com/office/drawing/2014/main" id="{0B8893AD-AB9A-A61A-8A7E-AD106B918BEE}"/>
              </a:ext>
            </a:extLst>
          </p:cNvPr>
          <p:cNvSpPr>
            <a:spLocks noGrp="1"/>
          </p:cNvSpPr>
          <p:nvPr>
            <p:ph type="ftr" sz="quarter" idx="11"/>
          </p:nvPr>
        </p:nvSpPr>
        <p:spPr/>
        <p:txBody>
          <a:bodyPr/>
          <a:lstStyle/>
          <a:p>
            <a:r>
              <a:rPr lang="en-IN" dirty="0"/>
              <a:t>Dr. M. Susila, Associate Professor, ECE, SRMIST-KTR</a:t>
            </a:r>
          </a:p>
        </p:txBody>
      </p:sp>
      <p:sp>
        <p:nvSpPr>
          <p:cNvPr id="3" name="Slide Number Placeholder 2">
            <a:extLst>
              <a:ext uri="{FF2B5EF4-FFF2-40B4-BE49-F238E27FC236}">
                <a16:creationId xmlns:a16="http://schemas.microsoft.com/office/drawing/2014/main" id="{ECDD526F-4F0D-CC73-148F-C2FC8C702B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79" name="Google Shape;179;p9"/>
          <p:cNvSpPr txBox="1"/>
          <p:nvPr/>
        </p:nvSpPr>
        <p:spPr>
          <a:xfrm>
            <a:off x="1006296" y="2116263"/>
            <a:ext cx="6486071" cy="378565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None/>
            </a:pPr>
            <a:r>
              <a:rPr lang="en-US" sz="2400" b="1" i="0" u="none" strike="noStrike" cap="none" dirty="0">
                <a:solidFill>
                  <a:schemeClr val="dk2"/>
                </a:solidFill>
                <a:latin typeface="Verdana"/>
                <a:ea typeface="Verdana"/>
                <a:cs typeface="Verdana"/>
                <a:sym typeface="Verdana"/>
              </a:rPr>
              <a:t>1. Thresholding a gray-tone image</a:t>
            </a:r>
            <a:endParaRPr dirty="0"/>
          </a:p>
          <a:p>
            <a:pPr marL="457200" marR="0" lvl="0" indent="-304800" algn="l" rtl="0">
              <a:spcBef>
                <a:spcPts val="0"/>
              </a:spcBef>
              <a:spcAft>
                <a:spcPts val="0"/>
              </a:spcAft>
              <a:buClr>
                <a:schemeClr val="dk1"/>
              </a:buClr>
              <a:buSzPts val="2400"/>
              <a:buFont typeface="Arial"/>
              <a:buNone/>
            </a:pPr>
            <a:endParaRPr sz="2400" b="1" i="0" u="none" strike="noStrike" cap="none" dirty="0">
              <a:solidFill>
                <a:schemeClr val="dk2"/>
              </a:solidFill>
              <a:latin typeface="Verdana"/>
              <a:ea typeface="Verdana"/>
              <a:cs typeface="Verdana"/>
              <a:sym typeface="Verdana"/>
            </a:endParaRPr>
          </a:p>
          <a:p>
            <a:pPr marL="457200" marR="0" lvl="0" indent="-457200" algn="l" rtl="0">
              <a:spcBef>
                <a:spcPts val="0"/>
              </a:spcBef>
              <a:spcAft>
                <a:spcPts val="0"/>
              </a:spcAft>
              <a:buNone/>
            </a:pPr>
            <a:r>
              <a:rPr lang="en-US" sz="2400" b="1" i="0" u="none" strike="noStrike" cap="none" dirty="0">
                <a:solidFill>
                  <a:schemeClr val="dk2"/>
                </a:solidFill>
                <a:latin typeface="Verdana"/>
                <a:ea typeface="Verdana"/>
                <a:cs typeface="Verdana"/>
                <a:sym typeface="Verdana"/>
              </a:rPr>
              <a:t>2.  Determining good thresholds </a:t>
            </a:r>
            <a:endParaRPr dirty="0"/>
          </a:p>
          <a:p>
            <a:pPr marL="457200" marR="0" lvl="0" indent="-304800" algn="l" rtl="0">
              <a:spcBef>
                <a:spcPts val="0"/>
              </a:spcBef>
              <a:spcAft>
                <a:spcPts val="0"/>
              </a:spcAft>
              <a:buClr>
                <a:schemeClr val="dk1"/>
              </a:buClr>
              <a:buSzPts val="2400"/>
              <a:buFont typeface="Arial"/>
              <a:buNone/>
            </a:pPr>
            <a:endParaRPr sz="2400" b="1" i="0" u="none" strike="noStrike" cap="none" dirty="0">
              <a:solidFill>
                <a:schemeClr val="dk2"/>
              </a:solidFill>
              <a:latin typeface="Verdana"/>
              <a:ea typeface="Verdana"/>
              <a:cs typeface="Verdana"/>
              <a:sym typeface="Verdana"/>
            </a:endParaRPr>
          </a:p>
          <a:p>
            <a:pPr marL="457200" marR="0" lvl="0" indent="-457200" algn="l" rtl="0">
              <a:spcBef>
                <a:spcPts val="0"/>
              </a:spcBef>
              <a:spcAft>
                <a:spcPts val="0"/>
              </a:spcAft>
              <a:buNone/>
            </a:pPr>
            <a:r>
              <a:rPr lang="en-US" sz="2400" b="1" i="0" u="none" strike="noStrike" cap="none" dirty="0">
                <a:solidFill>
                  <a:schemeClr val="dk2"/>
                </a:solidFill>
                <a:latin typeface="Verdana"/>
                <a:ea typeface="Verdana"/>
                <a:cs typeface="Verdana"/>
                <a:sym typeface="Verdana"/>
              </a:rPr>
              <a:t>3.  Connected components analysis</a:t>
            </a:r>
            <a:endParaRPr dirty="0"/>
          </a:p>
          <a:p>
            <a:pPr marL="457200" marR="0" lvl="0" indent="-304800" algn="l" rtl="0">
              <a:spcBef>
                <a:spcPts val="0"/>
              </a:spcBef>
              <a:spcAft>
                <a:spcPts val="0"/>
              </a:spcAft>
              <a:buClr>
                <a:schemeClr val="dk1"/>
              </a:buClr>
              <a:buSzPts val="2400"/>
              <a:buFont typeface="Arial"/>
              <a:buNone/>
            </a:pPr>
            <a:endParaRPr sz="2400" b="1" i="0" u="none" strike="noStrike" cap="none" dirty="0">
              <a:solidFill>
                <a:schemeClr val="dk2"/>
              </a:solidFill>
              <a:latin typeface="Verdana"/>
              <a:ea typeface="Verdana"/>
              <a:cs typeface="Verdana"/>
              <a:sym typeface="Verdana"/>
            </a:endParaRPr>
          </a:p>
          <a:p>
            <a:pPr marL="457200" marR="0" lvl="0" indent="-457200" algn="l" rtl="0">
              <a:spcBef>
                <a:spcPts val="0"/>
              </a:spcBef>
              <a:spcAft>
                <a:spcPts val="0"/>
              </a:spcAft>
              <a:buNone/>
            </a:pPr>
            <a:r>
              <a:rPr lang="en-US" sz="2400" b="1" i="0" u="none" strike="noStrike" cap="none" dirty="0">
                <a:solidFill>
                  <a:schemeClr val="dk2"/>
                </a:solidFill>
                <a:latin typeface="Verdana"/>
                <a:ea typeface="Verdana"/>
                <a:cs typeface="Verdana"/>
                <a:sym typeface="Verdana"/>
              </a:rPr>
              <a:t>4.  Binary mathematical morphology</a:t>
            </a:r>
            <a:endParaRPr dirty="0"/>
          </a:p>
          <a:p>
            <a:pPr marL="457200" marR="0" lvl="0" indent="-304800" algn="l" rtl="0">
              <a:spcBef>
                <a:spcPts val="0"/>
              </a:spcBef>
              <a:spcAft>
                <a:spcPts val="0"/>
              </a:spcAft>
              <a:buClr>
                <a:schemeClr val="dk1"/>
              </a:buClr>
              <a:buSzPts val="2400"/>
              <a:buFont typeface="Arial"/>
              <a:buNone/>
            </a:pPr>
            <a:endParaRPr sz="2400" b="1" i="0" u="none" strike="noStrike" cap="none" dirty="0">
              <a:solidFill>
                <a:schemeClr val="dk2"/>
              </a:solidFill>
              <a:latin typeface="Verdana"/>
              <a:ea typeface="Verdana"/>
              <a:cs typeface="Verdana"/>
              <a:sym typeface="Verdana"/>
            </a:endParaRPr>
          </a:p>
          <a:p>
            <a:pPr marL="457200" marR="0" lvl="0" indent="-457200" algn="l" rtl="0">
              <a:spcBef>
                <a:spcPts val="0"/>
              </a:spcBef>
              <a:spcAft>
                <a:spcPts val="0"/>
              </a:spcAft>
              <a:buNone/>
            </a:pPr>
            <a:r>
              <a:rPr lang="en-US" sz="2400" b="1" i="0" u="none" strike="noStrike" cap="none" dirty="0">
                <a:solidFill>
                  <a:schemeClr val="dk2"/>
                </a:solidFill>
                <a:latin typeface="Verdana"/>
                <a:ea typeface="Verdana"/>
                <a:cs typeface="Verdana"/>
                <a:sym typeface="Verdana"/>
              </a:rPr>
              <a:t>5.  All sorts of feature extractors</a:t>
            </a:r>
            <a:endParaRPr dirty="0"/>
          </a:p>
          <a:p>
            <a:pPr marL="457200" marR="0" lvl="0" indent="-457200" algn="l" rtl="0">
              <a:spcBef>
                <a:spcPts val="0"/>
              </a:spcBef>
              <a:spcAft>
                <a:spcPts val="0"/>
              </a:spcAft>
              <a:buNone/>
            </a:pPr>
            <a:r>
              <a:rPr lang="en-US" sz="2400" b="1" i="0" u="none" strike="noStrike" cap="none" dirty="0">
                <a:solidFill>
                  <a:schemeClr val="dk2"/>
                </a:solidFill>
                <a:latin typeface="Verdana"/>
                <a:ea typeface="Verdana"/>
                <a:cs typeface="Verdana"/>
                <a:sym typeface="Verdana"/>
              </a:rPr>
              <a:t>     (area, centroid, circularity, …)</a:t>
            </a:r>
            <a:endParaRPr dirty="0"/>
          </a:p>
        </p:txBody>
      </p:sp>
      <p:pic>
        <p:nvPicPr>
          <p:cNvPr id="180" name="Google Shape;180;p9" descr="C:\Users\admin\Desktop\download.png"/>
          <p:cNvPicPr preferRelativeResize="0"/>
          <p:nvPr/>
        </p:nvPicPr>
        <p:blipFill rotWithShape="1">
          <a:blip r:embed="rId3">
            <a:alphaModFix/>
          </a:blip>
          <a:srcRect l="3443" t="18274" b="16145"/>
          <a:stretch/>
        </p:blipFill>
        <p:spPr>
          <a:xfrm>
            <a:off x="10535527" y="0"/>
            <a:ext cx="1419367" cy="710637"/>
          </a:xfrm>
          <a:prstGeom prst="rect">
            <a:avLst/>
          </a:prstGeom>
          <a:noFill/>
          <a:ln>
            <a:noFill/>
          </a:ln>
        </p:spPr>
      </p:pic>
      <p:sp>
        <p:nvSpPr>
          <p:cNvPr id="181" name="Google Shape;181;p9"/>
          <p:cNvSpPr/>
          <p:nvPr/>
        </p:nvSpPr>
        <p:spPr>
          <a:xfrm>
            <a:off x="1104761" y="956085"/>
            <a:ext cx="7630252"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0" i="0" u="none" strike="noStrike" cap="none" dirty="0">
                <a:solidFill>
                  <a:schemeClr val="lt1"/>
                </a:solidFill>
                <a:latin typeface="Arial"/>
                <a:ea typeface="Arial"/>
                <a:cs typeface="Arial"/>
                <a:sym typeface="Arial"/>
              </a:rPr>
              <a:t>Useful Operations</a:t>
            </a:r>
            <a:endParaRPr sz="4800" b="0" i="0" u="none" strike="noStrike" cap="none" dirty="0">
              <a:solidFill>
                <a:schemeClr val="lt1"/>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8C7E024C-0BA0-569F-8B17-7C0BA6354654}"/>
              </a:ext>
            </a:extLst>
          </p:cNvPr>
          <p:cNvSpPr>
            <a:spLocks noGrp="1"/>
          </p:cNvSpPr>
          <p:nvPr>
            <p:ph type="ftr" sz="quarter" idx="11"/>
          </p:nvPr>
        </p:nvSpPr>
        <p:spPr/>
        <p:txBody>
          <a:bodyPr/>
          <a:lstStyle/>
          <a:p>
            <a:r>
              <a:rPr lang="en-IN"/>
              <a:t>Dr. M. Susila, Associate Professor, ECE, SRMIST-KTR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10"/>
          <p:cNvSpPr txBox="1">
            <a:spLocks noGrp="1"/>
          </p:cNvSpPr>
          <p:nvPr>
            <p:ph type="body" idx="1"/>
          </p:nvPr>
        </p:nvSpPr>
        <p:spPr>
          <a:xfrm>
            <a:off x="2173288" y="1815307"/>
            <a:ext cx="4032250" cy="4495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Background is black</a:t>
            </a:r>
            <a:endParaRPr/>
          </a:p>
          <a:p>
            <a:pPr marL="228600" lvl="0" indent="-228600" algn="l" rtl="0">
              <a:lnSpc>
                <a:spcPct val="90000"/>
              </a:lnSpc>
              <a:spcBef>
                <a:spcPts val="1000"/>
              </a:spcBef>
              <a:spcAft>
                <a:spcPts val="0"/>
              </a:spcAft>
              <a:buClr>
                <a:schemeClr val="dk1"/>
              </a:buClr>
              <a:buSzPts val="2400"/>
              <a:buChar char="•"/>
            </a:pPr>
            <a:r>
              <a:rPr lang="en-US" sz="2400"/>
              <a:t>Healthy cherry is bright</a:t>
            </a:r>
            <a:endParaRPr/>
          </a:p>
          <a:p>
            <a:pPr marL="228600" lvl="0" indent="-228600" algn="l" rtl="0">
              <a:lnSpc>
                <a:spcPct val="90000"/>
              </a:lnSpc>
              <a:spcBef>
                <a:spcPts val="1000"/>
              </a:spcBef>
              <a:spcAft>
                <a:spcPts val="0"/>
              </a:spcAft>
              <a:buClr>
                <a:schemeClr val="dk1"/>
              </a:buClr>
              <a:buSzPts val="2400"/>
              <a:buChar char="•"/>
            </a:pPr>
            <a:r>
              <a:rPr lang="en-US" sz="2400"/>
              <a:t>Bruise is medium dark</a:t>
            </a:r>
            <a:endParaRPr/>
          </a:p>
          <a:p>
            <a:pPr marL="228600" lvl="0" indent="-228600" algn="l" rtl="0">
              <a:lnSpc>
                <a:spcPct val="90000"/>
              </a:lnSpc>
              <a:spcBef>
                <a:spcPts val="1000"/>
              </a:spcBef>
              <a:spcAft>
                <a:spcPts val="0"/>
              </a:spcAft>
              <a:buClr>
                <a:schemeClr val="dk1"/>
              </a:buClr>
              <a:buSzPts val="2400"/>
              <a:buChar char="•"/>
            </a:pPr>
            <a:r>
              <a:rPr lang="en-US" sz="2400"/>
              <a:t>Histogram shows two cherry regions (black background has been removed)</a:t>
            </a:r>
            <a:endParaRPr/>
          </a:p>
        </p:txBody>
      </p:sp>
      <p:pic>
        <p:nvPicPr>
          <p:cNvPr id="188" name="Google Shape;188;p10" descr="bruise"/>
          <p:cNvPicPr preferRelativeResize="0">
            <a:picLocks noGrp="1"/>
          </p:cNvPicPr>
          <p:nvPr>
            <p:ph type="clipArt" idx="2"/>
          </p:nvPr>
        </p:nvPicPr>
        <p:blipFill rotWithShape="1">
          <a:blip r:embed="rId3">
            <a:alphaModFix/>
          </a:blip>
          <a:srcRect/>
          <a:stretch/>
        </p:blipFill>
        <p:spPr>
          <a:xfrm>
            <a:off x="6894512" y="1137957"/>
            <a:ext cx="4032250" cy="2498725"/>
          </a:xfrm>
          <a:prstGeom prst="rect">
            <a:avLst/>
          </a:prstGeom>
          <a:noFill/>
          <a:ln>
            <a:noFill/>
          </a:ln>
        </p:spPr>
      </p:pic>
      <p:sp>
        <p:nvSpPr>
          <p:cNvPr id="186" name="Google Shape;186;p1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89" name="Google Shape;189;p10" descr="bruise_histogram"/>
          <p:cNvPicPr preferRelativeResize="0"/>
          <p:nvPr/>
        </p:nvPicPr>
        <p:blipFill rotWithShape="1">
          <a:blip r:embed="rId4">
            <a:alphaModFix/>
          </a:blip>
          <a:srcRect/>
          <a:stretch/>
        </p:blipFill>
        <p:spPr>
          <a:xfrm>
            <a:off x="7346950" y="4108452"/>
            <a:ext cx="3127375" cy="1897063"/>
          </a:xfrm>
          <a:prstGeom prst="rect">
            <a:avLst/>
          </a:prstGeom>
          <a:noFill/>
          <a:ln>
            <a:noFill/>
          </a:ln>
        </p:spPr>
      </p:pic>
      <p:sp>
        <p:nvSpPr>
          <p:cNvPr id="190" name="Google Shape;190;p10"/>
          <p:cNvSpPr txBox="1"/>
          <p:nvPr/>
        </p:nvSpPr>
        <p:spPr>
          <a:xfrm>
            <a:off x="7467601" y="6248401"/>
            <a:ext cx="2339975"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Verdana"/>
                <a:ea typeface="Verdana"/>
                <a:cs typeface="Verdana"/>
                <a:sym typeface="Verdana"/>
              </a:rPr>
              <a:t>gray-tone values</a:t>
            </a:r>
            <a:endParaRPr/>
          </a:p>
        </p:txBody>
      </p:sp>
      <p:sp>
        <p:nvSpPr>
          <p:cNvPr id="191" name="Google Shape;191;p10"/>
          <p:cNvSpPr txBox="1"/>
          <p:nvPr/>
        </p:nvSpPr>
        <p:spPr>
          <a:xfrm>
            <a:off x="6324600" y="5156201"/>
            <a:ext cx="1022350" cy="701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Verdana"/>
                <a:ea typeface="Verdana"/>
                <a:cs typeface="Verdana"/>
                <a:sym typeface="Verdana"/>
              </a:rPr>
              <a:t> pixel</a:t>
            </a:r>
            <a:endParaRPr/>
          </a:p>
          <a:p>
            <a:pPr marL="0" marR="0" lvl="0" indent="0" algn="l" rtl="0">
              <a:spcBef>
                <a:spcPts val="0"/>
              </a:spcBef>
              <a:spcAft>
                <a:spcPts val="0"/>
              </a:spcAft>
              <a:buNone/>
            </a:pPr>
            <a:r>
              <a:rPr lang="en-US" sz="2000" b="0" i="0" u="none" strike="noStrike" cap="none">
                <a:solidFill>
                  <a:schemeClr val="dk1"/>
                </a:solidFill>
                <a:latin typeface="Verdana"/>
                <a:ea typeface="Verdana"/>
                <a:cs typeface="Verdana"/>
                <a:sym typeface="Verdana"/>
              </a:rPr>
              <a:t>counts</a:t>
            </a:r>
            <a:endParaRPr/>
          </a:p>
        </p:txBody>
      </p:sp>
      <p:sp>
        <p:nvSpPr>
          <p:cNvPr id="192" name="Google Shape;192;p10"/>
          <p:cNvSpPr txBox="1"/>
          <p:nvPr/>
        </p:nvSpPr>
        <p:spPr>
          <a:xfrm>
            <a:off x="7146925" y="6127751"/>
            <a:ext cx="3302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Verdana"/>
                <a:ea typeface="Verdana"/>
                <a:cs typeface="Verdana"/>
                <a:sym typeface="Verdana"/>
              </a:rPr>
              <a:t>0</a:t>
            </a:r>
            <a:endParaRPr/>
          </a:p>
        </p:txBody>
      </p:sp>
      <p:sp>
        <p:nvSpPr>
          <p:cNvPr id="193" name="Google Shape;193;p10"/>
          <p:cNvSpPr txBox="1"/>
          <p:nvPr/>
        </p:nvSpPr>
        <p:spPr>
          <a:xfrm>
            <a:off x="10045700" y="6172201"/>
            <a:ext cx="6223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Verdana"/>
                <a:ea typeface="Verdana"/>
                <a:cs typeface="Verdana"/>
                <a:sym typeface="Verdana"/>
              </a:rPr>
              <a:t>256</a:t>
            </a:r>
            <a:endParaRPr/>
          </a:p>
        </p:txBody>
      </p:sp>
      <p:pic>
        <p:nvPicPr>
          <p:cNvPr id="194" name="Google Shape;194;p10" descr="C:\Users\admin\Desktop\download.png"/>
          <p:cNvPicPr preferRelativeResize="0"/>
          <p:nvPr/>
        </p:nvPicPr>
        <p:blipFill rotWithShape="1">
          <a:blip r:embed="rId5">
            <a:alphaModFix/>
          </a:blip>
          <a:srcRect l="3443" t="18274" b="16145"/>
          <a:stretch/>
        </p:blipFill>
        <p:spPr>
          <a:xfrm>
            <a:off x="10535527" y="0"/>
            <a:ext cx="1419367" cy="710637"/>
          </a:xfrm>
          <a:prstGeom prst="rect">
            <a:avLst/>
          </a:prstGeom>
          <a:noFill/>
          <a:ln>
            <a:noFill/>
          </a:ln>
        </p:spPr>
      </p:pic>
      <p:sp>
        <p:nvSpPr>
          <p:cNvPr id="195" name="Google Shape;195;p10"/>
          <p:cNvSpPr/>
          <p:nvPr/>
        </p:nvSpPr>
        <p:spPr>
          <a:xfrm>
            <a:off x="1397838" y="19595"/>
            <a:ext cx="7630252"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0" i="0" u="none" strike="noStrike" cap="none">
                <a:solidFill>
                  <a:schemeClr val="lt1"/>
                </a:solidFill>
                <a:latin typeface="Arial"/>
                <a:ea typeface="Arial"/>
                <a:cs typeface="Arial"/>
                <a:sym typeface="Arial"/>
              </a:rPr>
              <a:t>Thresholding</a:t>
            </a:r>
            <a:endParaRPr sz="4800" b="0" i="0" u="none" strike="noStrike" cap="none">
              <a:solidFill>
                <a:schemeClr val="lt1"/>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76081CD7-8629-A49B-E0AC-B7C1E34555EB}"/>
              </a:ext>
            </a:extLst>
          </p:cNvPr>
          <p:cNvSpPr>
            <a:spLocks noGrp="1"/>
          </p:cNvSpPr>
          <p:nvPr>
            <p:ph type="ftr" idx="11"/>
          </p:nvPr>
        </p:nvSpPr>
        <p:spPr/>
        <p:txBody>
          <a:bodyPr/>
          <a:lstStyle/>
          <a:p>
            <a:r>
              <a:rPr lang="en-IN"/>
              <a:t>Dr. M. Susila, Associate Professor, ECE, SRMIST-KTR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1" name="Google Shape;201;p11" descr="kidney"/>
          <p:cNvPicPr preferRelativeResize="0">
            <a:picLocks noGrp="1"/>
          </p:cNvPicPr>
          <p:nvPr>
            <p:ph sz="half" idx="1"/>
          </p:nvPr>
        </p:nvPicPr>
        <p:blipFill rotWithShape="1">
          <a:blip r:embed="rId3">
            <a:alphaModFix/>
          </a:blip>
          <a:srcRect/>
          <a:stretch/>
        </p:blipFill>
        <p:spPr>
          <a:xfrm>
            <a:off x="1397838" y="1741955"/>
            <a:ext cx="4038600" cy="3836987"/>
          </a:xfrm>
          <a:prstGeom prst="rect">
            <a:avLst/>
          </a:prstGeom>
          <a:noFill/>
          <a:ln>
            <a:noFill/>
          </a:ln>
        </p:spPr>
      </p:pic>
      <p:pic>
        <p:nvPicPr>
          <p:cNvPr id="202" name="Google Shape;202;p11" descr="thresh"/>
          <p:cNvPicPr preferRelativeResize="0">
            <a:picLocks noGrp="1"/>
          </p:cNvPicPr>
          <p:nvPr>
            <p:ph sz="half" idx="2"/>
          </p:nvPr>
        </p:nvPicPr>
        <p:blipFill rotWithShape="1">
          <a:blip r:embed="rId4">
            <a:alphaModFix/>
          </a:blip>
          <a:srcRect/>
          <a:stretch/>
        </p:blipFill>
        <p:spPr>
          <a:xfrm>
            <a:off x="6248400" y="1693913"/>
            <a:ext cx="4038600" cy="3836987"/>
          </a:xfrm>
          <a:prstGeom prst="rect">
            <a:avLst/>
          </a:prstGeom>
          <a:noFill/>
          <a:ln>
            <a:noFill/>
          </a:ln>
        </p:spPr>
      </p:pic>
      <p:sp>
        <p:nvSpPr>
          <p:cNvPr id="200" name="Google Shape;200;p1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3" name="Google Shape;203;p11"/>
          <p:cNvSpPr txBox="1"/>
          <p:nvPr/>
        </p:nvSpPr>
        <p:spPr>
          <a:xfrm>
            <a:off x="2122245" y="5238780"/>
            <a:ext cx="30476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original gray tone image</a:t>
            </a:r>
            <a:endParaRPr dirty="0"/>
          </a:p>
        </p:txBody>
      </p:sp>
      <p:sp>
        <p:nvSpPr>
          <p:cNvPr id="204" name="Google Shape;204;p11"/>
          <p:cNvSpPr txBox="1"/>
          <p:nvPr/>
        </p:nvSpPr>
        <p:spPr>
          <a:xfrm>
            <a:off x="6686346" y="5213287"/>
            <a:ext cx="346679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binary </a:t>
            </a:r>
            <a:r>
              <a:rPr lang="en-US" sz="1800" dirty="0" err="1">
                <a:solidFill>
                  <a:schemeClr val="dk1"/>
                </a:solidFill>
                <a:latin typeface="Arial"/>
                <a:ea typeface="Arial"/>
                <a:cs typeface="Arial"/>
                <a:sym typeface="Arial"/>
              </a:rPr>
              <a:t>thresholded</a:t>
            </a:r>
            <a:r>
              <a:rPr lang="en-US" sz="1800" dirty="0">
                <a:solidFill>
                  <a:schemeClr val="dk1"/>
                </a:solidFill>
                <a:latin typeface="Arial"/>
                <a:ea typeface="Arial"/>
                <a:cs typeface="Arial"/>
                <a:sym typeface="Arial"/>
              </a:rPr>
              <a:t> image</a:t>
            </a:r>
            <a:endParaRPr dirty="0"/>
          </a:p>
        </p:txBody>
      </p:sp>
      <p:sp>
        <p:nvSpPr>
          <p:cNvPr id="205" name="Google Shape;205;p11"/>
          <p:cNvSpPr/>
          <p:nvPr/>
        </p:nvSpPr>
        <p:spPr>
          <a:xfrm>
            <a:off x="1397838" y="19595"/>
            <a:ext cx="7630252"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lt1"/>
                </a:solidFill>
                <a:latin typeface="Arial"/>
                <a:ea typeface="Arial"/>
                <a:cs typeface="Arial"/>
                <a:sym typeface="Arial"/>
              </a:rPr>
              <a:t>Thresholding Example</a:t>
            </a:r>
            <a:endParaRPr sz="4800">
              <a:solidFill>
                <a:schemeClr val="lt1"/>
              </a:solidFill>
              <a:latin typeface="Arial"/>
              <a:ea typeface="Arial"/>
              <a:cs typeface="Arial"/>
              <a:sym typeface="Arial"/>
            </a:endParaRPr>
          </a:p>
        </p:txBody>
      </p:sp>
      <p:pic>
        <p:nvPicPr>
          <p:cNvPr id="206" name="Google Shape;206;p11" descr="C:\Users\admin\Desktop\download.png"/>
          <p:cNvPicPr preferRelativeResize="0"/>
          <p:nvPr/>
        </p:nvPicPr>
        <p:blipFill rotWithShape="1">
          <a:blip r:embed="rId5">
            <a:alphaModFix/>
          </a:blip>
          <a:srcRect l="3443" t="18274" b="16145"/>
          <a:stretch/>
        </p:blipFill>
        <p:spPr>
          <a:xfrm>
            <a:off x="10535527" y="0"/>
            <a:ext cx="1419367" cy="710637"/>
          </a:xfrm>
          <a:prstGeom prst="rect">
            <a:avLst/>
          </a:prstGeom>
          <a:noFill/>
          <a:ln>
            <a:noFill/>
          </a:ln>
        </p:spPr>
      </p:pic>
      <p:sp>
        <p:nvSpPr>
          <p:cNvPr id="2" name="Footer Placeholder 1">
            <a:extLst>
              <a:ext uri="{FF2B5EF4-FFF2-40B4-BE49-F238E27FC236}">
                <a16:creationId xmlns:a16="http://schemas.microsoft.com/office/drawing/2014/main" id="{42400985-1A2E-1A73-BA5D-178326718479}"/>
              </a:ext>
            </a:extLst>
          </p:cNvPr>
          <p:cNvSpPr>
            <a:spLocks noGrp="1"/>
          </p:cNvSpPr>
          <p:nvPr>
            <p:ph type="ftr" sz="quarter" idx="11"/>
          </p:nvPr>
        </p:nvSpPr>
        <p:spPr/>
        <p:txBody>
          <a:bodyPr/>
          <a:lstStyle/>
          <a:p>
            <a:r>
              <a:rPr lang="en-IN"/>
              <a:t>Dr. M. Susila, Associate Professor, ECE, SRMIST-KTR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idx="1"/>
          </p:nvPr>
        </p:nvSpPr>
        <p:spPr>
          <a:xfrm>
            <a:off x="836383" y="2072085"/>
            <a:ext cx="10350905" cy="2023188"/>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ct val="100000"/>
              <a:buNone/>
            </a:pPr>
            <a:endParaRPr sz="4000">
              <a:solidFill>
                <a:srgbClr val="0070C0"/>
              </a:solidFill>
              <a:latin typeface="Arial"/>
              <a:ea typeface="Arial"/>
              <a:cs typeface="Arial"/>
              <a:sym typeface="Arial"/>
            </a:endParaRPr>
          </a:p>
          <a:p>
            <a:pPr marL="0" lvl="0" indent="0" algn="ctr" rtl="0">
              <a:lnSpc>
                <a:spcPct val="90000"/>
              </a:lnSpc>
              <a:spcBef>
                <a:spcPts val="1000"/>
              </a:spcBef>
              <a:spcAft>
                <a:spcPts val="0"/>
              </a:spcAft>
              <a:buClr>
                <a:srgbClr val="BB4DBE"/>
              </a:buClr>
              <a:buSzPct val="100000"/>
              <a:buNone/>
            </a:pPr>
            <a:r>
              <a:rPr lang="en-US" sz="8000" b="1" i="1">
                <a:solidFill>
                  <a:srgbClr val="BB4DBE"/>
                </a:solidFill>
                <a:latin typeface="Arial"/>
                <a:ea typeface="Arial"/>
                <a:cs typeface="Arial"/>
                <a:sym typeface="Arial"/>
              </a:rPr>
              <a:t>2.CONNECTEDNESS IN BINARY IMAGES</a:t>
            </a:r>
            <a:endParaRPr/>
          </a:p>
          <a:p>
            <a:pPr marL="457200" lvl="1" indent="0" algn="l" rtl="0">
              <a:lnSpc>
                <a:spcPct val="90000"/>
              </a:lnSpc>
              <a:spcBef>
                <a:spcPts val="500"/>
              </a:spcBef>
              <a:spcAft>
                <a:spcPts val="0"/>
              </a:spcAft>
              <a:buClr>
                <a:schemeClr val="dk1"/>
              </a:buClr>
              <a:buSzPct val="100000"/>
              <a:buNone/>
            </a:pPr>
            <a:endParaRPr>
              <a:solidFill>
                <a:schemeClr val="accent1"/>
              </a:solidFill>
            </a:endParaRPr>
          </a:p>
          <a:p>
            <a:pPr marL="457200" lvl="1" indent="0" algn="l" rtl="0">
              <a:lnSpc>
                <a:spcPct val="90000"/>
              </a:lnSpc>
              <a:spcBef>
                <a:spcPts val="500"/>
              </a:spcBef>
              <a:spcAft>
                <a:spcPts val="0"/>
              </a:spcAft>
              <a:buClr>
                <a:schemeClr val="dk1"/>
              </a:buClr>
              <a:buSzPct val="100000"/>
              <a:buNone/>
            </a:pPr>
            <a:endParaRPr/>
          </a:p>
        </p:txBody>
      </p:sp>
      <p:pic>
        <p:nvPicPr>
          <p:cNvPr id="212" name="Google Shape;212;p12"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 name="Footer Placeholder 1">
            <a:extLst>
              <a:ext uri="{FF2B5EF4-FFF2-40B4-BE49-F238E27FC236}">
                <a16:creationId xmlns:a16="http://schemas.microsoft.com/office/drawing/2014/main" id="{1BF95E12-07FB-FC36-6C97-964DBF0A797C}"/>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565BE599-8E27-C74C-B2E2-8220866359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idx="1"/>
          </p:nvPr>
        </p:nvSpPr>
        <p:spPr>
          <a:xfrm>
            <a:off x="101220" y="450166"/>
            <a:ext cx="12090780" cy="2419644"/>
          </a:xfrm>
          <a:prstGeom prst="rect">
            <a:avLst/>
          </a:prstGeom>
          <a:noFill/>
          <a:ln>
            <a:noFill/>
          </a:ln>
        </p:spPr>
        <p:txBody>
          <a:bodyPr spcFirstLastPara="1" wrap="square" lIns="91425" tIns="45700" rIns="91425" bIns="45700" anchor="t" anchorCtr="0">
            <a:normAutofit fontScale="47500" lnSpcReduction="20000"/>
          </a:bodyPr>
          <a:lstStyle/>
          <a:p>
            <a:pPr marL="457200" lvl="1" indent="0" algn="just" rtl="0">
              <a:lnSpc>
                <a:spcPct val="90000"/>
              </a:lnSpc>
              <a:spcBef>
                <a:spcPts val="0"/>
              </a:spcBef>
              <a:spcAft>
                <a:spcPts val="0"/>
              </a:spcAft>
              <a:buClr>
                <a:schemeClr val="dk1"/>
              </a:buClr>
              <a:buSzPct val="100000"/>
              <a:buNone/>
            </a:pPr>
            <a:endParaRPr sz="3500">
              <a:latin typeface="Arial"/>
              <a:ea typeface="Arial"/>
              <a:cs typeface="Arial"/>
              <a:sym typeface="Arial"/>
            </a:endParaRPr>
          </a:p>
          <a:p>
            <a:pPr marL="685800" lvl="1" indent="0" algn="just" rtl="0">
              <a:lnSpc>
                <a:spcPct val="120000"/>
              </a:lnSpc>
              <a:spcBef>
                <a:spcPts val="0"/>
              </a:spcBef>
              <a:spcAft>
                <a:spcPts val="0"/>
              </a:spcAft>
              <a:buClr>
                <a:schemeClr val="dk1"/>
              </a:buClr>
              <a:buSzPct val="100000"/>
              <a:buNone/>
            </a:pPr>
            <a:endParaRPr sz="12400">
              <a:latin typeface="Arial"/>
              <a:ea typeface="Arial"/>
              <a:cs typeface="Arial"/>
              <a:sym typeface="Arial"/>
            </a:endParaRPr>
          </a:p>
          <a:p>
            <a:pPr marL="685800" lvl="1" indent="-229234" algn="just" rtl="0">
              <a:lnSpc>
                <a:spcPct val="120000"/>
              </a:lnSpc>
              <a:spcBef>
                <a:spcPts val="0"/>
              </a:spcBef>
              <a:spcAft>
                <a:spcPts val="0"/>
              </a:spcAft>
              <a:buClr>
                <a:srgbClr val="385623"/>
              </a:buClr>
              <a:buSzPct val="100000"/>
              <a:buChar char="•"/>
            </a:pPr>
            <a:r>
              <a:rPr lang="en-US" sz="7600">
                <a:solidFill>
                  <a:srgbClr val="385623"/>
                </a:solidFill>
                <a:latin typeface="Arial"/>
                <a:ea typeface="Arial"/>
                <a:cs typeface="Arial"/>
                <a:sym typeface="Arial"/>
              </a:rPr>
              <a:t>Consider the colored shapes as foreground objects on a white background.</a:t>
            </a:r>
            <a:endParaRPr sz="7600"/>
          </a:p>
        </p:txBody>
      </p:sp>
      <p:pic>
        <p:nvPicPr>
          <p:cNvPr id="218" name="Google Shape;218;p13"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19" name="Google Shape;219;p13"/>
          <p:cNvSpPr/>
          <p:nvPr/>
        </p:nvSpPr>
        <p:spPr>
          <a:xfrm>
            <a:off x="858129" y="0"/>
            <a:ext cx="9453489" cy="143081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dirty="0">
                <a:solidFill>
                  <a:schemeClr val="lt1"/>
                </a:solidFill>
                <a:latin typeface="Arial"/>
                <a:ea typeface="Arial"/>
                <a:cs typeface="Arial"/>
                <a:sym typeface="Arial"/>
              </a:rPr>
              <a:t>CONNECTEDNESS IN BINARY IMAGES</a:t>
            </a:r>
            <a:endParaRPr dirty="0"/>
          </a:p>
        </p:txBody>
      </p:sp>
      <p:pic>
        <p:nvPicPr>
          <p:cNvPr id="220" name="Google Shape;220;p13" descr="Original shapes image"/>
          <p:cNvPicPr preferRelativeResize="0"/>
          <p:nvPr/>
        </p:nvPicPr>
        <p:blipFill rotWithShape="1">
          <a:blip r:embed="rId4">
            <a:alphaModFix/>
          </a:blip>
          <a:srcRect/>
          <a:stretch/>
        </p:blipFill>
        <p:spPr>
          <a:xfrm>
            <a:off x="6096000" y="2549191"/>
            <a:ext cx="4296851" cy="2877999"/>
          </a:xfrm>
          <a:prstGeom prst="rect">
            <a:avLst/>
          </a:prstGeom>
          <a:noFill/>
          <a:ln>
            <a:noFill/>
          </a:ln>
        </p:spPr>
      </p:pic>
      <p:sp>
        <p:nvSpPr>
          <p:cNvPr id="2" name="Footer Placeholder 1">
            <a:extLst>
              <a:ext uri="{FF2B5EF4-FFF2-40B4-BE49-F238E27FC236}">
                <a16:creationId xmlns:a16="http://schemas.microsoft.com/office/drawing/2014/main" id="{8678D3F4-4BF3-6D89-BE1A-73E39EC273CD}"/>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55D15497-C0E2-69F5-32E2-79A13FB506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4"/>
          <p:cNvSpPr txBox="1">
            <a:spLocks noGrp="1"/>
          </p:cNvSpPr>
          <p:nvPr>
            <p:ph idx="1"/>
          </p:nvPr>
        </p:nvSpPr>
        <p:spPr>
          <a:xfrm>
            <a:off x="50610" y="2011665"/>
            <a:ext cx="12090780" cy="2419644"/>
          </a:xfrm>
          <a:prstGeom prst="rect">
            <a:avLst/>
          </a:prstGeom>
          <a:noFill/>
          <a:ln>
            <a:noFill/>
          </a:ln>
        </p:spPr>
        <p:txBody>
          <a:bodyPr spcFirstLastPara="1" wrap="square" lIns="91425" tIns="45700" rIns="91425" bIns="45700" anchor="t" anchorCtr="0">
            <a:normAutofit/>
          </a:bodyPr>
          <a:lstStyle/>
          <a:p>
            <a:pPr marL="457200" lvl="1" indent="0" algn="just" rtl="0">
              <a:lnSpc>
                <a:spcPct val="90000"/>
              </a:lnSpc>
              <a:spcBef>
                <a:spcPts val="0"/>
              </a:spcBef>
              <a:spcAft>
                <a:spcPts val="0"/>
              </a:spcAft>
              <a:buClr>
                <a:schemeClr val="dk1"/>
              </a:buClr>
              <a:buSzPts val="3500"/>
              <a:buNone/>
            </a:pPr>
            <a:endParaRPr sz="3500" dirty="0">
              <a:latin typeface="Arial"/>
              <a:ea typeface="Arial"/>
              <a:cs typeface="Arial"/>
              <a:sym typeface="Arial"/>
            </a:endParaRPr>
          </a:p>
          <a:p>
            <a:pPr marL="457200" lvl="1" indent="0" algn="just" rtl="0">
              <a:lnSpc>
                <a:spcPct val="120000"/>
              </a:lnSpc>
              <a:spcBef>
                <a:spcPts val="0"/>
              </a:spcBef>
              <a:spcAft>
                <a:spcPts val="0"/>
              </a:spcAft>
              <a:buClr>
                <a:schemeClr val="dk1"/>
              </a:buClr>
              <a:buSzPts val="3500"/>
              <a:buNone/>
            </a:pPr>
            <a:r>
              <a:rPr lang="en-US" sz="3500" dirty="0">
                <a:latin typeface="Arial"/>
                <a:ea typeface="Arial"/>
                <a:cs typeface="Arial"/>
                <a:sym typeface="Arial"/>
              </a:rPr>
              <a:t>After </a:t>
            </a:r>
            <a:r>
              <a:rPr lang="en-US" sz="3500" dirty="0" err="1">
                <a:latin typeface="Arial"/>
                <a:ea typeface="Arial"/>
                <a:cs typeface="Arial"/>
                <a:sym typeface="Arial"/>
              </a:rPr>
              <a:t>Thersholding</a:t>
            </a:r>
            <a:endParaRPr sz="3500" dirty="0">
              <a:latin typeface="Arial"/>
              <a:ea typeface="Arial"/>
              <a:cs typeface="Arial"/>
              <a:sym typeface="Arial"/>
            </a:endParaRPr>
          </a:p>
        </p:txBody>
      </p:sp>
      <p:pic>
        <p:nvPicPr>
          <p:cNvPr id="226" name="Google Shape;226;p14"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27" name="Google Shape;227;p14"/>
          <p:cNvSpPr/>
          <p:nvPr/>
        </p:nvSpPr>
        <p:spPr>
          <a:xfrm>
            <a:off x="858129" y="0"/>
            <a:ext cx="945348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lt1"/>
                </a:solidFill>
                <a:latin typeface="Arial"/>
                <a:ea typeface="Arial"/>
                <a:cs typeface="Arial"/>
                <a:sym typeface="Arial"/>
              </a:rPr>
              <a:t>CONNECTEDNESS IN BINARY IMAGES</a:t>
            </a:r>
            <a:endParaRPr sz="1100" dirty="0"/>
          </a:p>
        </p:txBody>
      </p:sp>
      <p:pic>
        <p:nvPicPr>
          <p:cNvPr id="228" name="Google Shape;228;p14" descr="Mask created by thresholding"/>
          <p:cNvPicPr preferRelativeResize="0"/>
          <p:nvPr/>
        </p:nvPicPr>
        <p:blipFill rotWithShape="1">
          <a:blip r:embed="rId4">
            <a:alphaModFix/>
          </a:blip>
          <a:srcRect/>
          <a:stretch/>
        </p:blipFill>
        <p:spPr>
          <a:xfrm rot="10800000" flipH="1">
            <a:off x="11177515" y="-14329247"/>
            <a:ext cx="3435105" cy="5762541"/>
          </a:xfrm>
          <a:prstGeom prst="rect">
            <a:avLst/>
          </a:prstGeom>
          <a:noFill/>
          <a:ln>
            <a:noFill/>
          </a:ln>
        </p:spPr>
      </p:pic>
      <p:pic>
        <p:nvPicPr>
          <p:cNvPr id="229" name="Google Shape;229;p14" descr="https://lh3.googleusercontent.com/sw8_NC1_guTEJ4ff8L4XJFNpBJv-BRDeN3SeFKgvsJwNfz022dnBS2fpyL3aCB-2AAFTtk0=s106"/>
          <p:cNvPicPr preferRelativeResize="0"/>
          <p:nvPr/>
        </p:nvPicPr>
        <p:blipFill rotWithShape="1">
          <a:blip r:embed="rId5">
            <a:alphaModFix/>
          </a:blip>
          <a:srcRect/>
          <a:stretch/>
        </p:blipFill>
        <p:spPr>
          <a:xfrm>
            <a:off x="6024123" y="950956"/>
            <a:ext cx="3745817" cy="3003725"/>
          </a:xfrm>
          <a:prstGeom prst="rect">
            <a:avLst/>
          </a:prstGeom>
          <a:noFill/>
          <a:ln>
            <a:noFill/>
          </a:ln>
        </p:spPr>
      </p:pic>
      <p:sp>
        <p:nvSpPr>
          <p:cNvPr id="230" name="Google Shape;230;p14"/>
          <p:cNvSpPr/>
          <p:nvPr/>
        </p:nvSpPr>
        <p:spPr>
          <a:xfrm>
            <a:off x="722811" y="4039049"/>
            <a:ext cx="10263052" cy="193899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Here, we created a mask that only highlights the parts of the image that we find interesting, the objects. </a:t>
            </a:r>
            <a:endParaRPr sz="24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All objects have pixel value of True while the background pixels are False.</a:t>
            </a:r>
            <a:endParaRPr sz="24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By looking at the mask image, one can count the objects that are present in the image.</a:t>
            </a:r>
            <a:endParaRPr sz="2400">
              <a:solidFill>
                <a:srgbClr val="385623"/>
              </a:solidFill>
              <a:latin typeface="Arial"/>
              <a:ea typeface="Arial"/>
              <a:cs typeface="Arial"/>
              <a:sym typeface="Arial"/>
            </a:endParaRPr>
          </a:p>
        </p:txBody>
      </p:sp>
      <p:sp>
        <p:nvSpPr>
          <p:cNvPr id="231" name="Google Shape;231;p14"/>
          <p:cNvSpPr/>
          <p:nvPr/>
        </p:nvSpPr>
        <p:spPr>
          <a:xfrm>
            <a:off x="4585062" y="1982554"/>
            <a:ext cx="1293224" cy="44413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F6D7F738-51FB-8BF2-8B38-548E6AAE3B41}"/>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387589E8-76D5-BA7A-2E5D-8D896C0413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7" name="Google Shape;237;p15" descr="closing"/>
          <p:cNvPicPr preferRelativeResize="0">
            <a:picLocks noGrp="1"/>
          </p:cNvPicPr>
          <p:nvPr>
            <p:ph sz="half" idx="1"/>
          </p:nvPr>
        </p:nvPicPr>
        <p:blipFill rotWithShape="1">
          <a:blip r:embed="rId3">
            <a:alphaModFix/>
          </a:blip>
          <a:stretch/>
        </p:blipFill>
        <p:spPr>
          <a:xfrm>
            <a:off x="158280" y="1651293"/>
            <a:ext cx="4234110" cy="4022725"/>
          </a:xfrm>
          <a:prstGeom prst="rect">
            <a:avLst/>
          </a:prstGeom>
          <a:noFill/>
          <a:ln>
            <a:noFill/>
          </a:ln>
        </p:spPr>
      </p:pic>
      <p:pic>
        <p:nvPicPr>
          <p:cNvPr id="240" name="Google Shape;240;p15" descr="components"/>
          <p:cNvPicPr preferRelativeResize="0">
            <a:picLocks noGrp="1"/>
          </p:cNvPicPr>
          <p:nvPr>
            <p:ph sz="half" idx="2"/>
          </p:nvPr>
        </p:nvPicPr>
        <p:blipFill rotWithShape="1">
          <a:blip r:embed="rId4">
            <a:alphaModFix/>
          </a:blip>
          <a:srcRect/>
          <a:stretch/>
        </p:blipFill>
        <p:spPr>
          <a:xfrm>
            <a:off x="6648527" y="3898297"/>
            <a:ext cx="2984987" cy="1882775"/>
          </a:xfrm>
          <a:prstGeom prst="rect">
            <a:avLst/>
          </a:prstGeom>
          <a:noFill/>
          <a:ln>
            <a:noFill/>
          </a:ln>
        </p:spPr>
      </p:pic>
      <p:sp>
        <p:nvSpPr>
          <p:cNvPr id="236" name="Google Shape;236;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38" name="Google Shape;238;p15"/>
          <p:cNvSpPr txBox="1"/>
          <p:nvPr/>
        </p:nvSpPr>
        <p:spPr>
          <a:xfrm>
            <a:off x="4430702" y="2017409"/>
            <a:ext cx="7433052"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Verdana"/>
                <a:ea typeface="Verdana"/>
                <a:cs typeface="Verdana"/>
                <a:sym typeface="Verdana"/>
              </a:rPr>
              <a:t>Once you have a binary image, you can identify and </a:t>
            </a:r>
            <a:endParaRPr dirty="0"/>
          </a:p>
          <a:p>
            <a:pPr marL="0" marR="0" lvl="0" indent="0" algn="l" rtl="0">
              <a:spcBef>
                <a:spcPts val="0"/>
              </a:spcBef>
              <a:spcAft>
                <a:spcPts val="0"/>
              </a:spcAft>
              <a:buNone/>
            </a:pPr>
            <a:r>
              <a:rPr lang="en-US" sz="2000" dirty="0">
                <a:solidFill>
                  <a:schemeClr val="dk1"/>
                </a:solidFill>
                <a:latin typeface="Verdana"/>
                <a:ea typeface="Verdana"/>
                <a:cs typeface="Verdana"/>
                <a:sym typeface="Verdana"/>
              </a:rPr>
              <a:t>then analyze each </a:t>
            </a:r>
            <a:r>
              <a:rPr lang="en-US" sz="2000" b="1" dirty="0">
                <a:solidFill>
                  <a:srgbClr val="E60113"/>
                </a:solidFill>
                <a:latin typeface="Verdana"/>
                <a:ea typeface="Verdana"/>
                <a:cs typeface="Verdana"/>
                <a:sym typeface="Verdana"/>
              </a:rPr>
              <a:t>connected set of pixels</a:t>
            </a:r>
            <a:r>
              <a:rPr lang="en-US" sz="2000" dirty="0">
                <a:solidFill>
                  <a:srgbClr val="930722"/>
                </a:solidFill>
                <a:latin typeface="Verdana"/>
                <a:ea typeface="Verdana"/>
                <a:cs typeface="Verdana"/>
                <a:sym typeface="Verdana"/>
              </a:rPr>
              <a:t>.</a:t>
            </a:r>
            <a:endParaRPr dirty="0"/>
          </a:p>
          <a:p>
            <a:pPr marL="0" marR="0" lvl="0" indent="0" algn="l" rtl="0">
              <a:spcBef>
                <a:spcPts val="0"/>
              </a:spcBef>
              <a:spcAft>
                <a:spcPts val="0"/>
              </a:spcAft>
              <a:buNone/>
            </a:pPr>
            <a:endParaRPr sz="2000" dirty="0">
              <a:solidFill>
                <a:srgbClr val="930722"/>
              </a:solidFill>
              <a:latin typeface="Verdana"/>
              <a:ea typeface="Verdana"/>
              <a:cs typeface="Verdana"/>
              <a:sym typeface="Verdana"/>
            </a:endParaRPr>
          </a:p>
          <a:p>
            <a:pPr marL="0" marR="0" lvl="0" indent="0" algn="l" rtl="0">
              <a:spcBef>
                <a:spcPts val="0"/>
              </a:spcBef>
              <a:spcAft>
                <a:spcPts val="0"/>
              </a:spcAft>
              <a:buNone/>
            </a:pPr>
            <a:r>
              <a:rPr lang="en-US" sz="2000" dirty="0">
                <a:solidFill>
                  <a:schemeClr val="dk1"/>
                </a:solidFill>
                <a:latin typeface="Verdana"/>
                <a:ea typeface="Verdana"/>
                <a:cs typeface="Verdana"/>
                <a:sym typeface="Verdana"/>
              </a:rPr>
              <a:t>The connected components operation takes in a binary image and produces a </a:t>
            </a:r>
            <a:r>
              <a:rPr lang="en-US" sz="2000" b="1" dirty="0">
                <a:solidFill>
                  <a:schemeClr val="hlink"/>
                </a:solidFill>
                <a:latin typeface="Verdana"/>
                <a:ea typeface="Verdana"/>
                <a:cs typeface="Verdana"/>
                <a:sym typeface="Verdana"/>
              </a:rPr>
              <a:t>labeled image</a:t>
            </a:r>
            <a:r>
              <a:rPr lang="en-US" sz="2000" dirty="0">
                <a:solidFill>
                  <a:schemeClr val="dk1"/>
                </a:solidFill>
                <a:latin typeface="Verdana"/>
                <a:ea typeface="Verdana"/>
                <a:cs typeface="Verdana"/>
                <a:sym typeface="Verdana"/>
              </a:rPr>
              <a:t> in which each pixel has the integer label of either the background (0) or a component.</a:t>
            </a:r>
            <a:endParaRPr dirty="0"/>
          </a:p>
        </p:txBody>
      </p:sp>
      <p:sp>
        <p:nvSpPr>
          <p:cNvPr id="239" name="Google Shape;239;p15"/>
          <p:cNvSpPr txBox="1"/>
          <p:nvPr/>
        </p:nvSpPr>
        <p:spPr>
          <a:xfrm>
            <a:off x="5394325" y="4222750"/>
            <a:ext cx="1841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Verdana"/>
              <a:ea typeface="Verdana"/>
              <a:cs typeface="Verdana"/>
              <a:sym typeface="Verdana"/>
            </a:endParaRPr>
          </a:p>
        </p:txBody>
      </p:sp>
      <p:sp>
        <p:nvSpPr>
          <p:cNvPr id="241" name="Google Shape;241;p15"/>
          <p:cNvSpPr txBox="1"/>
          <p:nvPr/>
        </p:nvSpPr>
        <p:spPr>
          <a:xfrm>
            <a:off x="571521" y="5415231"/>
            <a:ext cx="482280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binary image after morphology</a:t>
            </a:r>
            <a:endParaRPr dirty="0"/>
          </a:p>
        </p:txBody>
      </p:sp>
      <p:sp>
        <p:nvSpPr>
          <p:cNvPr id="242" name="Google Shape;242;p15"/>
          <p:cNvSpPr txBox="1"/>
          <p:nvPr/>
        </p:nvSpPr>
        <p:spPr>
          <a:xfrm>
            <a:off x="7307343" y="5674018"/>
            <a:ext cx="45564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connected components</a:t>
            </a:r>
            <a:endParaRPr dirty="0"/>
          </a:p>
        </p:txBody>
      </p:sp>
      <p:pic>
        <p:nvPicPr>
          <p:cNvPr id="243" name="Google Shape;243;p15" descr="C:\Users\admin\Desktop\download.png"/>
          <p:cNvPicPr preferRelativeResize="0"/>
          <p:nvPr/>
        </p:nvPicPr>
        <p:blipFill rotWithShape="1">
          <a:blip r:embed="rId5">
            <a:alphaModFix/>
          </a:blip>
          <a:srcRect l="3443" t="18274" b="16145"/>
          <a:stretch/>
        </p:blipFill>
        <p:spPr>
          <a:xfrm>
            <a:off x="10535527" y="0"/>
            <a:ext cx="1419367" cy="710637"/>
          </a:xfrm>
          <a:prstGeom prst="rect">
            <a:avLst/>
          </a:prstGeom>
          <a:noFill/>
          <a:ln>
            <a:noFill/>
          </a:ln>
        </p:spPr>
      </p:pic>
      <p:sp>
        <p:nvSpPr>
          <p:cNvPr id="244" name="Google Shape;244;p15"/>
          <p:cNvSpPr/>
          <p:nvPr/>
        </p:nvSpPr>
        <p:spPr>
          <a:xfrm>
            <a:off x="851730" y="878039"/>
            <a:ext cx="945348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dirty="0">
                <a:solidFill>
                  <a:schemeClr val="lt1"/>
                </a:solidFill>
                <a:latin typeface="Arial"/>
                <a:ea typeface="Arial"/>
                <a:cs typeface="Arial"/>
                <a:sym typeface="Arial"/>
              </a:rPr>
              <a:t>Connected Components Labeling</a:t>
            </a:r>
            <a:endParaRPr sz="4800" dirty="0">
              <a:solidFill>
                <a:schemeClr val="lt1"/>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08DE8829-17DB-E123-EEC6-CE788FCDD873}"/>
              </a:ext>
            </a:extLst>
          </p:cNvPr>
          <p:cNvSpPr>
            <a:spLocks noGrp="1"/>
          </p:cNvSpPr>
          <p:nvPr>
            <p:ph type="ftr" sz="quarter" idx="11"/>
          </p:nvPr>
        </p:nvSpPr>
        <p:spPr/>
        <p:txBody>
          <a:bodyPr/>
          <a:lstStyle/>
          <a:p>
            <a:r>
              <a:rPr lang="en-IN"/>
              <a:t>Dr. M. Susila, Associate Professor, ECE, SRMIST-KTR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50" name="Google Shape;250;p16"/>
          <p:cNvSpPr txBox="1"/>
          <p:nvPr/>
        </p:nvSpPr>
        <p:spPr>
          <a:xfrm>
            <a:off x="2724052" y="1797561"/>
            <a:ext cx="588654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0 0 0 1 1 1 0 0 0 0 1 1 1 1 0 0 0 0 1</a:t>
            </a:r>
            <a:endParaRPr/>
          </a:p>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0 0 0 1 1 1 1 0 0 0 1 1 1 1 0 0 0 1 1</a:t>
            </a:r>
            <a:endParaRPr/>
          </a:p>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0 0 0 1 1 1 1 1 0 0 1 1 1 1 0 0 1 1 1</a:t>
            </a:r>
            <a:endParaRPr/>
          </a:p>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0 0 0 1 1 1 1 1 1 0 1 1 1 1 0 0 1 1 1</a:t>
            </a:r>
            <a:endParaRPr/>
          </a:p>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0 0 0 1 1 1 1 1 1 </a:t>
            </a:r>
            <a:r>
              <a:rPr lang="en-US" sz="2400" b="1">
                <a:solidFill>
                  <a:srgbClr val="02D6E6"/>
                </a:solidFill>
                <a:latin typeface="Verdana"/>
                <a:ea typeface="Verdana"/>
                <a:cs typeface="Verdana"/>
                <a:sym typeface="Verdana"/>
              </a:rPr>
              <a:t>1</a:t>
            </a:r>
            <a:r>
              <a:rPr lang="en-US" sz="2400">
                <a:solidFill>
                  <a:schemeClr val="dk1"/>
                </a:solidFill>
                <a:latin typeface="Verdana"/>
                <a:ea typeface="Verdana"/>
                <a:cs typeface="Verdana"/>
                <a:sym typeface="Verdana"/>
              </a:rPr>
              <a:t> 1 1 1 1 0 0 1 1 1</a:t>
            </a:r>
            <a:endParaRPr/>
          </a:p>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0 0 0 1 1 1 1 1 1 1 1 1 1 1 0 0 1 1 1</a:t>
            </a:r>
            <a:endParaRPr/>
          </a:p>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0 0 0 1 1 1 1 1 1 1 1 1 1 1 </a:t>
            </a:r>
            <a:r>
              <a:rPr lang="en-US" sz="2400">
                <a:solidFill>
                  <a:srgbClr val="02D6E6"/>
                </a:solidFill>
                <a:latin typeface="Verdana"/>
                <a:ea typeface="Verdana"/>
                <a:cs typeface="Verdana"/>
                <a:sym typeface="Verdana"/>
              </a:rPr>
              <a:t>1 1</a:t>
            </a:r>
            <a:r>
              <a:rPr lang="en-US" sz="2400">
                <a:solidFill>
                  <a:schemeClr val="dk1"/>
                </a:solidFill>
                <a:latin typeface="Verdana"/>
                <a:ea typeface="Verdana"/>
                <a:cs typeface="Verdana"/>
                <a:sym typeface="Verdana"/>
              </a:rPr>
              <a:t> 1 1 1</a:t>
            </a:r>
            <a:endParaRPr/>
          </a:p>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0 0 0 1 1 1 1 1 1 1 1 1 1 1 1 1 1 1 1</a:t>
            </a:r>
            <a:endParaRPr/>
          </a:p>
          <a:p>
            <a:pPr marL="0" marR="0" lvl="0" indent="0" algn="l" rtl="0">
              <a:spcBef>
                <a:spcPts val="0"/>
              </a:spcBef>
              <a:spcAft>
                <a:spcPts val="0"/>
              </a:spcAft>
              <a:buNone/>
            </a:pPr>
            <a:r>
              <a:rPr lang="en-US" sz="2400">
                <a:solidFill>
                  <a:schemeClr val="dk1"/>
                </a:solidFill>
                <a:latin typeface="Verdana"/>
                <a:ea typeface="Verdana"/>
                <a:cs typeface="Verdana"/>
                <a:sym typeface="Verdana"/>
              </a:rPr>
              <a:t>0 0 0 1 1 1 1 1 1 0 0 0 0 0 1 1 1 1 1</a:t>
            </a:r>
            <a:endParaRPr/>
          </a:p>
        </p:txBody>
      </p:sp>
      <p:sp>
        <p:nvSpPr>
          <p:cNvPr id="251" name="Google Shape;251;p16"/>
          <p:cNvSpPr txBox="1"/>
          <p:nvPr/>
        </p:nvSpPr>
        <p:spPr>
          <a:xfrm>
            <a:off x="3719848" y="1165746"/>
            <a:ext cx="35496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Verdana"/>
                <a:ea typeface="Verdana"/>
                <a:cs typeface="Verdana"/>
                <a:sym typeface="Verdana"/>
              </a:rPr>
              <a:t>Original Binary Image</a:t>
            </a:r>
            <a:endParaRPr/>
          </a:p>
        </p:txBody>
      </p:sp>
      <p:sp>
        <p:nvSpPr>
          <p:cNvPr id="252" name="Google Shape;252;p16"/>
          <p:cNvSpPr/>
          <p:nvPr/>
        </p:nvSpPr>
        <p:spPr>
          <a:xfrm>
            <a:off x="858129" y="0"/>
            <a:ext cx="945348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lt1"/>
                </a:solidFill>
                <a:latin typeface="Arial"/>
                <a:ea typeface="Arial"/>
                <a:cs typeface="Arial"/>
                <a:sym typeface="Arial"/>
              </a:rPr>
              <a:t>Connected Components Labeling</a:t>
            </a:r>
            <a:endParaRPr sz="4800">
              <a:solidFill>
                <a:schemeClr val="lt1"/>
              </a:solidFill>
              <a:latin typeface="Arial"/>
              <a:ea typeface="Arial"/>
              <a:cs typeface="Arial"/>
              <a:sym typeface="Arial"/>
            </a:endParaRPr>
          </a:p>
        </p:txBody>
      </p:sp>
      <p:pic>
        <p:nvPicPr>
          <p:cNvPr id="253" name="Google Shape;253;p16" descr="C:\Users\admin\Desktop\download.png"/>
          <p:cNvPicPr preferRelativeResize="0"/>
          <p:nvPr/>
        </p:nvPicPr>
        <p:blipFill rotWithShape="1">
          <a:blip r:embed="rId3">
            <a:alphaModFix/>
          </a:blip>
          <a:srcRect l="3443" t="18274" b="16145"/>
          <a:stretch/>
        </p:blipFill>
        <p:spPr>
          <a:xfrm>
            <a:off x="10535527" y="0"/>
            <a:ext cx="1419367" cy="710637"/>
          </a:xfrm>
          <a:prstGeom prst="rect">
            <a:avLst/>
          </a:prstGeom>
          <a:noFill/>
          <a:ln>
            <a:noFill/>
          </a:ln>
        </p:spPr>
      </p:pic>
      <p:sp>
        <p:nvSpPr>
          <p:cNvPr id="2" name="Footer Placeholder 1">
            <a:extLst>
              <a:ext uri="{FF2B5EF4-FFF2-40B4-BE49-F238E27FC236}">
                <a16:creationId xmlns:a16="http://schemas.microsoft.com/office/drawing/2014/main" id="{15EB3D4D-9239-F0FD-B86C-065C5497E719}"/>
              </a:ext>
            </a:extLst>
          </p:cNvPr>
          <p:cNvSpPr>
            <a:spLocks noGrp="1"/>
          </p:cNvSpPr>
          <p:nvPr>
            <p:ph type="ftr" sz="quarter" idx="11"/>
          </p:nvPr>
        </p:nvSpPr>
        <p:spPr/>
        <p:txBody>
          <a:bodyPr/>
          <a:lstStyle/>
          <a:p>
            <a:r>
              <a:rPr lang="en-IN"/>
              <a:t>Dr. M. Susila, Associate Professor, ECE, SRMIST-KTR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59" name="Google Shape;259;p17"/>
          <p:cNvSpPr txBox="1"/>
          <p:nvPr/>
        </p:nvSpPr>
        <p:spPr>
          <a:xfrm>
            <a:off x="1886391" y="2648593"/>
            <a:ext cx="5062604"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0 0 0 1 1 1 0 0 0 0 2 2 2 2 0 0 0 0 3</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0 0 0 1 1 1 1 0 0 0 2 2 2 2 0 0 0 3 3</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0 0 0 1 1 1 1 1 0 0 2 2 2 2 0 0 3 3 3</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0 0 0 1 1 1 1 1 1 0 2 2 2 2 0 0 3 3 3</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0 0 0 1 1 1 1 1 1 </a:t>
            </a:r>
            <a:r>
              <a:rPr lang="en-US" sz="2400" b="1" dirty="0">
                <a:solidFill>
                  <a:srgbClr val="02D6E6"/>
                </a:solidFill>
                <a:latin typeface="Arial"/>
                <a:ea typeface="Arial"/>
                <a:cs typeface="Arial"/>
                <a:sym typeface="Arial"/>
              </a:rPr>
              <a:t>1</a:t>
            </a:r>
            <a:r>
              <a:rPr lang="en-US" sz="2400" dirty="0">
                <a:solidFill>
                  <a:srgbClr val="02D6E6"/>
                </a:solidFill>
                <a:latin typeface="Arial"/>
                <a:ea typeface="Arial"/>
                <a:cs typeface="Arial"/>
                <a:sym typeface="Arial"/>
              </a:rPr>
              <a:t> </a:t>
            </a:r>
            <a:r>
              <a:rPr lang="en-US" sz="2400" dirty="0">
                <a:solidFill>
                  <a:schemeClr val="dk1"/>
                </a:solidFill>
                <a:latin typeface="Arial"/>
                <a:ea typeface="Arial"/>
                <a:cs typeface="Arial"/>
                <a:sym typeface="Arial"/>
              </a:rPr>
              <a:t>1 1 1 1 0 0 3 3 3</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0 0 0 1 1 1 1 1 1 1 1 1 1 1 0 0 3 3 3</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0 0 0 1 1 1 1 1 1 1 1 1 1 1 </a:t>
            </a:r>
            <a:r>
              <a:rPr lang="en-US" sz="2400" dirty="0">
                <a:solidFill>
                  <a:srgbClr val="02D6E6"/>
                </a:solidFill>
                <a:latin typeface="Arial"/>
                <a:ea typeface="Arial"/>
                <a:cs typeface="Arial"/>
                <a:sym typeface="Arial"/>
              </a:rPr>
              <a:t>1 1</a:t>
            </a:r>
            <a:r>
              <a:rPr lang="en-US" sz="2400" dirty="0">
                <a:solidFill>
                  <a:schemeClr val="dk1"/>
                </a:solidFill>
                <a:latin typeface="Arial"/>
                <a:ea typeface="Arial"/>
                <a:cs typeface="Arial"/>
                <a:sym typeface="Arial"/>
              </a:rPr>
              <a:t> 1 1 1</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0 0 0 1 1 1 1 1 1 1 1 1 1 1 1 1 1 1 1</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0 0 0 1 1 1 1 1 1 0 0 0 0 0 1 1 1 1 1</a:t>
            </a:r>
            <a:endParaRPr dirty="0"/>
          </a:p>
        </p:txBody>
      </p:sp>
      <p:sp>
        <p:nvSpPr>
          <p:cNvPr id="260" name="Google Shape;260;p17"/>
          <p:cNvSpPr txBox="1"/>
          <p:nvPr/>
        </p:nvSpPr>
        <p:spPr>
          <a:xfrm>
            <a:off x="3529886" y="1030809"/>
            <a:ext cx="339566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Verdana"/>
                <a:ea typeface="Verdana"/>
                <a:cs typeface="Verdana"/>
                <a:sym typeface="Verdana"/>
              </a:rPr>
              <a:t>The Labeling Process</a:t>
            </a:r>
            <a:endParaRPr/>
          </a:p>
        </p:txBody>
      </p:sp>
      <p:sp>
        <p:nvSpPr>
          <p:cNvPr id="261" name="Google Shape;261;p17"/>
          <p:cNvSpPr txBox="1"/>
          <p:nvPr/>
        </p:nvSpPr>
        <p:spPr>
          <a:xfrm>
            <a:off x="8027182" y="3429000"/>
            <a:ext cx="963613" cy="83185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Verdana"/>
                <a:ea typeface="Verdana"/>
                <a:cs typeface="Verdana"/>
                <a:sym typeface="Verdana"/>
              </a:rPr>
              <a:t>1 ≡ 2</a:t>
            </a:r>
            <a:endParaRPr dirty="0"/>
          </a:p>
          <a:p>
            <a:pPr marL="0" marR="0" lvl="0" indent="0" algn="l" rtl="0">
              <a:spcBef>
                <a:spcPts val="0"/>
              </a:spcBef>
              <a:spcAft>
                <a:spcPts val="0"/>
              </a:spcAft>
              <a:buNone/>
            </a:pPr>
            <a:r>
              <a:rPr lang="en-US" sz="2400" dirty="0">
                <a:solidFill>
                  <a:schemeClr val="dk1"/>
                </a:solidFill>
                <a:latin typeface="Verdana"/>
                <a:ea typeface="Verdana"/>
                <a:cs typeface="Verdana"/>
                <a:sym typeface="Verdana"/>
              </a:rPr>
              <a:t>1 ≡ 3</a:t>
            </a:r>
            <a:endParaRPr dirty="0"/>
          </a:p>
        </p:txBody>
      </p:sp>
      <p:sp>
        <p:nvSpPr>
          <p:cNvPr id="262" name="Google Shape;262;p17"/>
          <p:cNvSpPr/>
          <p:nvPr/>
        </p:nvSpPr>
        <p:spPr>
          <a:xfrm>
            <a:off x="858129" y="0"/>
            <a:ext cx="945348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lt1"/>
                </a:solidFill>
                <a:latin typeface="Arial"/>
                <a:ea typeface="Arial"/>
                <a:cs typeface="Arial"/>
                <a:sym typeface="Arial"/>
              </a:rPr>
              <a:t>Equivalent Labels</a:t>
            </a:r>
            <a:endParaRPr sz="4800">
              <a:solidFill>
                <a:schemeClr val="lt1"/>
              </a:solidFill>
              <a:latin typeface="Arial"/>
              <a:ea typeface="Arial"/>
              <a:cs typeface="Arial"/>
              <a:sym typeface="Arial"/>
            </a:endParaRPr>
          </a:p>
        </p:txBody>
      </p:sp>
      <p:pic>
        <p:nvPicPr>
          <p:cNvPr id="263" name="Google Shape;263;p17" descr="C:\Users\admin\Desktop\download.png"/>
          <p:cNvPicPr preferRelativeResize="0"/>
          <p:nvPr/>
        </p:nvPicPr>
        <p:blipFill rotWithShape="1">
          <a:blip r:embed="rId3">
            <a:alphaModFix/>
          </a:blip>
          <a:srcRect l="3443" t="18274" b="16145"/>
          <a:stretch/>
        </p:blipFill>
        <p:spPr>
          <a:xfrm>
            <a:off x="10535527" y="0"/>
            <a:ext cx="1419367" cy="710637"/>
          </a:xfrm>
          <a:prstGeom prst="rect">
            <a:avLst/>
          </a:prstGeom>
          <a:noFill/>
          <a:ln>
            <a:noFill/>
          </a:ln>
        </p:spPr>
      </p:pic>
      <p:sp>
        <p:nvSpPr>
          <p:cNvPr id="2" name="Footer Placeholder 1">
            <a:extLst>
              <a:ext uri="{FF2B5EF4-FFF2-40B4-BE49-F238E27FC236}">
                <a16:creationId xmlns:a16="http://schemas.microsoft.com/office/drawing/2014/main" id="{0076E077-EFE0-1FCE-0EB5-2B2CEE4B1C8F}"/>
              </a:ext>
            </a:extLst>
          </p:cNvPr>
          <p:cNvSpPr>
            <a:spLocks noGrp="1"/>
          </p:cNvSpPr>
          <p:nvPr>
            <p:ph type="ftr" sz="quarter" idx="11"/>
          </p:nvPr>
        </p:nvSpPr>
        <p:spPr/>
        <p:txBody>
          <a:bodyPr/>
          <a:lstStyle/>
          <a:p>
            <a:r>
              <a:rPr lang="en-IN"/>
              <a:t>Dr. M. Susila, Associate Professor, ECE, SRMIST-KTR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8"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69" name="Google Shape;269;p18"/>
          <p:cNvSpPr/>
          <p:nvPr/>
        </p:nvSpPr>
        <p:spPr>
          <a:xfrm>
            <a:off x="858129" y="0"/>
            <a:ext cx="945348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lt1"/>
                </a:solidFill>
                <a:latin typeface="Arial"/>
                <a:ea typeface="Arial"/>
                <a:cs typeface="Arial"/>
                <a:sym typeface="Arial"/>
              </a:rPr>
              <a:t>Pixel Neighbhourhood</a:t>
            </a:r>
            <a:endParaRPr sz="4800">
              <a:solidFill>
                <a:schemeClr val="lt1"/>
              </a:solidFill>
              <a:latin typeface="Arial"/>
              <a:ea typeface="Arial"/>
              <a:cs typeface="Arial"/>
              <a:sym typeface="Arial"/>
            </a:endParaRPr>
          </a:p>
        </p:txBody>
      </p:sp>
      <p:pic>
        <p:nvPicPr>
          <p:cNvPr id="270" name="Google Shape;270;p18" descr="Mask created by thresholding"/>
          <p:cNvPicPr preferRelativeResize="0"/>
          <p:nvPr/>
        </p:nvPicPr>
        <p:blipFill rotWithShape="1">
          <a:blip r:embed="rId4">
            <a:alphaModFix/>
          </a:blip>
          <a:srcRect/>
          <a:stretch/>
        </p:blipFill>
        <p:spPr>
          <a:xfrm rot="10800000" flipH="1">
            <a:off x="11177515" y="-14329247"/>
            <a:ext cx="3435105" cy="5762541"/>
          </a:xfrm>
          <a:prstGeom prst="rect">
            <a:avLst/>
          </a:prstGeom>
          <a:noFill/>
          <a:ln>
            <a:noFill/>
          </a:ln>
        </p:spPr>
      </p:pic>
      <p:sp>
        <p:nvSpPr>
          <p:cNvPr id="271" name="Google Shape;271;p18"/>
          <p:cNvSpPr/>
          <p:nvPr/>
        </p:nvSpPr>
        <p:spPr>
          <a:xfrm>
            <a:off x="453347" y="824400"/>
            <a:ext cx="10263052" cy="230832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In order to decide which pixels belong to the same object, one can exploit their neighbourhood: pixels that are directly next to each other and belong to the foreground class can be considered to belong to the same object.</a:t>
            </a:r>
            <a:endParaRPr sz="24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Let’s consider the following mask “image” with 8 rows, and 8 columns. Note that for brevity, 0 is used to represent False (background) and 1 to represent True (foreground).</a:t>
            </a:r>
            <a:endParaRPr/>
          </a:p>
        </p:txBody>
      </p:sp>
      <p:sp>
        <p:nvSpPr>
          <p:cNvPr id="272" name="Google Shape;272;p18"/>
          <p:cNvSpPr/>
          <p:nvPr/>
        </p:nvSpPr>
        <p:spPr>
          <a:xfrm>
            <a:off x="2923309" y="3493946"/>
            <a:ext cx="60960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0 0 0 0 0 0 0 0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0 1 1 0 0 0 0 0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0 1 1 0 0 0 0 0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0 0 0 1 1 1 0 0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0 0 0 1 1 1 1 0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0 0 0 0 0 0 0 0</a:t>
            </a:r>
            <a:endParaRPr/>
          </a:p>
        </p:txBody>
      </p:sp>
      <p:sp>
        <p:nvSpPr>
          <p:cNvPr id="273" name="Google Shape;273;p18"/>
          <p:cNvSpPr/>
          <p:nvPr/>
        </p:nvSpPr>
        <p:spPr>
          <a:xfrm>
            <a:off x="598729" y="5433399"/>
            <a:ext cx="10117670" cy="83099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The pixels are organized in a rectangular grid. In order to understand pixel neighborhoods </a:t>
            </a:r>
            <a:endParaRPr/>
          </a:p>
        </p:txBody>
      </p:sp>
      <p:sp>
        <p:nvSpPr>
          <p:cNvPr id="2" name="Footer Placeholder 1">
            <a:extLst>
              <a:ext uri="{FF2B5EF4-FFF2-40B4-BE49-F238E27FC236}">
                <a16:creationId xmlns:a16="http://schemas.microsoft.com/office/drawing/2014/main" id="{A94F6F38-C59F-C37C-883E-E3348F672FDE}"/>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9C5C8044-E074-CB5E-1D50-F58C63D501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 name="Footer Placeholder 1">
            <a:extLst>
              <a:ext uri="{FF2B5EF4-FFF2-40B4-BE49-F238E27FC236}">
                <a16:creationId xmlns:a16="http://schemas.microsoft.com/office/drawing/2014/main" id="{C879804E-3A61-12B0-8687-43557DFAC0DD}"/>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869A2D40-540D-7A9B-4B6C-DF1BA5599D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aphicFrame>
        <p:nvGraphicFramePr>
          <p:cNvPr id="6" name="Content Placeholder 5">
            <a:extLst>
              <a:ext uri="{FF2B5EF4-FFF2-40B4-BE49-F238E27FC236}">
                <a16:creationId xmlns:a16="http://schemas.microsoft.com/office/drawing/2014/main" id="{97F3923B-8430-55DE-5E6E-66DCF41B219F}"/>
              </a:ext>
            </a:extLst>
          </p:cNvPr>
          <p:cNvGraphicFramePr>
            <a:graphicFrameLocks noGrp="1"/>
          </p:cNvGraphicFramePr>
          <p:nvPr>
            <p:ph idx="1"/>
            <p:extLst>
              <p:ext uri="{D42A27DB-BD31-4B8C-83A1-F6EECF244321}">
                <p14:modId xmlns:p14="http://schemas.microsoft.com/office/powerpoint/2010/main" val="2358957536"/>
              </p:ext>
            </p:extLst>
          </p:nvPr>
        </p:nvGraphicFramePr>
        <p:xfrm>
          <a:off x="1582615" y="2652429"/>
          <a:ext cx="7682157" cy="3388580"/>
        </p:xfrm>
        <a:graphic>
          <a:graphicData uri="http://schemas.openxmlformats.org/drawingml/2006/table">
            <a:tbl>
              <a:tblPr>
                <a:tableStyleId>{5C22544A-7EE6-4342-B048-85BDC9FD1C3A}</a:tableStyleId>
              </a:tblPr>
              <a:tblGrid>
                <a:gridCol w="7682157">
                  <a:extLst>
                    <a:ext uri="{9D8B030D-6E8A-4147-A177-3AD203B41FA5}">
                      <a16:colId xmlns:a16="http://schemas.microsoft.com/office/drawing/2014/main" val="1076231787"/>
                    </a:ext>
                  </a:extLst>
                </a:gridCol>
              </a:tblGrid>
              <a:tr h="323014">
                <a:tc>
                  <a:txBody>
                    <a:bodyPr/>
                    <a:lstStyle/>
                    <a:p>
                      <a:pPr>
                        <a:lnSpc>
                          <a:spcPct val="107000"/>
                        </a:lnSpc>
                        <a:spcAft>
                          <a:spcPts val="800"/>
                        </a:spcAft>
                      </a:pPr>
                      <a:r>
                        <a:rPr lang="en-IN" sz="2000" dirty="0">
                          <a:effectLst/>
                        </a:rPr>
                        <a:t>Binary Shape analysis</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96480588"/>
                  </a:ext>
                </a:extLst>
              </a:tr>
              <a:tr h="399848">
                <a:tc>
                  <a:txBody>
                    <a:bodyPr/>
                    <a:lstStyle/>
                    <a:p>
                      <a:pPr>
                        <a:lnSpc>
                          <a:spcPct val="107000"/>
                        </a:lnSpc>
                        <a:spcAft>
                          <a:spcPts val="800"/>
                        </a:spcAft>
                      </a:pPr>
                      <a:r>
                        <a:rPr lang="en-IN" sz="2000" dirty="0">
                          <a:effectLst/>
                        </a:rPr>
                        <a:t>Connectedness, Object </a:t>
                      </a:r>
                      <a:r>
                        <a:rPr lang="en-IN" sz="2000" dirty="0" err="1">
                          <a:effectLst/>
                        </a:rPr>
                        <a:t>labeling</a:t>
                      </a:r>
                      <a:r>
                        <a:rPr lang="en-IN" sz="2000" dirty="0">
                          <a:effectLst/>
                        </a:rPr>
                        <a:t> and counting</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26051172"/>
                  </a:ext>
                </a:extLst>
              </a:tr>
              <a:tr h="322230">
                <a:tc>
                  <a:txBody>
                    <a:bodyPr/>
                    <a:lstStyle/>
                    <a:p>
                      <a:pPr>
                        <a:lnSpc>
                          <a:spcPct val="107000"/>
                        </a:lnSpc>
                        <a:spcAft>
                          <a:spcPts val="800"/>
                        </a:spcAft>
                      </a:pPr>
                      <a:r>
                        <a:rPr lang="en-IN" sz="2000">
                          <a:effectLst/>
                        </a:rPr>
                        <a:t>Size filtering and Distance functions</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99095388"/>
                  </a:ext>
                </a:extLst>
              </a:tr>
              <a:tr h="598047">
                <a:tc>
                  <a:txBody>
                    <a:bodyPr/>
                    <a:lstStyle/>
                    <a:p>
                      <a:pPr>
                        <a:lnSpc>
                          <a:spcPct val="107000"/>
                        </a:lnSpc>
                        <a:spcAft>
                          <a:spcPts val="800"/>
                        </a:spcAft>
                      </a:pPr>
                      <a:r>
                        <a:rPr lang="en-IN" sz="2000">
                          <a:effectLst/>
                        </a:rPr>
                        <a:t>Skeletons and thinning</a:t>
                      </a:r>
                    </a:p>
                    <a:p>
                      <a:pPr>
                        <a:lnSpc>
                          <a:spcPct val="107000"/>
                        </a:lnSpc>
                        <a:spcAft>
                          <a:spcPts val="800"/>
                        </a:spcAft>
                      </a:pPr>
                      <a:r>
                        <a:rPr lang="en-IN" sz="2000">
                          <a:effectLst/>
                        </a:rPr>
                        <a:t>Deformable shape analysis</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88055020"/>
                  </a:ext>
                </a:extLst>
              </a:tr>
              <a:tr h="322230">
                <a:tc>
                  <a:txBody>
                    <a:bodyPr/>
                    <a:lstStyle/>
                    <a:p>
                      <a:pPr>
                        <a:lnSpc>
                          <a:spcPct val="107000"/>
                        </a:lnSpc>
                        <a:spcAft>
                          <a:spcPts val="800"/>
                        </a:spcAft>
                      </a:pPr>
                      <a:r>
                        <a:rPr lang="en-IN" sz="2000">
                          <a:effectLst/>
                        </a:rPr>
                        <a:t>Boundary tracking procedures</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8110957"/>
                  </a:ext>
                </a:extLst>
              </a:tr>
              <a:tr h="315958">
                <a:tc>
                  <a:txBody>
                    <a:bodyPr/>
                    <a:lstStyle/>
                    <a:p>
                      <a:pPr>
                        <a:lnSpc>
                          <a:spcPct val="107000"/>
                        </a:lnSpc>
                        <a:spcAft>
                          <a:spcPts val="800"/>
                        </a:spcAft>
                      </a:pPr>
                      <a:r>
                        <a:rPr lang="en-IN" sz="2000" dirty="0">
                          <a:effectLst/>
                        </a:rPr>
                        <a:t>Shape models, Shape recognition</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44381371"/>
                  </a:ext>
                </a:extLst>
              </a:tr>
              <a:tr h="321446">
                <a:tc>
                  <a:txBody>
                    <a:bodyPr/>
                    <a:lstStyle/>
                    <a:p>
                      <a:pPr>
                        <a:lnSpc>
                          <a:spcPct val="107000"/>
                        </a:lnSpc>
                        <a:spcAft>
                          <a:spcPts val="800"/>
                        </a:spcAft>
                      </a:pPr>
                      <a:r>
                        <a:rPr lang="en-IN" sz="2000">
                          <a:effectLst/>
                        </a:rPr>
                        <a:t>Centroidal profiles, Handling occlusions</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31896323"/>
                  </a:ext>
                </a:extLst>
              </a:tr>
              <a:tr h="325366">
                <a:tc>
                  <a:txBody>
                    <a:bodyPr/>
                    <a:lstStyle/>
                    <a:p>
                      <a:pPr>
                        <a:lnSpc>
                          <a:spcPct val="107000"/>
                        </a:lnSpc>
                        <a:spcAft>
                          <a:spcPts val="800"/>
                        </a:spcAft>
                      </a:pPr>
                      <a:r>
                        <a:rPr lang="en-IN" sz="2000">
                          <a:effectLst/>
                        </a:rPr>
                        <a:t>Boundary descriptors</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560084464"/>
                  </a:ext>
                </a:extLst>
              </a:tr>
              <a:tr h="319094">
                <a:tc>
                  <a:txBody>
                    <a:bodyPr/>
                    <a:lstStyle/>
                    <a:p>
                      <a:pPr>
                        <a:lnSpc>
                          <a:spcPct val="107000"/>
                        </a:lnSpc>
                        <a:spcAft>
                          <a:spcPts val="800"/>
                        </a:spcAft>
                      </a:pPr>
                      <a:r>
                        <a:rPr lang="en-IN" sz="2000" dirty="0">
                          <a:effectLst/>
                        </a:rPr>
                        <a:t>Region descriptors</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88116446"/>
                  </a:ext>
                </a:extLst>
              </a:tr>
            </a:tbl>
          </a:graphicData>
        </a:graphic>
      </p:graphicFrame>
      <p:sp>
        <p:nvSpPr>
          <p:cNvPr id="8" name="TextBox 7">
            <a:extLst>
              <a:ext uri="{FF2B5EF4-FFF2-40B4-BE49-F238E27FC236}">
                <a16:creationId xmlns:a16="http://schemas.microsoft.com/office/drawing/2014/main" id="{D4A7EB24-7139-809E-8B82-535D0FD3206A}"/>
              </a:ext>
            </a:extLst>
          </p:cNvPr>
          <p:cNvSpPr txBox="1"/>
          <p:nvPr/>
        </p:nvSpPr>
        <p:spPr>
          <a:xfrm>
            <a:off x="1418492" y="1896749"/>
            <a:ext cx="9577754" cy="646331"/>
          </a:xfrm>
          <a:prstGeom prst="rect">
            <a:avLst/>
          </a:prstGeom>
          <a:noFill/>
        </p:spPr>
        <p:txBody>
          <a:bodyPr wrap="square">
            <a:spAutoFit/>
          </a:bodyPr>
          <a:lstStyle/>
          <a:p>
            <a:r>
              <a:rPr lang="en-US" b="1" dirty="0">
                <a:solidFill>
                  <a:srgbClr val="002060"/>
                </a:solidFill>
              </a:rPr>
              <a:t>Course Outcomes: </a:t>
            </a:r>
          </a:p>
          <a:p>
            <a:r>
              <a:rPr lang="en-US" dirty="0"/>
              <a:t>Analyze the binary shapes, region and boundary- based image modeling</a:t>
            </a:r>
            <a:endParaRPr lang="en-IN" dirty="0"/>
          </a:p>
        </p:txBody>
      </p:sp>
      <p:sp>
        <p:nvSpPr>
          <p:cNvPr id="9" name="Google Shape;109;p1">
            <a:extLst>
              <a:ext uri="{FF2B5EF4-FFF2-40B4-BE49-F238E27FC236}">
                <a16:creationId xmlns:a16="http://schemas.microsoft.com/office/drawing/2014/main" id="{4EB4682A-393F-8C86-9730-793553871D08}"/>
              </a:ext>
            </a:extLst>
          </p:cNvPr>
          <p:cNvSpPr txBox="1">
            <a:spLocks noGrp="1"/>
          </p:cNvSpPr>
          <p:nvPr>
            <p:ph type="title"/>
          </p:nvPr>
        </p:nvSpPr>
        <p:spPr>
          <a:xfrm>
            <a:off x="126750" y="975773"/>
            <a:ext cx="11505063" cy="100439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ct val="100000"/>
              <a:buFont typeface="Arial"/>
              <a:buNone/>
            </a:pPr>
            <a:r>
              <a:rPr lang="en-US" sz="2800" b="1" dirty="0">
                <a:solidFill>
                  <a:srgbClr val="2F5496"/>
                </a:solidFill>
                <a:latin typeface="Arial"/>
                <a:ea typeface="Arial"/>
                <a:cs typeface="Arial"/>
                <a:sym typeface="Arial"/>
              </a:rPr>
              <a:t>Unit 2 – Analysis of Shapes and Regions</a:t>
            </a:r>
            <a:endParaRPr sz="2800" dirty="0">
              <a:solidFill>
                <a:srgbClr val="2F549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9"/>
          <p:cNvSpPr txBox="1">
            <a:spLocks noGrp="1"/>
          </p:cNvSpPr>
          <p:nvPr>
            <p:ph idx="1"/>
          </p:nvPr>
        </p:nvSpPr>
        <p:spPr>
          <a:xfrm>
            <a:off x="836383" y="2072084"/>
            <a:ext cx="10350905" cy="2791463"/>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0"/>
              </a:spcBef>
              <a:spcAft>
                <a:spcPts val="0"/>
              </a:spcAft>
              <a:buClr>
                <a:schemeClr val="dk1"/>
              </a:buClr>
              <a:buSzPts val="4000"/>
              <a:buNone/>
            </a:pPr>
            <a:endParaRPr sz="4000">
              <a:solidFill>
                <a:srgbClr val="0070C0"/>
              </a:solidFill>
              <a:latin typeface="Arial"/>
              <a:ea typeface="Arial"/>
              <a:cs typeface="Arial"/>
              <a:sym typeface="Arial"/>
            </a:endParaRPr>
          </a:p>
          <a:p>
            <a:pPr marL="0" lvl="0" indent="0" algn="ctr" rtl="0">
              <a:lnSpc>
                <a:spcPct val="90000"/>
              </a:lnSpc>
              <a:spcBef>
                <a:spcPts val="1000"/>
              </a:spcBef>
              <a:spcAft>
                <a:spcPts val="0"/>
              </a:spcAft>
              <a:buClr>
                <a:srgbClr val="BB4DBE"/>
              </a:buClr>
              <a:buSzPts val="8000"/>
              <a:buNone/>
            </a:pPr>
            <a:r>
              <a:rPr lang="en-US" sz="8000" b="1" i="1">
                <a:solidFill>
                  <a:srgbClr val="BB4DBE"/>
                </a:solidFill>
                <a:latin typeface="Arial"/>
                <a:ea typeface="Arial"/>
                <a:cs typeface="Arial"/>
                <a:sym typeface="Arial"/>
              </a:rPr>
              <a:t>3.OBJECT LABELING AND COUNTING</a:t>
            </a:r>
            <a:endParaRPr/>
          </a:p>
          <a:p>
            <a:pPr marL="457200" lvl="1" indent="0" algn="l" rtl="0">
              <a:lnSpc>
                <a:spcPct val="90000"/>
              </a:lnSpc>
              <a:spcBef>
                <a:spcPts val="500"/>
              </a:spcBef>
              <a:spcAft>
                <a:spcPts val="0"/>
              </a:spcAft>
              <a:buClr>
                <a:schemeClr val="dk1"/>
              </a:buClr>
              <a:buSzPts val="2400"/>
              <a:buNone/>
            </a:pPr>
            <a:endParaRPr>
              <a:solidFill>
                <a:schemeClr val="accent1"/>
              </a:solidFill>
            </a:endParaRPr>
          </a:p>
          <a:p>
            <a:pPr marL="457200" lvl="1" indent="0" algn="l" rtl="0">
              <a:lnSpc>
                <a:spcPct val="90000"/>
              </a:lnSpc>
              <a:spcBef>
                <a:spcPts val="500"/>
              </a:spcBef>
              <a:spcAft>
                <a:spcPts val="0"/>
              </a:spcAft>
              <a:buClr>
                <a:schemeClr val="dk1"/>
              </a:buClr>
              <a:buSzPts val="2400"/>
              <a:buNone/>
            </a:pPr>
            <a:endParaRPr/>
          </a:p>
        </p:txBody>
      </p:sp>
      <p:pic>
        <p:nvPicPr>
          <p:cNvPr id="279" name="Google Shape;279;p19"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 name="Footer Placeholder 1">
            <a:extLst>
              <a:ext uri="{FF2B5EF4-FFF2-40B4-BE49-F238E27FC236}">
                <a16:creationId xmlns:a16="http://schemas.microsoft.com/office/drawing/2014/main" id="{B3A64690-7407-30CA-0782-A936EDABB35C}"/>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6BB5FF38-5139-AEF3-8C70-8B6F1A178A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20"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85" name="Google Shape;285;p20"/>
          <p:cNvSpPr/>
          <p:nvPr/>
        </p:nvSpPr>
        <p:spPr>
          <a:xfrm>
            <a:off x="858129" y="0"/>
            <a:ext cx="945348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lt1"/>
                </a:solidFill>
                <a:latin typeface="Arial"/>
                <a:ea typeface="Arial"/>
                <a:cs typeface="Arial"/>
                <a:sym typeface="Arial"/>
              </a:rPr>
              <a:t>OBJECT LABELING AND COUNTING</a:t>
            </a:r>
            <a:endParaRPr sz="3200" dirty="0"/>
          </a:p>
        </p:txBody>
      </p:sp>
      <p:pic>
        <p:nvPicPr>
          <p:cNvPr id="286" name="Google Shape;286;p20" descr="Mask created by thresholding"/>
          <p:cNvPicPr preferRelativeResize="0"/>
          <p:nvPr/>
        </p:nvPicPr>
        <p:blipFill rotWithShape="1">
          <a:blip r:embed="rId4">
            <a:alphaModFix/>
          </a:blip>
          <a:srcRect/>
          <a:stretch/>
        </p:blipFill>
        <p:spPr>
          <a:xfrm rot="10800000" flipH="1">
            <a:off x="11177515" y="-14329247"/>
            <a:ext cx="3435105" cy="5762541"/>
          </a:xfrm>
          <a:prstGeom prst="rect">
            <a:avLst/>
          </a:prstGeom>
          <a:noFill/>
          <a:ln>
            <a:noFill/>
          </a:ln>
        </p:spPr>
      </p:pic>
      <p:sp>
        <p:nvSpPr>
          <p:cNvPr id="287" name="Google Shape;287;p20"/>
          <p:cNvSpPr/>
          <p:nvPr/>
        </p:nvSpPr>
        <p:spPr>
          <a:xfrm>
            <a:off x="453347" y="824400"/>
            <a:ext cx="11632636" cy="341632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400"/>
              <a:buFont typeface="Arial"/>
              <a:buChar char="•"/>
            </a:pPr>
            <a:r>
              <a:rPr lang="en-US" sz="2400" dirty="0">
                <a:solidFill>
                  <a:srgbClr val="385623"/>
                </a:solidFill>
                <a:latin typeface="Arial"/>
                <a:ea typeface="Arial"/>
                <a:cs typeface="Arial"/>
                <a:sym typeface="Arial"/>
              </a:rPr>
              <a:t>Labeling may be achieved by scanning the image sequentially until a 1 is encountered on the first object; a note is then made of the scanning position, and a “propagation” routine is initiated to label the whole of the object with a 1.</a:t>
            </a:r>
            <a:endParaRPr sz="2400" dirty="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400"/>
              <a:buFont typeface="Arial"/>
              <a:buChar char="•"/>
            </a:pPr>
            <a:r>
              <a:rPr lang="en-US" sz="2400" dirty="0">
                <a:solidFill>
                  <a:srgbClr val="385623"/>
                </a:solidFill>
                <a:latin typeface="Arial"/>
                <a:ea typeface="Arial"/>
                <a:cs typeface="Arial"/>
                <a:sym typeface="Arial"/>
              </a:rPr>
              <a:t>since the original image space is already in use, a separate image space has to be allocated for labeling. </a:t>
            </a:r>
            <a:endParaRPr sz="2400" dirty="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400"/>
              <a:buFont typeface="Arial"/>
              <a:buChar char="•"/>
            </a:pPr>
            <a:r>
              <a:rPr lang="en-US" sz="2400" dirty="0">
                <a:solidFill>
                  <a:srgbClr val="385623"/>
                </a:solidFill>
                <a:latin typeface="Arial"/>
                <a:ea typeface="Arial"/>
                <a:cs typeface="Arial"/>
                <a:sym typeface="Arial"/>
              </a:rPr>
              <a:t>Next, the scan is resumed, ignoring all points already labeled, until another object is found; this is labeled with a 2 in the separate image space. </a:t>
            </a:r>
            <a:endParaRPr sz="2400" dirty="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400"/>
              <a:buFont typeface="Arial"/>
              <a:buChar char="•"/>
            </a:pPr>
            <a:r>
              <a:rPr lang="en-US" sz="2400" dirty="0">
                <a:solidFill>
                  <a:srgbClr val="385623"/>
                </a:solidFill>
                <a:latin typeface="Arial"/>
                <a:ea typeface="Arial"/>
                <a:cs typeface="Arial"/>
                <a:sym typeface="Arial"/>
              </a:rPr>
              <a:t>This procedure is continued until the whole image has been scanned and all the objects have been labeled</a:t>
            </a:r>
            <a:endParaRPr dirty="0"/>
          </a:p>
        </p:txBody>
      </p:sp>
      <p:pic>
        <p:nvPicPr>
          <p:cNvPr id="288" name="Google Shape;288;p20"/>
          <p:cNvPicPr preferRelativeResize="0"/>
          <p:nvPr/>
        </p:nvPicPr>
        <p:blipFill rotWithShape="1">
          <a:blip r:embed="rId5">
            <a:alphaModFix/>
          </a:blip>
          <a:srcRect/>
          <a:stretch/>
        </p:blipFill>
        <p:spPr>
          <a:xfrm>
            <a:off x="3470323" y="4077874"/>
            <a:ext cx="4229100" cy="2266950"/>
          </a:xfrm>
          <a:prstGeom prst="rect">
            <a:avLst/>
          </a:prstGeom>
          <a:noFill/>
          <a:ln>
            <a:noFill/>
          </a:ln>
        </p:spPr>
      </p:pic>
      <p:sp>
        <p:nvSpPr>
          <p:cNvPr id="289" name="Google Shape;289;p20"/>
          <p:cNvSpPr/>
          <p:nvPr/>
        </p:nvSpPr>
        <p:spPr>
          <a:xfrm>
            <a:off x="7852422" y="4886889"/>
            <a:ext cx="4034777" cy="114671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A process in which all binary objects are labeled</a:t>
            </a:r>
            <a:endParaRPr sz="1800" dirty="0">
              <a:solidFill>
                <a:schemeClr val="lt1"/>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9F1C942B-CB0F-9D2C-05E2-E01EBD26583D}"/>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CABE6CBC-AB3B-912D-B8B3-9E7F50974F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21"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95" name="Google Shape;295;p21"/>
          <p:cNvSpPr/>
          <p:nvPr/>
        </p:nvSpPr>
        <p:spPr>
          <a:xfrm>
            <a:off x="858129" y="0"/>
            <a:ext cx="945348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lt1"/>
                </a:solidFill>
                <a:latin typeface="Arial"/>
                <a:ea typeface="Arial"/>
                <a:cs typeface="Arial"/>
                <a:sym typeface="Arial"/>
              </a:rPr>
              <a:t>ALGORITHM FOR OBJECT LABELING</a:t>
            </a:r>
            <a:endParaRPr sz="4800">
              <a:solidFill>
                <a:schemeClr val="lt1"/>
              </a:solidFill>
              <a:latin typeface="Arial"/>
              <a:ea typeface="Arial"/>
              <a:cs typeface="Arial"/>
              <a:sym typeface="Arial"/>
            </a:endParaRPr>
          </a:p>
        </p:txBody>
      </p:sp>
      <p:pic>
        <p:nvPicPr>
          <p:cNvPr id="296" name="Google Shape;296;p21" descr="Mask created by thresholding"/>
          <p:cNvPicPr preferRelativeResize="0"/>
          <p:nvPr/>
        </p:nvPicPr>
        <p:blipFill rotWithShape="1">
          <a:blip r:embed="rId4">
            <a:alphaModFix/>
          </a:blip>
          <a:srcRect/>
          <a:stretch/>
        </p:blipFill>
        <p:spPr>
          <a:xfrm rot="10800000" flipH="1">
            <a:off x="11177515" y="-14329247"/>
            <a:ext cx="3435105" cy="5762541"/>
          </a:xfrm>
          <a:prstGeom prst="rect">
            <a:avLst/>
          </a:prstGeom>
          <a:noFill/>
          <a:ln>
            <a:noFill/>
          </a:ln>
        </p:spPr>
      </p:pic>
      <p:sp>
        <p:nvSpPr>
          <p:cNvPr id="297" name="Google Shape;297;p21"/>
          <p:cNvSpPr/>
          <p:nvPr/>
        </p:nvSpPr>
        <p:spPr>
          <a:xfrm>
            <a:off x="559364" y="4407798"/>
            <a:ext cx="11632636" cy="83099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the </a:t>
            </a:r>
            <a:r>
              <a:rPr lang="en-US" sz="2400" i="1">
                <a:solidFill>
                  <a:srgbClr val="385623"/>
                </a:solidFill>
                <a:latin typeface="Arial"/>
                <a:ea typeface="Arial"/>
                <a:cs typeface="Arial"/>
                <a:sym typeface="Arial"/>
              </a:rPr>
              <a:t>for forward scan over image </a:t>
            </a:r>
            <a:r>
              <a:rPr lang="en-US" sz="2400">
                <a:solidFill>
                  <a:srgbClr val="385623"/>
                </a:solidFill>
                <a:latin typeface="Arial"/>
                <a:ea typeface="Arial"/>
                <a:cs typeface="Arial"/>
                <a:sym typeface="Arial"/>
              </a:rPr>
              <a:t>do {…..} notation denotes a s</a:t>
            </a:r>
            <a:r>
              <a:rPr lang="en-US" sz="2400" i="1">
                <a:solidFill>
                  <a:srgbClr val="385623"/>
                </a:solidFill>
                <a:latin typeface="Arial"/>
                <a:ea typeface="Arial"/>
                <a:cs typeface="Arial"/>
                <a:sym typeface="Arial"/>
              </a:rPr>
              <a:t>equential</a:t>
            </a:r>
            <a:r>
              <a:rPr lang="en-US" sz="2400">
                <a:solidFill>
                  <a:srgbClr val="385623"/>
                </a:solidFill>
                <a:latin typeface="Arial"/>
                <a:ea typeface="Arial"/>
                <a:cs typeface="Arial"/>
                <a:sym typeface="Arial"/>
              </a:rPr>
              <a:t> forward raster scan over the image.</a:t>
            </a:r>
            <a:endParaRPr sz="2400">
              <a:solidFill>
                <a:srgbClr val="385623"/>
              </a:solidFill>
              <a:latin typeface="Arial"/>
              <a:ea typeface="Arial"/>
              <a:cs typeface="Arial"/>
              <a:sym typeface="Arial"/>
            </a:endParaRPr>
          </a:p>
        </p:txBody>
      </p:sp>
      <p:pic>
        <p:nvPicPr>
          <p:cNvPr id="298" name="Google Shape;298;p21"/>
          <p:cNvPicPr preferRelativeResize="0"/>
          <p:nvPr/>
        </p:nvPicPr>
        <p:blipFill rotWithShape="1">
          <a:blip r:embed="rId5">
            <a:alphaModFix/>
          </a:blip>
          <a:srcRect/>
          <a:stretch/>
        </p:blipFill>
        <p:spPr>
          <a:xfrm>
            <a:off x="3089966" y="1656556"/>
            <a:ext cx="6571432" cy="2356647"/>
          </a:xfrm>
          <a:prstGeom prst="rect">
            <a:avLst/>
          </a:prstGeom>
          <a:noFill/>
          <a:ln>
            <a:noFill/>
          </a:ln>
        </p:spPr>
      </p:pic>
      <p:sp>
        <p:nvSpPr>
          <p:cNvPr id="2" name="Footer Placeholder 1">
            <a:extLst>
              <a:ext uri="{FF2B5EF4-FFF2-40B4-BE49-F238E27FC236}">
                <a16:creationId xmlns:a16="http://schemas.microsoft.com/office/drawing/2014/main" id="{D4BEDA98-57C1-2C2A-8A0F-3AB844DB3EC1}"/>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05557840-0A7E-75CB-6C37-1D7736733D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22"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304" name="Google Shape;304;p22"/>
          <p:cNvSpPr/>
          <p:nvPr/>
        </p:nvSpPr>
        <p:spPr>
          <a:xfrm>
            <a:off x="858129" y="0"/>
            <a:ext cx="945348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lt1"/>
                </a:solidFill>
                <a:latin typeface="Arial"/>
                <a:ea typeface="Arial"/>
                <a:cs typeface="Arial"/>
                <a:sym typeface="Arial"/>
              </a:rPr>
              <a:t>ALGORITHM FOR OBJECT LABELING</a:t>
            </a:r>
            <a:endParaRPr sz="4800">
              <a:solidFill>
                <a:schemeClr val="lt1"/>
              </a:solidFill>
              <a:latin typeface="Arial"/>
              <a:ea typeface="Arial"/>
              <a:cs typeface="Arial"/>
              <a:sym typeface="Arial"/>
            </a:endParaRPr>
          </a:p>
        </p:txBody>
      </p:sp>
      <p:pic>
        <p:nvPicPr>
          <p:cNvPr id="305" name="Google Shape;305;p22" descr="Mask created by thresholding"/>
          <p:cNvPicPr preferRelativeResize="0"/>
          <p:nvPr/>
        </p:nvPicPr>
        <p:blipFill rotWithShape="1">
          <a:blip r:embed="rId4">
            <a:alphaModFix/>
          </a:blip>
          <a:srcRect/>
          <a:stretch/>
        </p:blipFill>
        <p:spPr>
          <a:xfrm rot="10800000" flipH="1">
            <a:off x="11177515" y="-14329247"/>
            <a:ext cx="3435105" cy="5762541"/>
          </a:xfrm>
          <a:prstGeom prst="rect">
            <a:avLst/>
          </a:prstGeom>
          <a:noFill/>
          <a:ln>
            <a:noFill/>
          </a:ln>
        </p:spPr>
      </p:pic>
      <p:sp>
        <p:nvSpPr>
          <p:cNvPr id="306" name="Google Shape;306;p22"/>
          <p:cNvSpPr/>
          <p:nvPr/>
        </p:nvSpPr>
        <p:spPr>
          <a:xfrm>
            <a:off x="347330" y="1161015"/>
            <a:ext cx="11539869" cy="483209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Object counting and labeling routine requires a minimum of 2N+1 passes over the image space, and in practice the number will be closer to NW/2, where W is the average width of the objects.</a:t>
            </a:r>
            <a:endParaRPr/>
          </a:p>
          <a:p>
            <a:pPr marL="285750" marR="0" lvl="0" indent="-107950" algn="just" rtl="0">
              <a:spcBef>
                <a:spcPts val="0"/>
              </a:spcBef>
              <a:spcAft>
                <a:spcPts val="0"/>
              </a:spcAft>
              <a:buClr>
                <a:schemeClr val="dk1"/>
              </a:buClr>
              <a:buSzPts val="2800"/>
              <a:buFont typeface="Arial"/>
              <a:buNone/>
            </a:pPr>
            <a:endParaRPr sz="28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Hence, the algorithm is inherently rather inefficient. </a:t>
            </a:r>
            <a:endParaRPr sz="2800">
              <a:solidFill>
                <a:srgbClr val="385623"/>
              </a:solidFill>
              <a:latin typeface="Arial"/>
              <a:ea typeface="Arial"/>
              <a:cs typeface="Arial"/>
              <a:sym typeface="Arial"/>
            </a:endParaRPr>
          </a:p>
          <a:p>
            <a:pPr marL="285750" marR="0" lvl="0" indent="-107950" algn="just" rtl="0">
              <a:spcBef>
                <a:spcPts val="0"/>
              </a:spcBef>
              <a:spcAft>
                <a:spcPts val="0"/>
              </a:spcAft>
              <a:buClr>
                <a:schemeClr val="dk1"/>
              </a:buClr>
              <a:buSzPts val="2800"/>
              <a:buFont typeface="Arial"/>
              <a:buNone/>
            </a:pPr>
            <a:endParaRPr sz="28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This prompts us to consider how the number of passes over the image could be reduced to save computation. </a:t>
            </a:r>
            <a:endParaRPr sz="2800">
              <a:solidFill>
                <a:srgbClr val="385623"/>
              </a:solidFill>
              <a:latin typeface="Arial"/>
              <a:ea typeface="Arial"/>
              <a:cs typeface="Arial"/>
              <a:sym typeface="Arial"/>
            </a:endParaRPr>
          </a:p>
          <a:p>
            <a:pPr marL="285750" marR="0" lvl="0" indent="-107950" algn="just" rtl="0">
              <a:spcBef>
                <a:spcPts val="0"/>
              </a:spcBef>
              <a:spcAft>
                <a:spcPts val="0"/>
              </a:spcAft>
              <a:buClr>
                <a:schemeClr val="dk1"/>
              </a:buClr>
              <a:buSzPts val="2800"/>
              <a:buFont typeface="Arial"/>
              <a:buNone/>
            </a:pPr>
            <a:endParaRPr sz="28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One possibility would be to scan forward through the image, propagating new labels through objects as they are discovered.</a:t>
            </a:r>
            <a:endParaRPr sz="2800">
              <a:solidFill>
                <a:srgbClr val="385623"/>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4C3BCDAB-F259-3CCB-6EFE-B27338515971}"/>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9A6BE9C3-DDA2-04F4-FC10-CBF81CA5ED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23"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312" name="Google Shape;312;p23"/>
          <p:cNvSpPr/>
          <p:nvPr/>
        </p:nvSpPr>
        <p:spPr>
          <a:xfrm>
            <a:off x="357809" y="0"/>
            <a:ext cx="995380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lt1"/>
                </a:solidFill>
                <a:latin typeface="Arial"/>
                <a:ea typeface="Arial"/>
                <a:cs typeface="Arial"/>
                <a:sym typeface="Arial"/>
              </a:rPr>
              <a:t>A Simple Algorithm for Object Labeling</a:t>
            </a:r>
            <a:endParaRPr sz="4800">
              <a:solidFill>
                <a:schemeClr val="lt1"/>
              </a:solidFill>
              <a:latin typeface="Arial"/>
              <a:ea typeface="Arial"/>
              <a:cs typeface="Arial"/>
              <a:sym typeface="Arial"/>
            </a:endParaRPr>
          </a:p>
        </p:txBody>
      </p:sp>
      <p:pic>
        <p:nvPicPr>
          <p:cNvPr id="313" name="Google Shape;313;p23" descr="Mask created by thresholding"/>
          <p:cNvPicPr preferRelativeResize="0"/>
          <p:nvPr/>
        </p:nvPicPr>
        <p:blipFill rotWithShape="1">
          <a:blip r:embed="rId4">
            <a:alphaModFix/>
          </a:blip>
          <a:srcRect/>
          <a:stretch/>
        </p:blipFill>
        <p:spPr>
          <a:xfrm rot="10800000" flipH="1">
            <a:off x="11177515" y="-14329247"/>
            <a:ext cx="3435105" cy="5762541"/>
          </a:xfrm>
          <a:prstGeom prst="rect">
            <a:avLst/>
          </a:prstGeom>
          <a:noFill/>
          <a:ln>
            <a:noFill/>
          </a:ln>
        </p:spPr>
      </p:pic>
      <p:pic>
        <p:nvPicPr>
          <p:cNvPr id="314" name="Google Shape;314;p23"/>
          <p:cNvPicPr preferRelativeResize="0"/>
          <p:nvPr/>
        </p:nvPicPr>
        <p:blipFill rotWithShape="1">
          <a:blip r:embed="rId5">
            <a:alphaModFix/>
          </a:blip>
          <a:srcRect/>
          <a:stretch/>
        </p:blipFill>
        <p:spPr>
          <a:xfrm>
            <a:off x="3288838" y="824400"/>
            <a:ext cx="5208346" cy="5920957"/>
          </a:xfrm>
          <a:prstGeom prst="rect">
            <a:avLst/>
          </a:prstGeom>
          <a:noFill/>
          <a:ln>
            <a:noFill/>
          </a:ln>
        </p:spPr>
      </p:pic>
      <p:sp>
        <p:nvSpPr>
          <p:cNvPr id="2" name="Footer Placeholder 1">
            <a:extLst>
              <a:ext uri="{FF2B5EF4-FFF2-40B4-BE49-F238E27FC236}">
                <a16:creationId xmlns:a16="http://schemas.microsoft.com/office/drawing/2014/main" id="{0049F5A2-376E-724F-03BC-A21070CA6982}"/>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FC076B24-0500-5CB6-07B8-8D15879EC8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24"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320" name="Google Shape;320;p24"/>
          <p:cNvSpPr/>
          <p:nvPr/>
        </p:nvSpPr>
        <p:spPr>
          <a:xfrm>
            <a:off x="2955235" y="0"/>
            <a:ext cx="6838121"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800">
                <a:solidFill>
                  <a:schemeClr val="lt1"/>
                </a:solidFill>
                <a:latin typeface="Arial"/>
                <a:ea typeface="Arial"/>
                <a:cs typeface="Arial"/>
                <a:sym typeface="Arial"/>
              </a:rPr>
              <a:t>Labeling U-shaped objects</a:t>
            </a:r>
            <a:endParaRPr sz="4800">
              <a:solidFill>
                <a:schemeClr val="lt1"/>
              </a:solidFill>
              <a:latin typeface="Arial"/>
              <a:ea typeface="Arial"/>
              <a:cs typeface="Arial"/>
              <a:sym typeface="Arial"/>
            </a:endParaRPr>
          </a:p>
        </p:txBody>
      </p:sp>
      <p:pic>
        <p:nvPicPr>
          <p:cNvPr id="321" name="Google Shape;321;p24" descr="Mask created by thresholding"/>
          <p:cNvPicPr preferRelativeResize="0"/>
          <p:nvPr/>
        </p:nvPicPr>
        <p:blipFill rotWithShape="1">
          <a:blip r:embed="rId4">
            <a:alphaModFix/>
          </a:blip>
          <a:srcRect/>
          <a:stretch/>
        </p:blipFill>
        <p:spPr>
          <a:xfrm rot="10800000" flipH="1">
            <a:off x="11177515" y="-14329247"/>
            <a:ext cx="3435105" cy="5762541"/>
          </a:xfrm>
          <a:prstGeom prst="rect">
            <a:avLst/>
          </a:prstGeom>
          <a:noFill/>
          <a:ln>
            <a:noFill/>
          </a:ln>
        </p:spPr>
      </p:pic>
      <p:pic>
        <p:nvPicPr>
          <p:cNvPr id="322" name="Google Shape;322;p24"/>
          <p:cNvPicPr preferRelativeResize="0"/>
          <p:nvPr/>
        </p:nvPicPr>
        <p:blipFill rotWithShape="1">
          <a:blip r:embed="rId5">
            <a:alphaModFix/>
          </a:blip>
          <a:srcRect/>
          <a:stretch/>
        </p:blipFill>
        <p:spPr>
          <a:xfrm>
            <a:off x="794716" y="917165"/>
            <a:ext cx="3764032" cy="3443392"/>
          </a:xfrm>
          <a:prstGeom prst="rect">
            <a:avLst/>
          </a:prstGeom>
          <a:noFill/>
          <a:ln>
            <a:noFill/>
          </a:ln>
        </p:spPr>
      </p:pic>
      <p:sp>
        <p:nvSpPr>
          <p:cNvPr id="323" name="Google Shape;323;p24"/>
          <p:cNvSpPr/>
          <p:nvPr/>
        </p:nvSpPr>
        <p:spPr>
          <a:xfrm>
            <a:off x="4809153" y="917165"/>
            <a:ext cx="6653975" cy="5693866"/>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The least computationally intensive procedures for propagation involve a different approach: objects and parts of objects are labeled on a single sequential pass through the image, at the same time noting which labels coexist on objects.</a:t>
            </a:r>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Then the labels are sorted separately, in a stage of abstract information processing, to determine how the initially rather ad hoc labels should be interpreted.</a:t>
            </a:r>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Finally, the objects are relabeled appropriately in a second pass over the image.</a:t>
            </a:r>
            <a:endParaRPr sz="2800">
              <a:solidFill>
                <a:srgbClr val="385623"/>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EEEC1D78-4B5C-9336-19E4-80B5D7878433}"/>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30ACDEBD-AD57-F898-26F7-CB18F41FE7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25" descr="C:\Users\admin\Desktop\download.png"/>
          <p:cNvPicPr preferRelativeResize="0"/>
          <p:nvPr/>
        </p:nvPicPr>
        <p:blipFill rotWithShape="1">
          <a:blip r:embed="rId3">
            <a:alphaModFix/>
          </a:blip>
          <a:srcRect l="3443" t="18274" b="16145"/>
          <a:stretch/>
        </p:blipFill>
        <p:spPr>
          <a:xfrm>
            <a:off x="10626859" y="105765"/>
            <a:ext cx="1419367" cy="710637"/>
          </a:xfrm>
          <a:prstGeom prst="rect">
            <a:avLst/>
          </a:prstGeom>
          <a:noFill/>
          <a:ln>
            <a:noFill/>
          </a:ln>
        </p:spPr>
      </p:pic>
      <p:sp>
        <p:nvSpPr>
          <p:cNvPr id="329" name="Google Shape;329;p25"/>
          <p:cNvSpPr/>
          <p:nvPr/>
        </p:nvSpPr>
        <p:spPr>
          <a:xfrm>
            <a:off x="26503" y="0"/>
            <a:ext cx="1044132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800">
                <a:solidFill>
                  <a:schemeClr val="lt1"/>
                </a:solidFill>
                <a:latin typeface="Arial"/>
                <a:ea typeface="Arial"/>
                <a:cs typeface="Arial"/>
                <a:sym typeface="Arial"/>
              </a:rPr>
              <a:t>Improved Algorithm for Object Labeling</a:t>
            </a:r>
            <a:endParaRPr sz="4800">
              <a:solidFill>
                <a:schemeClr val="lt1"/>
              </a:solidFill>
              <a:latin typeface="Arial"/>
              <a:ea typeface="Arial"/>
              <a:cs typeface="Arial"/>
              <a:sym typeface="Arial"/>
            </a:endParaRPr>
          </a:p>
        </p:txBody>
      </p:sp>
      <p:pic>
        <p:nvPicPr>
          <p:cNvPr id="330" name="Google Shape;330;p25"/>
          <p:cNvPicPr preferRelativeResize="0"/>
          <p:nvPr/>
        </p:nvPicPr>
        <p:blipFill rotWithShape="1">
          <a:blip r:embed="rId4">
            <a:alphaModFix/>
          </a:blip>
          <a:srcRect/>
          <a:stretch/>
        </p:blipFill>
        <p:spPr>
          <a:xfrm>
            <a:off x="3260035" y="824399"/>
            <a:ext cx="5073479" cy="5236539"/>
          </a:xfrm>
          <a:prstGeom prst="rect">
            <a:avLst/>
          </a:prstGeom>
          <a:noFill/>
          <a:ln>
            <a:noFill/>
          </a:ln>
        </p:spPr>
      </p:pic>
      <p:sp>
        <p:nvSpPr>
          <p:cNvPr id="331" name="Google Shape;331;p25"/>
          <p:cNvSpPr/>
          <p:nvPr/>
        </p:nvSpPr>
        <p:spPr>
          <a:xfrm>
            <a:off x="422684" y="6005193"/>
            <a:ext cx="1004514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385623"/>
                </a:solidFill>
                <a:latin typeface="Arial"/>
                <a:ea typeface="Arial"/>
                <a:cs typeface="Arial"/>
                <a:sym typeface="Arial"/>
              </a:rPr>
              <a:t>Clearly this algorithm with its single sequential scan is intrinsically far</a:t>
            </a:r>
            <a:endParaRPr/>
          </a:p>
          <a:p>
            <a:pPr marL="0" marR="0" lvl="0" indent="0" algn="l" rtl="0">
              <a:spcBef>
                <a:spcPts val="0"/>
              </a:spcBef>
              <a:spcAft>
                <a:spcPts val="0"/>
              </a:spcAft>
              <a:buNone/>
            </a:pPr>
            <a:r>
              <a:rPr lang="en-US" sz="2400">
                <a:solidFill>
                  <a:srgbClr val="385623"/>
                </a:solidFill>
                <a:latin typeface="Arial"/>
                <a:ea typeface="Arial"/>
                <a:cs typeface="Arial"/>
                <a:sym typeface="Arial"/>
              </a:rPr>
              <a:t>more efficient than the previous one</a:t>
            </a:r>
            <a:endParaRPr/>
          </a:p>
        </p:txBody>
      </p:sp>
      <p:sp>
        <p:nvSpPr>
          <p:cNvPr id="2" name="Footer Placeholder 1">
            <a:extLst>
              <a:ext uri="{FF2B5EF4-FFF2-40B4-BE49-F238E27FC236}">
                <a16:creationId xmlns:a16="http://schemas.microsoft.com/office/drawing/2014/main" id="{69435988-25EF-6698-D37B-C75208E10D99}"/>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3D81EFCB-F45C-BED3-B452-1D6E3869E5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6"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337" name="Google Shape;337;p26"/>
          <p:cNvSpPr/>
          <p:nvPr/>
        </p:nvSpPr>
        <p:spPr>
          <a:xfrm>
            <a:off x="26503" y="0"/>
            <a:ext cx="1044132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800">
                <a:solidFill>
                  <a:schemeClr val="lt1"/>
                </a:solidFill>
                <a:latin typeface="Arial"/>
                <a:ea typeface="Arial"/>
                <a:cs typeface="Arial"/>
                <a:sym typeface="Arial"/>
              </a:rPr>
              <a:t>Improved Algorithm for Object Labeling</a:t>
            </a:r>
            <a:endParaRPr sz="4800">
              <a:solidFill>
                <a:schemeClr val="lt1"/>
              </a:solidFill>
              <a:latin typeface="Arial"/>
              <a:ea typeface="Arial"/>
              <a:cs typeface="Arial"/>
              <a:sym typeface="Arial"/>
            </a:endParaRPr>
          </a:p>
        </p:txBody>
      </p:sp>
      <p:sp>
        <p:nvSpPr>
          <p:cNvPr id="338" name="Google Shape;338;p26"/>
          <p:cNvSpPr/>
          <p:nvPr/>
        </p:nvSpPr>
        <p:spPr>
          <a:xfrm>
            <a:off x="581709" y="824400"/>
            <a:ext cx="10854917" cy="526297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The improved above algorithms permit the areas and perimeters of objects to be determined: thus, objects may be labeled by their areas or perimeters instead of by numbers representing their order of appearance in the image. </a:t>
            </a:r>
            <a:endParaRPr sz="28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More important, the availability of propagation routines means that objects can be considered in turn in their entirety—if necessary by transferring them individually to separate image spaces or storage areas ready for unencumbered independent analysis. </a:t>
            </a:r>
            <a:endParaRPr sz="28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Evidently, if objects appear in individual binary spaces, maximum and minimum spatial coordinates are trivially measurable, centroids can readily be found and more detailed calculations of moments and other parameters can easily be undertaken.</a:t>
            </a:r>
            <a:endParaRPr sz="2800">
              <a:solidFill>
                <a:srgbClr val="385623"/>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D27AD0FB-17BF-E22F-8936-C41CA6FAC4A9}"/>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DD11BD90-0D75-4BC5-DBAF-453973A39F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idx="1"/>
          </p:nvPr>
        </p:nvSpPr>
        <p:spPr>
          <a:xfrm>
            <a:off x="836383" y="2072084"/>
            <a:ext cx="10350905" cy="2791463"/>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endParaRPr sz="4000">
              <a:solidFill>
                <a:srgbClr val="0070C0"/>
              </a:solidFill>
              <a:latin typeface="Arial"/>
              <a:ea typeface="Arial"/>
              <a:cs typeface="Arial"/>
              <a:sym typeface="Arial"/>
            </a:endParaRPr>
          </a:p>
          <a:p>
            <a:pPr marL="0" lvl="0" indent="0" algn="ctr" rtl="0">
              <a:lnSpc>
                <a:spcPct val="90000"/>
              </a:lnSpc>
              <a:spcBef>
                <a:spcPts val="1000"/>
              </a:spcBef>
              <a:spcAft>
                <a:spcPts val="0"/>
              </a:spcAft>
              <a:buClr>
                <a:srgbClr val="BB4DBE"/>
              </a:buClr>
              <a:buSzPct val="100000"/>
              <a:buNone/>
            </a:pPr>
            <a:r>
              <a:rPr lang="en-US" sz="8000" b="1" i="1">
                <a:solidFill>
                  <a:srgbClr val="BB4DBE"/>
                </a:solidFill>
                <a:latin typeface="Arial"/>
                <a:ea typeface="Arial"/>
                <a:cs typeface="Arial"/>
                <a:sym typeface="Arial"/>
              </a:rPr>
              <a:t>3.1 Solving the Labeling Problem in a More Complex Case</a:t>
            </a:r>
            <a:endParaRPr/>
          </a:p>
          <a:p>
            <a:pPr marL="457200" lvl="1" indent="0" algn="l" rtl="0">
              <a:lnSpc>
                <a:spcPct val="90000"/>
              </a:lnSpc>
              <a:spcBef>
                <a:spcPts val="500"/>
              </a:spcBef>
              <a:spcAft>
                <a:spcPts val="0"/>
              </a:spcAft>
              <a:buClr>
                <a:schemeClr val="dk1"/>
              </a:buClr>
              <a:buSzPct val="100000"/>
              <a:buNone/>
            </a:pPr>
            <a:endParaRPr>
              <a:solidFill>
                <a:schemeClr val="accent1"/>
              </a:solidFill>
            </a:endParaRPr>
          </a:p>
          <a:p>
            <a:pPr marL="457200" lvl="1" indent="0" algn="l" rtl="0">
              <a:lnSpc>
                <a:spcPct val="90000"/>
              </a:lnSpc>
              <a:spcBef>
                <a:spcPts val="500"/>
              </a:spcBef>
              <a:spcAft>
                <a:spcPts val="0"/>
              </a:spcAft>
              <a:buClr>
                <a:schemeClr val="dk1"/>
              </a:buClr>
              <a:buSzPct val="100000"/>
              <a:buNone/>
            </a:pPr>
            <a:endParaRPr/>
          </a:p>
        </p:txBody>
      </p:sp>
      <p:pic>
        <p:nvPicPr>
          <p:cNvPr id="344" name="Google Shape;344;p27"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 name="Footer Placeholder 1">
            <a:extLst>
              <a:ext uri="{FF2B5EF4-FFF2-40B4-BE49-F238E27FC236}">
                <a16:creationId xmlns:a16="http://schemas.microsoft.com/office/drawing/2014/main" id="{59712FB3-EF46-1EF4-BB36-EAC4A381DA69}"/>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0268425A-D5DA-1536-968F-40DB211D63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28"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350" name="Google Shape;350;p28"/>
          <p:cNvSpPr/>
          <p:nvPr/>
        </p:nvSpPr>
        <p:spPr>
          <a:xfrm>
            <a:off x="26503" y="0"/>
            <a:ext cx="1044132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Arial"/>
                <a:ea typeface="Arial"/>
                <a:cs typeface="Arial"/>
                <a:sym typeface="Arial"/>
              </a:rPr>
              <a:t>Solving the Labeling Problem in a More Complex Case</a:t>
            </a:r>
            <a:endParaRPr/>
          </a:p>
        </p:txBody>
      </p:sp>
      <p:pic>
        <p:nvPicPr>
          <p:cNvPr id="351" name="Google Shape;351;p28"/>
          <p:cNvPicPr preferRelativeResize="0"/>
          <p:nvPr/>
        </p:nvPicPr>
        <p:blipFill rotWithShape="1">
          <a:blip r:embed="rId4">
            <a:alphaModFix/>
          </a:blip>
          <a:srcRect/>
          <a:stretch/>
        </p:blipFill>
        <p:spPr>
          <a:xfrm>
            <a:off x="0" y="982167"/>
            <a:ext cx="4404575" cy="3383771"/>
          </a:xfrm>
          <a:prstGeom prst="rect">
            <a:avLst/>
          </a:prstGeom>
          <a:noFill/>
          <a:ln>
            <a:noFill/>
          </a:ln>
        </p:spPr>
      </p:pic>
      <p:pic>
        <p:nvPicPr>
          <p:cNvPr id="352" name="Google Shape;352;p28"/>
          <p:cNvPicPr preferRelativeResize="0"/>
          <p:nvPr/>
        </p:nvPicPr>
        <p:blipFill rotWithShape="1">
          <a:blip r:embed="rId5">
            <a:alphaModFix/>
          </a:blip>
          <a:srcRect/>
          <a:stretch/>
        </p:blipFill>
        <p:spPr>
          <a:xfrm>
            <a:off x="4252407" y="768856"/>
            <a:ext cx="3848403" cy="3962400"/>
          </a:xfrm>
          <a:prstGeom prst="rect">
            <a:avLst/>
          </a:prstGeom>
          <a:noFill/>
          <a:ln>
            <a:noFill/>
          </a:ln>
        </p:spPr>
      </p:pic>
      <p:sp>
        <p:nvSpPr>
          <p:cNvPr id="353" name="Google Shape;353;p28"/>
          <p:cNvSpPr/>
          <p:nvPr/>
        </p:nvSpPr>
        <p:spPr>
          <a:xfrm>
            <a:off x="569843" y="5058330"/>
            <a:ext cx="11317355" cy="156966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Sequential labeling has been carried out in line with the improved algorithm.</a:t>
            </a:r>
            <a:endParaRPr/>
          </a:p>
          <a:p>
            <a:pPr marL="285750" marR="0" lvl="0" indent="-285750" algn="l"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However, one variation has been adopted—of using a minimum rather than a maximum labeling convention, so that the values are in general slightly closer to the eventual ideal labels.</a:t>
            </a:r>
            <a:endParaRPr/>
          </a:p>
        </p:txBody>
      </p:sp>
      <p:sp>
        <p:nvSpPr>
          <p:cNvPr id="354" name="Google Shape;354;p28"/>
          <p:cNvSpPr/>
          <p:nvPr/>
        </p:nvSpPr>
        <p:spPr>
          <a:xfrm>
            <a:off x="1271438" y="4396590"/>
            <a:ext cx="1709531" cy="36531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Fig 9.3</a:t>
            </a:r>
            <a:endParaRPr sz="1800">
              <a:solidFill>
                <a:schemeClr val="lt1"/>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37C0A9D6-E62D-5476-A1CE-AA5CA5FC5945}"/>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300DA3E2-A38A-7B8C-A9F3-30A6DA3331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5" name="Google Shape;125;p3"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 name="Footer Placeholder 1">
            <a:extLst>
              <a:ext uri="{FF2B5EF4-FFF2-40B4-BE49-F238E27FC236}">
                <a16:creationId xmlns:a16="http://schemas.microsoft.com/office/drawing/2014/main" id="{986E7C9B-3C34-EF49-CB0E-48DB41FABEB9}"/>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3E47D3B2-AF43-AD5B-D7C4-F58B61D4CA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4" name="Google Shape;109;p1">
            <a:extLst>
              <a:ext uri="{FF2B5EF4-FFF2-40B4-BE49-F238E27FC236}">
                <a16:creationId xmlns:a16="http://schemas.microsoft.com/office/drawing/2014/main" id="{5B4BA7AB-0F88-A61C-324F-6C3EF6543889}"/>
              </a:ext>
            </a:extLst>
          </p:cNvPr>
          <p:cNvSpPr txBox="1">
            <a:spLocks noGrp="1"/>
          </p:cNvSpPr>
          <p:nvPr>
            <p:ph type="title"/>
          </p:nvPr>
        </p:nvSpPr>
        <p:spPr>
          <a:xfrm>
            <a:off x="184715" y="939924"/>
            <a:ext cx="11505063" cy="100439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ct val="100000"/>
              <a:buFont typeface="Arial"/>
              <a:buNone/>
            </a:pPr>
            <a:r>
              <a:rPr lang="en-US" sz="2800" b="1" dirty="0">
                <a:solidFill>
                  <a:srgbClr val="2F5496"/>
                </a:solidFill>
                <a:latin typeface="Arial"/>
                <a:ea typeface="Arial"/>
                <a:cs typeface="Arial"/>
                <a:sym typeface="Arial"/>
              </a:rPr>
              <a:t>Binary Shape Analysis -Outline</a:t>
            </a:r>
            <a:endParaRPr sz="2800" dirty="0">
              <a:solidFill>
                <a:srgbClr val="2F5496"/>
              </a:solidFill>
              <a:latin typeface="Arial"/>
              <a:ea typeface="Arial"/>
              <a:cs typeface="Arial"/>
              <a:sym typeface="Arial"/>
            </a:endParaRPr>
          </a:p>
        </p:txBody>
      </p:sp>
      <p:sp>
        <p:nvSpPr>
          <p:cNvPr id="10" name="TextBox 9">
            <a:extLst>
              <a:ext uri="{FF2B5EF4-FFF2-40B4-BE49-F238E27FC236}">
                <a16:creationId xmlns:a16="http://schemas.microsoft.com/office/drawing/2014/main" id="{506A7B8C-53CA-DF75-0F7D-D9A8981A7018}"/>
              </a:ext>
            </a:extLst>
          </p:cNvPr>
          <p:cNvSpPr txBox="1"/>
          <p:nvPr/>
        </p:nvSpPr>
        <p:spPr>
          <a:xfrm>
            <a:off x="1101969" y="1944322"/>
            <a:ext cx="9906000" cy="1200329"/>
          </a:xfrm>
          <a:prstGeom prst="rect">
            <a:avLst/>
          </a:prstGeom>
          <a:noFill/>
        </p:spPr>
        <p:txBody>
          <a:bodyPr wrap="square">
            <a:spAutoFit/>
          </a:bodyPr>
          <a:lstStyle/>
          <a:p>
            <a:pPr marL="285750" indent="-285750">
              <a:buFont typeface="Arial" panose="020B0604020202020204" pitchFamily="34" charset="0"/>
              <a:buChar char="•"/>
            </a:pPr>
            <a:r>
              <a:rPr lang="en-US" sz="2400" dirty="0"/>
              <a:t>Connected component analysis </a:t>
            </a:r>
          </a:p>
          <a:p>
            <a:pPr marL="285750" indent="-285750">
              <a:buFont typeface="Arial" panose="020B0604020202020204" pitchFamily="34" charset="0"/>
              <a:buChar char="•"/>
            </a:pPr>
            <a:r>
              <a:rPr lang="en-US" sz="2400" dirty="0"/>
              <a:t>Morphological approaches to binary image processing </a:t>
            </a:r>
          </a:p>
          <a:p>
            <a:pPr marL="285750" indent="-285750">
              <a:buFont typeface="Arial" panose="020B0604020202020204" pitchFamily="34" charset="0"/>
              <a:buChar char="•"/>
            </a:pPr>
            <a:r>
              <a:rPr lang="en-US" sz="2400" dirty="0"/>
              <a:t>Geometrical shape properties (descriptors)</a:t>
            </a:r>
            <a:endParaRPr lang="en-IN" sz="2400" dirty="0"/>
          </a:p>
        </p:txBody>
      </p:sp>
      <p:sp>
        <p:nvSpPr>
          <p:cNvPr id="12" name="TextBox 11">
            <a:extLst>
              <a:ext uri="{FF2B5EF4-FFF2-40B4-BE49-F238E27FC236}">
                <a16:creationId xmlns:a16="http://schemas.microsoft.com/office/drawing/2014/main" id="{83C88C1A-3CF9-E7B7-C571-733044EBF41F}"/>
              </a:ext>
            </a:extLst>
          </p:cNvPr>
          <p:cNvSpPr txBox="1"/>
          <p:nvPr/>
        </p:nvSpPr>
        <p:spPr>
          <a:xfrm>
            <a:off x="1101969" y="3601554"/>
            <a:ext cx="4431323" cy="1200329"/>
          </a:xfrm>
          <a:prstGeom prst="rect">
            <a:avLst/>
          </a:prstGeom>
          <a:noFill/>
        </p:spPr>
        <p:txBody>
          <a:bodyPr wrap="square">
            <a:spAutoFit/>
          </a:bodyPr>
          <a:lstStyle/>
          <a:p>
            <a:r>
              <a:rPr lang="en-US" sz="2400" dirty="0"/>
              <a:t>Input	: a binary image with   </a:t>
            </a:r>
          </a:p>
          <a:p>
            <a:r>
              <a:rPr lang="en-US" sz="2400" dirty="0"/>
              <a:t>                   several disjoint regions</a:t>
            </a:r>
          </a:p>
          <a:p>
            <a:r>
              <a:rPr lang="en-US" sz="2400" dirty="0"/>
              <a:t>Output	: a labeled image</a:t>
            </a:r>
            <a:endParaRPr lang="en-IN" sz="2400" dirty="0"/>
          </a:p>
        </p:txBody>
      </p:sp>
      <p:sp>
        <p:nvSpPr>
          <p:cNvPr id="13" name="TextBox 12">
            <a:extLst>
              <a:ext uri="{FF2B5EF4-FFF2-40B4-BE49-F238E27FC236}">
                <a16:creationId xmlns:a16="http://schemas.microsoft.com/office/drawing/2014/main" id="{B9D296A8-7199-2D9C-9A83-2AD98A5B18AB}"/>
              </a:ext>
            </a:extLst>
          </p:cNvPr>
          <p:cNvSpPr txBox="1"/>
          <p:nvPr/>
        </p:nvSpPr>
        <p:spPr>
          <a:xfrm>
            <a:off x="1101969" y="3167390"/>
            <a:ext cx="3751385" cy="523220"/>
          </a:xfrm>
          <a:prstGeom prst="rect">
            <a:avLst/>
          </a:prstGeom>
          <a:noFill/>
        </p:spPr>
        <p:txBody>
          <a:bodyPr wrap="square" rtlCol="0">
            <a:spAutoFit/>
          </a:bodyPr>
          <a:lstStyle/>
          <a:p>
            <a:r>
              <a:rPr lang="en-US" sz="2800" b="1" dirty="0">
                <a:solidFill>
                  <a:srgbClr val="002060"/>
                </a:solidFill>
              </a:rPr>
              <a:t>Region Identification</a:t>
            </a:r>
            <a:endParaRPr lang="en-IN" sz="2800" b="1" dirty="0">
              <a:solidFill>
                <a:srgbClr val="002060"/>
              </a:solidFill>
            </a:endParaRPr>
          </a:p>
        </p:txBody>
      </p:sp>
      <p:pic>
        <p:nvPicPr>
          <p:cNvPr id="15" name="Picture 14">
            <a:extLst>
              <a:ext uri="{FF2B5EF4-FFF2-40B4-BE49-F238E27FC236}">
                <a16:creationId xmlns:a16="http://schemas.microsoft.com/office/drawing/2014/main" id="{1816998F-6AA3-C201-FFDA-EA05F610B16C}"/>
              </a:ext>
            </a:extLst>
          </p:cNvPr>
          <p:cNvPicPr>
            <a:picLocks noChangeAspect="1"/>
          </p:cNvPicPr>
          <p:nvPr/>
        </p:nvPicPr>
        <p:blipFill>
          <a:blip r:embed="rId4"/>
          <a:stretch>
            <a:fillRect/>
          </a:stretch>
        </p:blipFill>
        <p:spPr>
          <a:xfrm>
            <a:off x="5613402" y="3044640"/>
            <a:ext cx="6564910" cy="29157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29"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360" name="Google Shape;360;p29"/>
          <p:cNvSpPr/>
          <p:nvPr/>
        </p:nvSpPr>
        <p:spPr>
          <a:xfrm>
            <a:off x="4439475" y="0"/>
            <a:ext cx="1789045"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a:solidFill>
                  <a:schemeClr val="lt1"/>
                </a:solidFill>
                <a:latin typeface="Arial"/>
                <a:ea typeface="Arial"/>
                <a:cs typeface="Arial"/>
                <a:sym typeface="Arial"/>
              </a:rPr>
              <a:t>Step 1</a:t>
            </a:r>
            <a:endParaRPr sz="4400">
              <a:solidFill>
                <a:schemeClr val="lt1"/>
              </a:solidFill>
              <a:latin typeface="Arial"/>
              <a:ea typeface="Arial"/>
              <a:cs typeface="Arial"/>
              <a:sym typeface="Arial"/>
            </a:endParaRPr>
          </a:p>
        </p:txBody>
      </p:sp>
      <p:pic>
        <p:nvPicPr>
          <p:cNvPr id="361" name="Google Shape;361;p29"/>
          <p:cNvPicPr preferRelativeResize="0"/>
          <p:nvPr/>
        </p:nvPicPr>
        <p:blipFill rotWithShape="1">
          <a:blip r:embed="rId4">
            <a:alphaModFix/>
          </a:blip>
          <a:srcRect/>
          <a:stretch/>
        </p:blipFill>
        <p:spPr>
          <a:xfrm>
            <a:off x="3407700" y="824399"/>
            <a:ext cx="4079778" cy="4332531"/>
          </a:xfrm>
          <a:prstGeom prst="rect">
            <a:avLst/>
          </a:prstGeom>
          <a:noFill/>
          <a:ln>
            <a:noFill/>
          </a:ln>
        </p:spPr>
      </p:pic>
      <p:sp>
        <p:nvSpPr>
          <p:cNvPr id="362" name="Google Shape;362;p29"/>
          <p:cNvSpPr/>
          <p:nvPr/>
        </p:nvSpPr>
        <p:spPr>
          <a:xfrm>
            <a:off x="569843" y="5058330"/>
            <a:ext cx="11317355"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385623"/>
              </a:buClr>
              <a:buSzPts val="2400"/>
              <a:buFont typeface="Arial"/>
              <a:buChar char="•"/>
            </a:pPr>
            <a:r>
              <a:rPr lang="en-US" sz="2400">
                <a:solidFill>
                  <a:srgbClr val="385623"/>
                </a:solidFill>
                <a:latin typeface="Arial"/>
                <a:ea typeface="Arial"/>
                <a:cs typeface="Arial"/>
                <a:sym typeface="Arial"/>
              </a:rPr>
              <a:t>However, the whole process of calculating ideal labels can be made more efficient by inserting numbers instead of ticks, and also adding the right numbers along the leading diagonal</a:t>
            </a:r>
            <a:endParaRPr/>
          </a:p>
        </p:txBody>
      </p:sp>
      <p:sp>
        <p:nvSpPr>
          <p:cNvPr id="2" name="Footer Placeholder 1">
            <a:extLst>
              <a:ext uri="{FF2B5EF4-FFF2-40B4-BE49-F238E27FC236}">
                <a16:creationId xmlns:a16="http://schemas.microsoft.com/office/drawing/2014/main" id="{7EC9FBB1-0CCE-2F57-4F81-F575D84BFCBC}"/>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D772D104-7BE2-1247-0910-2BDFF8DA79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30"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pic>
        <p:nvPicPr>
          <p:cNvPr id="368" name="Google Shape;368;p30"/>
          <p:cNvPicPr preferRelativeResize="0"/>
          <p:nvPr/>
        </p:nvPicPr>
        <p:blipFill rotWithShape="1">
          <a:blip r:embed="rId4">
            <a:alphaModFix/>
          </a:blip>
          <a:srcRect/>
          <a:stretch/>
        </p:blipFill>
        <p:spPr>
          <a:xfrm>
            <a:off x="3246221" y="940310"/>
            <a:ext cx="4943475" cy="3971925"/>
          </a:xfrm>
          <a:prstGeom prst="rect">
            <a:avLst/>
          </a:prstGeom>
          <a:noFill/>
          <a:ln>
            <a:noFill/>
          </a:ln>
        </p:spPr>
      </p:pic>
      <p:sp>
        <p:nvSpPr>
          <p:cNvPr id="369" name="Google Shape;369;p30"/>
          <p:cNvSpPr/>
          <p:nvPr/>
        </p:nvSpPr>
        <p:spPr>
          <a:xfrm>
            <a:off x="4439475" y="0"/>
            <a:ext cx="1789045"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a:solidFill>
                  <a:schemeClr val="lt1"/>
                </a:solidFill>
                <a:latin typeface="Arial"/>
                <a:ea typeface="Arial"/>
                <a:cs typeface="Arial"/>
                <a:sym typeface="Arial"/>
              </a:rPr>
              <a:t>Step 2</a:t>
            </a:r>
            <a:endParaRPr sz="4400">
              <a:solidFill>
                <a:schemeClr val="lt1"/>
              </a:solidFill>
              <a:latin typeface="Arial"/>
              <a:ea typeface="Arial"/>
              <a:cs typeface="Arial"/>
              <a:sym typeface="Arial"/>
            </a:endParaRPr>
          </a:p>
        </p:txBody>
      </p:sp>
      <p:sp>
        <p:nvSpPr>
          <p:cNvPr id="370" name="Google Shape;370;p30"/>
          <p:cNvSpPr/>
          <p:nvPr/>
        </p:nvSpPr>
        <p:spPr>
          <a:xfrm>
            <a:off x="2507087" y="5050545"/>
            <a:ext cx="777025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85623"/>
                </a:solidFill>
                <a:latin typeface="Arial"/>
                <a:ea typeface="Arial"/>
                <a:cs typeface="Arial"/>
                <a:sym typeface="Arial"/>
              </a:rPr>
              <a:t>The next step is to minimize the entries along the individual rows of the table</a:t>
            </a:r>
            <a:endParaRPr/>
          </a:p>
        </p:txBody>
      </p:sp>
      <p:sp>
        <p:nvSpPr>
          <p:cNvPr id="2" name="Footer Placeholder 1">
            <a:extLst>
              <a:ext uri="{FF2B5EF4-FFF2-40B4-BE49-F238E27FC236}">
                <a16:creationId xmlns:a16="http://schemas.microsoft.com/office/drawing/2014/main" id="{82425FDC-967D-B61C-4848-C4C07B89EB66}"/>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3F212847-04C8-D035-31F5-9F60DC34A3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31"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pic>
        <p:nvPicPr>
          <p:cNvPr id="376" name="Google Shape;376;p31"/>
          <p:cNvPicPr preferRelativeResize="0"/>
          <p:nvPr/>
        </p:nvPicPr>
        <p:blipFill rotWithShape="1">
          <a:blip r:embed="rId4">
            <a:alphaModFix/>
          </a:blip>
          <a:srcRect/>
          <a:stretch/>
        </p:blipFill>
        <p:spPr>
          <a:xfrm>
            <a:off x="3160789" y="1017583"/>
            <a:ext cx="4895850" cy="3971925"/>
          </a:xfrm>
          <a:prstGeom prst="rect">
            <a:avLst/>
          </a:prstGeom>
          <a:noFill/>
          <a:ln>
            <a:noFill/>
          </a:ln>
        </p:spPr>
      </p:pic>
      <p:sp>
        <p:nvSpPr>
          <p:cNvPr id="377" name="Google Shape;377;p31"/>
          <p:cNvSpPr/>
          <p:nvPr/>
        </p:nvSpPr>
        <p:spPr>
          <a:xfrm>
            <a:off x="4439475" y="0"/>
            <a:ext cx="1789045"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a:solidFill>
                  <a:schemeClr val="lt1"/>
                </a:solidFill>
                <a:latin typeface="Arial"/>
                <a:ea typeface="Arial"/>
                <a:cs typeface="Arial"/>
                <a:sym typeface="Arial"/>
              </a:rPr>
              <a:t>Step 3</a:t>
            </a:r>
            <a:endParaRPr sz="4400">
              <a:solidFill>
                <a:schemeClr val="lt1"/>
              </a:solidFill>
              <a:latin typeface="Arial"/>
              <a:ea typeface="Arial"/>
              <a:cs typeface="Arial"/>
              <a:sym typeface="Arial"/>
            </a:endParaRPr>
          </a:p>
        </p:txBody>
      </p:sp>
      <p:sp>
        <p:nvSpPr>
          <p:cNvPr id="378" name="Google Shape;378;p31"/>
          <p:cNvSpPr/>
          <p:nvPr/>
        </p:nvSpPr>
        <p:spPr>
          <a:xfrm>
            <a:off x="1361907" y="5140698"/>
            <a:ext cx="9105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85623"/>
                </a:solidFill>
                <a:latin typeface="Arial"/>
                <a:ea typeface="Arial"/>
                <a:cs typeface="Arial"/>
                <a:sym typeface="Arial"/>
              </a:rPr>
              <a:t>Then we minimize along the individual columns</a:t>
            </a:r>
            <a:endParaRPr/>
          </a:p>
        </p:txBody>
      </p:sp>
      <p:sp>
        <p:nvSpPr>
          <p:cNvPr id="2" name="Footer Placeholder 1">
            <a:extLst>
              <a:ext uri="{FF2B5EF4-FFF2-40B4-BE49-F238E27FC236}">
                <a16:creationId xmlns:a16="http://schemas.microsoft.com/office/drawing/2014/main" id="{275DF0A4-835C-ACFC-FB06-B4A707BAAC63}"/>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B3673B92-4C51-69BC-6E56-791250BBBD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32"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pic>
        <p:nvPicPr>
          <p:cNvPr id="384" name="Google Shape;384;p32"/>
          <p:cNvPicPr preferRelativeResize="0"/>
          <p:nvPr/>
        </p:nvPicPr>
        <p:blipFill rotWithShape="1">
          <a:blip r:embed="rId4">
            <a:alphaModFix/>
          </a:blip>
          <a:srcRect/>
          <a:stretch/>
        </p:blipFill>
        <p:spPr>
          <a:xfrm>
            <a:off x="3336935" y="1175264"/>
            <a:ext cx="4438650" cy="4352925"/>
          </a:xfrm>
          <a:prstGeom prst="rect">
            <a:avLst/>
          </a:prstGeom>
          <a:noFill/>
          <a:ln>
            <a:noFill/>
          </a:ln>
        </p:spPr>
      </p:pic>
      <p:sp>
        <p:nvSpPr>
          <p:cNvPr id="385" name="Google Shape;385;p32"/>
          <p:cNvSpPr/>
          <p:nvPr/>
        </p:nvSpPr>
        <p:spPr>
          <a:xfrm>
            <a:off x="4439475" y="0"/>
            <a:ext cx="1789045"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a:solidFill>
                  <a:schemeClr val="lt1"/>
                </a:solidFill>
                <a:latin typeface="Arial"/>
                <a:ea typeface="Arial"/>
                <a:cs typeface="Arial"/>
                <a:sym typeface="Arial"/>
              </a:rPr>
              <a:t>Step 4</a:t>
            </a:r>
            <a:endParaRPr sz="4400">
              <a:solidFill>
                <a:schemeClr val="lt1"/>
              </a:solidFill>
              <a:latin typeface="Arial"/>
              <a:ea typeface="Arial"/>
              <a:cs typeface="Arial"/>
              <a:sym typeface="Arial"/>
            </a:endParaRPr>
          </a:p>
        </p:txBody>
      </p:sp>
      <p:sp>
        <p:nvSpPr>
          <p:cNvPr id="386" name="Google Shape;386;p32"/>
          <p:cNvSpPr/>
          <p:nvPr/>
        </p:nvSpPr>
        <p:spPr>
          <a:xfrm>
            <a:off x="2417975" y="5528189"/>
            <a:ext cx="9105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385623"/>
                </a:solidFill>
                <a:latin typeface="Arial"/>
                <a:ea typeface="Arial"/>
                <a:cs typeface="Arial"/>
                <a:sym typeface="Arial"/>
              </a:rPr>
              <a:t>Then we minimize along rows again</a:t>
            </a:r>
            <a:endParaRPr/>
          </a:p>
        </p:txBody>
      </p:sp>
      <p:sp>
        <p:nvSpPr>
          <p:cNvPr id="2" name="Footer Placeholder 1">
            <a:extLst>
              <a:ext uri="{FF2B5EF4-FFF2-40B4-BE49-F238E27FC236}">
                <a16:creationId xmlns:a16="http://schemas.microsoft.com/office/drawing/2014/main" id="{376DDC4A-FF2F-9125-6EAD-A6C70447D7F2}"/>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21D72382-157D-B595-88AD-E90B0742A3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3"/>
          <p:cNvSpPr txBox="1">
            <a:spLocks noGrp="1"/>
          </p:cNvSpPr>
          <p:nvPr>
            <p:ph idx="1"/>
          </p:nvPr>
        </p:nvSpPr>
        <p:spPr>
          <a:xfrm>
            <a:off x="836383" y="2072084"/>
            <a:ext cx="10350905" cy="27914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endParaRPr sz="4000">
              <a:solidFill>
                <a:srgbClr val="0070C0"/>
              </a:solidFill>
              <a:latin typeface="Arial"/>
              <a:ea typeface="Arial"/>
              <a:cs typeface="Arial"/>
              <a:sym typeface="Arial"/>
            </a:endParaRPr>
          </a:p>
          <a:p>
            <a:pPr marL="0" lvl="0" indent="0" algn="ctr" rtl="0">
              <a:lnSpc>
                <a:spcPct val="90000"/>
              </a:lnSpc>
              <a:spcBef>
                <a:spcPts val="1000"/>
              </a:spcBef>
              <a:spcAft>
                <a:spcPts val="0"/>
              </a:spcAft>
              <a:buClr>
                <a:srgbClr val="BB4DBE"/>
              </a:buClr>
              <a:buSzPts val="8000"/>
              <a:buNone/>
            </a:pPr>
            <a:r>
              <a:rPr lang="en-US" sz="8000" b="1" i="1">
                <a:solidFill>
                  <a:srgbClr val="BB4DBE"/>
                </a:solidFill>
                <a:latin typeface="Arial"/>
                <a:ea typeface="Arial"/>
                <a:cs typeface="Arial"/>
                <a:sym typeface="Arial"/>
              </a:rPr>
              <a:t>4. Size Filtering</a:t>
            </a:r>
            <a:endParaRPr/>
          </a:p>
          <a:p>
            <a:pPr marL="457200" lvl="1" indent="0" algn="l" rtl="0">
              <a:lnSpc>
                <a:spcPct val="90000"/>
              </a:lnSpc>
              <a:spcBef>
                <a:spcPts val="500"/>
              </a:spcBef>
              <a:spcAft>
                <a:spcPts val="0"/>
              </a:spcAft>
              <a:buClr>
                <a:schemeClr val="dk1"/>
              </a:buClr>
              <a:buSzPts val="2400"/>
              <a:buNone/>
            </a:pPr>
            <a:endParaRPr>
              <a:solidFill>
                <a:schemeClr val="accent1"/>
              </a:solidFill>
            </a:endParaRPr>
          </a:p>
          <a:p>
            <a:pPr marL="457200" lvl="1" indent="0" algn="l" rtl="0">
              <a:lnSpc>
                <a:spcPct val="90000"/>
              </a:lnSpc>
              <a:spcBef>
                <a:spcPts val="500"/>
              </a:spcBef>
              <a:spcAft>
                <a:spcPts val="0"/>
              </a:spcAft>
              <a:buClr>
                <a:schemeClr val="dk1"/>
              </a:buClr>
              <a:buSzPts val="2400"/>
              <a:buNone/>
            </a:pPr>
            <a:endParaRPr/>
          </a:p>
        </p:txBody>
      </p:sp>
      <p:pic>
        <p:nvPicPr>
          <p:cNvPr id="392" name="Google Shape;392;p33"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2" name="Footer Placeholder 1">
            <a:extLst>
              <a:ext uri="{FF2B5EF4-FFF2-40B4-BE49-F238E27FC236}">
                <a16:creationId xmlns:a16="http://schemas.microsoft.com/office/drawing/2014/main" id="{C7C43871-0B54-345E-A392-14B975EAA455}"/>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987D1BBF-7DA9-70EB-04FA-378A77FE53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34"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398" name="Google Shape;398;p34"/>
          <p:cNvSpPr/>
          <p:nvPr/>
        </p:nvSpPr>
        <p:spPr>
          <a:xfrm>
            <a:off x="3746497" y="0"/>
            <a:ext cx="300133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Size Filtering</a:t>
            </a:r>
            <a:endParaRPr sz="4000">
              <a:solidFill>
                <a:schemeClr val="lt1"/>
              </a:solidFill>
              <a:latin typeface="Arial"/>
              <a:ea typeface="Arial"/>
              <a:cs typeface="Arial"/>
              <a:sym typeface="Arial"/>
            </a:endParaRPr>
          </a:p>
        </p:txBody>
      </p:sp>
      <p:sp>
        <p:nvSpPr>
          <p:cNvPr id="399" name="Google Shape;399;p34"/>
          <p:cNvSpPr/>
          <p:nvPr/>
        </p:nvSpPr>
        <p:spPr>
          <a:xfrm>
            <a:off x="581709" y="824400"/>
            <a:ext cx="10854917" cy="138499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The 8- connected and 4-connected definitions of connectedness lead to the following measures of distance (or “metrics”) that apply to pairs of pixels, labeled i and j, in a digital lattice:</a:t>
            </a:r>
            <a:endParaRPr sz="2800">
              <a:solidFill>
                <a:srgbClr val="385623"/>
              </a:solidFill>
              <a:latin typeface="Arial"/>
              <a:ea typeface="Arial"/>
              <a:cs typeface="Arial"/>
              <a:sym typeface="Arial"/>
            </a:endParaRPr>
          </a:p>
        </p:txBody>
      </p:sp>
      <p:pic>
        <p:nvPicPr>
          <p:cNvPr id="400" name="Google Shape;400;p34"/>
          <p:cNvPicPr preferRelativeResize="0"/>
          <p:nvPr/>
        </p:nvPicPr>
        <p:blipFill rotWithShape="1">
          <a:blip r:embed="rId4">
            <a:alphaModFix/>
          </a:blip>
          <a:srcRect/>
          <a:stretch/>
        </p:blipFill>
        <p:spPr>
          <a:xfrm>
            <a:off x="3923472" y="2209395"/>
            <a:ext cx="3752336" cy="689475"/>
          </a:xfrm>
          <a:prstGeom prst="rect">
            <a:avLst/>
          </a:prstGeom>
          <a:noFill/>
          <a:ln>
            <a:noFill/>
          </a:ln>
        </p:spPr>
      </p:pic>
      <p:pic>
        <p:nvPicPr>
          <p:cNvPr id="401" name="Google Shape;401;p34"/>
          <p:cNvPicPr preferRelativeResize="0"/>
          <p:nvPr/>
        </p:nvPicPr>
        <p:blipFill rotWithShape="1">
          <a:blip r:embed="rId5">
            <a:alphaModFix/>
          </a:blip>
          <a:srcRect/>
          <a:stretch/>
        </p:blipFill>
        <p:spPr>
          <a:xfrm>
            <a:off x="4000052" y="2731444"/>
            <a:ext cx="3332201" cy="654799"/>
          </a:xfrm>
          <a:prstGeom prst="rect">
            <a:avLst/>
          </a:prstGeom>
          <a:noFill/>
          <a:ln>
            <a:noFill/>
          </a:ln>
        </p:spPr>
      </p:pic>
      <p:sp>
        <p:nvSpPr>
          <p:cNvPr id="402" name="Google Shape;402;p34"/>
          <p:cNvSpPr/>
          <p:nvPr/>
        </p:nvSpPr>
        <p:spPr>
          <a:xfrm>
            <a:off x="581708" y="3591367"/>
            <a:ext cx="10854917" cy="138499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While the use of the </a:t>
            </a:r>
            <a:r>
              <a:rPr lang="en-US" sz="2800" i="1">
                <a:solidFill>
                  <a:srgbClr val="385623"/>
                </a:solidFill>
                <a:latin typeface="Arial"/>
                <a:ea typeface="Arial"/>
                <a:cs typeface="Arial"/>
                <a:sym typeface="Arial"/>
              </a:rPr>
              <a:t>d4 </a:t>
            </a:r>
            <a:r>
              <a:rPr lang="en-US" sz="2800">
                <a:solidFill>
                  <a:srgbClr val="385623"/>
                </a:solidFill>
                <a:latin typeface="Arial"/>
                <a:ea typeface="Arial"/>
                <a:cs typeface="Arial"/>
                <a:sym typeface="Arial"/>
              </a:rPr>
              <a:t>and </a:t>
            </a:r>
            <a:r>
              <a:rPr lang="en-US" sz="2800" i="1">
                <a:solidFill>
                  <a:srgbClr val="385623"/>
                </a:solidFill>
                <a:latin typeface="Arial"/>
                <a:ea typeface="Arial"/>
                <a:cs typeface="Arial"/>
                <a:sym typeface="Arial"/>
              </a:rPr>
              <a:t>d8</a:t>
            </a:r>
            <a:r>
              <a:rPr lang="en-US" sz="2800">
                <a:solidFill>
                  <a:srgbClr val="385623"/>
                </a:solidFill>
                <a:latin typeface="Arial"/>
                <a:ea typeface="Arial"/>
                <a:cs typeface="Arial"/>
                <a:sym typeface="Arial"/>
              </a:rPr>
              <a:t> metrics is bound to lead to certain inaccuracies, there is a need to see what can be achieved with the use of local operations in binary images. </a:t>
            </a:r>
            <a:endParaRPr sz="2800">
              <a:solidFill>
                <a:srgbClr val="385623"/>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ED283F5A-70AB-4BCF-E497-4C76D2DD2FEB}"/>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18C73AFA-F1E9-3765-A28A-5597AE00C5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35"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408" name="Google Shape;408;p35"/>
          <p:cNvSpPr/>
          <p:nvPr/>
        </p:nvSpPr>
        <p:spPr>
          <a:xfrm>
            <a:off x="3746497" y="0"/>
            <a:ext cx="3001339"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Size Filtering</a:t>
            </a:r>
            <a:endParaRPr sz="4000">
              <a:solidFill>
                <a:schemeClr val="lt1"/>
              </a:solidFill>
              <a:latin typeface="Arial"/>
              <a:ea typeface="Arial"/>
              <a:cs typeface="Arial"/>
              <a:sym typeface="Arial"/>
            </a:endParaRPr>
          </a:p>
        </p:txBody>
      </p:sp>
      <p:sp>
        <p:nvSpPr>
          <p:cNvPr id="409" name="Google Shape;409;p35"/>
          <p:cNvSpPr/>
          <p:nvPr/>
        </p:nvSpPr>
        <p:spPr>
          <a:xfrm>
            <a:off x="568829" y="824400"/>
            <a:ext cx="10854917" cy="310854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The basic idea is that small objects may be eliminated by applying a series of shrink operations. </a:t>
            </a:r>
            <a:endParaRPr sz="28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In N shrink operations will eliminate an object (or those parts of an object) that are 2N or fewer pixels across their narrowest dimension. </a:t>
            </a:r>
            <a:endParaRPr sz="2800">
              <a:solidFill>
                <a:srgbClr val="385623"/>
              </a:solidFill>
              <a:latin typeface="Arial"/>
              <a:ea typeface="Arial"/>
              <a:cs typeface="Arial"/>
              <a:sym typeface="Arial"/>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This process shrinks all the objects in the image, but in principle a subsequent N expand operations will restore the larger objects to their former size.</a:t>
            </a:r>
            <a:endParaRPr sz="2800">
              <a:solidFill>
                <a:srgbClr val="385623"/>
              </a:solidFill>
              <a:latin typeface="Arial"/>
              <a:ea typeface="Arial"/>
              <a:cs typeface="Arial"/>
              <a:sym typeface="Arial"/>
            </a:endParaRPr>
          </a:p>
        </p:txBody>
      </p:sp>
      <p:pic>
        <p:nvPicPr>
          <p:cNvPr id="410" name="Google Shape;410;p35"/>
          <p:cNvPicPr preferRelativeResize="0"/>
          <p:nvPr/>
        </p:nvPicPr>
        <p:blipFill rotWithShape="1">
          <a:blip r:embed="rId4">
            <a:alphaModFix/>
          </a:blip>
          <a:srcRect/>
          <a:stretch/>
        </p:blipFill>
        <p:spPr>
          <a:xfrm>
            <a:off x="3099753" y="4640818"/>
            <a:ext cx="3648075" cy="2752725"/>
          </a:xfrm>
          <a:prstGeom prst="rect">
            <a:avLst/>
          </a:prstGeom>
          <a:noFill/>
          <a:ln>
            <a:noFill/>
          </a:ln>
        </p:spPr>
      </p:pic>
      <p:pic>
        <p:nvPicPr>
          <p:cNvPr id="411" name="Google Shape;411;p35"/>
          <p:cNvPicPr preferRelativeResize="0"/>
          <p:nvPr/>
        </p:nvPicPr>
        <p:blipFill rotWithShape="1">
          <a:blip r:embed="rId5">
            <a:alphaModFix/>
          </a:blip>
          <a:srcRect/>
          <a:stretch/>
        </p:blipFill>
        <p:spPr>
          <a:xfrm>
            <a:off x="7695724" y="4750043"/>
            <a:ext cx="3448050" cy="2790825"/>
          </a:xfrm>
          <a:prstGeom prst="rect">
            <a:avLst/>
          </a:prstGeom>
          <a:noFill/>
          <a:ln>
            <a:noFill/>
          </a:ln>
        </p:spPr>
      </p:pic>
      <p:sp>
        <p:nvSpPr>
          <p:cNvPr id="2" name="Footer Placeholder 1">
            <a:extLst>
              <a:ext uri="{FF2B5EF4-FFF2-40B4-BE49-F238E27FC236}">
                <a16:creationId xmlns:a16="http://schemas.microsoft.com/office/drawing/2014/main" id="{48EAD6D8-5CF3-5133-440D-1D2809B196F5}"/>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50246FE1-DBC5-1DE2-DD44-DC78F4FE38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6"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417" name="Google Shape;417;p36"/>
          <p:cNvSpPr/>
          <p:nvPr/>
        </p:nvSpPr>
        <p:spPr>
          <a:xfrm>
            <a:off x="141668" y="113763"/>
            <a:ext cx="10017071" cy="1096851"/>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Algorithm for Recovering Original Forms of Shrunken Objects</a:t>
            </a:r>
            <a:endParaRPr sz="4000">
              <a:solidFill>
                <a:schemeClr val="lt1"/>
              </a:solidFill>
              <a:latin typeface="Arial"/>
              <a:ea typeface="Arial"/>
              <a:cs typeface="Arial"/>
              <a:sym typeface="Arial"/>
            </a:endParaRPr>
          </a:p>
        </p:txBody>
      </p:sp>
      <p:pic>
        <p:nvPicPr>
          <p:cNvPr id="418" name="Google Shape;418;p36"/>
          <p:cNvPicPr preferRelativeResize="0"/>
          <p:nvPr/>
        </p:nvPicPr>
        <p:blipFill rotWithShape="1">
          <a:blip r:embed="rId4">
            <a:alphaModFix/>
          </a:blip>
          <a:srcRect/>
          <a:stretch/>
        </p:blipFill>
        <p:spPr>
          <a:xfrm>
            <a:off x="3123529" y="1365313"/>
            <a:ext cx="6305550" cy="5057775"/>
          </a:xfrm>
          <a:prstGeom prst="rect">
            <a:avLst/>
          </a:prstGeom>
          <a:noFill/>
          <a:ln>
            <a:noFill/>
          </a:ln>
        </p:spPr>
      </p:pic>
      <p:sp>
        <p:nvSpPr>
          <p:cNvPr id="2" name="Footer Placeholder 1">
            <a:extLst>
              <a:ext uri="{FF2B5EF4-FFF2-40B4-BE49-F238E27FC236}">
                <a16:creationId xmlns:a16="http://schemas.microsoft.com/office/drawing/2014/main" id="{167AD928-6541-2890-1923-C3BBD0F98724}"/>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C0CECA2E-92C7-06AE-758C-A3EDB50FDA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37"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424" name="Google Shape;424;p37"/>
          <p:cNvSpPr/>
          <p:nvPr/>
        </p:nvSpPr>
        <p:spPr>
          <a:xfrm>
            <a:off x="4367483" y="0"/>
            <a:ext cx="3283367"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800">
                <a:solidFill>
                  <a:schemeClr val="lt1"/>
                </a:solidFill>
                <a:latin typeface="Arial"/>
                <a:ea typeface="Arial"/>
                <a:cs typeface="Arial"/>
                <a:sym typeface="Arial"/>
              </a:rPr>
              <a:t>Explanation</a:t>
            </a:r>
            <a:endParaRPr sz="4800">
              <a:solidFill>
                <a:schemeClr val="lt1"/>
              </a:solidFill>
              <a:latin typeface="Arial"/>
              <a:ea typeface="Arial"/>
              <a:cs typeface="Arial"/>
              <a:sym typeface="Arial"/>
            </a:endParaRPr>
          </a:p>
        </p:txBody>
      </p:sp>
      <p:sp>
        <p:nvSpPr>
          <p:cNvPr id="425" name="Google Shape;425;p37"/>
          <p:cNvSpPr/>
          <p:nvPr/>
        </p:nvSpPr>
        <p:spPr>
          <a:xfrm>
            <a:off x="581709" y="824400"/>
            <a:ext cx="10854917" cy="526297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Whole (connected) objects can be removed that are everywhere narrower than a specified width, it is possible to devise algorithms for removing any subset of objects that are characterized by a given range of widths: large objects may be filtered out by first removing lesser-sized objects and then performing a logical masking operation with the original image, while intermediate size objects may be filtered out by removing a larger subset and then restoring small objects that have previously been stored in a separate image space.</a:t>
            </a:r>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Finally, note that expand operations followed by shrink operations may be useful for joining nearby objects, filling in holes, and so on.</a:t>
            </a:r>
            <a:endParaRPr/>
          </a:p>
          <a:p>
            <a:pPr marL="285750" marR="0" lvl="0" indent="-285750" algn="just" rtl="0">
              <a:spcBef>
                <a:spcPts val="0"/>
              </a:spcBef>
              <a:spcAft>
                <a:spcPts val="0"/>
              </a:spcAft>
              <a:buClr>
                <a:srgbClr val="385623"/>
              </a:buClr>
              <a:buSzPts val="2800"/>
              <a:buFont typeface="Arial"/>
              <a:buChar char="•"/>
            </a:pPr>
            <a:r>
              <a:rPr lang="en-US" sz="2800">
                <a:solidFill>
                  <a:srgbClr val="385623"/>
                </a:solidFill>
                <a:latin typeface="Arial"/>
                <a:ea typeface="Arial"/>
                <a:cs typeface="Arial"/>
                <a:sym typeface="Arial"/>
              </a:rPr>
              <a:t>Numerous refinements and additions to these simple techniques are possible. </a:t>
            </a:r>
            <a:endParaRPr sz="2800">
              <a:solidFill>
                <a:srgbClr val="385623"/>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8CE3B486-8308-F0F8-C63A-27E31575390A}"/>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738FAC9F-0CAB-8DB0-F3FB-BA1CBB3C10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38"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sp>
        <p:nvSpPr>
          <p:cNvPr id="431" name="Google Shape;431;p38"/>
          <p:cNvSpPr/>
          <p:nvPr/>
        </p:nvSpPr>
        <p:spPr>
          <a:xfrm>
            <a:off x="0" y="-1"/>
            <a:ext cx="10341735" cy="1356507"/>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a:solidFill>
                  <a:schemeClr val="lt1"/>
                </a:solidFill>
                <a:latin typeface="Arial"/>
                <a:ea typeface="Arial"/>
                <a:cs typeface="Arial"/>
                <a:sym typeface="Arial"/>
              </a:rPr>
              <a:t>Separation of touching objects by shrink operations.</a:t>
            </a:r>
            <a:endParaRPr sz="4800">
              <a:solidFill>
                <a:schemeClr val="lt1"/>
              </a:solidFill>
              <a:latin typeface="Arial"/>
              <a:ea typeface="Arial"/>
              <a:cs typeface="Arial"/>
              <a:sym typeface="Arial"/>
            </a:endParaRPr>
          </a:p>
        </p:txBody>
      </p:sp>
      <p:pic>
        <p:nvPicPr>
          <p:cNvPr id="432" name="Google Shape;432;p38"/>
          <p:cNvPicPr preferRelativeResize="0"/>
          <p:nvPr/>
        </p:nvPicPr>
        <p:blipFill rotWithShape="1">
          <a:blip r:embed="rId4">
            <a:alphaModFix/>
          </a:blip>
          <a:srcRect/>
          <a:stretch/>
        </p:blipFill>
        <p:spPr>
          <a:xfrm>
            <a:off x="2198597" y="1356507"/>
            <a:ext cx="6867525" cy="3114675"/>
          </a:xfrm>
          <a:prstGeom prst="rect">
            <a:avLst/>
          </a:prstGeom>
          <a:noFill/>
          <a:ln>
            <a:noFill/>
          </a:ln>
        </p:spPr>
      </p:pic>
      <p:sp>
        <p:nvSpPr>
          <p:cNvPr id="433" name="Google Shape;433;p38"/>
          <p:cNvSpPr/>
          <p:nvPr/>
        </p:nvSpPr>
        <p:spPr>
          <a:xfrm>
            <a:off x="1360868" y="4512032"/>
            <a:ext cx="9496022"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85623"/>
                </a:solidFill>
                <a:latin typeface="Arial"/>
                <a:ea typeface="Arial"/>
                <a:cs typeface="Arial"/>
                <a:sym typeface="Arial"/>
              </a:rPr>
              <a:t>Figure Shown is the objects (chocolates) in (a) are shrunk  and (b) in order to separate them so that they may be counted reliably.</a:t>
            </a:r>
            <a:endParaRPr/>
          </a:p>
        </p:txBody>
      </p:sp>
      <p:sp>
        <p:nvSpPr>
          <p:cNvPr id="2" name="Footer Placeholder 1">
            <a:extLst>
              <a:ext uri="{FF2B5EF4-FFF2-40B4-BE49-F238E27FC236}">
                <a16:creationId xmlns:a16="http://schemas.microsoft.com/office/drawing/2014/main" id="{4FBAB374-EA5B-B7BC-F719-E4CF82415810}"/>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559CDBF2-2083-3692-4EC2-681316A1DA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idx="1"/>
          </p:nvPr>
        </p:nvSpPr>
        <p:spPr>
          <a:xfrm>
            <a:off x="785445" y="1702572"/>
            <a:ext cx="11101754" cy="2154321"/>
          </a:xfrm>
          <a:prstGeom prst="rect">
            <a:avLst/>
          </a:prstGeom>
          <a:noFill/>
          <a:ln>
            <a:noFill/>
          </a:ln>
        </p:spPr>
        <p:txBody>
          <a:bodyPr spcFirstLastPara="1" wrap="square" lIns="91425" tIns="45700" rIns="91425" bIns="45700" anchor="t" anchorCtr="0">
            <a:normAutofit fontScale="47500" lnSpcReduction="20000"/>
          </a:bodyPr>
          <a:lstStyle/>
          <a:p>
            <a:pPr marL="457200" lvl="1" indent="0" algn="just" rtl="0">
              <a:lnSpc>
                <a:spcPct val="90000"/>
              </a:lnSpc>
              <a:spcBef>
                <a:spcPts val="0"/>
              </a:spcBef>
              <a:spcAft>
                <a:spcPts val="0"/>
              </a:spcAft>
              <a:buClr>
                <a:schemeClr val="dk1"/>
              </a:buClr>
              <a:buSzPct val="100000"/>
              <a:buNone/>
            </a:pPr>
            <a:endParaRPr sz="3500" dirty="0">
              <a:latin typeface="Arial"/>
              <a:ea typeface="Arial"/>
              <a:cs typeface="Arial"/>
              <a:sym typeface="Arial"/>
            </a:endParaRPr>
          </a:p>
          <a:p>
            <a:pPr marL="685800" lvl="1" indent="-255905" algn="just" rtl="0">
              <a:lnSpc>
                <a:spcPct val="120000"/>
              </a:lnSpc>
              <a:spcBef>
                <a:spcPts val="0"/>
              </a:spcBef>
              <a:spcAft>
                <a:spcPts val="0"/>
              </a:spcAft>
              <a:buClr>
                <a:srgbClr val="385623"/>
              </a:buClr>
              <a:buSzPct val="100000"/>
              <a:buChar char="•"/>
            </a:pPr>
            <a:r>
              <a:rPr lang="en-US" sz="5000" dirty="0">
                <a:solidFill>
                  <a:srgbClr val="385623"/>
                </a:solidFill>
                <a:latin typeface="Arial"/>
                <a:ea typeface="Arial"/>
                <a:cs typeface="Arial"/>
                <a:sym typeface="Arial"/>
              </a:rPr>
              <a:t>Binary images contain much less information than their grayscale counterparts, they embody shape and size information that is highly relevant for object recognition.</a:t>
            </a:r>
          </a:p>
          <a:p>
            <a:pPr marL="685800" lvl="1" indent="-255905" algn="just" rtl="0">
              <a:lnSpc>
                <a:spcPct val="120000"/>
              </a:lnSpc>
              <a:spcBef>
                <a:spcPts val="0"/>
              </a:spcBef>
              <a:spcAft>
                <a:spcPts val="0"/>
              </a:spcAft>
              <a:buClr>
                <a:srgbClr val="385623"/>
              </a:buClr>
              <a:buSzPct val="100000"/>
              <a:buChar char="•"/>
            </a:pPr>
            <a:r>
              <a:rPr lang="en-US" sz="5000" dirty="0">
                <a:solidFill>
                  <a:srgbClr val="385623"/>
                </a:solidFill>
                <a:latin typeface="Arial"/>
                <a:ea typeface="Arial"/>
                <a:cs typeface="Arial"/>
                <a:sym typeface="Arial"/>
              </a:rPr>
              <a:t>This information resides in a digital lattice of pixels, and this result in intricacies appearing in the geometry.</a:t>
            </a:r>
            <a:endParaRPr lang="en-US" sz="5000" dirty="0"/>
          </a:p>
          <a:p>
            <a:pPr marL="0" lvl="0" indent="0" algn="l" rtl="0">
              <a:lnSpc>
                <a:spcPct val="90000"/>
              </a:lnSpc>
              <a:spcBef>
                <a:spcPts val="1000"/>
              </a:spcBef>
              <a:spcAft>
                <a:spcPts val="0"/>
              </a:spcAft>
              <a:buClr>
                <a:schemeClr val="dk1"/>
              </a:buClr>
              <a:buSzPct val="100000"/>
              <a:buNone/>
            </a:pPr>
            <a:endParaRPr dirty="0"/>
          </a:p>
        </p:txBody>
      </p:sp>
      <p:pic>
        <p:nvPicPr>
          <p:cNvPr id="125" name="Google Shape;125;p3" descr="C:\Users\admin\Desktop\download.png"/>
          <p:cNvPicPr preferRelativeResize="0"/>
          <p:nvPr/>
        </p:nvPicPr>
        <p:blipFill rotWithShape="1">
          <a:blip r:embed="rId3">
            <a:alphaModFix/>
          </a:blip>
          <a:srcRect l="3443" t="18274" b="16145"/>
          <a:stretch/>
        </p:blipFill>
        <p:spPr>
          <a:xfrm>
            <a:off x="10467832" y="113763"/>
            <a:ext cx="1419367" cy="710637"/>
          </a:xfrm>
          <a:prstGeom prst="rect">
            <a:avLst/>
          </a:prstGeom>
          <a:noFill/>
          <a:ln>
            <a:noFill/>
          </a:ln>
        </p:spPr>
      </p:pic>
      <p:pic>
        <p:nvPicPr>
          <p:cNvPr id="126" name="Google Shape;126;p3"/>
          <p:cNvPicPr preferRelativeResize="0"/>
          <p:nvPr/>
        </p:nvPicPr>
        <p:blipFill rotWithShape="1">
          <a:blip r:embed="rId4">
            <a:alphaModFix/>
          </a:blip>
          <a:srcRect/>
          <a:stretch/>
        </p:blipFill>
        <p:spPr>
          <a:xfrm>
            <a:off x="5937247" y="4923648"/>
            <a:ext cx="4370150" cy="1110250"/>
          </a:xfrm>
          <a:prstGeom prst="rect">
            <a:avLst/>
          </a:prstGeom>
          <a:noFill/>
          <a:ln>
            <a:noFill/>
          </a:ln>
        </p:spPr>
      </p:pic>
      <p:sp>
        <p:nvSpPr>
          <p:cNvPr id="128" name="Google Shape;128;p3"/>
          <p:cNvSpPr/>
          <p:nvPr/>
        </p:nvSpPr>
        <p:spPr>
          <a:xfrm>
            <a:off x="785445" y="5260409"/>
            <a:ext cx="4973034" cy="43672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lt1"/>
                </a:solidFill>
                <a:latin typeface="Arial"/>
                <a:ea typeface="Arial"/>
                <a:cs typeface="Arial"/>
                <a:sym typeface="Arial"/>
              </a:rPr>
              <a:t>Examples of Binary Images</a:t>
            </a:r>
            <a:endParaRPr sz="2400" b="0" i="0" u="none" strike="noStrike" cap="none" dirty="0">
              <a:solidFill>
                <a:schemeClr val="lt1"/>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986E7C9B-3C34-EF49-CB0E-48DB41FABEB9}"/>
              </a:ext>
            </a:extLst>
          </p:cNvPr>
          <p:cNvSpPr>
            <a:spLocks noGrp="1"/>
          </p:cNvSpPr>
          <p:nvPr>
            <p:ph type="ftr" sz="quarter" idx="11"/>
          </p:nvPr>
        </p:nvSpPr>
        <p:spPr/>
        <p:txBody>
          <a:bodyPr/>
          <a:lstStyle/>
          <a:p>
            <a:r>
              <a:rPr lang="en-IN"/>
              <a:t>Dr. M. Susila, Associate Professor, ECE, SRMIST-KTR</a:t>
            </a:r>
          </a:p>
        </p:txBody>
      </p:sp>
      <p:sp>
        <p:nvSpPr>
          <p:cNvPr id="3" name="Slide Number Placeholder 2">
            <a:extLst>
              <a:ext uri="{FF2B5EF4-FFF2-40B4-BE49-F238E27FC236}">
                <a16:creationId xmlns:a16="http://schemas.microsoft.com/office/drawing/2014/main" id="{3E47D3B2-AF43-AD5B-D7C4-F58B61D4CA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Google Shape;109;p1">
            <a:extLst>
              <a:ext uri="{FF2B5EF4-FFF2-40B4-BE49-F238E27FC236}">
                <a16:creationId xmlns:a16="http://schemas.microsoft.com/office/drawing/2014/main" id="{5B4BA7AB-0F88-A61C-324F-6C3EF6543889}"/>
              </a:ext>
            </a:extLst>
          </p:cNvPr>
          <p:cNvSpPr txBox="1">
            <a:spLocks noGrp="1"/>
          </p:cNvSpPr>
          <p:nvPr>
            <p:ph type="title"/>
          </p:nvPr>
        </p:nvSpPr>
        <p:spPr>
          <a:xfrm>
            <a:off x="184715" y="939924"/>
            <a:ext cx="11505063" cy="100439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ct val="100000"/>
              <a:buFont typeface="Arial"/>
              <a:buNone/>
            </a:pPr>
            <a:r>
              <a:rPr lang="en-US" sz="2800" b="1" dirty="0">
                <a:solidFill>
                  <a:srgbClr val="2F5496"/>
                </a:solidFill>
                <a:latin typeface="Arial"/>
                <a:ea typeface="Arial"/>
                <a:cs typeface="Arial"/>
                <a:sym typeface="Arial"/>
              </a:rPr>
              <a:t>Binary Shape Analysis</a:t>
            </a:r>
            <a:endParaRPr sz="2800" dirty="0">
              <a:solidFill>
                <a:srgbClr val="2F5496"/>
              </a:solidFill>
              <a:latin typeface="Arial"/>
              <a:ea typeface="Arial"/>
              <a:cs typeface="Arial"/>
              <a:sym typeface="Arial"/>
            </a:endParaRPr>
          </a:p>
        </p:txBody>
      </p:sp>
    </p:spTree>
    <p:extLst>
      <p:ext uri="{BB962C8B-B14F-4D97-AF65-F5344CB8AC3E}">
        <p14:creationId xmlns:p14="http://schemas.microsoft.com/office/powerpoint/2010/main" val="291572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34" name="Google Shape;134;p4"/>
          <p:cNvSpPr txBox="1"/>
          <p:nvPr/>
        </p:nvSpPr>
        <p:spPr>
          <a:xfrm>
            <a:off x="1410543" y="1993512"/>
            <a:ext cx="9801940" cy="230832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folHlink"/>
              </a:buClr>
              <a:buSzPts val="2400"/>
            </a:pPr>
            <a:r>
              <a:rPr lang="en-US" sz="2400" dirty="0">
                <a:solidFill>
                  <a:schemeClr val="folHlink"/>
                </a:solidFill>
                <a:latin typeface="Verdana"/>
                <a:ea typeface="Verdana"/>
                <a:cs typeface="Verdana"/>
                <a:sym typeface="Verdana"/>
              </a:rPr>
              <a:t>C</a:t>
            </a:r>
            <a:r>
              <a:rPr lang="en-US" sz="2400" b="0" i="0" u="none" strike="noStrike" cap="none" dirty="0">
                <a:solidFill>
                  <a:schemeClr val="folHlink"/>
                </a:solidFill>
                <a:latin typeface="Verdana"/>
                <a:ea typeface="Verdana"/>
                <a:cs typeface="Verdana"/>
                <a:sym typeface="Verdana"/>
              </a:rPr>
              <a:t>onsists of a set of image analysis operations that are used to produce or process binary images, usually images of 0’s and 1’s.</a:t>
            </a:r>
            <a:endParaRPr dirty="0"/>
          </a:p>
          <a:p>
            <a:pPr marL="0" marR="0" lvl="0" indent="0" algn="l" rtl="0">
              <a:spcBef>
                <a:spcPts val="0"/>
              </a:spcBef>
              <a:spcAft>
                <a:spcPts val="0"/>
              </a:spcAft>
              <a:buNone/>
            </a:pPr>
            <a:endParaRPr sz="2400" b="0" i="0" u="none" strike="noStrike" cap="none" dirty="0">
              <a:solidFill>
                <a:schemeClr val="folHlink"/>
              </a:solidFill>
              <a:latin typeface="Verdana"/>
              <a:ea typeface="Verdana"/>
              <a:cs typeface="Verdana"/>
              <a:sym typeface="Verdana"/>
            </a:endParaRPr>
          </a:p>
          <a:p>
            <a:pPr marL="0" marR="0" lvl="0" indent="0" algn="l" rtl="0">
              <a:spcBef>
                <a:spcPts val="0"/>
              </a:spcBef>
              <a:spcAft>
                <a:spcPts val="0"/>
              </a:spcAft>
              <a:buNone/>
            </a:pPr>
            <a:r>
              <a:rPr lang="en-US" sz="2400" b="0" i="0" u="none" strike="noStrike" cap="none" dirty="0">
                <a:solidFill>
                  <a:schemeClr val="folHlink"/>
                </a:solidFill>
                <a:latin typeface="Verdana"/>
                <a:ea typeface="Verdana"/>
                <a:cs typeface="Verdana"/>
                <a:sym typeface="Verdana"/>
              </a:rPr>
              <a:t>       </a:t>
            </a:r>
            <a:r>
              <a:rPr lang="en-US" sz="2400" b="0" i="0" u="none" strike="noStrike" cap="none" dirty="0">
                <a:solidFill>
                  <a:schemeClr val="hlink"/>
                </a:solidFill>
                <a:latin typeface="Verdana"/>
                <a:ea typeface="Verdana"/>
                <a:cs typeface="Verdana"/>
                <a:sym typeface="Verdana"/>
              </a:rPr>
              <a:t>0 represents the background</a:t>
            </a:r>
            <a:endParaRPr dirty="0"/>
          </a:p>
          <a:p>
            <a:pPr marL="0" marR="0" lvl="0" indent="0" algn="l" rtl="0">
              <a:spcBef>
                <a:spcPts val="0"/>
              </a:spcBef>
              <a:spcAft>
                <a:spcPts val="0"/>
              </a:spcAft>
              <a:buNone/>
            </a:pPr>
            <a:r>
              <a:rPr lang="en-US" sz="2400" b="0" i="0" u="none" strike="noStrike" cap="none" dirty="0">
                <a:solidFill>
                  <a:schemeClr val="hlink"/>
                </a:solidFill>
                <a:latin typeface="Verdana"/>
                <a:ea typeface="Verdana"/>
                <a:cs typeface="Verdana"/>
                <a:sym typeface="Verdana"/>
              </a:rPr>
              <a:t>       1 represents the foreground</a:t>
            </a:r>
            <a:endParaRPr dirty="0"/>
          </a:p>
        </p:txBody>
      </p:sp>
      <p:sp>
        <p:nvSpPr>
          <p:cNvPr id="135" name="Google Shape;135;p4"/>
          <p:cNvSpPr txBox="1"/>
          <p:nvPr/>
        </p:nvSpPr>
        <p:spPr>
          <a:xfrm>
            <a:off x="7535108" y="3429000"/>
            <a:ext cx="2905125" cy="11969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Verdana"/>
                <a:ea typeface="Verdana"/>
                <a:cs typeface="Verdana"/>
                <a:sym typeface="Verdana"/>
              </a:rPr>
              <a:t>000</a:t>
            </a:r>
            <a:r>
              <a:rPr lang="en-US" sz="2400" b="0" i="0" u="none" strike="noStrike" cap="none">
                <a:solidFill>
                  <a:schemeClr val="folHlink"/>
                </a:solidFill>
                <a:latin typeface="Verdana"/>
                <a:ea typeface="Verdana"/>
                <a:cs typeface="Verdana"/>
                <a:sym typeface="Verdana"/>
              </a:rPr>
              <a:t>1</a:t>
            </a:r>
            <a:r>
              <a:rPr lang="en-US" sz="2400" b="0" i="0" u="none" strike="noStrike" cap="none">
                <a:solidFill>
                  <a:schemeClr val="dk1"/>
                </a:solidFill>
                <a:latin typeface="Verdana"/>
                <a:ea typeface="Verdana"/>
                <a:cs typeface="Verdana"/>
                <a:sym typeface="Verdana"/>
              </a:rPr>
              <a:t>00</a:t>
            </a:r>
            <a:r>
              <a:rPr lang="en-US" sz="2400" b="0" i="0" u="none" strike="noStrike" cap="none">
                <a:solidFill>
                  <a:schemeClr val="folHlink"/>
                </a:solidFill>
                <a:latin typeface="Verdana"/>
                <a:ea typeface="Verdana"/>
                <a:cs typeface="Verdana"/>
                <a:sym typeface="Verdana"/>
              </a:rPr>
              <a:t>1</a:t>
            </a:r>
            <a:r>
              <a:rPr lang="en-US" sz="2400" b="0" i="0" u="none" strike="noStrike" cap="none">
                <a:solidFill>
                  <a:schemeClr val="dk1"/>
                </a:solidFill>
                <a:latin typeface="Verdana"/>
                <a:ea typeface="Verdana"/>
                <a:cs typeface="Verdana"/>
                <a:sym typeface="Verdana"/>
              </a:rPr>
              <a:t>000</a:t>
            </a:r>
            <a:r>
              <a:rPr lang="en-US" sz="2400" b="0" i="0" u="none" strike="noStrike" cap="none">
                <a:solidFill>
                  <a:schemeClr val="folHlink"/>
                </a:solidFill>
                <a:latin typeface="Verdana"/>
                <a:ea typeface="Verdana"/>
                <a:cs typeface="Verdana"/>
                <a:sym typeface="Verdana"/>
              </a:rPr>
              <a:t>1</a:t>
            </a:r>
            <a:r>
              <a:rPr lang="en-US" sz="2400" b="0" i="0" u="none" strike="noStrike" cap="none">
                <a:solidFill>
                  <a:schemeClr val="dk1"/>
                </a:solidFill>
                <a:latin typeface="Verdana"/>
                <a:ea typeface="Verdana"/>
                <a:cs typeface="Verdana"/>
                <a:sym typeface="Verdana"/>
              </a:rPr>
              <a:t>000</a:t>
            </a:r>
            <a:endParaRPr/>
          </a:p>
          <a:p>
            <a:pPr marL="0" marR="0" lvl="0" indent="0" algn="l" rtl="0">
              <a:spcBef>
                <a:spcPts val="0"/>
              </a:spcBef>
              <a:spcAft>
                <a:spcPts val="0"/>
              </a:spcAft>
              <a:buNone/>
            </a:pPr>
            <a:r>
              <a:rPr lang="en-US" sz="2400" b="0" i="0" u="none" strike="noStrike" cap="none">
                <a:solidFill>
                  <a:schemeClr val="dk1"/>
                </a:solidFill>
                <a:latin typeface="Verdana"/>
                <a:ea typeface="Verdana"/>
                <a:cs typeface="Verdana"/>
                <a:sym typeface="Verdana"/>
              </a:rPr>
              <a:t>000</a:t>
            </a:r>
            <a:r>
              <a:rPr lang="en-US" sz="2400" b="0" i="0" u="none" strike="noStrike" cap="none">
                <a:solidFill>
                  <a:schemeClr val="folHlink"/>
                </a:solidFill>
                <a:latin typeface="Verdana"/>
                <a:ea typeface="Verdana"/>
                <a:cs typeface="Verdana"/>
                <a:sym typeface="Verdana"/>
              </a:rPr>
              <a:t>1111</a:t>
            </a:r>
            <a:r>
              <a:rPr lang="en-US" sz="2400" b="0" i="0" u="none" strike="noStrike" cap="none">
                <a:solidFill>
                  <a:schemeClr val="dk1"/>
                </a:solidFill>
                <a:latin typeface="Verdana"/>
                <a:ea typeface="Verdana"/>
                <a:cs typeface="Verdana"/>
                <a:sym typeface="Verdana"/>
              </a:rPr>
              <a:t>000</a:t>
            </a:r>
            <a:r>
              <a:rPr lang="en-US" sz="2400" b="0" i="0" u="none" strike="noStrike" cap="none">
                <a:solidFill>
                  <a:schemeClr val="folHlink"/>
                </a:solidFill>
                <a:latin typeface="Verdana"/>
                <a:ea typeface="Verdana"/>
                <a:cs typeface="Verdana"/>
                <a:sym typeface="Verdana"/>
              </a:rPr>
              <a:t>1</a:t>
            </a:r>
            <a:r>
              <a:rPr lang="en-US" sz="2400" b="0" i="0" u="none" strike="noStrike" cap="none">
                <a:solidFill>
                  <a:schemeClr val="dk1"/>
                </a:solidFill>
                <a:latin typeface="Verdana"/>
                <a:ea typeface="Verdana"/>
                <a:cs typeface="Verdana"/>
                <a:sym typeface="Verdana"/>
              </a:rPr>
              <a:t>000</a:t>
            </a:r>
            <a:endParaRPr/>
          </a:p>
          <a:p>
            <a:pPr marL="0" marR="0" lvl="0" indent="0" algn="l" rtl="0">
              <a:spcBef>
                <a:spcPts val="0"/>
              </a:spcBef>
              <a:spcAft>
                <a:spcPts val="0"/>
              </a:spcAft>
              <a:buNone/>
            </a:pPr>
            <a:r>
              <a:rPr lang="en-US" sz="2400" b="0" i="0" u="none" strike="noStrike" cap="none">
                <a:solidFill>
                  <a:schemeClr val="dk1"/>
                </a:solidFill>
                <a:latin typeface="Verdana"/>
                <a:ea typeface="Verdana"/>
                <a:cs typeface="Verdana"/>
                <a:sym typeface="Verdana"/>
              </a:rPr>
              <a:t>000</a:t>
            </a:r>
            <a:r>
              <a:rPr lang="en-US" sz="2400" b="0" i="0" u="none" strike="noStrike" cap="none">
                <a:solidFill>
                  <a:schemeClr val="folHlink"/>
                </a:solidFill>
                <a:latin typeface="Verdana"/>
                <a:ea typeface="Verdana"/>
                <a:cs typeface="Verdana"/>
                <a:sym typeface="Verdana"/>
              </a:rPr>
              <a:t>1</a:t>
            </a:r>
            <a:r>
              <a:rPr lang="en-US" sz="2400" b="0" i="0" u="none" strike="noStrike" cap="none">
                <a:solidFill>
                  <a:schemeClr val="dk1"/>
                </a:solidFill>
                <a:latin typeface="Verdana"/>
                <a:ea typeface="Verdana"/>
                <a:cs typeface="Verdana"/>
                <a:sym typeface="Verdana"/>
              </a:rPr>
              <a:t>00</a:t>
            </a:r>
            <a:r>
              <a:rPr lang="en-US" sz="2400" b="0" i="0" u="none" strike="noStrike" cap="none">
                <a:solidFill>
                  <a:schemeClr val="folHlink"/>
                </a:solidFill>
                <a:latin typeface="Verdana"/>
                <a:ea typeface="Verdana"/>
                <a:cs typeface="Verdana"/>
                <a:sym typeface="Verdana"/>
              </a:rPr>
              <a:t>1</a:t>
            </a:r>
            <a:r>
              <a:rPr lang="en-US" sz="2400" b="0" i="0" u="none" strike="noStrike" cap="none">
                <a:solidFill>
                  <a:schemeClr val="dk1"/>
                </a:solidFill>
                <a:latin typeface="Verdana"/>
                <a:ea typeface="Verdana"/>
                <a:cs typeface="Verdana"/>
                <a:sym typeface="Verdana"/>
              </a:rPr>
              <a:t>000</a:t>
            </a:r>
            <a:r>
              <a:rPr lang="en-US" sz="2400" b="0" i="0" u="none" strike="noStrike" cap="none">
                <a:solidFill>
                  <a:schemeClr val="folHlink"/>
                </a:solidFill>
                <a:latin typeface="Verdana"/>
                <a:ea typeface="Verdana"/>
                <a:cs typeface="Verdana"/>
                <a:sym typeface="Verdana"/>
              </a:rPr>
              <a:t>1</a:t>
            </a:r>
            <a:r>
              <a:rPr lang="en-US" sz="2400" b="0" i="0" u="none" strike="noStrike" cap="none">
                <a:solidFill>
                  <a:schemeClr val="dk1"/>
                </a:solidFill>
                <a:latin typeface="Verdana"/>
                <a:ea typeface="Verdana"/>
                <a:cs typeface="Verdana"/>
                <a:sym typeface="Verdana"/>
              </a:rPr>
              <a:t>000</a:t>
            </a:r>
            <a:endParaRPr/>
          </a:p>
        </p:txBody>
      </p:sp>
      <p:pic>
        <p:nvPicPr>
          <p:cNvPr id="137" name="Google Shape;137;p4" descr="C:\Users\admin\Desktop\download.png"/>
          <p:cNvPicPr preferRelativeResize="0"/>
          <p:nvPr/>
        </p:nvPicPr>
        <p:blipFill rotWithShape="1">
          <a:blip r:embed="rId3">
            <a:alphaModFix/>
          </a:blip>
          <a:srcRect l="3443" t="18274" b="16145"/>
          <a:stretch/>
        </p:blipFill>
        <p:spPr>
          <a:xfrm>
            <a:off x="10535527" y="0"/>
            <a:ext cx="1419367" cy="710637"/>
          </a:xfrm>
          <a:prstGeom prst="rect">
            <a:avLst/>
          </a:prstGeom>
          <a:noFill/>
          <a:ln>
            <a:noFill/>
          </a:ln>
        </p:spPr>
      </p:pic>
      <p:sp>
        <p:nvSpPr>
          <p:cNvPr id="2" name="Footer Placeholder 1">
            <a:extLst>
              <a:ext uri="{FF2B5EF4-FFF2-40B4-BE49-F238E27FC236}">
                <a16:creationId xmlns:a16="http://schemas.microsoft.com/office/drawing/2014/main" id="{0F1594F9-B76D-8FA7-EE30-8F542091E59A}"/>
              </a:ext>
            </a:extLst>
          </p:cNvPr>
          <p:cNvSpPr>
            <a:spLocks noGrp="1"/>
          </p:cNvSpPr>
          <p:nvPr>
            <p:ph type="ftr" sz="quarter" idx="11"/>
          </p:nvPr>
        </p:nvSpPr>
        <p:spPr/>
        <p:txBody>
          <a:bodyPr/>
          <a:lstStyle/>
          <a:p>
            <a:r>
              <a:rPr lang="en-IN"/>
              <a:t>Dr. M. Susila, Associate Professor, ECE, SRMIST-KTR</a:t>
            </a:r>
          </a:p>
        </p:txBody>
      </p:sp>
      <p:sp>
        <p:nvSpPr>
          <p:cNvPr id="3" name="Google Shape;109;p1">
            <a:extLst>
              <a:ext uri="{FF2B5EF4-FFF2-40B4-BE49-F238E27FC236}">
                <a16:creationId xmlns:a16="http://schemas.microsoft.com/office/drawing/2014/main" id="{4FB5EEF5-D912-631C-63CF-923954C946EF}"/>
              </a:ext>
            </a:extLst>
          </p:cNvPr>
          <p:cNvSpPr txBox="1">
            <a:spLocks noGrp="1"/>
          </p:cNvSpPr>
          <p:nvPr>
            <p:ph type="title"/>
          </p:nvPr>
        </p:nvSpPr>
        <p:spPr>
          <a:xfrm>
            <a:off x="164123" y="989113"/>
            <a:ext cx="11505063" cy="100439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ct val="100000"/>
              <a:buFont typeface="Arial"/>
              <a:buNone/>
            </a:pPr>
            <a:r>
              <a:rPr lang="en-US" sz="2800" b="1" dirty="0">
                <a:solidFill>
                  <a:srgbClr val="2F5496"/>
                </a:solidFill>
                <a:latin typeface="Arial"/>
                <a:ea typeface="Arial"/>
                <a:cs typeface="Arial"/>
                <a:sym typeface="Arial"/>
              </a:rPr>
              <a:t>Binary Shape Analysis</a:t>
            </a:r>
            <a:endParaRPr sz="2800" dirty="0">
              <a:solidFill>
                <a:srgbClr val="2F549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5"/>
          <p:cNvSpPr txBox="1">
            <a:spLocks noGrp="1"/>
          </p:cNvSpPr>
          <p:nvPr>
            <p:ph type="body" idx="1"/>
          </p:nvPr>
        </p:nvSpPr>
        <p:spPr>
          <a:xfrm>
            <a:off x="970489" y="1752600"/>
            <a:ext cx="5384800" cy="4495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hlink"/>
              </a:buClr>
              <a:buSzPts val="2400"/>
              <a:buChar char="•"/>
            </a:pPr>
            <a:r>
              <a:rPr lang="en-US" sz="2400" dirty="0">
                <a:solidFill>
                  <a:schemeClr val="hlink"/>
                </a:solidFill>
              </a:rPr>
              <a:t>Some practical applications are</a:t>
            </a:r>
            <a:endParaRPr sz="2400" dirty="0">
              <a:solidFill>
                <a:schemeClr val="hlink"/>
              </a:solidFill>
            </a:endParaRPr>
          </a:p>
        </p:txBody>
      </p:sp>
      <p:pic>
        <p:nvPicPr>
          <p:cNvPr id="145" name="Google Shape;145;p5" descr="Pacmen"/>
          <p:cNvPicPr preferRelativeResize="0">
            <a:picLocks noGrp="1"/>
          </p:cNvPicPr>
          <p:nvPr>
            <p:ph type="body" idx="2"/>
          </p:nvPr>
        </p:nvPicPr>
        <p:blipFill rotWithShape="1">
          <a:blip r:embed="rId3">
            <a:alphaModFix/>
          </a:blip>
          <a:srcRect/>
          <a:stretch/>
        </p:blipFill>
        <p:spPr>
          <a:xfrm>
            <a:off x="5457828" y="2127140"/>
            <a:ext cx="1857375" cy="2314575"/>
          </a:xfrm>
          <a:prstGeom prst="rect">
            <a:avLst/>
          </a:prstGeom>
          <a:noFill/>
          <a:ln>
            <a:noFill/>
          </a:ln>
        </p:spPr>
      </p:pic>
      <p:sp>
        <p:nvSpPr>
          <p:cNvPr id="142" name="Google Shape;142;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4" name="Google Shape;144;p5"/>
          <p:cNvSpPr txBox="1"/>
          <p:nvPr/>
        </p:nvSpPr>
        <p:spPr>
          <a:xfrm>
            <a:off x="1431596" y="2271988"/>
            <a:ext cx="3445203" cy="2677616"/>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part inspection</a:t>
            </a:r>
            <a:endParaRPr dirty="0"/>
          </a:p>
          <a:p>
            <a:pPr marL="0" marR="0" lvl="0" indent="0" algn="l"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15240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 riveting</a:t>
            </a:r>
            <a:endParaRPr dirty="0"/>
          </a:p>
          <a:p>
            <a:pPr marL="0" marR="0" lvl="0" indent="0" algn="l"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15240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 fish counting</a:t>
            </a:r>
            <a:endParaRPr dirty="0"/>
          </a:p>
          <a:p>
            <a:pPr marL="0" marR="0" lvl="0" indent="0" algn="l"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a:p>
            <a:pPr marL="0" marR="0" lvl="0" indent="-15240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 document processing</a:t>
            </a:r>
            <a:endParaRPr dirty="0"/>
          </a:p>
        </p:txBody>
      </p:sp>
      <p:pic>
        <p:nvPicPr>
          <p:cNvPr id="147" name="Google Shape;147;p5" descr="C:\Users\admin\Desktop\download.png"/>
          <p:cNvPicPr preferRelativeResize="0"/>
          <p:nvPr/>
        </p:nvPicPr>
        <p:blipFill rotWithShape="1">
          <a:blip r:embed="rId4">
            <a:alphaModFix/>
          </a:blip>
          <a:srcRect l="3443" t="18274" b="16145"/>
          <a:stretch/>
        </p:blipFill>
        <p:spPr>
          <a:xfrm>
            <a:off x="10535527" y="0"/>
            <a:ext cx="1419367" cy="710637"/>
          </a:xfrm>
          <a:prstGeom prst="rect">
            <a:avLst/>
          </a:prstGeom>
          <a:noFill/>
          <a:ln>
            <a:noFill/>
          </a:ln>
        </p:spPr>
      </p:pic>
      <p:sp>
        <p:nvSpPr>
          <p:cNvPr id="2" name="Footer Placeholder 1">
            <a:extLst>
              <a:ext uri="{FF2B5EF4-FFF2-40B4-BE49-F238E27FC236}">
                <a16:creationId xmlns:a16="http://schemas.microsoft.com/office/drawing/2014/main" id="{3D89CA0D-2735-90DE-BC36-ADBD3D0B79AA}"/>
              </a:ext>
            </a:extLst>
          </p:cNvPr>
          <p:cNvSpPr>
            <a:spLocks noGrp="1"/>
          </p:cNvSpPr>
          <p:nvPr>
            <p:ph type="ftr" idx="11"/>
          </p:nvPr>
        </p:nvSpPr>
        <p:spPr/>
        <p:txBody>
          <a:bodyPr/>
          <a:lstStyle/>
          <a:p>
            <a:r>
              <a:rPr lang="en-IN"/>
              <a:t>Dr. M. Susila, Associate Professor, ECE, SRMIST-KTR</a:t>
            </a:r>
          </a:p>
        </p:txBody>
      </p:sp>
      <p:sp>
        <p:nvSpPr>
          <p:cNvPr id="6" name="Google Shape;109;p1">
            <a:extLst>
              <a:ext uri="{FF2B5EF4-FFF2-40B4-BE49-F238E27FC236}">
                <a16:creationId xmlns:a16="http://schemas.microsoft.com/office/drawing/2014/main" id="{1CBD35DB-DB45-8519-DFD2-0FA85E65A652}"/>
              </a:ext>
            </a:extLst>
          </p:cNvPr>
          <p:cNvSpPr txBox="1">
            <a:spLocks noGrp="1"/>
          </p:cNvSpPr>
          <p:nvPr>
            <p:ph type="title"/>
          </p:nvPr>
        </p:nvSpPr>
        <p:spPr>
          <a:xfrm>
            <a:off x="164123" y="989113"/>
            <a:ext cx="11505063" cy="100439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ct val="100000"/>
              <a:buFont typeface="Arial"/>
              <a:buNone/>
            </a:pPr>
            <a:r>
              <a:rPr lang="en-US" sz="2800" b="1" dirty="0">
                <a:solidFill>
                  <a:srgbClr val="2F5496"/>
                </a:solidFill>
                <a:latin typeface="Arial"/>
                <a:ea typeface="Arial"/>
                <a:cs typeface="Arial"/>
                <a:sym typeface="Arial"/>
              </a:rPr>
              <a:t>Binary Shape Analysis</a:t>
            </a:r>
            <a:endParaRPr sz="2800" dirty="0">
              <a:solidFill>
                <a:srgbClr val="2F549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3" name="Google Shape;153;p6"/>
          <p:cNvSpPr txBox="1"/>
          <p:nvPr/>
        </p:nvSpPr>
        <p:spPr>
          <a:xfrm>
            <a:off x="1409981" y="1969404"/>
            <a:ext cx="10782019" cy="32316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folHlink"/>
              </a:buClr>
              <a:buSzPts val="1920"/>
              <a:buFont typeface="Noto Sans Symbols"/>
              <a:buNone/>
            </a:pPr>
            <a:r>
              <a:rPr lang="en-IN" sz="3200" b="0" i="0" u="none" strike="noStrike" cap="none" dirty="0">
                <a:solidFill>
                  <a:srgbClr val="002060"/>
                </a:solidFill>
                <a:latin typeface="Arial"/>
                <a:ea typeface="Arial"/>
                <a:cs typeface="Arial"/>
                <a:sym typeface="Arial"/>
              </a:rPr>
              <a:t>What kinds of operations?</a:t>
            </a:r>
          </a:p>
          <a:p>
            <a:pPr marL="0" marR="0" lvl="0" indent="-121920" algn="l" rtl="0">
              <a:spcBef>
                <a:spcPts val="640"/>
              </a:spcBef>
              <a:spcAft>
                <a:spcPts val="0"/>
              </a:spcAft>
              <a:buClr>
                <a:schemeClr val="folHlink"/>
              </a:buClr>
              <a:buSzPts val="1920"/>
              <a:buFont typeface="Noto Sans Symbols"/>
              <a:buChar char="■"/>
            </a:pPr>
            <a:r>
              <a:rPr lang="en-US" sz="3200" b="0" i="0" u="none" strike="noStrike" cap="none" dirty="0">
                <a:solidFill>
                  <a:schemeClr val="dk1"/>
                </a:solidFill>
                <a:latin typeface="Arial"/>
                <a:ea typeface="Arial"/>
                <a:cs typeface="Arial"/>
                <a:sym typeface="Arial"/>
              </a:rPr>
              <a:t> Separate objects from background</a:t>
            </a:r>
            <a:r>
              <a:rPr lang="en-US" dirty="0">
                <a:sym typeface="Arial"/>
              </a:rPr>
              <a:t>  </a:t>
            </a:r>
            <a:r>
              <a:rPr lang="en-US" sz="3200" b="0" i="0" u="none" strike="noStrike" cap="none" dirty="0">
                <a:solidFill>
                  <a:schemeClr val="dk1"/>
                </a:solidFill>
                <a:latin typeface="Arial"/>
                <a:ea typeface="Arial"/>
                <a:cs typeface="Arial"/>
                <a:sym typeface="Arial"/>
              </a:rPr>
              <a:t>and from one another</a:t>
            </a:r>
            <a:endParaRPr dirty="0"/>
          </a:p>
          <a:p>
            <a:pPr marL="0" marR="0" lvl="0" indent="-121920" algn="l" rtl="0">
              <a:spcBef>
                <a:spcPts val="640"/>
              </a:spcBef>
              <a:spcAft>
                <a:spcPts val="0"/>
              </a:spcAft>
              <a:buClr>
                <a:schemeClr val="folHlink"/>
              </a:buClr>
              <a:buSzPts val="1920"/>
              <a:buFont typeface="Noto Sans Symbols"/>
              <a:buChar char="■"/>
            </a:pPr>
            <a:r>
              <a:rPr lang="en-US" sz="3200" b="0" i="0" u="none" strike="noStrike" cap="none" dirty="0">
                <a:solidFill>
                  <a:schemeClr val="dk1"/>
                </a:solidFill>
                <a:latin typeface="Arial"/>
                <a:ea typeface="Arial"/>
                <a:cs typeface="Arial"/>
                <a:sym typeface="Arial"/>
              </a:rPr>
              <a:t> Aggregate pixels for each object</a:t>
            </a:r>
            <a:endParaRPr dirty="0"/>
          </a:p>
          <a:p>
            <a:pPr marL="0" marR="0" lvl="0" indent="-121920" algn="l" rtl="0">
              <a:spcBef>
                <a:spcPts val="640"/>
              </a:spcBef>
              <a:spcAft>
                <a:spcPts val="0"/>
              </a:spcAft>
              <a:buClr>
                <a:schemeClr val="folHlink"/>
              </a:buClr>
              <a:buSzPts val="1920"/>
              <a:buFont typeface="Noto Sans Symbols"/>
              <a:buChar char="■"/>
            </a:pPr>
            <a:r>
              <a:rPr lang="en-US" sz="3200" b="0" i="0" u="none" strike="noStrike" cap="none" dirty="0">
                <a:solidFill>
                  <a:schemeClr val="dk1"/>
                </a:solidFill>
                <a:latin typeface="Arial"/>
                <a:ea typeface="Arial"/>
                <a:cs typeface="Arial"/>
                <a:sym typeface="Arial"/>
              </a:rPr>
              <a:t> Compute features for each object</a:t>
            </a:r>
            <a:endParaRPr dirty="0"/>
          </a:p>
          <a:p>
            <a:pPr marL="0" marR="0" lvl="0" indent="0" algn="l" rtl="0">
              <a:spcBef>
                <a:spcPts val="640"/>
              </a:spcBef>
              <a:spcAft>
                <a:spcPts val="0"/>
              </a:spcAft>
              <a:buClr>
                <a:schemeClr val="folHlink"/>
              </a:buClr>
              <a:buSzPts val="1920"/>
              <a:buFont typeface="Noto Sans Symbols"/>
              <a:buNone/>
            </a:pPr>
            <a:endParaRPr sz="3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400" b="0" i="0" u="none" strike="noStrike" cap="none" dirty="0">
              <a:solidFill>
                <a:schemeClr val="dk1"/>
              </a:solidFill>
              <a:latin typeface="Verdana"/>
              <a:ea typeface="Verdana"/>
              <a:cs typeface="Verdana"/>
              <a:sym typeface="Verdana"/>
            </a:endParaRPr>
          </a:p>
        </p:txBody>
      </p:sp>
      <p:pic>
        <p:nvPicPr>
          <p:cNvPr id="154" name="Google Shape;154;p6" descr="C:\Users\admin\Desktop\download.png"/>
          <p:cNvPicPr preferRelativeResize="0"/>
          <p:nvPr/>
        </p:nvPicPr>
        <p:blipFill rotWithShape="1">
          <a:blip r:embed="rId3">
            <a:alphaModFix/>
          </a:blip>
          <a:srcRect l="3443" t="18274" b="16145"/>
          <a:stretch/>
        </p:blipFill>
        <p:spPr>
          <a:xfrm>
            <a:off x="10535527" y="0"/>
            <a:ext cx="1419367" cy="710637"/>
          </a:xfrm>
          <a:prstGeom prst="rect">
            <a:avLst/>
          </a:prstGeom>
          <a:noFill/>
          <a:ln>
            <a:noFill/>
          </a:ln>
        </p:spPr>
      </p:pic>
      <p:sp>
        <p:nvSpPr>
          <p:cNvPr id="2" name="Footer Placeholder 1">
            <a:extLst>
              <a:ext uri="{FF2B5EF4-FFF2-40B4-BE49-F238E27FC236}">
                <a16:creationId xmlns:a16="http://schemas.microsoft.com/office/drawing/2014/main" id="{12AF7B20-F6CE-E0DC-5F95-57853138B357}"/>
              </a:ext>
            </a:extLst>
          </p:cNvPr>
          <p:cNvSpPr>
            <a:spLocks noGrp="1"/>
          </p:cNvSpPr>
          <p:nvPr>
            <p:ph type="ftr" sz="quarter" idx="11"/>
          </p:nvPr>
        </p:nvSpPr>
        <p:spPr/>
        <p:txBody>
          <a:bodyPr/>
          <a:lstStyle/>
          <a:p>
            <a:r>
              <a:rPr lang="en-IN"/>
              <a:t>Dr. M. Susila, Associate Professor, ECE, SRMIST-KTR</a:t>
            </a:r>
          </a:p>
        </p:txBody>
      </p:sp>
      <p:sp>
        <p:nvSpPr>
          <p:cNvPr id="3" name="Google Shape;109;p1">
            <a:extLst>
              <a:ext uri="{FF2B5EF4-FFF2-40B4-BE49-F238E27FC236}">
                <a16:creationId xmlns:a16="http://schemas.microsoft.com/office/drawing/2014/main" id="{EC7F357A-E525-3EB9-BEC3-E0F6A658868E}"/>
              </a:ext>
            </a:extLst>
          </p:cNvPr>
          <p:cNvSpPr txBox="1">
            <a:spLocks noGrp="1"/>
          </p:cNvSpPr>
          <p:nvPr>
            <p:ph type="title"/>
          </p:nvPr>
        </p:nvSpPr>
        <p:spPr>
          <a:xfrm>
            <a:off x="184715" y="939924"/>
            <a:ext cx="11505063" cy="100439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ct val="100000"/>
              <a:buFont typeface="Arial"/>
              <a:buNone/>
            </a:pPr>
            <a:r>
              <a:rPr lang="en-US" sz="2800" b="1" dirty="0">
                <a:solidFill>
                  <a:srgbClr val="2F5496"/>
                </a:solidFill>
                <a:latin typeface="Arial"/>
                <a:ea typeface="Arial"/>
                <a:cs typeface="Arial"/>
                <a:sym typeface="Arial"/>
              </a:rPr>
              <a:t>Binary Shape Analysis</a:t>
            </a:r>
            <a:endParaRPr sz="2800" dirty="0">
              <a:solidFill>
                <a:srgbClr val="2F549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2" name="Google Shape;162;p7" descr="bloodCells"/>
          <p:cNvPicPr preferRelativeResize="0">
            <a:picLocks noGrp="1"/>
          </p:cNvPicPr>
          <p:nvPr>
            <p:ph type="clipArt" idx="2"/>
          </p:nvPr>
        </p:nvPicPr>
        <p:blipFill rotWithShape="1">
          <a:blip r:embed="rId3">
            <a:alphaModFix/>
          </a:blip>
          <a:srcRect/>
          <a:stretch/>
        </p:blipFill>
        <p:spPr>
          <a:xfrm>
            <a:off x="1491639" y="2374900"/>
            <a:ext cx="4035425" cy="3721100"/>
          </a:xfrm>
          <a:prstGeom prst="rect">
            <a:avLst/>
          </a:prstGeom>
          <a:noFill/>
          <a:ln>
            <a:noFill/>
          </a:ln>
        </p:spPr>
      </p:pic>
      <p:sp>
        <p:nvSpPr>
          <p:cNvPr id="161" name="Google Shape;161;p7"/>
          <p:cNvSpPr txBox="1">
            <a:spLocks noGrp="1"/>
          </p:cNvSpPr>
          <p:nvPr>
            <p:ph type="body" idx="1"/>
          </p:nvPr>
        </p:nvSpPr>
        <p:spPr>
          <a:xfrm>
            <a:off x="6238264" y="2374900"/>
            <a:ext cx="5109674" cy="123580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Many blood cells are separate objects</a:t>
            </a:r>
            <a:endParaRPr dirty="0"/>
          </a:p>
          <a:p>
            <a:pPr marL="228600" lvl="0" indent="-228600" algn="l" rtl="0">
              <a:lnSpc>
                <a:spcPct val="90000"/>
              </a:lnSpc>
              <a:spcBef>
                <a:spcPts val="1000"/>
              </a:spcBef>
              <a:spcAft>
                <a:spcPts val="0"/>
              </a:spcAft>
              <a:buClr>
                <a:schemeClr val="dk1"/>
              </a:buClr>
              <a:buSzPts val="2800"/>
              <a:buChar char="•"/>
            </a:pPr>
            <a:r>
              <a:rPr lang="en-US" dirty="0"/>
              <a:t>Salt and pepper noise from thresholding</a:t>
            </a:r>
            <a:endParaRPr dirty="0"/>
          </a:p>
        </p:txBody>
      </p:sp>
      <p:sp>
        <p:nvSpPr>
          <p:cNvPr id="160" name="Google Shape;160;p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3" name="Google Shape;163;p7"/>
          <p:cNvSpPr/>
          <p:nvPr/>
        </p:nvSpPr>
        <p:spPr>
          <a:xfrm>
            <a:off x="1397837" y="19595"/>
            <a:ext cx="8875851" cy="1633359"/>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0" i="0" u="none" strike="noStrike" cap="none" dirty="0">
                <a:solidFill>
                  <a:schemeClr val="lt1"/>
                </a:solidFill>
                <a:latin typeface="Arial"/>
                <a:ea typeface="Arial"/>
                <a:cs typeface="Arial"/>
                <a:sym typeface="Arial"/>
              </a:rPr>
              <a:t>Example: red blood cell image</a:t>
            </a:r>
            <a:endParaRPr sz="4800" b="0" i="0" u="none" strike="noStrike" cap="none" dirty="0">
              <a:solidFill>
                <a:schemeClr val="lt1"/>
              </a:solidFill>
              <a:latin typeface="Arial"/>
              <a:ea typeface="Arial"/>
              <a:cs typeface="Arial"/>
              <a:sym typeface="Arial"/>
            </a:endParaRPr>
          </a:p>
        </p:txBody>
      </p:sp>
      <p:pic>
        <p:nvPicPr>
          <p:cNvPr id="164" name="Google Shape;164;p7" descr="C:\Users\admin\Desktop\download.png"/>
          <p:cNvPicPr preferRelativeResize="0"/>
          <p:nvPr/>
        </p:nvPicPr>
        <p:blipFill rotWithShape="1">
          <a:blip r:embed="rId4">
            <a:alphaModFix/>
          </a:blip>
          <a:srcRect l="3443" t="18274" b="16145"/>
          <a:stretch/>
        </p:blipFill>
        <p:spPr>
          <a:xfrm>
            <a:off x="10535527" y="0"/>
            <a:ext cx="1419367" cy="710637"/>
          </a:xfrm>
          <a:prstGeom prst="rect">
            <a:avLst/>
          </a:prstGeom>
          <a:noFill/>
          <a:ln>
            <a:noFill/>
          </a:ln>
        </p:spPr>
      </p:pic>
      <p:sp>
        <p:nvSpPr>
          <p:cNvPr id="2" name="Footer Placeholder 1">
            <a:extLst>
              <a:ext uri="{FF2B5EF4-FFF2-40B4-BE49-F238E27FC236}">
                <a16:creationId xmlns:a16="http://schemas.microsoft.com/office/drawing/2014/main" id="{EFF345CE-80BF-A632-1BF1-2ACAF6DC054B}"/>
              </a:ext>
            </a:extLst>
          </p:cNvPr>
          <p:cNvSpPr>
            <a:spLocks noGrp="1"/>
          </p:cNvSpPr>
          <p:nvPr>
            <p:ph type="ftr" idx="11"/>
          </p:nvPr>
        </p:nvSpPr>
        <p:spPr/>
        <p:txBody>
          <a:bodyPr/>
          <a:lstStyle/>
          <a:p>
            <a:r>
              <a:rPr lang="en-IN"/>
              <a:t>Dr. M. Susila, Associate Professor, ECE, SRMIST-KTR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8"/>
          <p:cNvSpPr txBox="1">
            <a:spLocks noGrp="1"/>
          </p:cNvSpPr>
          <p:nvPr>
            <p:ph type="body" idx="1"/>
          </p:nvPr>
        </p:nvSpPr>
        <p:spPr>
          <a:xfrm>
            <a:off x="1119701" y="2083654"/>
            <a:ext cx="2860675" cy="28869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63 separate objects detected</a:t>
            </a:r>
            <a:endParaRPr dirty="0"/>
          </a:p>
          <a:p>
            <a:pPr marL="228600" lvl="0" indent="-228600" algn="l" rtl="0">
              <a:lnSpc>
                <a:spcPct val="90000"/>
              </a:lnSpc>
              <a:spcBef>
                <a:spcPts val="1000"/>
              </a:spcBef>
              <a:spcAft>
                <a:spcPts val="0"/>
              </a:spcAft>
              <a:buClr>
                <a:schemeClr val="dk1"/>
              </a:buClr>
              <a:buSzPts val="2800"/>
              <a:buChar char="•"/>
            </a:pPr>
            <a:r>
              <a:rPr lang="en-US" dirty="0"/>
              <a:t>Single cells have area about 50</a:t>
            </a:r>
            <a:endParaRPr dirty="0"/>
          </a:p>
          <a:p>
            <a:pPr marL="228600" lvl="0" indent="-228600" algn="l" rtl="0">
              <a:lnSpc>
                <a:spcPct val="90000"/>
              </a:lnSpc>
              <a:spcBef>
                <a:spcPts val="1000"/>
              </a:spcBef>
              <a:spcAft>
                <a:spcPts val="0"/>
              </a:spcAft>
              <a:buClr>
                <a:schemeClr val="dk1"/>
              </a:buClr>
              <a:buSzPts val="2800"/>
              <a:buChar char="•"/>
            </a:pPr>
            <a:r>
              <a:rPr lang="en-US" dirty="0"/>
              <a:t>Noise spots</a:t>
            </a:r>
            <a:endParaRPr dirty="0"/>
          </a:p>
          <a:p>
            <a:pPr marL="228600" lvl="0" indent="-228600" algn="l" rtl="0">
              <a:lnSpc>
                <a:spcPct val="90000"/>
              </a:lnSpc>
              <a:spcBef>
                <a:spcPts val="1000"/>
              </a:spcBef>
              <a:spcAft>
                <a:spcPts val="0"/>
              </a:spcAft>
              <a:buClr>
                <a:schemeClr val="dk1"/>
              </a:buClr>
              <a:buSzPts val="2800"/>
              <a:buChar char="•"/>
            </a:pPr>
            <a:r>
              <a:rPr lang="en-US" dirty="0"/>
              <a:t>Gobs of cells</a:t>
            </a:r>
            <a:endParaRPr dirty="0"/>
          </a:p>
        </p:txBody>
      </p:sp>
      <p:pic>
        <p:nvPicPr>
          <p:cNvPr id="171" name="Google Shape;171;p8" descr="bloodCellsResults"/>
          <p:cNvPicPr preferRelativeResize="0">
            <a:picLocks noGrp="1"/>
          </p:cNvPicPr>
          <p:nvPr>
            <p:ph type="clipArt" idx="2"/>
          </p:nvPr>
        </p:nvPicPr>
        <p:blipFill rotWithShape="1">
          <a:blip r:embed="rId3">
            <a:alphaModFix/>
          </a:blip>
          <a:srcRect/>
          <a:stretch/>
        </p:blipFill>
        <p:spPr>
          <a:xfrm>
            <a:off x="4924766" y="1596485"/>
            <a:ext cx="4764088" cy="4267200"/>
          </a:xfrm>
          <a:prstGeom prst="rect">
            <a:avLst/>
          </a:prstGeom>
          <a:noFill/>
          <a:ln>
            <a:noFill/>
          </a:ln>
        </p:spPr>
      </p:pic>
      <p:sp>
        <p:nvSpPr>
          <p:cNvPr id="169" name="Google Shape;169;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72" name="Google Shape;172;p8" descr="C:\Users\admin\Desktop\download.png"/>
          <p:cNvPicPr preferRelativeResize="0"/>
          <p:nvPr/>
        </p:nvPicPr>
        <p:blipFill rotWithShape="1">
          <a:blip r:embed="rId4">
            <a:alphaModFix/>
          </a:blip>
          <a:srcRect l="3443" t="18274" b="16145"/>
          <a:stretch/>
        </p:blipFill>
        <p:spPr>
          <a:xfrm>
            <a:off x="10535527" y="0"/>
            <a:ext cx="1419367" cy="710637"/>
          </a:xfrm>
          <a:prstGeom prst="rect">
            <a:avLst/>
          </a:prstGeom>
          <a:noFill/>
          <a:ln>
            <a:noFill/>
          </a:ln>
        </p:spPr>
      </p:pic>
      <p:sp>
        <p:nvSpPr>
          <p:cNvPr id="173" name="Google Shape;173;p8"/>
          <p:cNvSpPr/>
          <p:nvPr/>
        </p:nvSpPr>
        <p:spPr>
          <a:xfrm>
            <a:off x="1397838" y="19595"/>
            <a:ext cx="7630252" cy="655093"/>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0" i="0" u="none" strike="noStrike" cap="none">
                <a:solidFill>
                  <a:schemeClr val="lt1"/>
                </a:solidFill>
                <a:latin typeface="Arial"/>
                <a:ea typeface="Arial"/>
                <a:cs typeface="Arial"/>
                <a:sym typeface="Arial"/>
              </a:rPr>
              <a:t>Results Analysis</a:t>
            </a:r>
            <a:endParaRPr sz="4800" b="0" i="0" u="none" strike="noStrike" cap="none">
              <a:solidFill>
                <a:schemeClr val="lt1"/>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A75BC79D-9362-7A60-0E18-6A14EAD532A8}"/>
              </a:ext>
            </a:extLst>
          </p:cNvPr>
          <p:cNvSpPr>
            <a:spLocks noGrp="1"/>
          </p:cNvSpPr>
          <p:nvPr>
            <p:ph type="ftr" idx="11"/>
          </p:nvPr>
        </p:nvSpPr>
        <p:spPr/>
        <p:txBody>
          <a:bodyPr/>
          <a:lstStyle/>
          <a:p>
            <a:r>
              <a:rPr lang="en-IN"/>
              <a:t>Dr. M. Susila, Associate Professor, ECE, SRMIST-KTR</a:t>
            </a:r>
          </a:p>
        </p:txBody>
      </p:sp>
    </p:spTree>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947</TotalTime>
  <Words>2485</Words>
  <Application>Microsoft Office PowerPoint</Application>
  <PresentationFormat>Widescreen</PresentationFormat>
  <Paragraphs>276</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Noto Sans Symbols</vt:lpstr>
      <vt:lpstr>Verdana</vt:lpstr>
      <vt:lpstr>Retrospect</vt:lpstr>
      <vt:lpstr>18ECE340T- MACHINE PERCEPTION WITH COGNITION</vt:lpstr>
      <vt:lpstr>Unit 2 – Analysis of Shapes and Regions</vt:lpstr>
      <vt:lpstr>Binary Shape Analysis -Outline</vt:lpstr>
      <vt:lpstr>Binary Shape Analysis</vt:lpstr>
      <vt:lpstr>Binary Shape Analysis</vt:lpstr>
      <vt:lpstr>Binary Shape Analysis</vt:lpstr>
      <vt:lpstr>Binary Shape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18ECE340T- MACHINE PERCEPTION WITH COGNITION</dc:title>
  <dc:creator>girihanshi1@gmail.com</dc:creator>
  <cp:lastModifiedBy>Susila M</cp:lastModifiedBy>
  <cp:revision>5</cp:revision>
  <dcterms:created xsi:type="dcterms:W3CDTF">2020-08-01T16:23:03Z</dcterms:created>
  <dcterms:modified xsi:type="dcterms:W3CDTF">2022-08-16T17:26:08Z</dcterms:modified>
</cp:coreProperties>
</file>