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3" r:id="rId2"/>
    <p:sldId id="392" r:id="rId3"/>
    <p:sldId id="309" r:id="rId4"/>
    <p:sldId id="417" r:id="rId5"/>
    <p:sldId id="418" r:id="rId6"/>
    <p:sldId id="438" r:id="rId7"/>
    <p:sldId id="424" r:id="rId8"/>
    <p:sldId id="430" r:id="rId9"/>
    <p:sldId id="431" r:id="rId10"/>
    <p:sldId id="434" r:id="rId11"/>
    <p:sldId id="435" r:id="rId12"/>
    <p:sldId id="437" r:id="rId13"/>
    <p:sldId id="432" r:id="rId14"/>
    <p:sldId id="433" r:id="rId15"/>
    <p:sldId id="436" r:id="rId16"/>
    <p:sldId id="421" r:id="rId17"/>
    <p:sldId id="419" r:id="rId18"/>
    <p:sldId id="422" r:id="rId19"/>
    <p:sldId id="425" r:id="rId20"/>
    <p:sldId id="426" r:id="rId21"/>
    <p:sldId id="427" r:id="rId22"/>
    <p:sldId id="428" r:id="rId23"/>
    <p:sldId id="429" r:id="rId24"/>
    <p:sldId id="423" r:id="rId25"/>
    <p:sldId id="420" r:id="rId26"/>
    <p:sldId id="404" r:id="rId27"/>
    <p:sldId id="410" r:id="rId28"/>
    <p:sldId id="411" r:id="rId29"/>
    <p:sldId id="412" r:id="rId30"/>
    <p:sldId id="413" r:id="rId31"/>
    <p:sldId id="43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a:srgbClr val="BB4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B99D3-24BB-4E30-86C2-A98B74C1722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D863C-4266-4FEB-A73E-F3E81CD340EE}" type="slidenum">
              <a:rPr lang="en-US" smtClean="0"/>
              <a:t>‹#›</a:t>
            </a:fld>
            <a:endParaRPr lang="en-US"/>
          </a:p>
        </p:txBody>
      </p:sp>
    </p:spTree>
    <p:extLst>
      <p:ext uri="{BB962C8B-B14F-4D97-AF65-F5344CB8AC3E}">
        <p14:creationId xmlns:p14="http://schemas.microsoft.com/office/powerpoint/2010/main" val="199767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F9E64-D570-4626-A79D-4B0E6D9234FD}" type="datetime1">
              <a:rPr lang="en-IN" smtClean="0"/>
              <a:t>13-09-2022</a:t>
            </a:fld>
            <a:endParaRPr lang="en-IN"/>
          </a:p>
        </p:txBody>
      </p:sp>
      <p:sp>
        <p:nvSpPr>
          <p:cNvPr id="5" name="Footer Placeholder 4"/>
          <p:cNvSpPr>
            <a:spLocks noGrp="1"/>
          </p:cNvSpPr>
          <p:nvPr>
            <p:ph type="ftr" sz="quarter" idx="11"/>
          </p:nvPr>
        </p:nvSpPr>
        <p:spPr/>
        <p:txBody>
          <a:bodyPr/>
          <a:lstStyle/>
          <a:p>
            <a:r>
              <a:rPr lang="en-IN"/>
              <a:t>Dr. M. Susila, Associate Professor-ECE,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45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B0C59-5690-4C24-A8F2-C418D2A74F28}" type="datetime1">
              <a:rPr lang="en-IN" smtClean="0"/>
              <a:t>13-09-2022</a:t>
            </a:fld>
            <a:endParaRPr lang="en-IN"/>
          </a:p>
        </p:txBody>
      </p:sp>
      <p:sp>
        <p:nvSpPr>
          <p:cNvPr id="5" name="Footer Placeholder 4"/>
          <p:cNvSpPr>
            <a:spLocks noGrp="1"/>
          </p:cNvSpPr>
          <p:nvPr>
            <p:ph type="ftr" sz="quarter" idx="11"/>
          </p:nvPr>
        </p:nvSpPr>
        <p:spPr/>
        <p:txBody>
          <a:bodyPr/>
          <a:lstStyle/>
          <a:p>
            <a:r>
              <a:rPr lang="en-IN"/>
              <a:t>Dr. M. Susila, Associate Professor-ECE,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60842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378DB-FD79-4AB1-AEEB-D994E4146F14}" type="datetime1">
              <a:rPr lang="en-IN" smtClean="0"/>
              <a:t>13-09-2022</a:t>
            </a:fld>
            <a:endParaRPr lang="en-IN"/>
          </a:p>
        </p:txBody>
      </p:sp>
      <p:sp>
        <p:nvSpPr>
          <p:cNvPr id="5" name="Footer Placeholder 4"/>
          <p:cNvSpPr>
            <a:spLocks noGrp="1"/>
          </p:cNvSpPr>
          <p:nvPr>
            <p:ph type="ftr" sz="quarter" idx="11"/>
          </p:nvPr>
        </p:nvSpPr>
        <p:spPr/>
        <p:txBody>
          <a:bodyPr/>
          <a:lstStyle/>
          <a:p>
            <a:r>
              <a:rPr lang="en-IN"/>
              <a:t>Dr. M. Susila, Associate Professor-ECE,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111778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C81BF-AAC9-4D22-863D-19E2A7C36BC2}" type="datetime1">
              <a:rPr lang="en-IN" smtClean="0"/>
              <a:t>13-09-2022</a:t>
            </a:fld>
            <a:endParaRPr lang="en-IN"/>
          </a:p>
        </p:txBody>
      </p:sp>
      <p:sp>
        <p:nvSpPr>
          <p:cNvPr id="5" name="Footer Placeholder 4"/>
          <p:cNvSpPr>
            <a:spLocks noGrp="1"/>
          </p:cNvSpPr>
          <p:nvPr>
            <p:ph type="ftr" sz="quarter" idx="11"/>
          </p:nvPr>
        </p:nvSpPr>
        <p:spPr/>
        <p:txBody>
          <a:bodyPr/>
          <a:lstStyle/>
          <a:p>
            <a:r>
              <a:rPr lang="en-IN"/>
              <a:t>Dr. M. Susila, Associate Professor-ECE,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74635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8ED8C-0282-4912-80A2-98BD367227E8}" type="datetime1">
              <a:rPr lang="en-IN" smtClean="0"/>
              <a:t>13-09-2022</a:t>
            </a:fld>
            <a:endParaRPr lang="en-IN"/>
          </a:p>
        </p:txBody>
      </p:sp>
      <p:sp>
        <p:nvSpPr>
          <p:cNvPr id="5" name="Footer Placeholder 4"/>
          <p:cNvSpPr>
            <a:spLocks noGrp="1"/>
          </p:cNvSpPr>
          <p:nvPr>
            <p:ph type="ftr" sz="quarter" idx="11"/>
          </p:nvPr>
        </p:nvSpPr>
        <p:spPr/>
        <p:txBody>
          <a:bodyPr/>
          <a:lstStyle/>
          <a:p>
            <a:r>
              <a:rPr lang="en-IN"/>
              <a:t>Dr. M. Susila, Associate Professor-ECE, SRMIST-KTR</a:t>
            </a:r>
          </a:p>
        </p:txBody>
      </p:sp>
      <p:sp>
        <p:nvSpPr>
          <p:cNvPr id="6" name="Slide Number Placeholder 5"/>
          <p:cNvSpPr>
            <a:spLocks noGrp="1"/>
          </p:cNvSpPr>
          <p:nvPr>
            <p:ph type="sldNum" sz="quarter" idx="12"/>
          </p:nvPr>
        </p:nvSpPr>
        <p:spPr/>
        <p:txBody>
          <a:bodyPr/>
          <a:lstStyle/>
          <a:p>
            <a:fld id="{CFC69EEA-1951-47A2-B122-736A44645EA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9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EAAEC9-A26F-4D21-B868-94D8C09D1AD3}" type="datetime1">
              <a:rPr lang="en-IN" smtClean="0"/>
              <a:t>13-09-2022</a:t>
            </a:fld>
            <a:endParaRPr lang="en-IN"/>
          </a:p>
        </p:txBody>
      </p:sp>
      <p:sp>
        <p:nvSpPr>
          <p:cNvPr id="6" name="Footer Placeholder 5"/>
          <p:cNvSpPr>
            <a:spLocks noGrp="1"/>
          </p:cNvSpPr>
          <p:nvPr>
            <p:ph type="ftr" sz="quarter" idx="11"/>
          </p:nvPr>
        </p:nvSpPr>
        <p:spPr/>
        <p:txBody>
          <a:bodyPr/>
          <a:lstStyle/>
          <a:p>
            <a:r>
              <a:rPr lang="en-IN"/>
              <a:t>Dr. M. Susila, Associate Professor-ECE, SRMIST-KTR</a:t>
            </a:r>
          </a:p>
        </p:txBody>
      </p:sp>
      <p:sp>
        <p:nvSpPr>
          <p:cNvPr id="7" name="Slide Number Placeholder 6"/>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80493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A0115-2EE6-4C54-904B-ABCF98A735AA}" type="datetime1">
              <a:rPr lang="en-IN" smtClean="0"/>
              <a:t>13-09-2022</a:t>
            </a:fld>
            <a:endParaRPr lang="en-IN"/>
          </a:p>
        </p:txBody>
      </p:sp>
      <p:sp>
        <p:nvSpPr>
          <p:cNvPr id="8" name="Footer Placeholder 7"/>
          <p:cNvSpPr>
            <a:spLocks noGrp="1"/>
          </p:cNvSpPr>
          <p:nvPr>
            <p:ph type="ftr" sz="quarter" idx="11"/>
          </p:nvPr>
        </p:nvSpPr>
        <p:spPr/>
        <p:txBody>
          <a:bodyPr/>
          <a:lstStyle/>
          <a:p>
            <a:r>
              <a:rPr lang="en-IN"/>
              <a:t>Dr. M. Susila, Associate Professor-ECE, SRMIST-KTR</a:t>
            </a:r>
          </a:p>
        </p:txBody>
      </p:sp>
      <p:sp>
        <p:nvSpPr>
          <p:cNvPr id="9" name="Slide Number Placeholder 8"/>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973822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73178-FE06-4293-81A5-A3E0E9F08F68}" type="datetime1">
              <a:rPr lang="en-IN" smtClean="0"/>
              <a:t>13-09-2022</a:t>
            </a:fld>
            <a:endParaRPr lang="en-IN"/>
          </a:p>
        </p:txBody>
      </p:sp>
      <p:sp>
        <p:nvSpPr>
          <p:cNvPr id="4" name="Footer Placeholder 3"/>
          <p:cNvSpPr>
            <a:spLocks noGrp="1"/>
          </p:cNvSpPr>
          <p:nvPr>
            <p:ph type="ftr" sz="quarter" idx="11"/>
          </p:nvPr>
        </p:nvSpPr>
        <p:spPr/>
        <p:txBody>
          <a:bodyPr/>
          <a:lstStyle/>
          <a:p>
            <a:r>
              <a:rPr lang="en-IN"/>
              <a:t>Dr. M. Susila, Associate Professor-ECE, SRMIST-KTR</a:t>
            </a:r>
          </a:p>
        </p:txBody>
      </p:sp>
      <p:sp>
        <p:nvSpPr>
          <p:cNvPr id="5" name="Slide Number Placeholder 4"/>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80946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2E8422-EDC1-47F1-823A-A873E2E23783}" type="datetime1">
              <a:rPr lang="en-IN" smtClean="0"/>
              <a:t>13-09-2022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Dr. M. Susila, Associate Professor-ECE, SRMIST-KTR</a:t>
            </a:r>
          </a:p>
        </p:txBody>
      </p:sp>
      <p:sp>
        <p:nvSpPr>
          <p:cNvPr id="9" name="Slide Number Placeholder 8"/>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313469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88CC0E-C5D7-47A1-B4F8-B87BE3E576BE}" type="datetime1">
              <a:rPr lang="en-IN" smtClean="0"/>
              <a:t>13-09-2022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Dr. M. Susila, Associate Professor-ECE, SRMIST-KTR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C69EEA-1951-47A2-B122-736A44645EA6}" type="slidenum">
              <a:rPr lang="en-IN" smtClean="0"/>
              <a:t>‹#›</a:t>
            </a:fld>
            <a:endParaRPr lang="en-IN"/>
          </a:p>
        </p:txBody>
      </p:sp>
    </p:spTree>
    <p:extLst>
      <p:ext uri="{BB962C8B-B14F-4D97-AF65-F5344CB8AC3E}">
        <p14:creationId xmlns:p14="http://schemas.microsoft.com/office/powerpoint/2010/main" val="40114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E68606-A340-4BD1-B253-DACE0C53355B}" type="datetime1">
              <a:rPr lang="en-IN" smtClean="0"/>
              <a:t>13-09-2022</a:t>
            </a:fld>
            <a:endParaRPr lang="en-IN"/>
          </a:p>
        </p:txBody>
      </p:sp>
      <p:sp>
        <p:nvSpPr>
          <p:cNvPr id="6" name="Footer Placeholder 5"/>
          <p:cNvSpPr>
            <a:spLocks noGrp="1"/>
          </p:cNvSpPr>
          <p:nvPr>
            <p:ph type="ftr" sz="quarter" idx="11"/>
          </p:nvPr>
        </p:nvSpPr>
        <p:spPr/>
        <p:txBody>
          <a:bodyPr/>
          <a:lstStyle/>
          <a:p>
            <a:r>
              <a:rPr lang="en-IN"/>
              <a:t>Dr. M. Susila, Associate Professor-ECE, SRMIST-KTR</a:t>
            </a:r>
          </a:p>
        </p:txBody>
      </p:sp>
      <p:sp>
        <p:nvSpPr>
          <p:cNvPr id="7" name="Slide Number Placeholder 6"/>
          <p:cNvSpPr>
            <a:spLocks noGrp="1"/>
          </p:cNvSpPr>
          <p:nvPr>
            <p:ph type="sldNum" sz="quarter" idx="12"/>
          </p:nvPr>
        </p:nvSpPr>
        <p:spPr/>
        <p:txBody>
          <a:bodyPr/>
          <a:lstStyle/>
          <a:p>
            <a:fld id="{CFC69EEA-1951-47A2-B122-736A44645EA6}" type="slidenum">
              <a:rPr lang="en-IN" smtClean="0"/>
              <a:t>‹#›</a:t>
            </a:fld>
            <a:endParaRPr lang="en-IN"/>
          </a:p>
        </p:txBody>
      </p:sp>
    </p:spTree>
    <p:extLst>
      <p:ext uri="{BB962C8B-B14F-4D97-AF65-F5344CB8AC3E}">
        <p14:creationId xmlns:p14="http://schemas.microsoft.com/office/powerpoint/2010/main" val="269170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2911E0-650D-45C6-B32A-E24425014F3C}" type="datetime1">
              <a:rPr lang="en-IN" smtClean="0"/>
              <a:t>13-09-2022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Dr. M. Susila, Associate Professor-ECE, SRMIST-KTR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C69EEA-1951-47A2-B122-736A44645EA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98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C4BA-E7AF-4AAE-ABBB-7D63819B24A8}"/>
              </a:ext>
            </a:extLst>
          </p:cNvPr>
          <p:cNvSpPr>
            <a:spLocks noGrp="1"/>
          </p:cNvSpPr>
          <p:nvPr>
            <p:ph type="title"/>
          </p:nvPr>
        </p:nvSpPr>
        <p:spPr>
          <a:xfrm>
            <a:off x="1400657" y="824400"/>
            <a:ext cx="11505063" cy="1004399"/>
          </a:xfrm>
        </p:spPr>
        <p:txBody>
          <a:bodyPr>
            <a:normAutofit/>
          </a:bodyPr>
          <a:lstStyle/>
          <a:p>
            <a:pPr algn="just"/>
            <a:r>
              <a:rPr lang="en-US" altLang="en-US" sz="3600" b="1" dirty="0">
                <a:solidFill>
                  <a:schemeClr val="accent1">
                    <a:lumMod val="75000"/>
                  </a:schemeClr>
                </a:solidFill>
                <a:latin typeface="Arial Narrow" panose="020B0606020202030204" pitchFamily="34" charset="0"/>
              </a:rPr>
              <a:t>18ECE340T- MACHINE PERCEPTION WITH COGNITION</a:t>
            </a:r>
            <a:endParaRPr lang="en-IN" sz="3600" dirty="0">
              <a:solidFill>
                <a:schemeClr val="accent1">
                  <a:lumMod val="75000"/>
                </a:schemeClr>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A0CB4529-6567-4541-AE75-B89F494A583A}"/>
              </a:ext>
            </a:extLst>
          </p:cNvPr>
          <p:cNvSpPr>
            <a:spLocks noGrp="1"/>
          </p:cNvSpPr>
          <p:nvPr>
            <p:ph idx="1"/>
          </p:nvPr>
        </p:nvSpPr>
        <p:spPr>
          <a:xfrm>
            <a:off x="1400657" y="2647531"/>
            <a:ext cx="9233721" cy="1777713"/>
          </a:xfrm>
        </p:spPr>
        <p:txBody>
          <a:bodyPr>
            <a:normAutofit/>
          </a:bodyPr>
          <a:lstStyle/>
          <a:p>
            <a:pPr marL="0" indent="0" algn="ctr">
              <a:buNone/>
            </a:pPr>
            <a:r>
              <a:rPr lang="en-US" altLang="en-US" b="1" dirty="0">
                <a:solidFill>
                  <a:srgbClr val="0070C0"/>
                </a:solidFill>
                <a:latin typeface="Arial Narrow" panose="020B0606020202030204" pitchFamily="34" charset="0"/>
              </a:rPr>
              <a:t>UNIT-2</a:t>
            </a:r>
            <a:endParaRPr lang="en-US" altLang="en-US" dirty="0">
              <a:solidFill>
                <a:srgbClr val="0070C0"/>
              </a:solidFill>
              <a:latin typeface="Arial Narrow" panose="020B0606020202030204" pitchFamily="34" charset="0"/>
            </a:endParaRPr>
          </a:p>
          <a:p>
            <a:pPr marL="0" indent="0" algn="ctr">
              <a:buNone/>
            </a:pPr>
            <a:r>
              <a:rPr lang="en-US" b="1" i="1" dirty="0">
                <a:solidFill>
                  <a:srgbClr val="BB4DBE"/>
                </a:solidFill>
                <a:latin typeface="Arial Narrow" panose="020B0606020202030204" pitchFamily="34" charset="0"/>
              </a:rPr>
              <a:t>Distance Functions, Skeleton and Thinning, </a:t>
            </a:r>
          </a:p>
          <a:p>
            <a:pPr marL="0" indent="0" algn="ctr">
              <a:buNone/>
            </a:pPr>
            <a:r>
              <a:rPr lang="en-US" b="1" i="1" dirty="0">
                <a:solidFill>
                  <a:srgbClr val="BB4DBE"/>
                </a:solidFill>
                <a:latin typeface="Arial Narrow" panose="020B0606020202030204" pitchFamily="34" charset="0"/>
              </a:rPr>
              <a:t>Deformable shape analysis and Boundary tracking procedures </a:t>
            </a:r>
            <a:endParaRPr lang="en-US" dirty="0">
              <a:solidFill>
                <a:schemeClr val="accent1"/>
              </a:solidFill>
            </a:endParaRPr>
          </a:p>
          <a:p>
            <a:pPr marL="457200" lvl="1" indent="0">
              <a:buNone/>
            </a:pPr>
            <a:endParaRPr lang="en-US" sz="2000" dirty="0"/>
          </a:p>
        </p:txBody>
      </p:sp>
      <p:sp>
        <p:nvSpPr>
          <p:cNvPr id="4" name="Content Placeholder 2">
            <a:extLst>
              <a:ext uri="{FF2B5EF4-FFF2-40B4-BE49-F238E27FC236}">
                <a16:creationId xmlns:a16="http://schemas.microsoft.com/office/drawing/2014/main" id="{A0CB4529-6567-4541-AE75-B89F494A583A}"/>
              </a:ext>
            </a:extLst>
          </p:cNvPr>
          <p:cNvSpPr txBox="1">
            <a:spLocks/>
          </p:cNvSpPr>
          <p:nvPr/>
        </p:nvSpPr>
        <p:spPr>
          <a:xfrm>
            <a:off x="483254" y="5314473"/>
            <a:ext cx="5770791" cy="962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i="1" dirty="0">
                <a:solidFill>
                  <a:srgbClr val="C00000"/>
                </a:solidFill>
                <a:latin typeface="Arial Narrow" panose="020B0606020202030204" pitchFamily="34" charset="0"/>
              </a:rPr>
              <a:t>Reference Book:</a:t>
            </a:r>
          </a:p>
          <a:p>
            <a:pPr marL="457200" lvl="1" indent="0">
              <a:buFont typeface="Arial" panose="020B0604020202020204" pitchFamily="34" charset="0"/>
              <a:buNone/>
            </a:pPr>
            <a:r>
              <a:rPr lang="en-US" dirty="0">
                <a:solidFill>
                  <a:srgbClr val="C00000"/>
                </a:solidFill>
                <a:latin typeface="Arial Narrow" panose="020B0606020202030204" pitchFamily="34" charset="0"/>
              </a:rPr>
              <a:t>Computer and Machine Vision by E.R.Davies</a:t>
            </a:r>
          </a:p>
        </p:txBody>
      </p:sp>
      <p:pic>
        <p:nvPicPr>
          <p:cNvPr id="6" name="Picture 5"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Footer Placeholder 6">
            <a:extLst>
              <a:ext uri="{FF2B5EF4-FFF2-40B4-BE49-F238E27FC236}">
                <a16:creationId xmlns:a16="http://schemas.microsoft.com/office/drawing/2014/main" id="{4827FA33-8955-12C6-E44A-3D19B9BA2D3A}"/>
              </a:ext>
            </a:extLst>
          </p:cNvPr>
          <p:cNvSpPr>
            <a:spLocks noGrp="1"/>
          </p:cNvSpPr>
          <p:nvPr>
            <p:ph type="ftr" sz="quarter" idx="11"/>
          </p:nvPr>
        </p:nvSpPr>
        <p:spPr/>
        <p:txBody>
          <a:bodyPr/>
          <a:lstStyle/>
          <a:p>
            <a:r>
              <a:rPr lang="en-IN"/>
              <a:t>Dr. M. Susila, Associate Professor-ECE, SRMIST-KTR</a:t>
            </a:r>
          </a:p>
        </p:txBody>
      </p:sp>
      <p:sp>
        <p:nvSpPr>
          <p:cNvPr id="8" name="Slide Number Placeholder 7">
            <a:extLst>
              <a:ext uri="{FF2B5EF4-FFF2-40B4-BE49-F238E27FC236}">
                <a16:creationId xmlns:a16="http://schemas.microsoft.com/office/drawing/2014/main" id="{9AE34ADD-38D5-A4A9-5F7F-7E47E3AD8105}"/>
              </a:ext>
            </a:extLst>
          </p:cNvPr>
          <p:cNvSpPr>
            <a:spLocks noGrp="1"/>
          </p:cNvSpPr>
          <p:nvPr>
            <p:ph type="sldNum" sz="quarter" idx="12"/>
          </p:nvPr>
        </p:nvSpPr>
        <p:spPr/>
        <p:txBody>
          <a:bodyPr/>
          <a:lstStyle/>
          <a:p>
            <a:fld id="{CFC69EEA-1951-47A2-B122-736A44645EA6}" type="slidenum">
              <a:rPr lang="en-IN" smtClean="0"/>
              <a:t>1</a:t>
            </a:fld>
            <a:endParaRPr lang="en-IN"/>
          </a:p>
        </p:txBody>
      </p:sp>
    </p:spTree>
    <p:extLst>
      <p:ext uri="{BB962C8B-B14F-4D97-AF65-F5344CB8AC3E}">
        <p14:creationId xmlns:p14="http://schemas.microsoft.com/office/powerpoint/2010/main" val="40306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10</a:t>
            </a:fld>
            <a:endParaRPr lang="en-IN"/>
          </a:p>
        </p:txBody>
      </p:sp>
      <p:sp>
        <p:nvSpPr>
          <p:cNvPr id="6" name="Content Placeholder 5">
            <a:extLst>
              <a:ext uri="{FF2B5EF4-FFF2-40B4-BE49-F238E27FC236}">
                <a16:creationId xmlns:a16="http://schemas.microsoft.com/office/drawing/2014/main" id="{82B5C353-F9EB-FF1F-9356-88323B48555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7C6ADD5-BC64-2FBA-00FC-7BD4B71C205F}"/>
              </a:ext>
            </a:extLst>
          </p:cNvPr>
          <p:cNvPicPr>
            <a:picLocks noChangeAspect="1"/>
          </p:cNvPicPr>
          <p:nvPr/>
        </p:nvPicPr>
        <p:blipFill>
          <a:blip r:embed="rId3"/>
          <a:stretch>
            <a:fillRect/>
          </a:stretch>
        </p:blipFill>
        <p:spPr>
          <a:xfrm>
            <a:off x="728662" y="590550"/>
            <a:ext cx="10734675" cy="5676900"/>
          </a:xfrm>
          <a:prstGeom prst="rect">
            <a:avLst/>
          </a:prstGeom>
        </p:spPr>
      </p:pic>
    </p:spTree>
    <p:extLst>
      <p:ext uri="{BB962C8B-B14F-4D97-AF65-F5344CB8AC3E}">
        <p14:creationId xmlns:p14="http://schemas.microsoft.com/office/powerpoint/2010/main" val="372190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11</a:t>
            </a:fld>
            <a:endParaRPr lang="en-IN"/>
          </a:p>
        </p:txBody>
      </p:sp>
      <p:sp>
        <p:nvSpPr>
          <p:cNvPr id="6" name="Content Placeholder 5">
            <a:extLst>
              <a:ext uri="{FF2B5EF4-FFF2-40B4-BE49-F238E27FC236}">
                <a16:creationId xmlns:a16="http://schemas.microsoft.com/office/drawing/2014/main" id="{82B5C353-F9EB-FF1F-9356-88323B48555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EEDE361-6209-83D4-2B74-3A903790D07B}"/>
              </a:ext>
            </a:extLst>
          </p:cNvPr>
          <p:cNvPicPr>
            <a:picLocks noChangeAspect="1"/>
          </p:cNvPicPr>
          <p:nvPr/>
        </p:nvPicPr>
        <p:blipFill>
          <a:blip r:embed="rId3"/>
          <a:stretch>
            <a:fillRect/>
          </a:stretch>
        </p:blipFill>
        <p:spPr>
          <a:xfrm>
            <a:off x="804862" y="1028700"/>
            <a:ext cx="10582275" cy="4800600"/>
          </a:xfrm>
          <a:prstGeom prst="rect">
            <a:avLst/>
          </a:prstGeom>
        </p:spPr>
      </p:pic>
    </p:spTree>
    <p:extLst>
      <p:ext uri="{BB962C8B-B14F-4D97-AF65-F5344CB8AC3E}">
        <p14:creationId xmlns:p14="http://schemas.microsoft.com/office/powerpoint/2010/main" val="167931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12</a:t>
            </a:fld>
            <a:endParaRPr lang="en-IN"/>
          </a:p>
        </p:txBody>
      </p:sp>
      <p:sp>
        <p:nvSpPr>
          <p:cNvPr id="6" name="Content Placeholder 5">
            <a:extLst>
              <a:ext uri="{FF2B5EF4-FFF2-40B4-BE49-F238E27FC236}">
                <a16:creationId xmlns:a16="http://schemas.microsoft.com/office/drawing/2014/main" id="{82B5C353-F9EB-FF1F-9356-88323B48555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D1F44665-017C-D9CF-9CE6-424EB1B009DC}"/>
              </a:ext>
            </a:extLst>
          </p:cNvPr>
          <p:cNvPicPr>
            <a:picLocks noChangeAspect="1"/>
          </p:cNvPicPr>
          <p:nvPr/>
        </p:nvPicPr>
        <p:blipFill>
          <a:blip r:embed="rId3"/>
          <a:stretch>
            <a:fillRect/>
          </a:stretch>
        </p:blipFill>
        <p:spPr>
          <a:xfrm>
            <a:off x="838200" y="909637"/>
            <a:ext cx="10515600" cy="5038725"/>
          </a:xfrm>
          <a:prstGeom prst="rect">
            <a:avLst/>
          </a:prstGeom>
        </p:spPr>
      </p:pic>
    </p:spTree>
    <p:extLst>
      <p:ext uri="{BB962C8B-B14F-4D97-AF65-F5344CB8AC3E}">
        <p14:creationId xmlns:p14="http://schemas.microsoft.com/office/powerpoint/2010/main" val="240678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13</a:t>
            </a:fld>
            <a:endParaRPr lang="en-IN"/>
          </a:p>
        </p:txBody>
      </p:sp>
      <p:sp>
        <p:nvSpPr>
          <p:cNvPr id="6" name="Content Placeholder 5">
            <a:extLst>
              <a:ext uri="{FF2B5EF4-FFF2-40B4-BE49-F238E27FC236}">
                <a16:creationId xmlns:a16="http://schemas.microsoft.com/office/drawing/2014/main" id="{F2CE930C-F73B-7C12-80C0-919CAE3EEEF0}"/>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E2A81DB5-3CC7-E88B-7D05-DF9607A53588}"/>
              </a:ext>
            </a:extLst>
          </p:cNvPr>
          <p:cNvPicPr>
            <a:picLocks noChangeAspect="1"/>
          </p:cNvPicPr>
          <p:nvPr/>
        </p:nvPicPr>
        <p:blipFill>
          <a:blip r:embed="rId3"/>
          <a:stretch>
            <a:fillRect/>
          </a:stretch>
        </p:blipFill>
        <p:spPr>
          <a:xfrm>
            <a:off x="139911" y="347988"/>
            <a:ext cx="10200711" cy="5816451"/>
          </a:xfrm>
          <a:prstGeom prst="rect">
            <a:avLst/>
          </a:prstGeom>
        </p:spPr>
      </p:pic>
    </p:spTree>
    <p:extLst>
      <p:ext uri="{BB962C8B-B14F-4D97-AF65-F5344CB8AC3E}">
        <p14:creationId xmlns:p14="http://schemas.microsoft.com/office/powerpoint/2010/main" val="373362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14</a:t>
            </a:fld>
            <a:endParaRPr lang="en-IN"/>
          </a:p>
        </p:txBody>
      </p:sp>
      <p:pic>
        <p:nvPicPr>
          <p:cNvPr id="7" name="Content Placeholder 6">
            <a:extLst>
              <a:ext uri="{FF2B5EF4-FFF2-40B4-BE49-F238E27FC236}">
                <a16:creationId xmlns:a16="http://schemas.microsoft.com/office/drawing/2014/main" id="{989B419E-42A6-2E18-D420-4CAABD3326E6}"/>
              </a:ext>
            </a:extLst>
          </p:cNvPr>
          <p:cNvPicPr>
            <a:picLocks noGrp="1" noChangeAspect="1"/>
          </p:cNvPicPr>
          <p:nvPr>
            <p:ph idx="1"/>
          </p:nvPr>
        </p:nvPicPr>
        <p:blipFill>
          <a:blip r:embed="rId3"/>
          <a:stretch>
            <a:fillRect/>
          </a:stretch>
        </p:blipFill>
        <p:spPr>
          <a:xfrm>
            <a:off x="541868" y="361556"/>
            <a:ext cx="9770317" cy="5571862"/>
          </a:xfrm>
        </p:spPr>
      </p:pic>
    </p:spTree>
    <p:extLst>
      <p:ext uri="{BB962C8B-B14F-4D97-AF65-F5344CB8AC3E}">
        <p14:creationId xmlns:p14="http://schemas.microsoft.com/office/powerpoint/2010/main" val="32592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15</a:t>
            </a:fld>
            <a:endParaRPr lang="en-IN"/>
          </a:p>
        </p:txBody>
      </p:sp>
      <p:pic>
        <p:nvPicPr>
          <p:cNvPr id="7" name="Picture 6">
            <a:extLst>
              <a:ext uri="{FF2B5EF4-FFF2-40B4-BE49-F238E27FC236}">
                <a16:creationId xmlns:a16="http://schemas.microsoft.com/office/drawing/2014/main" id="{2962A46F-F874-FEAA-D9BE-D18BC23A38D9}"/>
              </a:ext>
            </a:extLst>
          </p:cNvPr>
          <p:cNvPicPr>
            <a:picLocks noChangeAspect="1"/>
          </p:cNvPicPr>
          <p:nvPr/>
        </p:nvPicPr>
        <p:blipFill rotWithShape="1">
          <a:blip r:embed="rId3"/>
          <a:srcRect l="12927" t="15681" r="2465" b="-2804"/>
          <a:stretch/>
        </p:blipFill>
        <p:spPr>
          <a:xfrm>
            <a:off x="174184" y="1172193"/>
            <a:ext cx="5646756" cy="3680177"/>
          </a:xfrm>
          <a:prstGeom prst="rect">
            <a:avLst/>
          </a:prstGeom>
        </p:spPr>
      </p:pic>
      <p:pic>
        <p:nvPicPr>
          <p:cNvPr id="9" name="Picture 8">
            <a:extLst>
              <a:ext uri="{FF2B5EF4-FFF2-40B4-BE49-F238E27FC236}">
                <a16:creationId xmlns:a16="http://schemas.microsoft.com/office/drawing/2014/main" id="{5BBD56E3-1270-D158-21BD-214B4286F2B0}"/>
              </a:ext>
            </a:extLst>
          </p:cNvPr>
          <p:cNvPicPr>
            <a:picLocks noChangeAspect="1"/>
          </p:cNvPicPr>
          <p:nvPr/>
        </p:nvPicPr>
        <p:blipFill rotWithShape="1">
          <a:blip r:embed="rId4"/>
          <a:srcRect t="1574"/>
          <a:stretch/>
        </p:blipFill>
        <p:spPr>
          <a:xfrm>
            <a:off x="5820940" y="982132"/>
            <a:ext cx="4822804" cy="3749646"/>
          </a:xfrm>
          <a:prstGeom prst="rect">
            <a:avLst/>
          </a:prstGeom>
        </p:spPr>
      </p:pic>
      <p:sp>
        <p:nvSpPr>
          <p:cNvPr id="10" name="TextBox 9">
            <a:extLst>
              <a:ext uri="{FF2B5EF4-FFF2-40B4-BE49-F238E27FC236}">
                <a16:creationId xmlns:a16="http://schemas.microsoft.com/office/drawing/2014/main" id="{848016B1-DED4-031E-4505-24E6241B4483}"/>
              </a:ext>
            </a:extLst>
          </p:cNvPr>
          <p:cNvSpPr txBox="1"/>
          <p:nvPr/>
        </p:nvSpPr>
        <p:spPr>
          <a:xfrm>
            <a:off x="1354668" y="372532"/>
            <a:ext cx="2804230" cy="523220"/>
          </a:xfrm>
          <a:prstGeom prst="rect">
            <a:avLst/>
          </a:prstGeom>
          <a:noFill/>
        </p:spPr>
        <p:txBody>
          <a:bodyPr wrap="square" rtlCol="0">
            <a:spAutoFit/>
          </a:bodyPr>
          <a:lstStyle/>
          <a:p>
            <a:r>
              <a:rPr lang="en-US" sz="2800" dirty="0"/>
              <a:t>Thin the Image </a:t>
            </a:r>
            <a:endParaRPr lang="en-IN" sz="2800" dirty="0"/>
          </a:p>
        </p:txBody>
      </p:sp>
      <p:pic>
        <p:nvPicPr>
          <p:cNvPr id="12" name="Picture 11">
            <a:extLst>
              <a:ext uri="{FF2B5EF4-FFF2-40B4-BE49-F238E27FC236}">
                <a16:creationId xmlns:a16="http://schemas.microsoft.com/office/drawing/2014/main" id="{63F06610-2207-6EFF-6EEF-8C4C9FEAD7B0}"/>
              </a:ext>
            </a:extLst>
          </p:cNvPr>
          <p:cNvPicPr>
            <a:picLocks noChangeAspect="1"/>
          </p:cNvPicPr>
          <p:nvPr/>
        </p:nvPicPr>
        <p:blipFill>
          <a:blip r:embed="rId5"/>
          <a:stretch>
            <a:fillRect/>
          </a:stretch>
        </p:blipFill>
        <p:spPr>
          <a:xfrm>
            <a:off x="3323970" y="4833008"/>
            <a:ext cx="4908372" cy="1991902"/>
          </a:xfrm>
          <a:prstGeom prst="rect">
            <a:avLst/>
          </a:prstGeom>
        </p:spPr>
      </p:pic>
    </p:spTree>
    <p:extLst>
      <p:ext uri="{BB962C8B-B14F-4D97-AF65-F5344CB8AC3E}">
        <p14:creationId xmlns:p14="http://schemas.microsoft.com/office/powerpoint/2010/main" val="358028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622" y="1974707"/>
            <a:ext cx="11660073" cy="3421382"/>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Skeletonization is a process for reducing foreground regions in a binary image to a skeletal remnant that largely preserves the extent and connectivity of the original region while throwing away most of the original foreground pixels. </a:t>
            </a:r>
          </a:p>
          <a:p>
            <a:pPr lvl="1" algn="just">
              <a:lnSpc>
                <a:spcPct val="120000"/>
              </a:lnSpc>
              <a:spcBef>
                <a:spcPts val="0"/>
              </a:spcBef>
            </a:pPr>
            <a:r>
              <a:rPr lang="en-US" sz="2400" dirty="0">
                <a:solidFill>
                  <a:schemeClr val="tx1"/>
                </a:solidFill>
                <a:latin typeface="Arial Narrow" panose="020B0606020202030204" pitchFamily="34" charset="0"/>
              </a:rPr>
              <a:t>Thinning is a morphological operation that is used to remove selected foreground pixels from binary images, somewhat like erosion or opening.. </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Skeletons and Thinning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16</a:t>
            </a:fld>
            <a:endParaRPr lang="en-IN"/>
          </a:p>
        </p:txBody>
      </p:sp>
    </p:spTree>
    <p:extLst>
      <p:ext uri="{BB962C8B-B14F-4D97-AF65-F5344CB8AC3E}">
        <p14:creationId xmlns:p14="http://schemas.microsoft.com/office/powerpoint/2010/main" val="3149640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444" y="1635836"/>
            <a:ext cx="11085689" cy="4090683"/>
          </a:xfrm>
        </p:spPr>
        <p:txBody>
          <a:bodyPr>
            <a:noAutofit/>
          </a:bodyPr>
          <a:lstStyle/>
          <a:p>
            <a:pPr lvl="1" algn="just">
              <a:lnSpc>
                <a:spcPct val="100000"/>
              </a:lnSpc>
              <a:spcBef>
                <a:spcPts val="0"/>
              </a:spcBef>
              <a:spcAft>
                <a:spcPts val="0"/>
              </a:spcAft>
            </a:pPr>
            <a:r>
              <a:rPr lang="en-US" sz="2400" dirty="0">
                <a:solidFill>
                  <a:schemeClr val="tx1"/>
                </a:solidFill>
                <a:latin typeface="Arial Narrow" panose="020B0606020202030204" pitchFamily="34" charset="0"/>
              </a:rPr>
              <a:t>The skeleton is the framework that provides structure to the rest of the body and facilitates movement.</a:t>
            </a:r>
          </a:p>
          <a:p>
            <a:pPr lvl="1" algn="just">
              <a:lnSpc>
                <a:spcPct val="100000"/>
              </a:lnSpc>
              <a:spcBef>
                <a:spcPts val="0"/>
              </a:spcBef>
              <a:spcAft>
                <a:spcPts val="0"/>
              </a:spcAft>
            </a:pPr>
            <a:r>
              <a:rPr lang="en-US" sz="2400" b="1" dirty="0">
                <a:solidFill>
                  <a:schemeClr val="tx1"/>
                </a:solidFill>
                <a:latin typeface="Arial Narrow" panose="020B0606020202030204" pitchFamily="34" charset="0"/>
              </a:rPr>
              <a:t>USES: </a:t>
            </a:r>
            <a:r>
              <a:rPr lang="en-US" sz="2400" dirty="0">
                <a:solidFill>
                  <a:schemeClr val="tx1"/>
                </a:solidFill>
                <a:latin typeface="Arial Narrow" panose="020B0606020202030204" pitchFamily="34" charset="0"/>
              </a:rPr>
              <a:t>   Analysis and Description of shapes in binary images.</a:t>
            </a:r>
          </a:p>
          <a:p>
            <a:pPr lvl="1" algn="just">
              <a:lnSpc>
                <a:spcPct val="100000"/>
              </a:lnSpc>
              <a:spcBef>
                <a:spcPts val="0"/>
              </a:spcBef>
              <a:spcAft>
                <a:spcPts val="0"/>
              </a:spcAft>
            </a:pPr>
            <a:r>
              <a:rPr lang="en-US" sz="2400" b="1" dirty="0">
                <a:solidFill>
                  <a:schemeClr val="tx1"/>
                </a:solidFill>
                <a:latin typeface="Arial Narrow" panose="020B0606020202030204" pitchFamily="34" charset="0"/>
              </a:rPr>
              <a:t>DEFINITION: </a:t>
            </a:r>
            <a:r>
              <a:rPr lang="en-US" sz="2400" dirty="0">
                <a:solidFill>
                  <a:schemeClr val="tx1"/>
                </a:solidFill>
                <a:latin typeface="Arial Narrow" panose="020B0606020202030204" pitchFamily="34" charset="0"/>
              </a:rPr>
              <a:t> A skeleton may be defined as a connected set of medial lines along the limbs of a figure.</a:t>
            </a:r>
          </a:p>
          <a:p>
            <a:pPr lvl="1" algn="just">
              <a:lnSpc>
                <a:spcPct val="100000"/>
              </a:lnSpc>
              <a:spcBef>
                <a:spcPts val="0"/>
              </a:spcBef>
              <a:spcAft>
                <a:spcPts val="0"/>
              </a:spcAft>
            </a:pPr>
            <a:r>
              <a:rPr lang="en-US" sz="2400" b="1" dirty="0">
                <a:solidFill>
                  <a:schemeClr val="tx1"/>
                </a:solidFill>
                <a:latin typeface="Arial Narrow" panose="020B0606020202030204" pitchFamily="34" charset="0"/>
              </a:rPr>
              <a:t>EXAMPLE: </a:t>
            </a:r>
            <a:r>
              <a:rPr lang="en-US" sz="2400" dirty="0">
                <a:solidFill>
                  <a:schemeClr val="tx1"/>
                </a:solidFill>
                <a:latin typeface="Arial Narrow" panose="020B0606020202030204" pitchFamily="34" charset="0"/>
              </a:rPr>
              <a:t>Thick hand-drawn characters:</a:t>
            </a:r>
          </a:p>
          <a:p>
            <a:pPr marL="201168" lvl="1" indent="0" algn="just">
              <a:lnSpc>
                <a:spcPct val="100000"/>
              </a:lnSpc>
              <a:spcBef>
                <a:spcPts val="0"/>
              </a:spcBef>
              <a:spcAft>
                <a:spcPts val="0"/>
              </a:spcAft>
              <a:buNone/>
            </a:pPr>
            <a:r>
              <a:rPr lang="en-US" sz="2400" dirty="0">
                <a:solidFill>
                  <a:schemeClr val="tx1"/>
                </a:solidFill>
                <a:latin typeface="Arial Narrow" panose="020B0606020202030204" pitchFamily="34" charset="0"/>
              </a:rPr>
              <a:t>                               The skeleton be supposed to be the path traveled by the pen.</a:t>
            </a:r>
          </a:p>
          <a:p>
            <a:pPr lvl="1" algn="just">
              <a:lnSpc>
                <a:spcPct val="100000"/>
              </a:lnSpc>
              <a:spcBef>
                <a:spcPts val="0"/>
              </a:spcBef>
              <a:spcAft>
                <a:spcPts val="0"/>
              </a:spcAft>
            </a:pPr>
            <a:r>
              <a:rPr lang="en-US" sz="2400" b="1" dirty="0">
                <a:solidFill>
                  <a:schemeClr val="tx1"/>
                </a:solidFill>
                <a:latin typeface="Arial Narrow" panose="020B0606020202030204" pitchFamily="34" charset="0"/>
              </a:rPr>
              <a:t>BASIC IDEA: </a:t>
            </a:r>
          </a:p>
          <a:p>
            <a:pPr marL="201168" lvl="1" indent="0" algn="just">
              <a:lnSpc>
                <a:spcPct val="100000"/>
              </a:lnSpc>
              <a:spcBef>
                <a:spcPts val="0"/>
              </a:spcBef>
              <a:spcAft>
                <a:spcPts val="0"/>
              </a:spcAft>
              <a:buNone/>
            </a:pPr>
            <a:r>
              <a:rPr lang="en-US" sz="2400" dirty="0">
                <a:solidFill>
                  <a:schemeClr val="tx1"/>
                </a:solidFill>
                <a:latin typeface="Arial Narrow" panose="020B0606020202030204" pitchFamily="34" charset="0"/>
              </a:rPr>
              <a:t>            Eliminating redundant information while retaining only the topological information concerning the shape and structure of the object that can help with recognition.</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Skeletons and Thinning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17</a:t>
            </a:fld>
            <a:endParaRPr lang="en-IN"/>
          </a:p>
        </p:txBody>
      </p:sp>
    </p:spTree>
    <p:extLst>
      <p:ext uri="{BB962C8B-B14F-4D97-AF65-F5344CB8AC3E}">
        <p14:creationId xmlns:p14="http://schemas.microsoft.com/office/powerpoint/2010/main" val="240327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073" y="1726351"/>
            <a:ext cx="10701866" cy="2698894"/>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Morphology is known as the broad set of image processing operations that process images based on shapes. It is also known as a tool used for extracting image components that are useful in the representation and description of region shape. The </a:t>
            </a:r>
            <a:r>
              <a:rPr lang="en-US" sz="2400" dirty="0" err="1">
                <a:solidFill>
                  <a:schemeClr val="tx1"/>
                </a:solidFill>
                <a:latin typeface="Arial Narrow" panose="020B0606020202030204" pitchFamily="34" charset="0"/>
              </a:rPr>
              <a:t>ouputs</a:t>
            </a:r>
            <a:r>
              <a:rPr lang="en-US" sz="2400" dirty="0">
                <a:solidFill>
                  <a:schemeClr val="tx1"/>
                </a:solidFill>
                <a:latin typeface="Arial Narrow" panose="020B0606020202030204" pitchFamily="34" charset="0"/>
              </a:rPr>
              <a:t> are image attributes. </a:t>
            </a:r>
          </a:p>
          <a:p>
            <a:pPr lvl="1" algn="just">
              <a:lnSpc>
                <a:spcPct val="120000"/>
              </a:lnSpc>
              <a:spcBef>
                <a:spcPts val="0"/>
              </a:spcBef>
            </a:pPr>
            <a:r>
              <a:rPr lang="en-US" sz="2400" dirty="0">
                <a:solidFill>
                  <a:schemeClr val="tx1"/>
                </a:solidFill>
                <a:latin typeface="Arial Narrow" panose="020B0606020202030204" pitchFamily="34" charset="0"/>
              </a:rPr>
              <a:t>The basic morphological operations are: </a:t>
            </a:r>
          </a:p>
          <a:p>
            <a:pPr lvl="4" algn="just">
              <a:lnSpc>
                <a:spcPct val="120000"/>
              </a:lnSpc>
              <a:spcBef>
                <a:spcPts val="0"/>
              </a:spcBef>
            </a:pPr>
            <a:r>
              <a:rPr lang="en-US" sz="2400" dirty="0">
                <a:solidFill>
                  <a:schemeClr val="tx1"/>
                </a:solidFill>
                <a:latin typeface="Arial Narrow" panose="020B0606020202030204" pitchFamily="34" charset="0"/>
              </a:rPr>
              <a:t>Erosion </a:t>
            </a:r>
          </a:p>
          <a:p>
            <a:pPr lvl="4" algn="just">
              <a:lnSpc>
                <a:spcPct val="120000"/>
              </a:lnSpc>
              <a:spcBef>
                <a:spcPts val="0"/>
              </a:spcBef>
            </a:pPr>
            <a:r>
              <a:rPr lang="en-US" sz="2400" dirty="0">
                <a:solidFill>
                  <a:schemeClr val="tx1"/>
                </a:solidFill>
                <a:latin typeface="Arial Narrow" panose="020B0606020202030204" pitchFamily="34" charset="0"/>
              </a:rPr>
              <a:t>Dilation</a:t>
            </a: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Erosion of an image</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18</a:t>
            </a:fld>
            <a:endParaRPr lang="en-IN"/>
          </a:p>
        </p:txBody>
      </p:sp>
    </p:spTree>
    <p:extLst>
      <p:ext uri="{BB962C8B-B14F-4D97-AF65-F5344CB8AC3E}">
        <p14:creationId xmlns:p14="http://schemas.microsoft.com/office/powerpoint/2010/main" val="18834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D3B099A-FDFC-F0B1-A779-BEC8176025A0}"/>
              </a:ext>
            </a:extLst>
          </p:cNvPr>
          <p:cNvPicPr>
            <a:picLocks noGrp="1" noChangeAspect="1"/>
          </p:cNvPicPr>
          <p:nvPr>
            <p:ph idx="1"/>
          </p:nvPr>
        </p:nvPicPr>
        <p:blipFill>
          <a:blip r:embed="rId2"/>
          <a:stretch>
            <a:fillRect/>
          </a:stretch>
        </p:blipFill>
        <p:spPr>
          <a:xfrm>
            <a:off x="220565" y="1837238"/>
            <a:ext cx="5761870" cy="4342974"/>
          </a:xfrm>
        </p:spPr>
      </p:pic>
      <p:pic>
        <p:nvPicPr>
          <p:cNvPr id="4" name="Picture 3" descr="C:\Users\admin\Desktop\download.png"/>
          <p:cNvPicPr/>
          <p:nvPr/>
        </p:nvPicPr>
        <p:blipFill rotWithShape="1">
          <a:blip r:embed="rId3"/>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Morphological Processing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19</a:t>
            </a:fld>
            <a:endParaRPr lang="en-IN"/>
          </a:p>
        </p:txBody>
      </p:sp>
      <p:pic>
        <p:nvPicPr>
          <p:cNvPr id="10" name="Picture 9">
            <a:extLst>
              <a:ext uri="{FF2B5EF4-FFF2-40B4-BE49-F238E27FC236}">
                <a16:creationId xmlns:a16="http://schemas.microsoft.com/office/drawing/2014/main" id="{02FF6137-421B-F31E-78E6-1646655606BE}"/>
              </a:ext>
            </a:extLst>
          </p:cNvPr>
          <p:cNvPicPr>
            <a:picLocks noChangeAspect="1"/>
          </p:cNvPicPr>
          <p:nvPr/>
        </p:nvPicPr>
        <p:blipFill>
          <a:blip r:embed="rId4"/>
          <a:stretch>
            <a:fillRect/>
          </a:stretch>
        </p:blipFill>
        <p:spPr>
          <a:xfrm>
            <a:off x="6096000" y="1916929"/>
            <a:ext cx="5905500" cy="4200525"/>
          </a:xfrm>
          <a:prstGeom prst="rect">
            <a:avLst/>
          </a:prstGeom>
        </p:spPr>
      </p:pic>
    </p:spTree>
    <p:extLst>
      <p:ext uri="{BB962C8B-B14F-4D97-AF65-F5344CB8AC3E}">
        <p14:creationId xmlns:p14="http://schemas.microsoft.com/office/powerpoint/2010/main" val="142186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B4529-6567-4541-AE75-B89F494A583A}"/>
              </a:ext>
            </a:extLst>
          </p:cNvPr>
          <p:cNvSpPr>
            <a:spLocks noGrp="1"/>
          </p:cNvSpPr>
          <p:nvPr>
            <p:ph idx="1"/>
          </p:nvPr>
        </p:nvSpPr>
        <p:spPr>
          <a:xfrm>
            <a:off x="836383" y="2072085"/>
            <a:ext cx="10350905" cy="2023188"/>
          </a:xfrm>
        </p:spPr>
        <p:txBody>
          <a:bodyPr>
            <a:normAutofit/>
          </a:bodyPr>
          <a:lstStyle/>
          <a:p>
            <a:pPr marL="0" indent="0" algn="ctr">
              <a:buNone/>
            </a:pPr>
            <a:endParaRPr lang="en-US" altLang="en-US" sz="3200" dirty="0">
              <a:solidFill>
                <a:srgbClr val="0070C0"/>
              </a:solidFill>
              <a:latin typeface="Arial Narrow" panose="020B0606020202030204" pitchFamily="34" charset="0"/>
            </a:endParaRPr>
          </a:p>
          <a:p>
            <a:pPr marL="0" indent="0" algn="ctr">
              <a:buNone/>
            </a:pPr>
            <a:r>
              <a:rPr lang="en-US" sz="3200" b="1" i="1" dirty="0">
                <a:solidFill>
                  <a:srgbClr val="BB4DBE"/>
                </a:solidFill>
                <a:latin typeface="Arial Narrow" panose="020B0606020202030204" pitchFamily="34" charset="0"/>
              </a:rPr>
              <a:t>DISTANCE FUNCTIONS AND THEIR USES</a:t>
            </a:r>
            <a:endParaRPr lang="en-US" sz="3200" dirty="0">
              <a:solidFill>
                <a:schemeClr val="accent1"/>
              </a:solidFill>
            </a:endParaRPr>
          </a:p>
          <a:p>
            <a:pPr marL="457200" lvl="1" indent="0">
              <a:buNone/>
            </a:pPr>
            <a:endParaRPr lang="en-US" sz="3200" dirty="0"/>
          </a:p>
        </p:txBody>
      </p:sp>
      <p:pic>
        <p:nvPicPr>
          <p:cNvPr id="6" name="Picture 5"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B372388E-B7B1-6DE4-ADF7-54D2D185CEF6}"/>
              </a:ext>
            </a:extLst>
          </p:cNvPr>
          <p:cNvSpPr>
            <a:spLocks noGrp="1"/>
          </p:cNvSpPr>
          <p:nvPr>
            <p:ph type="ftr" sz="quarter" idx="11"/>
          </p:nvPr>
        </p:nvSpPr>
        <p:spPr/>
        <p:txBody>
          <a:bodyPr/>
          <a:lstStyle/>
          <a:p>
            <a:r>
              <a:rPr lang="en-IN"/>
              <a:t>Dr. M. Susila, Associate Professor-ECE, SRMIST-KTR</a:t>
            </a:r>
          </a:p>
        </p:txBody>
      </p:sp>
      <p:sp>
        <p:nvSpPr>
          <p:cNvPr id="4" name="Slide Number Placeholder 3">
            <a:extLst>
              <a:ext uri="{FF2B5EF4-FFF2-40B4-BE49-F238E27FC236}">
                <a16:creationId xmlns:a16="http://schemas.microsoft.com/office/drawing/2014/main" id="{90276441-C36D-51AB-C8DE-5C84F2FEFB1F}"/>
              </a:ext>
            </a:extLst>
          </p:cNvPr>
          <p:cNvSpPr>
            <a:spLocks noGrp="1"/>
          </p:cNvSpPr>
          <p:nvPr>
            <p:ph type="sldNum" sz="quarter" idx="12"/>
          </p:nvPr>
        </p:nvSpPr>
        <p:spPr/>
        <p:txBody>
          <a:bodyPr/>
          <a:lstStyle/>
          <a:p>
            <a:fld id="{CFC69EEA-1951-47A2-B122-736A44645EA6}" type="slidenum">
              <a:rPr lang="en-IN" smtClean="0"/>
              <a:t>2</a:t>
            </a:fld>
            <a:endParaRPr lang="en-IN"/>
          </a:p>
        </p:txBody>
      </p:sp>
    </p:spTree>
    <p:extLst>
      <p:ext uri="{BB962C8B-B14F-4D97-AF65-F5344CB8AC3E}">
        <p14:creationId xmlns:p14="http://schemas.microsoft.com/office/powerpoint/2010/main" val="146884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Morphological Processing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20</a:t>
            </a:fld>
            <a:endParaRPr lang="en-IN"/>
          </a:p>
        </p:txBody>
      </p:sp>
      <p:pic>
        <p:nvPicPr>
          <p:cNvPr id="11" name="Picture 10">
            <a:extLst>
              <a:ext uri="{FF2B5EF4-FFF2-40B4-BE49-F238E27FC236}">
                <a16:creationId xmlns:a16="http://schemas.microsoft.com/office/drawing/2014/main" id="{ADF8A0A4-4633-C4AE-ED69-EFDD2C56B383}"/>
              </a:ext>
            </a:extLst>
          </p:cNvPr>
          <p:cNvPicPr>
            <a:picLocks noChangeAspect="1"/>
          </p:cNvPicPr>
          <p:nvPr/>
        </p:nvPicPr>
        <p:blipFill>
          <a:blip r:embed="rId3"/>
          <a:stretch>
            <a:fillRect/>
          </a:stretch>
        </p:blipFill>
        <p:spPr>
          <a:xfrm>
            <a:off x="90842" y="1598900"/>
            <a:ext cx="6772275" cy="4819650"/>
          </a:xfrm>
          <a:prstGeom prst="rect">
            <a:avLst/>
          </a:prstGeom>
        </p:spPr>
      </p:pic>
    </p:spTree>
    <p:extLst>
      <p:ext uri="{BB962C8B-B14F-4D97-AF65-F5344CB8AC3E}">
        <p14:creationId xmlns:p14="http://schemas.microsoft.com/office/powerpoint/2010/main" val="27398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Morphological Processing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21</a:t>
            </a:fld>
            <a:endParaRPr lang="en-IN"/>
          </a:p>
        </p:txBody>
      </p:sp>
      <p:pic>
        <p:nvPicPr>
          <p:cNvPr id="8" name="Picture 7">
            <a:extLst>
              <a:ext uri="{FF2B5EF4-FFF2-40B4-BE49-F238E27FC236}">
                <a16:creationId xmlns:a16="http://schemas.microsoft.com/office/drawing/2014/main" id="{845F9587-81F1-9708-D3B3-11DD03A719FB}"/>
              </a:ext>
            </a:extLst>
          </p:cNvPr>
          <p:cNvPicPr>
            <a:picLocks noChangeAspect="1"/>
          </p:cNvPicPr>
          <p:nvPr/>
        </p:nvPicPr>
        <p:blipFill>
          <a:blip r:embed="rId3"/>
          <a:stretch>
            <a:fillRect/>
          </a:stretch>
        </p:blipFill>
        <p:spPr>
          <a:xfrm>
            <a:off x="878417" y="1888105"/>
            <a:ext cx="5953125" cy="3314700"/>
          </a:xfrm>
          <a:prstGeom prst="rect">
            <a:avLst/>
          </a:prstGeom>
        </p:spPr>
      </p:pic>
      <p:pic>
        <p:nvPicPr>
          <p:cNvPr id="10" name="Picture 9">
            <a:extLst>
              <a:ext uri="{FF2B5EF4-FFF2-40B4-BE49-F238E27FC236}">
                <a16:creationId xmlns:a16="http://schemas.microsoft.com/office/drawing/2014/main" id="{D287FC3B-3D73-BE91-DAA5-3E419EEE4038}"/>
              </a:ext>
            </a:extLst>
          </p:cNvPr>
          <p:cNvPicPr>
            <a:picLocks noChangeAspect="1"/>
          </p:cNvPicPr>
          <p:nvPr/>
        </p:nvPicPr>
        <p:blipFill>
          <a:blip r:embed="rId4"/>
          <a:stretch>
            <a:fillRect/>
          </a:stretch>
        </p:blipFill>
        <p:spPr>
          <a:xfrm>
            <a:off x="6635044" y="2621370"/>
            <a:ext cx="5276850" cy="310515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042EA38-0C4B-C164-1748-DC00A772202E}"/>
                  </a:ext>
                </a:extLst>
              </p:cNvPr>
              <p:cNvSpPr txBox="1"/>
              <p:nvPr/>
            </p:nvSpPr>
            <p:spPr>
              <a:xfrm>
                <a:off x="5664613" y="3294662"/>
                <a:ext cx="12030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𝐴</m:t>
                      </m:r>
                      <m:r>
                        <a:rPr lang="en-IN" i="1" smtClean="0">
                          <a:latin typeface="Cambria Math" panose="02040503050406030204" pitchFamily="18" charset="0"/>
                        </a:rPr>
                        <m:t>=</m:t>
                      </m:r>
                      <m:r>
                        <a:rPr lang="el-GR" i="1" smtClean="0">
                          <a:latin typeface="Cambria Math" panose="02040503050406030204" pitchFamily="18" charset="0"/>
                        </a:rPr>
                        <m:t>𝜋</m:t>
                      </m:r>
                      <m:sSup>
                        <m:sSupPr>
                          <m:ctrlPr>
                            <a:rPr lang="en-IN" i="1" smtClean="0">
                              <a:latin typeface="Cambria Math" panose="02040503050406030204" pitchFamily="18" charset="0"/>
                            </a:rPr>
                          </m:ctrlPr>
                        </m:sSupPr>
                        <m:e>
                          <m:r>
                            <a:rPr lang="en-IN" i="1" smtClean="0">
                              <a:latin typeface="Cambria Math" panose="02040503050406030204" pitchFamily="18" charset="0"/>
                            </a:rPr>
                            <m:t>𝑟</m:t>
                          </m:r>
                        </m:e>
                        <m:sup>
                          <m:r>
                            <a:rPr lang="en-IN"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12" name="TextBox 11">
                <a:extLst>
                  <a:ext uri="{FF2B5EF4-FFF2-40B4-BE49-F238E27FC236}">
                    <a16:creationId xmlns:a16="http://schemas.microsoft.com/office/drawing/2014/main" id="{9042EA38-0C4B-C164-1748-DC00A772202E}"/>
                  </a:ext>
                </a:extLst>
              </p:cNvPr>
              <p:cNvSpPr txBox="1">
                <a:spLocks noRot="1" noChangeAspect="1" noMove="1" noResize="1" noEditPoints="1" noAdjustHandles="1" noChangeArrowheads="1" noChangeShapeType="1" noTextEdit="1"/>
              </p:cNvSpPr>
              <p:nvPr/>
            </p:nvSpPr>
            <p:spPr>
              <a:xfrm>
                <a:off x="5664613" y="3294662"/>
                <a:ext cx="1203022" cy="276999"/>
              </a:xfrm>
              <a:prstGeom prst="rect">
                <a:avLst/>
              </a:prstGeom>
              <a:blipFill>
                <a:blip r:embed="rId5"/>
                <a:stretch>
                  <a:fillRect l="-4040" t="-4348" r="-6061" b="-23913"/>
                </a:stretch>
              </a:blipFill>
            </p:spPr>
            <p:txBody>
              <a:bodyPr/>
              <a:lstStyle/>
              <a:p>
                <a:r>
                  <a:rPr lang="en-IN">
                    <a:noFill/>
                  </a:rPr>
                  <a:t> </a:t>
                </a:r>
              </a:p>
            </p:txBody>
          </p:sp>
        </mc:Fallback>
      </mc:AlternateContent>
    </p:spTree>
    <p:extLst>
      <p:ext uri="{BB962C8B-B14F-4D97-AF65-F5344CB8AC3E}">
        <p14:creationId xmlns:p14="http://schemas.microsoft.com/office/powerpoint/2010/main" val="403572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Morphological Processing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22</a:t>
            </a:fld>
            <a:endParaRPr lang="en-IN"/>
          </a:p>
        </p:txBody>
      </p:sp>
      <p:pic>
        <p:nvPicPr>
          <p:cNvPr id="6" name="Picture 5">
            <a:extLst>
              <a:ext uri="{FF2B5EF4-FFF2-40B4-BE49-F238E27FC236}">
                <a16:creationId xmlns:a16="http://schemas.microsoft.com/office/drawing/2014/main" id="{E1C4F227-04A4-5CA1-3410-2CD53E55A945}"/>
              </a:ext>
            </a:extLst>
          </p:cNvPr>
          <p:cNvPicPr>
            <a:picLocks noChangeAspect="1"/>
          </p:cNvPicPr>
          <p:nvPr/>
        </p:nvPicPr>
        <p:blipFill>
          <a:blip r:embed="rId3"/>
          <a:stretch>
            <a:fillRect/>
          </a:stretch>
        </p:blipFill>
        <p:spPr>
          <a:xfrm>
            <a:off x="424313" y="2099052"/>
            <a:ext cx="6523744" cy="2659896"/>
          </a:xfrm>
          <a:prstGeom prst="rect">
            <a:avLst/>
          </a:prstGeom>
        </p:spPr>
      </p:pic>
      <p:pic>
        <p:nvPicPr>
          <p:cNvPr id="11" name="Picture 10">
            <a:extLst>
              <a:ext uri="{FF2B5EF4-FFF2-40B4-BE49-F238E27FC236}">
                <a16:creationId xmlns:a16="http://schemas.microsoft.com/office/drawing/2014/main" id="{F54E4DB7-8E66-EA24-5ED5-743F1861CFDF}"/>
              </a:ext>
            </a:extLst>
          </p:cNvPr>
          <p:cNvPicPr>
            <a:picLocks noChangeAspect="1"/>
          </p:cNvPicPr>
          <p:nvPr/>
        </p:nvPicPr>
        <p:blipFill>
          <a:blip r:embed="rId4"/>
          <a:stretch>
            <a:fillRect/>
          </a:stretch>
        </p:blipFill>
        <p:spPr>
          <a:xfrm>
            <a:off x="6948057" y="1942241"/>
            <a:ext cx="5248275" cy="3667125"/>
          </a:xfrm>
          <a:prstGeom prst="rect">
            <a:avLst/>
          </a:prstGeom>
        </p:spPr>
      </p:pic>
    </p:spTree>
    <p:extLst>
      <p:ext uri="{BB962C8B-B14F-4D97-AF65-F5344CB8AC3E}">
        <p14:creationId xmlns:p14="http://schemas.microsoft.com/office/powerpoint/2010/main" val="35685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072" y="1726351"/>
            <a:ext cx="10996727" cy="3285916"/>
          </a:xfrm>
        </p:spPr>
        <p:txBody>
          <a:bodyPr>
            <a:noAutofit/>
          </a:bodyPr>
          <a:lstStyle/>
          <a:p>
            <a:pPr lvl="1" algn="just">
              <a:lnSpc>
                <a:spcPct val="100000"/>
              </a:lnSpc>
              <a:spcBef>
                <a:spcPts val="0"/>
              </a:spcBef>
              <a:spcAft>
                <a:spcPts val="0"/>
              </a:spcAft>
            </a:pPr>
            <a:r>
              <a:rPr lang="en-US" sz="2400" dirty="0">
                <a:solidFill>
                  <a:schemeClr val="tx1"/>
                </a:solidFill>
                <a:latin typeface="Arial Narrow" panose="020B0606020202030204" pitchFamily="34" charset="0"/>
              </a:rPr>
              <a:t>Erosion: Erosion shrink-</a:t>
            </a:r>
            <a:r>
              <a:rPr lang="en-US" sz="2400" dirty="0" err="1">
                <a:solidFill>
                  <a:schemeClr val="tx1"/>
                </a:solidFill>
                <a:latin typeface="Arial Narrow" panose="020B0606020202030204" pitchFamily="34" charset="0"/>
              </a:rPr>
              <a:t>ens</a:t>
            </a:r>
            <a:r>
              <a:rPr lang="en-US" sz="2400" dirty="0">
                <a:solidFill>
                  <a:schemeClr val="tx1"/>
                </a:solidFill>
                <a:latin typeface="Arial Narrow" panose="020B0606020202030204" pitchFamily="34" charset="0"/>
              </a:rPr>
              <a:t> the image pixels i.e. it is used for shrinking of element A by using element B.</a:t>
            </a:r>
          </a:p>
          <a:p>
            <a:pPr lvl="1" algn="just">
              <a:lnSpc>
                <a:spcPct val="100000"/>
              </a:lnSpc>
              <a:spcBef>
                <a:spcPts val="0"/>
              </a:spcBef>
              <a:spcAft>
                <a:spcPts val="0"/>
              </a:spcAft>
            </a:pPr>
            <a:r>
              <a:rPr lang="en-US" sz="2400" dirty="0">
                <a:solidFill>
                  <a:schemeClr val="tx1"/>
                </a:solidFill>
                <a:latin typeface="Arial Narrow" panose="020B0606020202030204" pitchFamily="34" charset="0"/>
              </a:rPr>
              <a:t>Erosion removes pixels on object boundaries.:</a:t>
            </a:r>
          </a:p>
          <a:p>
            <a:pPr marL="384048" lvl="2" indent="0" algn="just">
              <a:lnSpc>
                <a:spcPct val="100000"/>
              </a:lnSpc>
              <a:spcBef>
                <a:spcPts val="0"/>
              </a:spcBef>
              <a:spcAft>
                <a:spcPts val="0"/>
              </a:spcAft>
              <a:buNone/>
            </a:pPr>
            <a:r>
              <a:rPr lang="en-US" sz="2400" dirty="0">
                <a:solidFill>
                  <a:schemeClr val="tx1"/>
                </a:solidFill>
                <a:latin typeface="Arial Narrow" panose="020B0606020202030204" pitchFamily="34" charset="0"/>
              </a:rPr>
              <a:t>	The value of the output pixel is the minimum value of all the pixels in the neighborhood. 	A pixel is set to 0 if any of the neighboring pixels have the value 0</a:t>
            </a:r>
            <a:r>
              <a:rPr lang="en-US" sz="2000" dirty="0">
                <a:solidFill>
                  <a:schemeClr val="tx1"/>
                </a:solidFill>
                <a:latin typeface="Arial Narrow" panose="020B0606020202030204" pitchFamily="34" charset="0"/>
              </a:rPr>
              <a:t>.</a:t>
            </a: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Erosion of an image</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23</a:t>
            </a:fld>
            <a:endParaRPr lang="en-IN"/>
          </a:p>
        </p:txBody>
      </p:sp>
    </p:spTree>
    <p:extLst>
      <p:ext uri="{BB962C8B-B14F-4D97-AF65-F5344CB8AC3E}">
        <p14:creationId xmlns:p14="http://schemas.microsoft.com/office/powerpoint/2010/main" val="324570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073" y="1726351"/>
            <a:ext cx="10658060" cy="4437382"/>
          </a:xfrm>
        </p:spPr>
        <p:txBody>
          <a:bodyPr>
            <a:noAutofit/>
          </a:bodyPr>
          <a:lstStyle/>
          <a:p>
            <a:pPr marL="201168" lvl="1" indent="0" algn="just">
              <a:lnSpc>
                <a:spcPct val="120000"/>
              </a:lnSpc>
              <a:spcBef>
                <a:spcPts val="0"/>
              </a:spcBef>
              <a:buNone/>
            </a:pPr>
            <a:r>
              <a:rPr lang="en-US" sz="2400" b="1" dirty="0">
                <a:solidFill>
                  <a:schemeClr val="tx1"/>
                </a:solidFill>
                <a:latin typeface="Arial Narrow" panose="020B0606020202030204" pitchFamily="34" charset="0"/>
              </a:rPr>
              <a:t>Approach: </a:t>
            </a:r>
          </a:p>
          <a:p>
            <a:pPr lvl="1" algn="just">
              <a:lnSpc>
                <a:spcPct val="120000"/>
              </a:lnSpc>
              <a:spcBef>
                <a:spcPts val="0"/>
              </a:spcBef>
            </a:pPr>
            <a:r>
              <a:rPr lang="en-US" sz="2400" dirty="0">
                <a:solidFill>
                  <a:schemeClr val="tx1"/>
                </a:solidFill>
                <a:latin typeface="Arial Narrow" panose="020B0606020202030204" pitchFamily="34" charset="0"/>
              </a:rPr>
              <a:t>Read the RGB image.</a:t>
            </a:r>
          </a:p>
          <a:p>
            <a:pPr lvl="1" algn="just">
              <a:lnSpc>
                <a:spcPct val="120000"/>
              </a:lnSpc>
              <a:spcBef>
                <a:spcPts val="0"/>
              </a:spcBef>
            </a:pPr>
            <a:r>
              <a:rPr lang="en-US" sz="2400" dirty="0">
                <a:solidFill>
                  <a:schemeClr val="tx1"/>
                </a:solidFill>
                <a:latin typeface="Arial Narrow" panose="020B0606020202030204" pitchFamily="34" charset="0"/>
              </a:rPr>
              <a:t>Using function im2bw(), convert the RGB image to a binary image.</a:t>
            </a:r>
          </a:p>
          <a:p>
            <a:pPr lvl="1" algn="just">
              <a:lnSpc>
                <a:spcPct val="120000"/>
              </a:lnSpc>
              <a:spcBef>
                <a:spcPts val="0"/>
              </a:spcBef>
            </a:pPr>
            <a:r>
              <a:rPr lang="en-US" sz="2400" dirty="0">
                <a:solidFill>
                  <a:schemeClr val="tx1"/>
                </a:solidFill>
                <a:latin typeface="Arial Narrow" panose="020B0606020202030204" pitchFamily="34" charset="0"/>
              </a:rPr>
              <a:t>Create a structuring element or you can use any predefined mask </a:t>
            </a:r>
            <a:r>
              <a:rPr lang="en-US" sz="2400" dirty="0" err="1">
                <a:solidFill>
                  <a:schemeClr val="tx1"/>
                </a:solidFill>
                <a:latin typeface="Arial Narrow" panose="020B0606020202030204" pitchFamily="34" charset="0"/>
              </a:rPr>
              <a:t>eg.</a:t>
            </a:r>
            <a:r>
              <a:rPr lang="en-US" sz="2400" dirty="0">
                <a:solidFill>
                  <a:schemeClr val="tx1"/>
                </a:solidFill>
                <a:latin typeface="Arial Narrow" panose="020B0606020202030204" pitchFamily="34" charset="0"/>
              </a:rPr>
              <a:t> special(‘</a:t>
            </a:r>
            <a:r>
              <a:rPr lang="en-US" sz="2400" dirty="0" err="1">
                <a:solidFill>
                  <a:schemeClr val="tx1"/>
                </a:solidFill>
                <a:latin typeface="Arial Narrow" panose="020B0606020202030204" pitchFamily="34" charset="0"/>
              </a:rPr>
              <a:t>sobel</a:t>
            </a:r>
            <a:r>
              <a:rPr lang="en-US" sz="2400" dirty="0">
                <a:solidFill>
                  <a:schemeClr val="tx1"/>
                </a:solidFill>
                <a:latin typeface="Arial Narrow" panose="020B0606020202030204" pitchFamily="34" charset="0"/>
              </a:rPr>
              <a:t>’).</a:t>
            </a:r>
          </a:p>
          <a:p>
            <a:pPr lvl="1" algn="just">
              <a:lnSpc>
                <a:spcPct val="120000"/>
              </a:lnSpc>
              <a:spcBef>
                <a:spcPts val="0"/>
              </a:spcBef>
            </a:pPr>
            <a:r>
              <a:rPr lang="en-US" sz="2400" dirty="0">
                <a:solidFill>
                  <a:schemeClr val="tx1"/>
                </a:solidFill>
                <a:latin typeface="Arial Narrow" panose="020B0606020202030204" pitchFamily="34" charset="0"/>
              </a:rPr>
              <a:t>Store the number of rows and columns in an array and loop through it.</a:t>
            </a:r>
          </a:p>
          <a:p>
            <a:pPr lvl="1" algn="just">
              <a:lnSpc>
                <a:spcPct val="120000"/>
              </a:lnSpc>
              <a:spcBef>
                <a:spcPts val="0"/>
              </a:spcBef>
            </a:pPr>
            <a:r>
              <a:rPr lang="en-US" sz="2400" dirty="0">
                <a:solidFill>
                  <a:schemeClr val="tx1"/>
                </a:solidFill>
                <a:latin typeface="Arial Narrow" panose="020B0606020202030204" pitchFamily="34" charset="0"/>
              </a:rPr>
              <a:t>Create a zero matrix of the size same as the size of our image.</a:t>
            </a:r>
          </a:p>
          <a:p>
            <a:pPr lvl="1" algn="just">
              <a:lnSpc>
                <a:spcPct val="120000"/>
              </a:lnSpc>
              <a:spcBef>
                <a:spcPts val="0"/>
              </a:spcBef>
            </a:pPr>
            <a:r>
              <a:rPr lang="en-US" sz="2400" dirty="0">
                <a:solidFill>
                  <a:schemeClr val="tx1"/>
                </a:solidFill>
                <a:latin typeface="Arial Narrow" panose="020B0606020202030204" pitchFamily="34" charset="0"/>
              </a:rPr>
              <a:t>Leaving the boundary pixels start moving the structuring element on the image and start comparing the pixel with the pixels present in the neighborhood.</a:t>
            </a:r>
          </a:p>
          <a:p>
            <a:pPr lvl="1" algn="just">
              <a:lnSpc>
                <a:spcPct val="120000"/>
              </a:lnSpc>
              <a:spcBef>
                <a:spcPts val="0"/>
              </a:spcBef>
            </a:pPr>
            <a:r>
              <a:rPr lang="en-US" sz="2400" dirty="0">
                <a:solidFill>
                  <a:schemeClr val="tx1"/>
                </a:solidFill>
                <a:latin typeface="Arial Narrow" panose="020B0606020202030204" pitchFamily="34" charset="0"/>
              </a:rPr>
              <a:t>If the value of the neighborhood pixel is 0, then change the value of that pixel to 0.</a:t>
            </a: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Erosion of an image</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24</a:t>
            </a:fld>
            <a:endParaRPr lang="en-IN"/>
          </a:p>
        </p:txBody>
      </p:sp>
    </p:spTree>
    <p:extLst>
      <p:ext uri="{BB962C8B-B14F-4D97-AF65-F5344CB8AC3E}">
        <p14:creationId xmlns:p14="http://schemas.microsoft.com/office/powerpoint/2010/main" val="8968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445" y="1635836"/>
            <a:ext cx="6265334" cy="4090683"/>
          </a:xfrm>
        </p:spPr>
        <p:txBody>
          <a:bodyPr>
            <a:noAutofit/>
          </a:bodyPr>
          <a:lstStyle/>
          <a:p>
            <a:pPr marL="201168" lvl="1" indent="0" algn="just">
              <a:lnSpc>
                <a:spcPct val="120000"/>
              </a:lnSpc>
              <a:spcBef>
                <a:spcPts val="0"/>
              </a:spcBef>
              <a:buNone/>
            </a:pPr>
            <a:r>
              <a:rPr lang="en-US" sz="2400" dirty="0">
                <a:solidFill>
                  <a:schemeClr val="tx1"/>
                </a:solidFill>
              </a:rPr>
              <a:t>FINDING THE LOCI: </a:t>
            </a:r>
          </a:p>
          <a:p>
            <a:pPr lvl="2" algn="just">
              <a:lnSpc>
                <a:spcPct val="120000"/>
              </a:lnSpc>
              <a:spcBef>
                <a:spcPts val="0"/>
              </a:spcBef>
            </a:pPr>
            <a:r>
              <a:rPr lang="en-US" sz="2000" dirty="0">
                <a:solidFill>
                  <a:schemeClr val="tx1"/>
                </a:solidFill>
              </a:rPr>
              <a:t>1.Angle bisectors</a:t>
            </a:r>
          </a:p>
          <a:p>
            <a:pPr lvl="2" algn="just">
              <a:lnSpc>
                <a:spcPct val="120000"/>
              </a:lnSpc>
              <a:spcBef>
                <a:spcPts val="0"/>
              </a:spcBef>
            </a:pPr>
            <a:r>
              <a:rPr lang="en-US" sz="2000" dirty="0">
                <a:solidFill>
                  <a:schemeClr val="tx1"/>
                </a:solidFill>
              </a:rPr>
              <a:t>2.Lines </a:t>
            </a:r>
          </a:p>
          <a:p>
            <a:pPr lvl="2" algn="just">
              <a:lnSpc>
                <a:spcPct val="120000"/>
              </a:lnSpc>
              <a:spcBef>
                <a:spcPts val="0"/>
              </a:spcBef>
            </a:pPr>
            <a:r>
              <a:rPr lang="en-US" sz="2000" dirty="0">
                <a:solidFill>
                  <a:schemeClr val="tx1"/>
                </a:solidFill>
              </a:rPr>
              <a:t>3.Parabolas </a:t>
            </a:r>
          </a:p>
          <a:p>
            <a:pPr marL="201168" lvl="1" indent="0" algn="just">
              <a:lnSpc>
                <a:spcPct val="120000"/>
              </a:lnSpc>
              <a:spcBef>
                <a:spcPts val="0"/>
              </a:spcBef>
              <a:buNone/>
            </a:pPr>
            <a:r>
              <a:rPr lang="en-US" sz="2400" dirty="0">
                <a:solidFill>
                  <a:schemeClr val="tx1"/>
                </a:solidFill>
              </a:rPr>
              <a:t>DRAWBACK OF  LOCAL MAXIMA:</a:t>
            </a:r>
          </a:p>
          <a:p>
            <a:pPr lvl="1" algn="just">
              <a:lnSpc>
                <a:spcPct val="120000"/>
              </a:lnSpc>
              <a:spcBef>
                <a:spcPts val="0"/>
              </a:spcBef>
            </a:pPr>
            <a:r>
              <a:rPr lang="en-US" sz="2400" dirty="0">
                <a:solidFill>
                  <a:schemeClr val="tx1"/>
                </a:solidFill>
              </a:rPr>
              <a:t>Does not form a connected graph within a given object nor is it necessarily composed of thin lines</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Skeletons and Thinning</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25</a:t>
            </a:fld>
            <a:endParaRPr lang="en-IN"/>
          </a:p>
        </p:txBody>
      </p:sp>
      <p:pic>
        <p:nvPicPr>
          <p:cNvPr id="6" name="Picture 5">
            <a:extLst>
              <a:ext uri="{FF2B5EF4-FFF2-40B4-BE49-F238E27FC236}">
                <a16:creationId xmlns:a16="http://schemas.microsoft.com/office/drawing/2014/main" id="{9146AE0E-EF56-3FE6-3C78-C1CCFF0F5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110" y="1835150"/>
            <a:ext cx="5141256" cy="2894894"/>
          </a:xfrm>
          <a:prstGeom prst="rect">
            <a:avLst/>
          </a:prstGeom>
        </p:spPr>
      </p:pic>
    </p:spTree>
    <p:extLst>
      <p:ext uri="{BB962C8B-B14F-4D97-AF65-F5344CB8AC3E}">
        <p14:creationId xmlns:p14="http://schemas.microsoft.com/office/powerpoint/2010/main" val="1939460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E4DC13-6B77-4047-AB2C-352377B2476D}"/>
              </a:ext>
            </a:extLst>
          </p:cNvPr>
          <p:cNvPicPr>
            <a:picLocks noGrp="1" noChangeAspect="1"/>
          </p:cNvPicPr>
          <p:nvPr>
            <p:ph idx="1"/>
          </p:nvPr>
        </p:nvPicPr>
        <p:blipFill>
          <a:blip r:embed="rId2"/>
          <a:stretch>
            <a:fillRect/>
          </a:stretch>
        </p:blipFill>
        <p:spPr>
          <a:xfrm>
            <a:off x="3838575" y="3571875"/>
            <a:ext cx="3657600" cy="2799556"/>
          </a:xfrm>
        </p:spPr>
      </p:pic>
      <p:sp>
        <p:nvSpPr>
          <p:cNvPr id="6" name="TextBox 5">
            <a:extLst>
              <a:ext uri="{FF2B5EF4-FFF2-40B4-BE49-F238E27FC236}">
                <a16:creationId xmlns:a16="http://schemas.microsoft.com/office/drawing/2014/main" id="{F7095AE8-3C7D-4BFB-82A1-F461C28FD704}"/>
              </a:ext>
            </a:extLst>
          </p:cNvPr>
          <p:cNvSpPr txBox="1"/>
          <p:nvPr/>
        </p:nvSpPr>
        <p:spPr>
          <a:xfrm>
            <a:off x="600075" y="1433513"/>
            <a:ext cx="9315450" cy="1477328"/>
          </a:xfrm>
          <a:prstGeom prst="rect">
            <a:avLst/>
          </a:prstGeom>
          <a:noFill/>
        </p:spPr>
        <p:txBody>
          <a:bodyPr wrap="square" rtlCol="0">
            <a:spAutoFit/>
          </a:bodyPr>
          <a:lstStyle/>
          <a:p>
            <a:r>
              <a:rPr lang="en-US" b="1" dirty="0"/>
              <a:t>DEFINITION:</a:t>
            </a:r>
          </a:p>
          <a:p>
            <a:r>
              <a:rPr lang="en-US" dirty="0"/>
              <a:t>        Defined as the process of systematically stripping away the outermost layers of a</a:t>
            </a:r>
          </a:p>
          <a:p>
            <a:r>
              <a:rPr lang="en-US" dirty="0"/>
              <a:t>figure until only a connected unit-width skeleton remains.</a:t>
            </a:r>
          </a:p>
          <a:p>
            <a:r>
              <a:rPr lang="en-US" dirty="0"/>
              <a:t>       To discuss the mechanism by which points on the boundary of a figure may validly be removed in thinning algorithms</a:t>
            </a:r>
            <a:endParaRPr lang="en-IN" dirty="0"/>
          </a:p>
        </p:txBody>
      </p:sp>
      <p:sp>
        <p:nvSpPr>
          <p:cNvPr id="7" name="Rectangle 6"/>
          <p:cNvSpPr/>
          <p:nvPr/>
        </p:nvSpPr>
        <p:spPr>
          <a:xfrm>
            <a:off x="2148625" y="0"/>
            <a:ext cx="7894749" cy="10756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An alternative idea—that of thinning</a:t>
            </a:r>
          </a:p>
        </p:txBody>
      </p:sp>
      <p:sp>
        <p:nvSpPr>
          <p:cNvPr id="2" name="Footer Placeholder 1">
            <a:extLst>
              <a:ext uri="{FF2B5EF4-FFF2-40B4-BE49-F238E27FC236}">
                <a16:creationId xmlns:a16="http://schemas.microsoft.com/office/drawing/2014/main" id="{2591CBC0-FCF7-9AAF-E079-1411D9897789}"/>
              </a:ext>
            </a:extLst>
          </p:cNvPr>
          <p:cNvSpPr>
            <a:spLocks noGrp="1"/>
          </p:cNvSpPr>
          <p:nvPr>
            <p:ph type="ftr" sz="quarter" idx="11"/>
          </p:nvPr>
        </p:nvSpPr>
        <p:spPr/>
        <p:txBody>
          <a:bodyPr/>
          <a:lstStyle/>
          <a:p>
            <a:r>
              <a:rPr lang="en-IN"/>
              <a:t>Dr. M. Susila, Associate Professor-ECE, SRMIST-KTR</a:t>
            </a:r>
          </a:p>
        </p:txBody>
      </p:sp>
      <p:sp>
        <p:nvSpPr>
          <p:cNvPr id="3" name="Slide Number Placeholder 2">
            <a:extLst>
              <a:ext uri="{FF2B5EF4-FFF2-40B4-BE49-F238E27FC236}">
                <a16:creationId xmlns:a16="http://schemas.microsoft.com/office/drawing/2014/main" id="{4E7228E9-9693-366A-5E98-1CAEE9994887}"/>
              </a:ext>
            </a:extLst>
          </p:cNvPr>
          <p:cNvSpPr>
            <a:spLocks noGrp="1"/>
          </p:cNvSpPr>
          <p:nvPr>
            <p:ph type="sldNum" sz="quarter" idx="12"/>
          </p:nvPr>
        </p:nvSpPr>
        <p:spPr/>
        <p:txBody>
          <a:bodyPr/>
          <a:lstStyle/>
          <a:p>
            <a:fld id="{CFC69EEA-1951-47A2-B122-736A44645EA6}" type="slidenum">
              <a:rPr lang="en-IN" smtClean="0"/>
              <a:t>26</a:t>
            </a:fld>
            <a:endParaRPr lang="en-IN"/>
          </a:p>
        </p:txBody>
      </p:sp>
    </p:spTree>
    <p:extLst>
      <p:ext uri="{BB962C8B-B14F-4D97-AF65-F5344CB8AC3E}">
        <p14:creationId xmlns:p14="http://schemas.microsoft.com/office/powerpoint/2010/main" val="4064431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9CEB0-FC03-4555-B427-1E7FC9B5F730}"/>
              </a:ext>
            </a:extLst>
          </p:cNvPr>
          <p:cNvSpPr>
            <a:spLocks noGrp="1"/>
          </p:cNvSpPr>
          <p:nvPr>
            <p:ph idx="1"/>
          </p:nvPr>
        </p:nvSpPr>
        <p:spPr/>
        <p:txBody>
          <a:bodyPr>
            <a:normAutofit fontScale="92500" lnSpcReduction="10000"/>
          </a:bodyPr>
          <a:lstStyle/>
          <a:p>
            <a:r>
              <a:rPr lang="en-US" dirty="0"/>
              <a:t>A method for </a:t>
            </a:r>
            <a:r>
              <a:rPr lang="en-US" dirty="0">
                <a:solidFill>
                  <a:srgbClr val="FF0000"/>
                </a:solidFill>
              </a:rPr>
              <a:t>deformable shape detection </a:t>
            </a:r>
            <a:r>
              <a:rPr lang="en-US" dirty="0"/>
              <a:t>and recognition is described.</a:t>
            </a:r>
          </a:p>
          <a:p>
            <a:r>
              <a:rPr lang="en-US" dirty="0"/>
              <a:t> Deformable shape templates are used to </a:t>
            </a:r>
            <a:r>
              <a:rPr lang="en-US" dirty="0">
                <a:solidFill>
                  <a:srgbClr val="FF0000"/>
                </a:solidFill>
              </a:rPr>
              <a:t>partition the image </a:t>
            </a:r>
            <a:r>
              <a:rPr lang="en-US" dirty="0"/>
              <a:t>into a globally consistent interpretation </a:t>
            </a:r>
          </a:p>
          <a:p>
            <a:r>
              <a:rPr lang="en-US" dirty="0"/>
              <a:t>determined in part by the minimum description length principle</a:t>
            </a:r>
          </a:p>
          <a:p>
            <a:r>
              <a:rPr lang="en-US" dirty="0"/>
              <a:t>Statistical shape models enforce the prior probabilities on global, parametric deformations for each object class.</a:t>
            </a:r>
          </a:p>
          <a:p>
            <a:r>
              <a:rPr lang="en-US" dirty="0"/>
              <a:t> Once trained, the system autonomously </a:t>
            </a:r>
            <a:r>
              <a:rPr lang="en-US" dirty="0">
                <a:solidFill>
                  <a:srgbClr val="FF0000"/>
                </a:solidFill>
              </a:rPr>
              <a:t>segments deformed shapes </a:t>
            </a:r>
            <a:r>
              <a:rPr lang="en-US" dirty="0"/>
              <a:t>from the background, while not merging them with adjacent objects or shadows. </a:t>
            </a:r>
          </a:p>
          <a:p>
            <a:r>
              <a:rPr lang="en-US" dirty="0"/>
              <a:t>The formulation can be used to </a:t>
            </a:r>
            <a:r>
              <a:rPr lang="en-US" dirty="0">
                <a:solidFill>
                  <a:srgbClr val="FF0000"/>
                </a:solidFill>
              </a:rPr>
              <a:t>group image regions </a:t>
            </a:r>
            <a:r>
              <a:rPr lang="en-US" dirty="0"/>
              <a:t>obtained via any region segmentation algorithm, e.g., texture, color, or motion. </a:t>
            </a:r>
          </a:p>
          <a:p>
            <a:r>
              <a:rPr lang="en-US" dirty="0"/>
              <a:t>The recovered shape models can be used directly in object recognition. </a:t>
            </a:r>
          </a:p>
          <a:p>
            <a:r>
              <a:rPr lang="en-US" dirty="0"/>
              <a:t>Experiments with color imagery are reported</a:t>
            </a:r>
          </a:p>
          <a:p>
            <a:endParaRPr lang="en-US" dirty="0"/>
          </a:p>
          <a:p>
            <a:endParaRPr lang="en-US" dirty="0"/>
          </a:p>
          <a:p>
            <a:endParaRPr lang="en-IN" dirty="0"/>
          </a:p>
        </p:txBody>
      </p:sp>
      <p:sp>
        <p:nvSpPr>
          <p:cNvPr id="6" name="Rectangle 5"/>
          <p:cNvSpPr/>
          <p:nvPr/>
        </p:nvSpPr>
        <p:spPr>
          <a:xfrm>
            <a:off x="2148625" y="255946"/>
            <a:ext cx="7894749" cy="6970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Deformable shape analysis</a:t>
            </a:r>
            <a:endParaRPr lang="en-US" sz="4000" dirty="0"/>
          </a:p>
        </p:txBody>
      </p:sp>
      <p:sp>
        <p:nvSpPr>
          <p:cNvPr id="2" name="Footer Placeholder 1">
            <a:extLst>
              <a:ext uri="{FF2B5EF4-FFF2-40B4-BE49-F238E27FC236}">
                <a16:creationId xmlns:a16="http://schemas.microsoft.com/office/drawing/2014/main" id="{5A1A0186-4456-3202-56D4-B842E089D353}"/>
              </a:ext>
            </a:extLst>
          </p:cNvPr>
          <p:cNvSpPr>
            <a:spLocks noGrp="1"/>
          </p:cNvSpPr>
          <p:nvPr>
            <p:ph type="ftr" sz="quarter" idx="11"/>
          </p:nvPr>
        </p:nvSpPr>
        <p:spPr/>
        <p:txBody>
          <a:bodyPr/>
          <a:lstStyle/>
          <a:p>
            <a:r>
              <a:rPr lang="en-IN"/>
              <a:t>Dr. M. Susila, Associate Professor-ECE, SRMIST-KTR</a:t>
            </a:r>
          </a:p>
        </p:txBody>
      </p:sp>
      <p:sp>
        <p:nvSpPr>
          <p:cNvPr id="4" name="Slide Number Placeholder 3">
            <a:extLst>
              <a:ext uri="{FF2B5EF4-FFF2-40B4-BE49-F238E27FC236}">
                <a16:creationId xmlns:a16="http://schemas.microsoft.com/office/drawing/2014/main" id="{68FA85FC-40D5-B333-963B-0E37101DD36C}"/>
              </a:ext>
            </a:extLst>
          </p:cNvPr>
          <p:cNvSpPr>
            <a:spLocks noGrp="1"/>
          </p:cNvSpPr>
          <p:nvPr>
            <p:ph type="sldNum" sz="quarter" idx="12"/>
          </p:nvPr>
        </p:nvSpPr>
        <p:spPr/>
        <p:txBody>
          <a:bodyPr/>
          <a:lstStyle/>
          <a:p>
            <a:fld id="{CFC69EEA-1951-47A2-B122-736A44645EA6}" type="slidenum">
              <a:rPr lang="en-IN" smtClean="0"/>
              <a:t>27</a:t>
            </a:fld>
            <a:endParaRPr lang="en-IN"/>
          </a:p>
        </p:txBody>
      </p:sp>
    </p:spTree>
    <p:extLst>
      <p:ext uri="{BB962C8B-B14F-4D97-AF65-F5344CB8AC3E}">
        <p14:creationId xmlns:p14="http://schemas.microsoft.com/office/powerpoint/2010/main" val="2994256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D1E70-7546-4008-877C-7CA2E16612BD}"/>
              </a:ext>
            </a:extLst>
          </p:cNvPr>
          <p:cNvSpPr>
            <a:spLocks noGrp="1"/>
          </p:cNvSpPr>
          <p:nvPr>
            <p:ph idx="1"/>
          </p:nvPr>
        </p:nvSpPr>
        <p:spPr>
          <a:xfrm>
            <a:off x="838199" y="1310470"/>
            <a:ext cx="10515600" cy="4351338"/>
          </a:xfrm>
        </p:spPr>
        <p:txBody>
          <a:bodyPr>
            <a:normAutofit/>
          </a:bodyPr>
          <a:lstStyle/>
          <a:p>
            <a:r>
              <a:rPr lang="en-US" dirty="0"/>
              <a:t>Methods of analyzing shape on the basis of body representations such as skeletons and moments.</a:t>
            </a:r>
          </a:p>
          <a:p>
            <a:r>
              <a:rPr lang="en-IN" dirty="0"/>
              <a:t>Boundary pattern analysis: </a:t>
            </a:r>
          </a:p>
          <a:p>
            <a:r>
              <a:rPr lang="en-IN" b="1" dirty="0"/>
              <a:t>ADVANTAGE: </a:t>
            </a:r>
            <a:r>
              <a:rPr lang="en-IN" dirty="0"/>
              <a:t> Reduced computation</a:t>
            </a:r>
          </a:p>
          <a:p>
            <a:r>
              <a:rPr lang="en-IN" b="1" dirty="0"/>
              <a:t>DISADVANTAGE: </a:t>
            </a:r>
            <a:r>
              <a:rPr lang="en-US" b="1" dirty="0"/>
              <a:t> </a:t>
            </a:r>
            <a:r>
              <a:rPr lang="en-US" dirty="0"/>
              <a:t>The number of pixels to be examined is equal to the number of pixels on the boundary of any object rather than the much larger number of pixels within the boundary.</a:t>
            </a:r>
          </a:p>
          <a:p>
            <a:r>
              <a:rPr lang="en-US" dirty="0"/>
              <a:t>Objects having unit width in certain places </a:t>
            </a:r>
            <a:r>
              <a:rPr lang="en-US" dirty="0" err="1"/>
              <a:t>maybecome</a:t>
            </a:r>
            <a:r>
              <a:rPr lang="en-US" dirty="0"/>
              <a:t> disconnected. </a:t>
            </a:r>
          </a:p>
        </p:txBody>
      </p:sp>
      <p:sp>
        <p:nvSpPr>
          <p:cNvPr id="5" name="Rectangle 4"/>
          <p:cNvSpPr/>
          <p:nvPr/>
        </p:nvSpPr>
        <p:spPr>
          <a:xfrm>
            <a:off x="2148625" y="255946"/>
            <a:ext cx="7894749" cy="6970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BOUNDARY TRACKING PROCEDURES</a:t>
            </a:r>
            <a:endParaRPr lang="en-US" sz="4000" dirty="0"/>
          </a:p>
        </p:txBody>
      </p:sp>
      <p:sp>
        <p:nvSpPr>
          <p:cNvPr id="2" name="Footer Placeholder 1">
            <a:extLst>
              <a:ext uri="{FF2B5EF4-FFF2-40B4-BE49-F238E27FC236}">
                <a16:creationId xmlns:a16="http://schemas.microsoft.com/office/drawing/2014/main" id="{B848B250-6BF9-0C1F-36D6-1559CABBA1D7}"/>
              </a:ext>
            </a:extLst>
          </p:cNvPr>
          <p:cNvSpPr>
            <a:spLocks noGrp="1"/>
          </p:cNvSpPr>
          <p:nvPr>
            <p:ph type="ftr" sz="quarter" idx="11"/>
          </p:nvPr>
        </p:nvSpPr>
        <p:spPr/>
        <p:txBody>
          <a:bodyPr/>
          <a:lstStyle/>
          <a:p>
            <a:r>
              <a:rPr lang="en-IN"/>
              <a:t>Dr. M. Susila, Associate Professor-ECE, SRMIST-KTR</a:t>
            </a:r>
          </a:p>
        </p:txBody>
      </p:sp>
      <p:sp>
        <p:nvSpPr>
          <p:cNvPr id="4" name="Slide Number Placeholder 3">
            <a:extLst>
              <a:ext uri="{FF2B5EF4-FFF2-40B4-BE49-F238E27FC236}">
                <a16:creationId xmlns:a16="http://schemas.microsoft.com/office/drawing/2014/main" id="{F53A0700-BB13-8DBC-E50C-4281FB9F08BE}"/>
              </a:ext>
            </a:extLst>
          </p:cNvPr>
          <p:cNvSpPr>
            <a:spLocks noGrp="1"/>
          </p:cNvSpPr>
          <p:nvPr>
            <p:ph type="sldNum" sz="quarter" idx="12"/>
          </p:nvPr>
        </p:nvSpPr>
        <p:spPr/>
        <p:txBody>
          <a:bodyPr/>
          <a:lstStyle/>
          <a:p>
            <a:fld id="{CFC69EEA-1951-47A2-B122-736A44645EA6}" type="slidenum">
              <a:rPr lang="en-IN" smtClean="0"/>
              <a:t>28</a:t>
            </a:fld>
            <a:endParaRPr lang="en-IN"/>
          </a:p>
        </p:txBody>
      </p:sp>
    </p:spTree>
    <p:extLst>
      <p:ext uri="{BB962C8B-B14F-4D97-AF65-F5344CB8AC3E}">
        <p14:creationId xmlns:p14="http://schemas.microsoft.com/office/powerpoint/2010/main" val="2270413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2744D-7A7E-4E69-9BEF-F690683E4768}"/>
              </a:ext>
            </a:extLst>
          </p:cNvPr>
          <p:cNvSpPr>
            <a:spLocks noGrp="1"/>
          </p:cNvSpPr>
          <p:nvPr>
            <p:ph idx="1"/>
          </p:nvPr>
        </p:nvSpPr>
        <p:spPr>
          <a:xfrm>
            <a:off x="760926" y="949861"/>
            <a:ext cx="10515600" cy="4508501"/>
          </a:xfrm>
        </p:spPr>
        <p:txBody>
          <a:bodyPr>
            <a:normAutofit/>
          </a:bodyPr>
          <a:lstStyle/>
          <a:p>
            <a:r>
              <a:rPr lang="en-US" dirty="0"/>
              <a:t>There is still a problem when objects have unit-width sections</a:t>
            </a:r>
          </a:p>
          <a:p>
            <a:r>
              <a:rPr lang="en-US" dirty="0"/>
              <a:t>since these can cause badly designed tracking algorithms to choose a wrong path, going back around the previous section instead of on to the next </a:t>
            </a:r>
          </a:p>
          <a:p>
            <a:pPr marL="0" indent="0">
              <a:buNone/>
            </a:pPr>
            <a:r>
              <a:rPr lang="en-US" dirty="0"/>
              <a:t>To avoid this circumstance it is best to adopt the following strategy:</a:t>
            </a:r>
          </a:p>
          <a:p>
            <a:pPr marL="0" indent="0">
              <a:buNone/>
            </a:pPr>
            <a:r>
              <a:rPr lang="en-US" dirty="0"/>
              <a:t>1. track round each boundary, keeping to the left path consistently</a:t>
            </a:r>
          </a:p>
          <a:p>
            <a:pPr marL="0" indent="0">
              <a:buNone/>
            </a:pPr>
            <a:r>
              <a:rPr lang="en-US" dirty="0"/>
              <a:t>2. stop the tracking procedure only when passing through the starting point in the original direction (or passing through the first two points in the same order).</a:t>
            </a:r>
          </a:p>
          <a:p>
            <a:endParaRPr lang="en-US" dirty="0"/>
          </a:p>
          <a:p>
            <a:endParaRPr lang="en-IN" dirty="0"/>
          </a:p>
        </p:txBody>
      </p:sp>
      <p:sp>
        <p:nvSpPr>
          <p:cNvPr id="2" name="Footer Placeholder 1">
            <a:extLst>
              <a:ext uri="{FF2B5EF4-FFF2-40B4-BE49-F238E27FC236}">
                <a16:creationId xmlns:a16="http://schemas.microsoft.com/office/drawing/2014/main" id="{41971260-F04C-FD3B-49C9-4CD692021CA2}"/>
              </a:ext>
            </a:extLst>
          </p:cNvPr>
          <p:cNvSpPr>
            <a:spLocks noGrp="1"/>
          </p:cNvSpPr>
          <p:nvPr>
            <p:ph type="ftr" sz="quarter" idx="11"/>
          </p:nvPr>
        </p:nvSpPr>
        <p:spPr/>
        <p:txBody>
          <a:bodyPr/>
          <a:lstStyle/>
          <a:p>
            <a:r>
              <a:rPr lang="en-IN"/>
              <a:t>Dr. M. Susila, Associate Professor-ECE, SRMIST-KTR</a:t>
            </a:r>
          </a:p>
        </p:txBody>
      </p:sp>
      <p:sp>
        <p:nvSpPr>
          <p:cNvPr id="4" name="Slide Number Placeholder 3">
            <a:extLst>
              <a:ext uri="{FF2B5EF4-FFF2-40B4-BE49-F238E27FC236}">
                <a16:creationId xmlns:a16="http://schemas.microsoft.com/office/drawing/2014/main" id="{849ACA35-6E7A-BDC1-A086-7100B86AC423}"/>
              </a:ext>
            </a:extLst>
          </p:cNvPr>
          <p:cNvSpPr>
            <a:spLocks noGrp="1"/>
          </p:cNvSpPr>
          <p:nvPr>
            <p:ph type="sldNum" sz="quarter" idx="12"/>
          </p:nvPr>
        </p:nvSpPr>
        <p:spPr/>
        <p:txBody>
          <a:bodyPr/>
          <a:lstStyle/>
          <a:p>
            <a:fld id="{CFC69EEA-1951-47A2-B122-736A44645EA6}" type="slidenum">
              <a:rPr lang="en-IN" smtClean="0"/>
              <a:t>29</a:t>
            </a:fld>
            <a:endParaRPr lang="en-IN"/>
          </a:p>
        </p:txBody>
      </p:sp>
    </p:spTree>
    <p:extLst>
      <p:ext uri="{BB962C8B-B14F-4D97-AF65-F5344CB8AC3E}">
        <p14:creationId xmlns:p14="http://schemas.microsoft.com/office/powerpoint/2010/main" val="370441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918262"/>
            <a:ext cx="7236557" cy="2382805"/>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The distance measurements is that between two specified pixels (x1,y1) and (x2,y2).</a:t>
            </a:r>
          </a:p>
          <a:p>
            <a:pPr lvl="1" algn="just">
              <a:lnSpc>
                <a:spcPct val="120000"/>
              </a:lnSpc>
              <a:spcBef>
                <a:spcPts val="0"/>
              </a:spcBef>
            </a:pPr>
            <a:r>
              <a:rPr lang="en-US" sz="2400" dirty="0">
                <a:solidFill>
                  <a:schemeClr val="tx1"/>
                </a:solidFill>
                <a:latin typeface="Arial Narrow" panose="020B0606020202030204" pitchFamily="34" charset="0"/>
              </a:rPr>
              <a:t>Each pixel in the object is numbered according to its distance from the background.</a:t>
            </a:r>
          </a:p>
          <a:p>
            <a:pPr lvl="1" algn="just">
              <a:lnSpc>
                <a:spcPct val="120000"/>
              </a:lnSpc>
              <a:spcBef>
                <a:spcPts val="0"/>
              </a:spcBef>
            </a:pPr>
            <a:r>
              <a:rPr lang="en-US" sz="2400" dirty="0">
                <a:solidFill>
                  <a:schemeClr val="tx1"/>
                </a:solidFill>
                <a:latin typeface="Arial Narrow" panose="020B0606020202030204" pitchFamily="34" charset="0"/>
              </a:rPr>
              <a:t>Background Pixel as 0.</a:t>
            </a:r>
          </a:p>
          <a:p>
            <a:pPr lvl="1" algn="just">
              <a:lnSpc>
                <a:spcPct val="120000"/>
              </a:lnSpc>
              <a:spcBef>
                <a:spcPts val="0"/>
              </a:spcBef>
            </a:pPr>
            <a:r>
              <a:rPr lang="en-US" sz="2400" dirty="0">
                <a:solidFill>
                  <a:schemeClr val="tx1"/>
                </a:solidFill>
                <a:latin typeface="Arial Narrow" panose="020B0606020202030204" pitchFamily="34" charset="0"/>
              </a:rPr>
              <a:t>Edge Pixel is counted as 1.</a:t>
            </a:r>
          </a:p>
          <a:p>
            <a:pPr lvl="1" algn="just">
              <a:lnSpc>
                <a:spcPct val="120000"/>
              </a:lnSpc>
              <a:spcBef>
                <a:spcPts val="0"/>
              </a:spcBef>
            </a:pPr>
            <a:r>
              <a:rPr lang="en-US" sz="2400" dirty="0">
                <a:solidFill>
                  <a:schemeClr val="tx1"/>
                </a:solidFill>
                <a:latin typeface="Arial Narrow" panose="020B0606020202030204" pitchFamily="34" charset="0"/>
              </a:rPr>
              <a:t>Object pixels next to 1’s become 2’s, next to those are the 3’s and so on throughout all the object pixels as shown in Figure.</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9" y="902572"/>
            <a:ext cx="6796584"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Distance Functions</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3</a:t>
            </a:fld>
            <a:endParaRPr lang="en-IN"/>
          </a:p>
        </p:txBody>
      </p:sp>
      <p:pic>
        <p:nvPicPr>
          <p:cNvPr id="6" name="Picture 5">
            <a:extLst>
              <a:ext uri="{FF2B5EF4-FFF2-40B4-BE49-F238E27FC236}">
                <a16:creationId xmlns:a16="http://schemas.microsoft.com/office/drawing/2014/main" id="{CE7CFF6B-1D68-5F7B-8C4B-88A5200540BB}"/>
              </a:ext>
            </a:extLst>
          </p:cNvPr>
          <p:cNvPicPr>
            <a:picLocks noChangeAspect="1"/>
          </p:cNvPicPr>
          <p:nvPr/>
        </p:nvPicPr>
        <p:blipFill>
          <a:blip r:embed="rId3"/>
          <a:stretch>
            <a:fillRect/>
          </a:stretch>
        </p:blipFill>
        <p:spPr>
          <a:xfrm>
            <a:off x="7527196" y="2050934"/>
            <a:ext cx="4456366" cy="3904494"/>
          </a:xfrm>
          <a:prstGeom prst="rect">
            <a:avLst/>
          </a:prstGeom>
        </p:spPr>
      </p:pic>
    </p:spTree>
    <p:extLst>
      <p:ext uri="{BB962C8B-B14F-4D97-AF65-F5344CB8AC3E}">
        <p14:creationId xmlns:p14="http://schemas.microsoft.com/office/powerpoint/2010/main" val="274623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08F9-935C-4521-9503-EF10983F3665}"/>
              </a:ext>
            </a:extLst>
          </p:cNvPr>
          <p:cNvSpPr>
            <a:spLocks noGrp="1"/>
          </p:cNvSpPr>
          <p:nvPr>
            <p:ph type="title"/>
          </p:nvPr>
        </p:nvSpPr>
        <p:spPr/>
        <p:txBody>
          <a:bodyPr/>
          <a:lstStyle/>
          <a:p>
            <a:r>
              <a:rPr lang="en-IN" dirty="0"/>
              <a:t>Boundary tracking algorithm</a:t>
            </a:r>
          </a:p>
        </p:txBody>
      </p:sp>
      <p:sp>
        <p:nvSpPr>
          <p:cNvPr id="3" name="Content Placeholder 2">
            <a:extLst>
              <a:ext uri="{FF2B5EF4-FFF2-40B4-BE49-F238E27FC236}">
                <a16:creationId xmlns:a16="http://schemas.microsoft.com/office/drawing/2014/main" id="{6E68E78C-653F-42FC-896D-37FAD9F5199A}"/>
              </a:ext>
            </a:extLst>
          </p:cNvPr>
          <p:cNvSpPr>
            <a:spLocks noGrp="1"/>
          </p:cNvSpPr>
          <p:nvPr>
            <p:ph idx="1"/>
          </p:nvPr>
        </p:nvSpPr>
        <p:spPr/>
        <p:txBody>
          <a:bodyPr/>
          <a:lstStyle/>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F87CCBFF-C3C9-4F19-9DCB-D3C651D02B79}"/>
              </a:ext>
            </a:extLst>
          </p:cNvPr>
          <p:cNvPicPr>
            <a:picLocks noChangeAspect="1"/>
          </p:cNvPicPr>
          <p:nvPr/>
        </p:nvPicPr>
        <p:blipFill>
          <a:blip r:embed="rId2"/>
          <a:stretch>
            <a:fillRect/>
          </a:stretch>
        </p:blipFill>
        <p:spPr>
          <a:xfrm>
            <a:off x="6877050" y="1690689"/>
            <a:ext cx="5170466" cy="2386012"/>
          </a:xfrm>
          <a:prstGeom prst="rect">
            <a:avLst/>
          </a:prstGeom>
        </p:spPr>
      </p:pic>
      <p:sp>
        <p:nvSpPr>
          <p:cNvPr id="6" name="TextBox 5">
            <a:extLst>
              <a:ext uri="{FF2B5EF4-FFF2-40B4-BE49-F238E27FC236}">
                <a16:creationId xmlns:a16="http://schemas.microsoft.com/office/drawing/2014/main" id="{2C577863-E389-4B97-BDA5-FE258C225791}"/>
              </a:ext>
            </a:extLst>
          </p:cNvPr>
          <p:cNvSpPr txBox="1"/>
          <p:nvPr/>
        </p:nvSpPr>
        <p:spPr>
          <a:xfrm>
            <a:off x="704850" y="1825625"/>
            <a:ext cx="5638800" cy="3970318"/>
          </a:xfrm>
          <a:prstGeom prst="rect">
            <a:avLst/>
          </a:prstGeom>
          <a:noFill/>
        </p:spPr>
        <p:txBody>
          <a:bodyPr wrap="square" rtlCol="0">
            <a:spAutoFit/>
          </a:bodyPr>
          <a:lstStyle/>
          <a:p>
            <a:r>
              <a:rPr lang="en-US" sz="2800" dirty="0"/>
              <a:t>A problem with an over-simple boundary tracking algorithm</a:t>
            </a:r>
          </a:p>
          <a:p>
            <a:endParaRPr lang="en-US" sz="2800" dirty="0"/>
          </a:p>
          <a:p>
            <a:r>
              <a:rPr lang="en-US" sz="2800" dirty="0"/>
              <a:t>The boundary tracking procedure takes a short-cut across a unit-width boundary segment instead of continuing</a:t>
            </a:r>
          </a:p>
          <a:p>
            <a:r>
              <a:rPr lang="en-US" sz="2800" dirty="0"/>
              <a:t>and keeping to the left path at all times</a:t>
            </a:r>
            <a:endParaRPr lang="en-IN" sz="2800" dirty="0"/>
          </a:p>
        </p:txBody>
      </p:sp>
      <p:sp>
        <p:nvSpPr>
          <p:cNvPr id="4" name="Footer Placeholder 3">
            <a:extLst>
              <a:ext uri="{FF2B5EF4-FFF2-40B4-BE49-F238E27FC236}">
                <a16:creationId xmlns:a16="http://schemas.microsoft.com/office/drawing/2014/main" id="{CCDF2E96-6326-838D-47B0-06D44BEA253D}"/>
              </a:ext>
            </a:extLst>
          </p:cNvPr>
          <p:cNvSpPr>
            <a:spLocks noGrp="1"/>
          </p:cNvSpPr>
          <p:nvPr>
            <p:ph type="ftr" sz="quarter" idx="11"/>
          </p:nvPr>
        </p:nvSpPr>
        <p:spPr/>
        <p:txBody>
          <a:bodyPr/>
          <a:lstStyle/>
          <a:p>
            <a:r>
              <a:rPr lang="en-IN"/>
              <a:t>Dr. M. Susila, Associate Professor-ECE, SRMIST-KTR</a:t>
            </a:r>
          </a:p>
        </p:txBody>
      </p:sp>
      <p:sp>
        <p:nvSpPr>
          <p:cNvPr id="7" name="Slide Number Placeholder 6">
            <a:extLst>
              <a:ext uri="{FF2B5EF4-FFF2-40B4-BE49-F238E27FC236}">
                <a16:creationId xmlns:a16="http://schemas.microsoft.com/office/drawing/2014/main" id="{64245457-6224-CB2A-6537-9A3867CAECA8}"/>
              </a:ext>
            </a:extLst>
          </p:cNvPr>
          <p:cNvSpPr>
            <a:spLocks noGrp="1"/>
          </p:cNvSpPr>
          <p:nvPr>
            <p:ph type="sldNum" sz="quarter" idx="12"/>
          </p:nvPr>
        </p:nvSpPr>
        <p:spPr/>
        <p:txBody>
          <a:bodyPr/>
          <a:lstStyle/>
          <a:p>
            <a:fld id="{CFC69EEA-1951-47A2-B122-736A44645EA6}" type="slidenum">
              <a:rPr lang="en-IN" smtClean="0"/>
              <a:t>30</a:t>
            </a:fld>
            <a:endParaRPr lang="en-IN"/>
          </a:p>
        </p:txBody>
      </p:sp>
    </p:spTree>
    <p:extLst>
      <p:ext uri="{BB962C8B-B14F-4D97-AF65-F5344CB8AC3E}">
        <p14:creationId xmlns:p14="http://schemas.microsoft.com/office/powerpoint/2010/main" val="96045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08F9-935C-4521-9503-EF10983F3665}"/>
              </a:ext>
            </a:extLst>
          </p:cNvPr>
          <p:cNvSpPr>
            <a:spLocks noGrp="1"/>
          </p:cNvSpPr>
          <p:nvPr>
            <p:ph type="title"/>
          </p:nvPr>
        </p:nvSpPr>
        <p:spPr/>
        <p:txBody>
          <a:bodyPr/>
          <a:lstStyle/>
          <a:p>
            <a:r>
              <a:rPr lang="en-IN" dirty="0"/>
              <a:t>Thinning Problem</a:t>
            </a:r>
          </a:p>
        </p:txBody>
      </p:sp>
      <p:sp>
        <p:nvSpPr>
          <p:cNvPr id="3" name="Content Placeholder 2">
            <a:extLst>
              <a:ext uri="{FF2B5EF4-FFF2-40B4-BE49-F238E27FC236}">
                <a16:creationId xmlns:a16="http://schemas.microsoft.com/office/drawing/2014/main" id="{6E68E78C-653F-42FC-896D-37FAD9F5199A}"/>
              </a:ext>
            </a:extLst>
          </p:cNvPr>
          <p:cNvSpPr>
            <a:spLocks noGrp="1"/>
          </p:cNvSpPr>
          <p:nvPr>
            <p:ph idx="1"/>
          </p:nvPr>
        </p:nvSpPr>
        <p:spPr/>
        <p:txBody>
          <a:bodyPr/>
          <a:lstStyle/>
          <a:p>
            <a:pPr marL="0" indent="0">
              <a:buNone/>
            </a:pPr>
            <a:endParaRPr lang="en-US" dirty="0"/>
          </a:p>
          <a:p>
            <a:pPr marL="0" indent="0">
              <a:buNone/>
            </a:pPr>
            <a:endParaRPr lang="en-IN" dirty="0"/>
          </a:p>
        </p:txBody>
      </p:sp>
      <p:sp>
        <p:nvSpPr>
          <p:cNvPr id="4" name="Footer Placeholder 3">
            <a:extLst>
              <a:ext uri="{FF2B5EF4-FFF2-40B4-BE49-F238E27FC236}">
                <a16:creationId xmlns:a16="http://schemas.microsoft.com/office/drawing/2014/main" id="{CCDF2E96-6326-838D-47B0-06D44BEA253D}"/>
              </a:ext>
            </a:extLst>
          </p:cNvPr>
          <p:cNvSpPr>
            <a:spLocks noGrp="1"/>
          </p:cNvSpPr>
          <p:nvPr>
            <p:ph type="ftr" sz="quarter" idx="11"/>
          </p:nvPr>
        </p:nvSpPr>
        <p:spPr/>
        <p:txBody>
          <a:bodyPr/>
          <a:lstStyle/>
          <a:p>
            <a:r>
              <a:rPr lang="en-IN"/>
              <a:t>Dr. M. Susila, Associate Professor-ECE, SRMIST-KTR</a:t>
            </a:r>
          </a:p>
        </p:txBody>
      </p:sp>
      <p:sp>
        <p:nvSpPr>
          <p:cNvPr id="7" name="Slide Number Placeholder 6">
            <a:extLst>
              <a:ext uri="{FF2B5EF4-FFF2-40B4-BE49-F238E27FC236}">
                <a16:creationId xmlns:a16="http://schemas.microsoft.com/office/drawing/2014/main" id="{64245457-6224-CB2A-6537-9A3867CAECA8}"/>
              </a:ext>
            </a:extLst>
          </p:cNvPr>
          <p:cNvSpPr>
            <a:spLocks noGrp="1"/>
          </p:cNvSpPr>
          <p:nvPr>
            <p:ph type="sldNum" sz="quarter" idx="12"/>
          </p:nvPr>
        </p:nvSpPr>
        <p:spPr/>
        <p:txBody>
          <a:bodyPr/>
          <a:lstStyle/>
          <a:p>
            <a:fld id="{CFC69EEA-1951-47A2-B122-736A44645EA6}" type="slidenum">
              <a:rPr lang="en-IN" smtClean="0"/>
              <a:t>31</a:t>
            </a:fld>
            <a:endParaRPr lang="en-IN"/>
          </a:p>
        </p:txBody>
      </p:sp>
      <p:pic>
        <p:nvPicPr>
          <p:cNvPr id="8" name="Picture 7">
            <a:extLst>
              <a:ext uri="{FF2B5EF4-FFF2-40B4-BE49-F238E27FC236}">
                <a16:creationId xmlns:a16="http://schemas.microsoft.com/office/drawing/2014/main" id="{A9A953D9-F505-76B6-2BF3-CED90EB24269}"/>
              </a:ext>
            </a:extLst>
          </p:cNvPr>
          <p:cNvPicPr>
            <a:picLocks noChangeAspect="1"/>
          </p:cNvPicPr>
          <p:nvPr/>
        </p:nvPicPr>
        <p:blipFill rotWithShape="1">
          <a:blip r:embed="rId2"/>
          <a:srcRect l="14248" t="12601" r="1144" b="48415"/>
          <a:stretch/>
        </p:blipFill>
        <p:spPr>
          <a:xfrm>
            <a:off x="1097280" y="2122778"/>
            <a:ext cx="9208882" cy="2694441"/>
          </a:xfrm>
          <a:prstGeom prst="rect">
            <a:avLst/>
          </a:prstGeom>
        </p:spPr>
      </p:pic>
    </p:spTree>
    <p:extLst>
      <p:ext uri="{BB962C8B-B14F-4D97-AF65-F5344CB8AC3E}">
        <p14:creationId xmlns:p14="http://schemas.microsoft.com/office/powerpoint/2010/main" val="327907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829" y="1974707"/>
            <a:ext cx="10701866" cy="2698894"/>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An interesting application of distance functions---data compression</a:t>
            </a:r>
          </a:p>
          <a:p>
            <a:pPr lvl="1" algn="just">
              <a:lnSpc>
                <a:spcPct val="120000"/>
              </a:lnSpc>
              <a:spcBef>
                <a:spcPts val="0"/>
              </a:spcBef>
            </a:pPr>
            <a:r>
              <a:rPr lang="en-US" sz="2400" dirty="0">
                <a:solidFill>
                  <a:schemeClr val="tx1"/>
                </a:solidFill>
                <a:latin typeface="Arial Narrow" panose="020B0606020202030204" pitchFamily="34" charset="0"/>
              </a:rPr>
              <a:t>Operations are carried out to locate the pixels that are local maxima of the distance function </a:t>
            </a:r>
          </a:p>
          <a:p>
            <a:pPr lvl="1" algn="just">
              <a:lnSpc>
                <a:spcPct val="120000"/>
              </a:lnSpc>
              <a:spcBef>
                <a:spcPts val="0"/>
              </a:spcBef>
            </a:pPr>
            <a:r>
              <a:rPr lang="en-US" sz="2400" dirty="0">
                <a:solidFill>
                  <a:schemeClr val="tx1"/>
                </a:solidFill>
                <a:latin typeface="Arial Narrow" panose="020B0606020202030204" pitchFamily="34" charset="0"/>
              </a:rPr>
              <a:t>Storing these pixel values and positions permits the original image to be regenerated by a process of downward propagation</a:t>
            </a:r>
          </a:p>
          <a:p>
            <a:pPr lvl="1" algn="just">
              <a:lnSpc>
                <a:spcPct val="120000"/>
              </a:lnSpc>
              <a:spcBef>
                <a:spcPts val="0"/>
              </a:spcBef>
            </a:pPr>
            <a:r>
              <a:rPr lang="en-US" sz="2400" dirty="0">
                <a:solidFill>
                  <a:schemeClr val="tx1"/>
                </a:solidFill>
                <a:latin typeface="Arial Narrow" panose="020B0606020202030204" pitchFamily="34" charset="0"/>
              </a:rPr>
              <a:t>To locate the local maxima, parallel routine may be employed.</a:t>
            </a:r>
          </a:p>
          <a:p>
            <a:pPr lvl="1" algn="just">
              <a:lnSpc>
                <a:spcPct val="120000"/>
              </a:lnSpc>
              <a:spcBef>
                <a:spcPts val="0"/>
              </a:spcBef>
            </a:pPr>
            <a:r>
              <a:rPr lang="en-US" sz="2400" dirty="0">
                <a:solidFill>
                  <a:schemeClr val="tx1"/>
                </a:solidFill>
                <a:latin typeface="Arial Narrow" panose="020B0606020202030204" pitchFamily="34" charset="0"/>
              </a:rPr>
              <a:t>The compressed data can be transferred to a single image space:</a:t>
            </a:r>
          </a:p>
          <a:p>
            <a:pPr lvl="1" algn="just">
              <a:lnSpc>
                <a:spcPct val="120000"/>
              </a:lnSpc>
              <a:spcBef>
                <a:spcPts val="0"/>
              </a:spcBef>
            </a:pPr>
            <a:endParaRPr lang="en-US" sz="2400" dirty="0">
              <a:solidFill>
                <a:schemeClr val="tx1"/>
              </a:solidFill>
              <a:latin typeface="Arial Narrow" panose="020B0606020202030204" pitchFamily="34" charset="0"/>
            </a:endParaRP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Distance Functions – Data Compression</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4</a:t>
            </a:fld>
            <a:endParaRPr lang="en-IN"/>
          </a:p>
        </p:txBody>
      </p:sp>
      <p:pic>
        <p:nvPicPr>
          <p:cNvPr id="8" name="Picture 7">
            <a:extLst>
              <a:ext uri="{FF2B5EF4-FFF2-40B4-BE49-F238E27FC236}">
                <a16:creationId xmlns:a16="http://schemas.microsoft.com/office/drawing/2014/main" id="{E98F95BF-1743-0873-D130-63339D066539}"/>
              </a:ext>
            </a:extLst>
          </p:cNvPr>
          <p:cNvPicPr>
            <a:picLocks noChangeAspect="1"/>
          </p:cNvPicPr>
          <p:nvPr/>
        </p:nvPicPr>
        <p:blipFill>
          <a:blip r:embed="rId3"/>
          <a:stretch>
            <a:fillRect/>
          </a:stretch>
        </p:blipFill>
        <p:spPr>
          <a:xfrm>
            <a:off x="-39148" y="4882481"/>
            <a:ext cx="5395913" cy="1368424"/>
          </a:xfrm>
          <a:prstGeom prst="rect">
            <a:avLst/>
          </a:prstGeom>
          <a:ln>
            <a:solidFill>
              <a:srgbClr val="00B050"/>
            </a:solidFill>
          </a:ln>
        </p:spPr>
      </p:pic>
      <p:pic>
        <p:nvPicPr>
          <p:cNvPr id="9" name="Picture 8">
            <a:extLst>
              <a:ext uri="{FF2B5EF4-FFF2-40B4-BE49-F238E27FC236}">
                <a16:creationId xmlns:a16="http://schemas.microsoft.com/office/drawing/2014/main" id="{D235D758-07D4-397B-577A-D4D63B3D87E5}"/>
              </a:ext>
            </a:extLst>
          </p:cNvPr>
          <p:cNvPicPr>
            <a:picLocks noChangeAspect="1"/>
          </p:cNvPicPr>
          <p:nvPr/>
        </p:nvPicPr>
        <p:blipFill>
          <a:blip r:embed="rId4"/>
          <a:stretch>
            <a:fillRect/>
          </a:stretch>
        </p:blipFill>
        <p:spPr>
          <a:xfrm>
            <a:off x="5191125" y="5022180"/>
            <a:ext cx="7000875" cy="1228725"/>
          </a:xfrm>
          <a:prstGeom prst="rect">
            <a:avLst/>
          </a:prstGeom>
          <a:ln>
            <a:solidFill>
              <a:schemeClr val="tx1"/>
            </a:solidFill>
          </a:ln>
        </p:spPr>
      </p:pic>
    </p:spTree>
    <p:extLst>
      <p:ext uri="{BB962C8B-B14F-4D97-AF65-F5344CB8AC3E}">
        <p14:creationId xmlns:p14="http://schemas.microsoft.com/office/powerpoint/2010/main" val="368848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829" y="1974707"/>
            <a:ext cx="10701866" cy="2698894"/>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As a result of this, it is found that the local maxima group themselves into clusters of connected points, each cluster having a common distance value and being separated from points of different distance.</a:t>
            </a:r>
          </a:p>
          <a:p>
            <a:pPr lvl="1" algn="just">
              <a:lnSpc>
                <a:spcPct val="120000"/>
              </a:lnSpc>
              <a:spcBef>
                <a:spcPts val="0"/>
              </a:spcBef>
            </a:pPr>
            <a:r>
              <a:rPr lang="en-US" sz="2400" dirty="0">
                <a:solidFill>
                  <a:schemeClr val="tx1"/>
                </a:solidFill>
                <a:latin typeface="Arial Narrow" panose="020B0606020202030204" pitchFamily="34" charset="0"/>
              </a:rPr>
              <a:t>The set of local maxima of an object is not a connected subset. This fact has an important bearing on skeleton formation.</a:t>
            </a:r>
          </a:p>
          <a:p>
            <a:pPr lvl="1" algn="just">
              <a:lnSpc>
                <a:spcPct val="120000"/>
              </a:lnSpc>
              <a:spcBef>
                <a:spcPts val="0"/>
              </a:spcBef>
            </a:pPr>
            <a:r>
              <a:rPr lang="en-US" sz="2400" dirty="0">
                <a:solidFill>
                  <a:schemeClr val="tx1"/>
                </a:solidFill>
                <a:latin typeface="Arial Narrow" panose="020B0606020202030204" pitchFamily="34" charset="0"/>
              </a:rPr>
              <a:t>A parallel downward propagation algorithm for recovering the shapes of objects from an image into which the values of the local maxima have been inserted. </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Distance Functions – Data Compression</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5</a:t>
            </a:fld>
            <a:endParaRPr lang="en-IN"/>
          </a:p>
        </p:txBody>
      </p:sp>
    </p:spTree>
    <p:extLst>
      <p:ext uri="{BB962C8B-B14F-4D97-AF65-F5344CB8AC3E}">
        <p14:creationId xmlns:p14="http://schemas.microsoft.com/office/powerpoint/2010/main" val="200982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8829" y="1974707"/>
            <a:ext cx="10701866" cy="2698894"/>
          </a:xfrm>
        </p:spPr>
        <p:txBody>
          <a:bodyPr>
            <a:noAutofit/>
          </a:bodyPr>
          <a:lstStyle/>
          <a:p>
            <a:pPr lvl="1" algn="just">
              <a:lnSpc>
                <a:spcPct val="120000"/>
              </a:lnSpc>
              <a:spcBef>
                <a:spcPts val="0"/>
              </a:spcBef>
            </a:pPr>
            <a:r>
              <a:rPr lang="en-US" sz="2400" dirty="0">
                <a:solidFill>
                  <a:schemeClr val="tx1"/>
                </a:solidFill>
                <a:latin typeface="Arial Narrow" panose="020B0606020202030204" pitchFamily="34" charset="0"/>
              </a:rPr>
              <a:t>As a result of this, it is found that the local maxima group themselves into clusters of connected points, each cluster having a common distance value and being separated from points of different distance.</a:t>
            </a:r>
          </a:p>
          <a:p>
            <a:pPr lvl="1" algn="just">
              <a:lnSpc>
                <a:spcPct val="120000"/>
              </a:lnSpc>
              <a:spcBef>
                <a:spcPts val="0"/>
              </a:spcBef>
            </a:pPr>
            <a:r>
              <a:rPr lang="en-US" sz="2400" dirty="0">
                <a:solidFill>
                  <a:schemeClr val="tx1"/>
                </a:solidFill>
                <a:latin typeface="Arial Narrow" panose="020B0606020202030204" pitchFamily="34" charset="0"/>
              </a:rPr>
              <a:t>The set of local maxima of an object is not a connected subset. This fact has an important bearing on skeleton formation.</a:t>
            </a:r>
          </a:p>
          <a:p>
            <a:pPr lvl="1" algn="just">
              <a:lnSpc>
                <a:spcPct val="120000"/>
              </a:lnSpc>
              <a:spcBef>
                <a:spcPts val="0"/>
              </a:spcBef>
            </a:pPr>
            <a:r>
              <a:rPr lang="en-US" sz="2400" dirty="0">
                <a:solidFill>
                  <a:schemeClr val="tx1"/>
                </a:solidFill>
                <a:latin typeface="Arial Narrow" panose="020B0606020202030204" pitchFamily="34" charset="0"/>
              </a:rPr>
              <a:t>A parallel downward propagation algorithm for recovering the shapes of objects from an image into which the values of the local maxima have been inserted. </a:t>
            </a:r>
          </a:p>
          <a:p>
            <a:pPr lvl="1" algn="just">
              <a:lnSpc>
                <a:spcPct val="120000"/>
              </a:lnSpc>
              <a:spcBef>
                <a:spcPts val="0"/>
              </a:spcBef>
            </a:pPr>
            <a:endParaRPr lang="en-US" sz="2400" dirty="0">
              <a:solidFill>
                <a:schemeClr val="tx1"/>
              </a:solidFill>
            </a:endParaRPr>
          </a:p>
        </p:txBody>
      </p:sp>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Distance Functions – Data Compression</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6</a:t>
            </a:fld>
            <a:endParaRPr lang="en-IN"/>
          </a:p>
        </p:txBody>
      </p:sp>
    </p:spTree>
    <p:extLst>
      <p:ext uri="{BB962C8B-B14F-4D97-AF65-F5344CB8AC3E}">
        <p14:creationId xmlns:p14="http://schemas.microsoft.com/office/powerpoint/2010/main" val="118830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7" name="Rectangle 6"/>
          <p:cNvSpPr/>
          <p:nvPr/>
        </p:nvSpPr>
        <p:spPr>
          <a:xfrm>
            <a:off x="1138828" y="902572"/>
            <a:ext cx="9687215" cy="6550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Gill Sans MT" panose="020B0502020104020203" pitchFamily="34" charset="0"/>
              </a:rPr>
              <a:t>Erosion of an image</a:t>
            </a:r>
          </a:p>
        </p:txBody>
      </p:sp>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7</a:t>
            </a:fld>
            <a:endParaRPr lang="en-IN"/>
          </a:p>
        </p:txBody>
      </p:sp>
      <p:sp>
        <p:nvSpPr>
          <p:cNvPr id="8" name="Content Placeholder 7">
            <a:extLst>
              <a:ext uri="{FF2B5EF4-FFF2-40B4-BE49-F238E27FC236}">
                <a16:creationId xmlns:a16="http://schemas.microsoft.com/office/drawing/2014/main" id="{BD31A3A8-9F2F-33E8-1425-372727EB4A91}"/>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7681E693-873B-29B4-DEEA-77F186E84FA9}"/>
              </a:ext>
            </a:extLst>
          </p:cNvPr>
          <p:cNvPicPr>
            <a:picLocks noChangeAspect="1"/>
          </p:cNvPicPr>
          <p:nvPr/>
        </p:nvPicPr>
        <p:blipFill>
          <a:blip r:embed="rId3"/>
          <a:stretch>
            <a:fillRect/>
          </a:stretch>
        </p:blipFill>
        <p:spPr>
          <a:xfrm>
            <a:off x="742950" y="623887"/>
            <a:ext cx="10706100" cy="5610225"/>
          </a:xfrm>
          <a:prstGeom prst="rect">
            <a:avLst/>
          </a:prstGeom>
        </p:spPr>
      </p:pic>
    </p:spTree>
    <p:extLst>
      <p:ext uri="{BB962C8B-B14F-4D97-AF65-F5344CB8AC3E}">
        <p14:creationId xmlns:p14="http://schemas.microsoft.com/office/powerpoint/2010/main" val="6935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8</a:t>
            </a:fld>
            <a:endParaRPr lang="en-IN"/>
          </a:p>
        </p:txBody>
      </p:sp>
      <p:sp>
        <p:nvSpPr>
          <p:cNvPr id="8" name="Content Placeholder 7">
            <a:extLst>
              <a:ext uri="{FF2B5EF4-FFF2-40B4-BE49-F238E27FC236}">
                <a16:creationId xmlns:a16="http://schemas.microsoft.com/office/drawing/2014/main" id="{BD31A3A8-9F2F-33E8-1425-372727EB4A91}"/>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9867DC3-1356-AAB7-CE2B-B3C07938B5B9}"/>
              </a:ext>
            </a:extLst>
          </p:cNvPr>
          <p:cNvPicPr>
            <a:picLocks noChangeAspect="1"/>
          </p:cNvPicPr>
          <p:nvPr/>
        </p:nvPicPr>
        <p:blipFill>
          <a:blip r:embed="rId3"/>
          <a:stretch>
            <a:fillRect/>
          </a:stretch>
        </p:blipFill>
        <p:spPr>
          <a:xfrm>
            <a:off x="747712" y="957262"/>
            <a:ext cx="10696575" cy="4943475"/>
          </a:xfrm>
          <a:prstGeom prst="rect">
            <a:avLst/>
          </a:prstGeom>
        </p:spPr>
      </p:pic>
    </p:spTree>
    <p:extLst>
      <p:ext uri="{BB962C8B-B14F-4D97-AF65-F5344CB8AC3E}">
        <p14:creationId xmlns:p14="http://schemas.microsoft.com/office/powerpoint/2010/main" val="333987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download.png"/>
          <p:cNvPicPr/>
          <p:nvPr/>
        </p:nvPicPr>
        <p:blipFill rotWithShape="1">
          <a:blip r:embed="rId2"/>
          <a:srcRect l="3443" t="18274" b="16146"/>
          <a:stretch/>
        </p:blipFill>
        <p:spPr bwMode="auto">
          <a:xfrm>
            <a:off x="10467832" y="113763"/>
            <a:ext cx="1419367" cy="710637"/>
          </a:xfrm>
          <a:prstGeom prst="rect">
            <a:avLst/>
          </a:prstGeom>
          <a:noFill/>
        </p:spPr>
      </p:pic>
      <p:sp>
        <p:nvSpPr>
          <p:cNvPr id="2" name="Footer Placeholder 1">
            <a:extLst>
              <a:ext uri="{FF2B5EF4-FFF2-40B4-BE49-F238E27FC236}">
                <a16:creationId xmlns:a16="http://schemas.microsoft.com/office/drawing/2014/main" id="{8E16E120-A86A-A171-2179-0791D1875DB4}"/>
              </a:ext>
            </a:extLst>
          </p:cNvPr>
          <p:cNvSpPr>
            <a:spLocks noGrp="1"/>
          </p:cNvSpPr>
          <p:nvPr>
            <p:ph type="ftr" sz="quarter" idx="11"/>
          </p:nvPr>
        </p:nvSpPr>
        <p:spPr/>
        <p:txBody>
          <a:bodyPr/>
          <a:lstStyle/>
          <a:p>
            <a:r>
              <a:rPr lang="en-IN"/>
              <a:t>Dr. M. Susila, Associate Professor-ECE, SRMIST-KTR</a:t>
            </a:r>
          </a:p>
        </p:txBody>
      </p:sp>
      <p:sp>
        <p:nvSpPr>
          <p:cNvPr id="5" name="Slide Number Placeholder 4">
            <a:extLst>
              <a:ext uri="{FF2B5EF4-FFF2-40B4-BE49-F238E27FC236}">
                <a16:creationId xmlns:a16="http://schemas.microsoft.com/office/drawing/2014/main" id="{6E79CCAB-9FA2-E517-93EB-B1E01313B414}"/>
              </a:ext>
            </a:extLst>
          </p:cNvPr>
          <p:cNvSpPr>
            <a:spLocks noGrp="1"/>
          </p:cNvSpPr>
          <p:nvPr>
            <p:ph type="sldNum" sz="quarter" idx="12"/>
          </p:nvPr>
        </p:nvSpPr>
        <p:spPr/>
        <p:txBody>
          <a:bodyPr/>
          <a:lstStyle/>
          <a:p>
            <a:fld id="{CFC69EEA-1951-47A2-B122-736A44645EA6}" type="slidenum">
              <a:rPr lang="en-IN" smtClean="0"/>
              <a:t>9</a:t>
            </a:fld>
            <a:endParaRPr lang="en-IN"/>
          </a:p>
        </p:txBody>
      </p:sp>
      <p:pic>
        <p:nvPicPr>
          <p:cNvPr id="7" name="Content Placeholder 6">
            <a:extLst>
              <a:ext uri="{FF2B5EF4-FFF2-40B4-BE49-F238E27FC236}">
                <a16:creationId xmlns:a16="http://schemas.microsoft.com/office/drawing/2014/main" id="{FE9A7BBD-DDC9-EC21-0523-EC6221585E12}"/>
              </a:ext>
            </a:extLst>
          </p:cNvPr>
          <p:cNvPicPr>
            <a:picLocks noGrp="1" noChangeAspect="1"/>
          </p:cNvPicPr>
          <p:nvPr>
            <p:ph idx="1"/>
          </p:nvPr>
        </p:nvPicPr>
        <p:blipFill>
          <a:blip r:embed="rId3"/>
          <a:stretch>
            <a:fillRect/>
          </a:stretch>
        </p:blipFill>
        <p:spPr>
          <a:xfrm>
            <a:off x="469733" y="914401"/>
            <a:ext cx="10435333" cy="5429846"/>
          </a:xfrm>
        </p:spPr>
      </p:pic>
    </p:spTree>
    <p:extLst>
      <p:ext uri="{BB962C8B-B14F-4D97-AF65-F5344CB8AC3E}">
        <p14:creationId xmlns:p14="http://schemas.microsoft.com/office/powerpoint/2010/main" val="7398091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4843</TotalTime>
  <Words>1561</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Narrow</vt:lpstr>
      <vt:lpstr>Calibri</vt:lpstr>
      <vt:lpstr>Calibri Light</vt:lpstr>
      <vt:lpstr>Cambria Math</vt:lpstr>
      <vt:lpstr>Gill Sans MT</vt:lpstr>
      <vt:lpstr>Retrospect</vt:lpstr>
      <vt:lpstr>18ECE340T- MACHINE PERCEPTION WITH 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Boundary tracking algorithm</vt:lpstr>
      <vt:lpstr>Thinning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girihanshi1@gmail.com</dc:creator>
  <cp:lastModifiedBy>Susila M</cp:lastModifiedBy>
  <cp:revision>456</cp:revision>
  <dcterms:created xsi:type="dcterms:W3CDTF">2020-08-01T16:23:03Z</dcterms:created>
  <dcterms:modified xsi:type="dcterms:W3CDTF">2022-09-13T04:11:51Z</dcterms:modified>
</cp:coreProperties>
</file>