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3" r:id="rId2"/>
    <p:sldId id="309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4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4DBE"/>
    <a:srgbClr val="00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B99D3-24BB-4E30-86C2-A98B74C17229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D863C-4266-4FEB-A73E-F3E81CD34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7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D863C-4266-4FEB-A73E-F3E81CD340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5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FC60C9-290B-4F4F-BB87-F308A4CFD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1645C6-8D2F-496C-9566-CF9257C4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AC2440-E88D-4E14-9A8E-0AB34180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500C03-D371-44EB-8428-BDF37DC0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A59729-BA4A-4A62-8D03-B113FBC3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6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56DD88-4719-4DE2-BA8B-C6C66947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9B5240-FC2A-49C5-B38E-8DA72196B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2F4E31-C35A-44A1-A5EA-FDA0C1DA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755A70-D81C-4E78-8319-FA1996B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B2E887-EAC2-4955-9CA0-231F3A77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CDB0652-7848-4FDD-A699-079068D08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19B7E9D-DEC9-46D1-8FEE-5C533368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F816CD-F8C8-4AFF-8516-45150E4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F3F878-CDE5-4115-8F0A-DF65B655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D0E938-E715-4D67-A2BD-52CD1D08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2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062302-5CCA-4112-A872-68F3B3A7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0A8CE2-1AFA-4F7D-8CDE-2FC35DD0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AE7B94-B25A-4A94-BC27-F06FBDCB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BA76A1-EEB4-4536-AFAB-26D73833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10105-7B4A-4E56-9011-0760ED34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2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3BC630-5D22-49AC-8FBB-D977936D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4A2A4F-CFF4-4805-A2FE-7E40F015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C97618-155E-4B40-A3B4-4586B81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50BA63-8598-4D0E-A2D4-7888CAD7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97CD63-7444-4894-8894-5B1C3EA0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8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5DD9F8-DC52-4D09-921C-8348F333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22AE49-E372-4034-A898-03C587A00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742389-7C0B-48B5-A406-5D06DE88D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EFD7BEB-E578-4B65-A178-81BA8081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27E182-520B-4D62-B379-53604811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87730E-817A-405C-B74C-9E960D8D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86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E93CB3-5899-4826-861C-A11A159A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15B481-A32B-4726-B291-CFC0727E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1C7129-D916-4B59-A3A4-1DA164EB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9B11E1C-6759-41A0-BFAA-BFADB8287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6401225-B6B4-42BF-B50D-0413D3F5B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8D4E1E8-B154-4C0F-AFC3-E11AB786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6660DC0-944C-4345-9126-D29469A5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D7437A0-08CD-4331-8C8C-F744F8D6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7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779FB6-CE42-4C3F-A0B0-994A3B91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D805B18-308F-479B-B126-004D77AB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93778A-E735-43DD-80EC-E3B4889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7A0065D-2C56-4527-BF76-FAF93FEC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2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56F296-2758-4BC8-897B-60736C3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12D30CB-88B1-45A9-979A-BD7041CA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5DDF54-3E41-489B-AC11-021E0546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8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C0E9F-EEAB-4B2D-97D5-1A5782FC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4F6423-7BB7-41E6-A2D9-8FBFC00D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75FF86A-3137-4229-81AD-26250CA80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FFC926F-6EF8-4222-BFFD-C772207E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C5A36B-3F09-4930-9666-8C025781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9CDF45-89EF-4D21-9F20-CE3C4C1E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5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8DCD7D-BD36-4AA5-99D9-ACB5F14C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4B58E0-8923-47ED-AE55-E83E38EA8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49F3908-61BC-4EB0-AD40-49DFB5B85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267967-5F63-4068-84B8-810A783C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AA7365B-8E4C-4D75-8FF8-A9A4426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2B9A37B-E5CB-40EB-9AD7-1696A597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8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1DFCF4B-0AD3-499F-B75B-1E60A0D3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C7FD23-240D-4D67-9E2A-17894B6A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D13FEC-7161-403D-B139-68E9491F9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8D49-D06D-4C20-8C2C-6757704EF11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9F89B5-A128-4356-B765-EBAC7F46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53F67F-CBD7-4F0B-91B1-9C323850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93C4BA-E7AF-4AAE-ABBB-7D63819B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6" y="913191"/>
            <a:ext cx="11505063" cy="1204367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en-US" b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18ECE340T- MACHINE PERCEPTION WITH COGNITION</a:t>
            </a:r>
            <a:endParaRPr lang="en-IN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CB4529-6567-4541-AE75-B89F494A5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820" y="2550559"/>
            <a:ext cx="5925787" cy="13549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40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UNIT-1</a:t>
            </a:r>
            <a:endParaRPr lang="en-US" altLang="en-US" sz="4000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n-US" sz="4000" b="1" i="1" dirty="0" smtClean="0">
                <a:solidFill>
                  <a:srgbClr val="BB4DBE"/>
                </a:solidFill>
                <a:latin typeface="Arial Narrow" panose="020B0606020202030204" pitchFamily="34" charset="0"/>
              </a:rPr>
              <a:t>S-9</a:t>
            </a:r>
            <a:r>
              <a:rPr lang="en-US" sz="4000" dirty="0">
                <a:solidFill>
                  <a:srgbClr val="BB4DBE"/>
                </a:solidFill>
                <a:latin typeface="Arial Narrow" panose="020B0606020202030204" pitchFamily="34" charset="0"/>
              </a:rPr>
              <a:t> </a:t>
            </a:r>
            <a:r>
              <a:rPr lang="en-US" sz="4000" dirty="0" smtClean="0">
                <a:solidFill>
                  <a:srgbClr val="BB4DBE"/>
                </a:solidFill>
                <a:latin typeface="Arial Narrow" panose="020B0606020202030204" pitchFamily="34" charset="0"/>
              </a:rPr>
              <a:t> Texture Synthesis</a:t>
            </a:r>
          </a:p>
          <a:p>
            <a:pPr marL="457200" lvl="1" indent="0" algn="ctr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457200" lvl="1" indent="0" algn="ctr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0CB4529-6567-4541-AE75-B89F494A583A}"/>
              </a:ext>
            </a:extLst>
          </p:cNvPr>
          <p:cNvSpPr txBox="1">
            <a:spLocks/>
          </p:cNvSpPr>
          <p:nvPr/>
        </p:nvSpPr>
        <p:spPr>
          <a:xfrm>
            <a:off x="6400800" y="4338559"/>
            <a:ext cx="5791200" cy="2214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3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Prepared by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34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Dr. S. </a:t>
            </a:r>
            <a:r>
              <a:rPr lang="en-US" sz="34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Vasanthadev</a:t>
            </a:r>
            <a:r>
              <a:rPr lang="en-US" sz="34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sz="3400" dirty="0" err="1" smtClean="0">
                <a:solidFill>
                  <a:srgbClr val="0070C0"/>
                </a:solidFill>
                <a:latin typeface="Arial Narrow" panose="020B0606020202030204" pitchFamily="34" charset="0"/>
              </a:rPr>
              <a:t>SuryaKala</a:t>
            </a:r>
            <a:r>
              <a:rPr lang="en-US" sz="34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3400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Assistant Professor/ ECE</a:t>
            </a:r>
          </a:p>
        </p:txBody>
      </p:sp>
      <p:pic>
        <p:nvPicPr>
          <p:cNvPr id="6" name="Picture 5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06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Texture </a:t>
            </a:r>
            <a:r>
              <a:rPr lang="en-US" b="1" dirty="0" smtClean="0">
                <a:latin typeface="Arial Narrow" panose="020B0606020202030204" pitchFamily="34" charset="0"/>
              </a:rPr>
              <a:t>segmentation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24400"/>
            <a:ext cx="11582399" cy="60336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Texture </a:t>
            </a:r>
            <a:r>
              <a:rPr lang="en-US" sz="3200" dirty="0">
                <a:latin typeface="Arial Narrow" panose="020B0606020202030204" pitchFamily="34" charset="0"/>
              </a:rPr>
              <a:t>segmentation is concerned with automatically determining </a:t>
            </a:r>
            <a:r>
              <a:rPr lang="en-US" sz="3200" dirty="0" smtClean="0">
                <a:latin typeface="Arial Narrow" panose="020B0606020202030204" pitchFamily="34" charset="0"/>
              </a:rPr>
              <a:t>the boundaries </a:t>
            </a:r>
            <a:r>
              <a:rPr lang="en-US" sz="3200" dirty="0">
                <a:latin typeface="Arial Narrow" panose="020B0606020202030204" pitchFamily="34" charset="0"/>
              </a:rPr>
              <a:t>between various textured regions in an image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Most of </a:t>
            </a:r>
            <a:r>
              <a:rPr lang="en-US" sz="3200" dirty="0">
                <a:latin typeface="Arial Narrow" panose="020B0606020202030204" pitchFamily="34" charset="0"/>
              </a:rPr>
              <a:t>the statistical methods for determining the texture features do not </a:t>
            </a:r>
            <a:r>
              <a:rPr lang="en-US" sz="3200" dirty="0" smtClean="0">
                <a:latin typeface="Arial Narrow" panose="020B0606020202030204" pitchFamily="34" charset="0"/>
              </a:rPr>
              <a:t>provide accurate </a:t>
            </a:r>
            <a:r>
              <a:rPr lang="en-US" sz="3200" dirty="0">
                <a:latin typeface="Arial Narrow" panose="020B0606020202030204" pitchFamily="34" charset="0"/>
              </a:rPr>
              <a:t>measures unless the computations are limited to a single </a:t>
            </a:r>
            <a:r>
              <a:rPr lang="en-US" sz="3200" dirty="0" smtClean="0">
                <a:latin typeface="Arial Narrow" panose="020B0606020202030204" pitchFamily="34" charset="0"/>
              </a:rPr>
              <a:t>texture region</a:t>
            </a:r>
            <a:r>
              <a:rPr lang="en-US" sz="3200" dirty="0">
                <a:latin typeface="Arial Narrow" panose="020B0606020202030204" pitchFamily="34" charset="0"/>
              </a:rPr>
              <a:t>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Both </a:t>
            </a:r>
            <a:r>
              <a:rPr lang="en-US" sz="3200" dirty="0">
                <a:latin typeface="Arial Narrow" panose="020B0606020202030204" pitchFamily="34" charset="0"/>
              </a:rPr>
              <a:t>region-based methods and boundary-based methods have</a:t>
            </a:r>
          </a:p>
          <a:p>
            <a:pPr marL="0" indent="0" algn="just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   been </a:t>
            </a:r>
            <a:r>
              <a:rPr lang="en-US" sz="3200" dirty="0">
                <a:latin typeface="Arial Narrow" panose="020B0606020202030204" pitchFamily="34" charset="0"/>
              </a:rPr>
              <a:t>attempted to segment textured images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Image plane variations in the texture properties, such as density, size</a:t>
            </a:r>
            <a:r>
              <a:rPr lang="en-US" sz="3200" dirty="0" smtClean="0">
                <a:latin typeface="Arial Narrow" panose="020B0606020202030204" pitchFamily="34" charset="0"/>
              </a:rPr>
              <a:t>, and </a:t>
            </a:r>
            <a:r>
              <a:rPr lang="en-US" sz="3200" dirty="0">
                <a:latin typeface="Arial Narrow" panose="020B0606020202030204" pitchFamily="34" charset="0"/>
              </a:rPr>
              <a:t>orientation of texture primitives, are the cues exploited by </a:t>
            </a:r>
            <a:r>
              <a:rPr lang="en-US" sz="3200" dirty="0" smtClean="0">
                <a:latin typeface="Arial Narrow" panose="020B0606020202030204" pitchFamily="34" charset="0"/>
              </a:rPr>
              <a:t>shape-from texture algorithms</a:t>
            </a:r>
            <a:r>
              <a:rPr lang="en-US" sz="3200" dirty="0">
                <a:latin typeface="Arial Narrow" panose="020B0606020202030204" pitchFamily="34" charset="0"/>
              </a:rPr>
              <a:t>.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94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Texture synthesis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24400"/>
            <a:ext cx="11582399" cy="60336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Given an input sample, texture synthesize a texture that is sufficiently different from the given sample texture, yet appears perceptually to be generated by the same underlying stochastic process.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2560320"/>
            <a:ext cx="7381876" cy="399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Texture synthesis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24400"/>
            <a:ext cx="11582399" cy="60336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To synthesize a pixel p, search the sample image for pixels with similar neighborhood to p, construct a histogram for the distribution of these pixels, finally sample this distribution to obtain a value for p.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Similarity is based on the Gaussian- weighted sum squared difference, to preserve local structure.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5" y="3291840"/>
            <a:ext cx="6374674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" y="228601"/>
            <a:ext cx="9642566" cy="685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latin typeface="Arial Narrow" panose="020B0606020202030204" pitchFamily="34" charset="0"/>
              </a:rPr>
              <a:t>Why only synthesize on pixel at the time?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365760" y="1136470"/>
            <a:ext cx="1141693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3200" dirty="0">
                <a:latin typeface="Arial Narrow" panose="020B0606020202030204" pitchFamily="34" charset="0"/>
              </a:rPr>
              <a:t>For most complex textures only a very few pixels actually have a choice of values               wasted search effort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3200" dirty="0">
                <a:latin typeface="Arial Narrow" panose="020B0606020202030204" pitchFamily="34" charset="0"/>
              </a:rPr>
              <a:t> Example: Pattern of circles on the plane</a:t>
            </a:r>
          </a:p>
          <a:p>
            <a:pPr lvl="1"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3200" dirty="0">
                <a:latin typeface="Arial Narrow" panose="020B0606020202030204" pitchFamily="34" charset="0"/>
              </a:rPr>
              <a:t> Once the algorithm starts synthesizing a particular circle, the values of the remaining pixels are  completely determined.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3200" dirty="0">
                <a:latin typeface="Arial Narrow" panose="020B0606020202030204" pitchFamily="34" charset="0"/>
              </a:rPr>
              <a:t> Unit of synthesis should be more than just a pixel                patch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3200" dirty="0">
                <a:latin typeface="Arial Narrow" panose="020B0606020202030204" pitchFamily="34" charset="0"/>
              </a:rPr>
              <a:t> Texture synthesis would be like jigsaw puzzle 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endParaRPr lang="en-US" altLang="en-US" sz="3200" dirty="0">
              <a:latin typeface="Arial Narrow" panose="020B0606020202030204" pitchFamily="34" charset="0"/>
            </a:endParaRPr>
          </a:p>
        </p:txBody>
      </p:sp>
      <p:sp>
        <p:nvSpPr>
          <p:cNvPr id="36868" name="AutoShape 6"/>
          <p:cNvSpPr>
            <a:spLocks noChangeArrowheads="1"/>
          </p:cNvSpPr>
          <p:nvPr/>
        </p:nvSpPr>
        <p:spPr bwMode="auto">
          <a:xfrm>
            <a:off x="8329749" y="450662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69" name="AutoShape 7"/>
          <p:cNvSpPr>
            <a:spLocks noChangeArrowheads="1"/>
          </p:cNvSpPr>
          <p:nvPr/>
        </p:nvSpPr>
        <p:spPr bwMode="auto">
          <a:xfrm>
            <a:off x="1789611" y="1802674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72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2012950" y="914401"/>
            <a:ext cx="3321050" cy="2227263"/>
            <a:chOff x="2852" y="973"/>
            <a:chExt cx="2092" cy="1403"/>
          </a:xfrm>
        </p:grpSpPr>
        <p:pic>
          <p:nvPicPr>
            <p:cNvPr id="40430" name="Picture 3" descr="H:\ex2-part-large.tif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" y="973"/>
              <a:ext cx="2092" cy="1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431" name="Group 4"/>
            <p:cNvGrpSpPr>
              <a:grpSpLocks/>
            </p:cNvGrpSpPr>
            <p:nvPr/>
          </p:nvGrpSpPr>
          <p:grpSpPr bwMode="auto">
            <a:xfrm>
              <a:off x="3288" y="1296"/>
              <a:ext cx="1080" cy="648"/>
              <a:chOff x="3288" y="1296"/>
              <a:chExt cx="1080" cy="648"/>
            </a:xfrm>
          </p:grpSpPr>
          <p:sp>
            <p:nvSpPr>
              <p:cNvPr id="40689" name="Rectangle 5"/>
              <p:cNvSpPr>
                <a:spLocks noChangeAspect="1" noChangeArrowheads="1"/>
              </p:cNvSpPr>
              <p:nvPr/>
            </p:nvSpPr>
            <p:spPr bwMode="auto">
              <a:xfrm flipV="1">
                <a:off x="3288" y="1584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690" name="Rectangle 6"/>
              <p:cNvSpPr>
                <a:spLocks noChangeAspect="1" noChangeArrowheads="1"/>
              </p:cNvSpPr>
              <p:nvPr/>
            </p:nvSpPr>
            <p:spPr bwMode="auto">
              <a:xfrm flipV="1">
                <a:off x="3360" y="1584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691" name="Rectangle 7"/>
              <p:cNvSpPr>
                <a:spLocks noChangeAspect="1" noChangeArrowheads="1"/>
              </p:cNvSpPr>
              <p:nvPr/>
            </p:nvSpPr>
            <p:spPr bwMode="auto">
              <a:xfrm flipV="1">
                <a:off x="3432" y="1584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692" name="Rectangle 8"/>
              <p:cNvSpPr>
                <a:spLocks noChangeAspect="1" noChangeArrowheads="1"/>
              </p:cNvSpPr>
              <p:nvPr/>
            </p:nvSpPr>
            <p:spPr bwMode="auto">
              <a:xfrm flipV="1">
                <a:off x="3432" y="1512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693" name="Rectangle 9"/>
              <p:cNvSpPr>
                <a:spLocks noChangeAspect="1" noChangeArrowheads="1"/>
              </p:cNvSpPr>
              <p:nvPr/>
            </p:nvSpPr>
            <p:spPr bwMode="auto">
              <a:xfrm flipV="1">
                <a:off x="3288" y="1512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694" name="Rectangle 10"/>
              <p:cNvSpPr>
                <a:spLocks noChangeAspect="1" noChangeArrowheads="1"/>
              </p:cNvSpPr>
              <p:nvPr/>
            </p:nvSpPr>
            <p:spPr bwMode="auto">
              <a:xfrm flipV="1">
                <a:off x="3360" y="1512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695" name="Rectangle 11"/>
              <p:cNvSpPr>
                <a:spLocks noChangeAspect="1" noChangeArrowheads="1"/>
              </p:cNvSpPr>
              <p:nvPr/>
            </p:nvSpPr>
            <p:spPr bwMode="auto">
              <a:xfrm flipV="1">
                <a:off x="3504" y="1584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696" name="Rectangle 12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656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697" name="Rectangle 13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584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698" name="Rectangle 14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584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699" name="Rectangle 15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512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00" name="Rectangle 16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656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01" name="Rectangle 17"/>
              <p:cNvSpPr>
                <a:spLocks noChangeAspect="1" noChangeArrowheads="1"/>
              </p:cNvSpPr>
              <p:nvPr/>
            </p:nvSpPr>
            <p:spPr bwMode="auto">
              <a:xfrm flipV="1">
                <a:off x="3504" y="1512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02" name="Rectangle 18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512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0703" name="Group 19"/>
              <p:cNvGrpSpPr>
                <a:grpSpLocks noChangeAspect="1"/>
              </p:cNvGrpSpPr>
              <p:nvPr/>
            </p:nvGrpSpPr>
            <p:grpSpPr bwMode="auto">
              <a:xfrm>
                <a:off x="3720" y="1512"/>
                <a:ext cx="216" cy="216"/>
                <a:chOff x="2928" y="2448"/>
                <a:chExt cx="144" cy="144"/>
              </a:xfrm>
            </p:grpSpPr>
            <p:sp>
              <p:nvSpPr>
                <p:cNvPr id="40798" name="Rectangle 2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99" name="Rectangle 2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800" name="Rectangle 2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801" name="Rectangle 2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802" name="Rectangle 2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803" name="Rectangle 2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804" name="Rectangle 2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805" name="Rectangle 2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806" name="Rectangle 2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704" name="Group 29"/>
              <p:cNvGrpSpPr>
                <a:grpSpLocks noChangeAspect="1"/>
              </p:cNvGrpSpPr>
              <p:nvPr/>
            </p:nvGrpSpPr>
            <p:grpSpPr bwMode="auto">
              <a:xfrm>
                <a:off x="3936" y="1512"/>
                <a:ext cx="216" cy="216"/>
                <a:chOff x="2928" y="2448"/>
                <a:chExt cx="144" cy="144"/>
              </a:xfrm>
            </p:grpSpPr>
            <p:sp>
              <p:nvSpPr>
                <p:cNvPr id="40789" name="Rectangle 3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90" name="Rectangle 3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91" name="Rectangle 3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92" name="Rectangle 3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93" name="Rectangle 3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94" name="Rectangle 3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95" name="Rectangle 3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96" name="Rectangle 3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97" name="Rectangle 3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0705" name="Rectangle 39"/>
              <p:cNvSpPr>
                <a:spLocks noChangeAspect="1" noChangeArrowheads="1"/>
              </p:cNvSpPr>
              <p:nvPr/>
            </p:nvSpPr>
            <p:spPr bwMode="auto">
              <a:xfrm flipV="1">
                <a:off x="3936" y="1800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06" name="Rectangle 40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872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07" name="Rectangle 41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800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08" name="Rectangle 42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800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09" name="Rectangle 43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728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10" name="Rectangle 44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872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11" name="Rectangle 45"/>
              <p:cNvSpPr>
                <a:spLocks noChangeAspect="1" noChangeArrowheads="1"/>
              </p:cNvSpPr>
              <p:nvPr/>
            </p:nvSpPr>
            <p:spPr bwMode="auto">
              <a:xfrm flipV="1">
                <a:off x="3936" y="1728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12" name="Rectangle 46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728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13" name="Rectangle 47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800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14" name="Rectangle 48"/>
              <p:cNvSpPr>
                <a:spLocks noChangeAspect="1" noChangeArrowheads="1"/>
              </p:cNvSpPr>
              <p:nvPr/>
            </p:nvSpPr>
            <p:spPr bwMode="auto">
              <a:xfrm flipV="1">
                <a:off x="3864" y="1800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15" name="Rectangle 49"/>
              <p:cNvSpPr>
                <a:spLocks noChangeAspect="1" noChangeArrowheads="1"/>
              </p:cNvSpPr>
              <p:nvPr/>
            </p:nvSpPr>
            <p:spPr bwMode="auto">
              <a:xfrm flipV="1">
                <a:off x="3864" y="1728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16" name="Rectangle 50"/>
              <p:cNvSpPr>
                <a:spLocks noChangeAspect="1" noChangeArrowheads="1"/>
              </p:cNvSpPr>
              <p:nvPr/>
            </p:nvSpPr>
            <p:spPr bwMode="auto">
              <a:xfrm flipV="1">
                <a:off x="3720" y="1728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717" name="Rectangle 51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728"/>
                <a:ext cx="72" cy="72"/>
              </a:xfrm>
              <a:prstGeom prst="rect">
                <a:avLst/>
              </a:prstGeom>
              <a:noFill/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0718" name="Group 52"/>
              <p:cNvGrpSpPr>
                <a:grpSpLocks noChangeAspect="1"/>
              </p:cNvGrpSpPr>
              <p:nvPr/>
            </p:nvGrpSpPr>
            <p:grpSpPr bwMode="auto">
              <a:xfrm>
                <a:off x="3288" y="1296"/>
                <a:ext cx="216" cy="216"/>
                <a:chOff x="2928" y="2448"/>
                <a:chExt cx="144" cy="144"/>
              </a:xfrm>
            </p:grpSpPr>
            <p:sp>
              <p:nvSpPr>
                <p:cNvPr id="40780" name="Rectangle 5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81" name="Rectangle 5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82" name="Rectangle 5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83" name="Rectangle 5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84" name="Rectangle 5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85" name="Rectangle 5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86" name="Rectangle 5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87" name="Rectangle 6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88" name="Rectangle 6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719" name="Group 62"/>
              <p:cNvGrpSpPr>
                <a:grpSpLocks noChangeAspect="1"/>
              </p:cNvGrpSpPr>
              <p:nvPr/>
            </p:nvGrpSpPr>
            <p:grpSpPr bwMode="auto">
              <a:xfrm>
                <a:off x="3504" y="1296"/>
                <a:ext cx="216" cy="216"/>
                <a:chOff x="2928" y="2448"/>
                <a:chExt cx="144" cy="144"/>
              </a:xfrm>
            </p:grpSpPr>
            <p:sp>
              <p:nvSpPr>
                <p:cNvPr id="40771" name="Rectangle 6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72" name="Rectangle 6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73" name="Rectangle 6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74" name="Rectangle 6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75" name="Rectangle 6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76" name="Rectangle 6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77" name="Rectangle 6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78" name="Rectangle 7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79" name="Rectangle 7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720" name="Group 72"/>
              <p:cNvGrpSpPr>
                <a:grpSpLocks noChangeAspect="1"/>
              </p:cNvGrpSpPr>
              <p:nvPr/>
            </p:nvGrpSpPr>
            <p:grpSpPr bwMode="auto">
              <a:xfrm>
                <a:off x="3720" y="1296"/>
                <a:ext cx="216" cy="216"/>
                <a:chOff x="2928" y="2448"/>
                <a:chExt cx="144" cy="144"/>
              </a:xfrm>
            </p:grpSpPr>
            <p:sp>
              <p:nvSpPr>
                <p:cNvPr id="40762" name="Rectangle 7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63" name="Rectangle 7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64" name="Rectangle 7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65" name="Rectangle 7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66" name="Rectangle 7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67" name="Rectangle 7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68" name="Rectangle 7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69" name="Rectangle 8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70" name="Rectangle 8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721" name="Group 82"/>
              <p:cNvGrpSpPr>
                <a:grpSpLocks noChangeAspect="1"/>
              </p:cNvGrpSpPr>
              <p:nvPr/>
            </p:nvGrpSpPr>
            <p:grpSpPr bwMode="auto">
              <a:xfrm>
                <a:off x="3936" y="1296"/>
                <a:ext cx="216" cy="216"/>
                <a:chOff x="2928" y="2448"/>
                <a:chExt cx="144" cy="144"/>
              </a:xfrm>
            </p:grpSpPr>
            <p:sp>
              <p:nvSpPr>
                <p:cNvPr id="40753" name="Rectangle 8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54" name="Rectangle 8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55" name="Rectangle 8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56" name="Rectangle 8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57" name="Rectangle 8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58" name="Rectangle 8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59" name="Rectangle 8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60" name="Rectangle 9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61" name="Rectangle 9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722" name="Group 92"/>
              <p:cNvGrpSpPr>
                <a:grpSpLocks noChangeAspect="1"/>
              </p:cNvGrpSpPr>
              <p:nvPr/>
            </p:nvGrpSpPr>
            <p:grpSpPr bwMode="auto">
              <a:xfrm>
                <a:off x="4152" y="1296"/>
                <a:ext cx="216" cy="216"/>
                <a:chOff x="2928" y="2448"/>
                <a:chExt cx="144" cy="144"/>
              </a:xfrm>
            </p:grpSpPr>
            <p:sp>
              <p:nvSpPr>
                <p:cNvPr id="40744" name="Rectangle 9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45" name="Rectangle 9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46" name="Rectangle 9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47" name="Rectangle 9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48" name="Rectangle 9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49" name="Rectangle 9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50" name="Rectangle 9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51" name="Rectangle 10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52" name="Rectangle 10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723" name="Group 102"/>
              <p:cNvGrpSpPr>
                <a:grpSpLocks noChangeAspect="1"/>
              </p:cNvGrpSpPr>
              <p:nvPr/>
            </p:nvGrpSpPr>
            <p:grpSpPr bwMode="auto">
              <a:xfrm>
                <a:off x="4152" y="1512"/>
                <a:ext cx="216" cy="216"/>
                <a:chOff x="2928" y="2448"/>
                <a:chExt cx="144" cy="144"/>
              </a:xfrm>
            </p:grpSpPr>
            <p:sp>
              <p:nvSpPr>
                <p:cNvPr id="40735" name="Rectangle 10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36" name="Rectangle 10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37" name="Rectangle 10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38" name="Rectangle 10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39" name="Rectangle 10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40" name="Rectangle 10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41" name="Rectangle 10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42" name="Rectangle 11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43" name="Rectangle 11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724" name="Group 112"/>
              <p:cNvGrpSpPr>
                <a:grpSpLocks noChangeAspect="1"/>
              </p:cNvGrpSpPr>
              <p:nvPr/>
            </p:nvGrpSpPr>
            <p:grpSpPr bwMode="auto">
              <a:xfrm>
                <a:off x="4152" y="1728"/>
                <a:ext cx="216" cy="216"/>
                <a:chOff x="2928" y="2448"/>
                <a:chExt cx="144" cy="144"/>
              </a:xfrm>
            </p:grpSpPr>
            <p:sp>
              <p:nvSpPr>
                <p:cNvPr id="40726" name="Rectangle 11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27" name="Rectangle 11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28" name="Rectangle 11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29" name="Rectangle 11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30" name="Rectangle 11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31" name="Rectangle 11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32" name="Rectangle 11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33" name="Rectangle 12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734" name="Rectangle 12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19050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0725" name="Rectangle 122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800"/>
                <a:ext cx="72" cy="72"/>
              </a:xfrm>
              <a:prstGeom prst="rect">
                <a:avLst/>
              </a:prstGeom>
              <a:solidFill>
                <a:srgbClr val="11B119"/>
              </a:solidFill>
              <a:ln w="19050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0432" name="Group 123"/>
            <p:cNvGrpSpPr>
              <a:grpSpLocks/>
            </p:cNvGrpSpPr>
            <p:nvPr/>
          </p:nvGrpSpPr>
          <p:grpSpPr bwMode="auto">
            <a:xfrm>
              <a:off x="3288" y="1296"/>
              <a:ext cx="1080" cy="1080"/>
              <a:chOff x="3384" y="1392"/>
              <a:chExt cx="1080" cy="1080"/>
            </a:xfrm>
          </p:grpSpPr>
          <p:grpSp>
            <p:nvGrpSpPr>
              <p:cNvPr id="40434" name="Group 124"/>
              <p:cNvGrpSpPr>
                <a:grpSpLocks/>
              </p:cNvGrpSpPr>
              <p:nvPr/>
            </p:nvGrpSpPr>
            <p:grpSpPr bwMode="auto">
              <a:xfrm>
                <a:off x="3384" y="2040"/>
                <a:ext cx="432" cy="432"/>
                <a:chOff x="2040" y="2544"/>
                <a:chExt cx="432" cy="432"/>
              </a:xfrm>
            </p:grpSpPr>
            <p:grpSp>
              <p:nvGrpSpPr>
                <p:cNvPr id="40649" name="Group 125"/>
                <p:cNvGrpSpPr>
                  <a:grpSpLocks noChangeAspect="1"/>
                </p:cNvGrpSpPr>
                <p:nvPr/>
              </p:nvGrpSpPr>
              <p:grpSpPr bwMode="auto">
                <a:xfrm>
                  <a:off x="2040" y="2544"/>
                  <a:ext cx="216" cy="216"/>
                  <a:chOff x="2928" y="2448"/>
                  <a:chExt cx="144" cy="144"/>
                </a:xfrm>
              </p:grpSpPr>
              <p:sp>
                <p:nvSpPr>
                  <p:cNvPr id="40680" name="Rectangle 12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81" name="Rectangle 12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82" name="Rectangle 12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83" name="Rectangle 12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84" name="Rectangle 13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85" name="Rectangle 13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86" name="Rectangle 13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87" name="Rectangle 13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88" name="Rectangle 13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40650" name="Group 135"/>
                <p:cNvGrpSpPr>
                  <a:grpSpLocks noChangeAspect="1"/>
                </p:cNvGrpSpPr>
                <p:nvPr/>
              </p:nvGrpSpPr>
              <p:grpSpPr bwMode="auto">
                <a:xfrm>
                  <a:off x="2256" y="2544"/>
                  <a:ext cx="216" cy="216"/>
                  <a:chOff x="2928" y="2448"/>
                  <a:chExt cx="144" cy="144"/>
                </a:xfrm>
              </p:grpSpPr>
              <p:sp>
                <p:nvSpPr>
                  <p:cNvPr id="40671" name="Rectangle 13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72" name="Rectangle 13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73" name="Rectangle 13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74" name="Rectangle 13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75" name="Rectangle 14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76" name="Rectangle 14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77" name="Rectangle 14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78" name="Rectangle 14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79" name="Rectangle 14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40651" name="Group 145"/>
                <p:cNvGrpSpPr>
                  <a:grpSpLocks noChangeAspect="1"/>
                </p:cNvGrpSpPr>
                <p:nvPr/>
              </p:nvGrpSpPr>
              <p:grpSpPr bwMode="auto">
                <a:xfrm>
                  <a:off x="2256" y="2760"/>
                  <a:ext cx="216" cy="216"/>
                  <a:chOff x="2928" y="2448"/>
                  <a:chExt cx="144" cy="144"/>
                </a:xfrm>
              </p:grpSpPr>
              <p:sp>
                <p:nvSpPr>
                  <p:cNvPr id="40662" name="Rectangle 14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63" name="Rectangle 14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64" name="Rectangle 14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65" name="Rectangle 14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66" name="Rectangle 15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67" name="Rectangle 15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68" name="Rectangle 15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69" name="Rectangle 15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70" name="Rectangle 15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40652" name="Group 155"/>
                <p:cNvGrpSpPr>
                  <a:grpSpLocks noChangeAspect="1"/>
                </p:cNvGrpSpPr>
                <p:nvPr/>
              </p:nvGrpSpPr>
              <p:grpSpPr bwMode="auto">
                <a:xfrm>
                  <a:off x="2040" y="2760"/>
                  <a:ext cx="216" cy="216"/>
                  <a:chOff x="2928" y="2448"/>
                  <a:chExt cx="144" cy="144"/>
                </a:xfrm>
              </p:grpSpPr>
              <p:sp>
                <p:nvSpPr>
                  <p:cNvPr id="40653" name="Rectangle 15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54" name="Rectangle 15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55" name="Rectangle 15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56" name="Rectangle 15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57" name="Rectangle 16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58" name="Rectangle 16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59" name="Rectangle 16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60" name="Rectangle 16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61" name="Rectangle 16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grpSp>
            <p:nvGrpSpPr>
              <p:cNvPr id="40435" name="Group 165"/>
              <p:cNvGrpSpPr>
                <a:grpSpLocks/>
              </p:cNvGrpSpPr>
              <p:nvPr/>
            </p:nvGrpSpPr>
            <p:grpSpPr bwMode="auto">
              <a:xfrm>
                <a:off x="3816" y="2040"/>
                <a:ext cx="432" cy="432"/>
                <a:chOff x="2040" y="2544"/>
                <a:chExt cx="432" cy="432"/>
              </a:xfrm>
            </p:grpSpPr>
            <p:grpSp>
              <p:nvGrpSpPr>
                <p:cNvPr id="40609" name="Group 166"/>
                <p:cNvGrpSpPr>
                  <a:grpSpLocks noChangeAspect="1"/>
                </p:cNvGrpSpPr>
                <p:nvPr/>
              </p:nvGrpSpPr>
              <p:grpSpPr bwMode="auto">
                <a:xfrm>
                  <a:off x="2040" y="2544"/>
                  <a:ext cx="216" cy="216"/>
                  <a:chOff x="2928" y="2448"/>
                  <a:chExt cx="144" cy="144"/>
                </a:xfrm>
              </p:grpSpPr>
              <p:sp>
                <p:nvSpPr>
                  <p:cNvPr id="40640" name="Rectangle 16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41" name="Rectangle 16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42" name="Rectangle 16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43" name="Rectangle 17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44" name="Rectangle 17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45" name="Rectangle 17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46" name="Rectangle 17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47" name="Rectangle 17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48" name="Rectangle 17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40610" name="Group 176"/>
                <p:cNvGrpSpPr>
                  <a:grpSpLocks noChangeAspect="1"/>
                </p:cNvGrpSpPr>
                <p:nvPr/>
              </p:nvGrpSpPr>
              <p:grpSpPr bwMode="auto">
                <a:xfrm>
                  <a:off x="2256" y="2544"/>
                  <a:ext cx="216" cy="216"/>
                  <a:chOff x="2928" y="2448"/>
                  <a:chExt cx="144" cy="144"/>
                </a:xfrm>
              </p:grpSpPr>
              <p:sp>
                <p:nvSpPr>
                  <p:cNvPr id="40631" name="Rectangle 17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32" name="Rectangle 17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33" name="Rectangle 17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34" name="Rectangle 18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35" name="Rectangle 18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36" name="Rectangle 18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37" name="Rectangle 18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38" name="Rectangle 18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39" name="Rectangle 18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40611" name="Group 186"/>
                <p:cNvGrpSpPr>
                  <a:grpSpLocks noChangeAspect="1"/>
                </p:cNvGrpSpPr>
                <p:nvPr/>
              </p:nvGrpSpPr>
              <p:grpSpPr bwMode="auto">
                <a:xfrm>
                  <a:off x="2256" y="2760"/>
                  <a:ext cx="216" cy="216"/>
                  <a:chOff x="2928" y="2448"/>
                  <a:chExt cx="144" cy="144"/>
                </a:xfrm>
              </p:grpSpPr>
              <p:sp>
                <p:nvSpPr>
                  <p:cNvPr id="40622" name="Rectangle 18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23" name="Rectangle 18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24" name="Rectangle 18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25" name="Rectangle 19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26" name="Rectangle 19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27" name="Rectangle 19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28" name="Rectangle 19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29" name="Rectangle 19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30" name="Rectangle 19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40612" name="Group 196"/>
                <p:cNvGrpSpPr>
                  <a:grpSpLocks noChangeAspect="1"/>
                </p:cNvGrpSpPr>
                <p:nvPr/>
              </p:nvGrpSpPr>
              <p:grpSpPr bwMode="auto">
                <a:xfrm>
                  <a:off x="2040" y="2760"/>
                  <a:ext cx="216" cy="216"/>
                  <a:chOff x="2928" y="2448"/>
                  <a:chExt cx="144" cy="144"/>
                </a:xfrm>
              </p:grpSpPr>
              <p:sp>
                <p:nvSpPr>
                  <p:cNvPr id="40613" name="Rectangle 19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14" name="Rectangle 19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15" name="Rectangle 19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16" name="Rectangle 20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17" name="Rectangle 20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18" name="Rectangle 20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19" name="Rectangle 20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20" name="Rectangle 20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21" name="Rectangle 20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grpSp>
            <p:nvGrpSpPr>
              <p:cNvPr id="40436" name="Group 206"/>
              <p:cNvGrpSpPr>
                <a:grpSpLocks/>
              </p:cNvGrpSpPr>
              <p:nvPr/>
            </p:nvGrpSpPr>
            <p:grpSpPr bwMode="auto">
              <a:xfrm>
                <a:off x="3384" y="1608"/>
                <a:ext cx="432" cy="432"/>
                <a:chOff x="2040" y="2544"/>
                <a:chExt cx="432" cy="432"/>
              </a:xfrm>
            </p:grpSpPr>
            <p:grpSp>
              <p:nvGrpSpPr>
                <p:cNvPr id="40569" name="Group 207"/>
                <p:cNvGrpSpPr>
                  <a:grpSpLocks noChangeAspect="1"/>
                </p:cNvGrpSpPr>
                <p:nvPr/>
              </p:nvGrpSpPr>
              <p:grpSpPr bwMode="auto">
                <a:xfrm>
                  <a:off x="2040" y="2544"/>
                  <a:ext cx="216" cy="216"/>
                  <a:chOff x="2928" y="2448"/>
                  <a:chExt cx="144" cy="144"/>
                </a:xfrm>
              </p:grpSpPr>
              <p:sp>
                <p:nvSpPr>
                  <p:cNvPr id="40600" name="Rectangle 20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01" name="Rectangle 20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02" name="Rectangle 21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03" name="Rectangle 21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04" name="Rectangle 21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05" name="Rectangle 21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06" name="Rectangle 21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07" name="Rectangle 21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608" name="Rectangle 21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40570" name="Group 217"/>
                <p:cNvGrpSpPr>
                  <a:grpSpLocks noChangeAspect="1"/>
                </p:cNvGrpSpPr>
                <p:nvPr/>
              </p:nvGrpSpPr>
              <p:grpSpPr bwMode="auto">
                <a:xfrm>
                  <a:off x="2256" y="2544"/>
                  <a:ext cx="216" cy="216"/>
                  <a:chOff x="2928" y="2448"/>
                  <a:chExt cx="144" cy="144"/>
                </a:xfrm>
              </p:grpSpPr>
              <p:sp>
                <p:nvSpPr>
                  <p:cNvPr id="40591" name="Rectangle 21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92" name="Rectangle 21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93" name="Rectangle 22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94" name="Rectangle 22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95" name="Rectangle 22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96" name="Rectangle 22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97" name="Rectangle 22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98" name="Rectangle 22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99" name="Rectangle 22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40571" name="Group 227"/>
                <p:cNvGrpSpPr>
                  <a:grpSpLocks noChangeAspect="1"/>
                </p:cNvGrpSpPr>
                <p:nvPr/>
              </p:nvGrpSpPr>
              <p:grpSpPr bwMode="auto">
                <a:xfrm>
                  <a:off x="2256" y="2760"/>
                  <a:ext cx="216" cy="216"/>
                  <a:chOff x="2928" y="2448"/>
                  <a:chExt cx="144" cy="144"/>
                </a:xfrm>
              </p:grpSpPr>
              <p:sp>
                <p:nvSpPr>
                  <p:cNvPr id="40582" name="Rectangle 22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83" name="Rectangle 22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84" name="Rectangle 23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85" name="Rectangle 23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86" name="Rectangle 23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87" name="Rectangle 23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88" name="Rectangle 23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89" name="Rectangle 23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90" name="Rectangle 23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40572" name="Group 237"/>
                <p:cNvGrpSpPr>
                  <a:grpSpLocks noChangeAspect="1"/>
                </p:cNvGrpSpPr>
                <p:nvPr/>
              </p:nvGrpSpPr>
              <p:grpSpPr bwMode="auto">
                <a:xfrm>
                  <a:off x="2040" y="2760"/>
                  <a:ext cx="216" cy="216"/>
                  <a:chOff x="2928" y="2448"/>
                  <a:chExt cx="144" cy="144"/>
                </a:xfrm>
              </p:grpSpPr>
              <p:sp>
                <p:nvSpPr>
                  <p:cNvPr id="40573" name="Rectangle 238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74" name="Rectangle 23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75" name="Rectangle 24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76" name="Rectangle 24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77" name="Rectangle 24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78" name="Rectangle 24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79" name="Rectangle 24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80" name="Rectangle 24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81" name="Rectangle 24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grpSp>
            <p:nvGrpSpPr>
              <p:cNvPr id="40437" name="Group 247"/>
              <p:cNvGrpSpPr>
                <a:grpSpLocks/>
              </p:cNvGrpSpPr>
              <p:nvPr/>
            </p:nvGrpSpPr>
            <p:grpSpPr bwMode="auto">
              <a:xfrm>
                <a:off x="3816" y="1608"/>
                <a:ext cx="432" cy="432"/>
                <a:chOff x="2040" y="2544"/>
                <a:chExt cx="432" cy="432"/>
              </a:xfrm>
            </p:grpSpPr>
            <p:grpSp>
              <p:nvGrpSpPr>
                <p:cNvPr id="40529" name="Group 248"/>
                <p:cNvGrpSpPr>
                  <a:grpSpLocks noChangeAspect="1"/>
                </p:cNvGrpSpPr>
                <p:nvPr/>
              </p:nvGrpSpPr>
              <p:grpSpPr bwMode="auto">
                <a:xfrm>
                  <a:off x="2040" y="2544"/>
                  <a:ext cx="216" cy="216"/>
                  <a:chOff x="2928" y="2448"/>
                  <a:chExt cx="144" cy="144"/>
                </a:xfrm>
              </p:grpSpPr>
              <p:sp>
                <p:nvSpPr>
                  <p:cNvPr id="40560" name="Rectangle 24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61" name="Rectangle 25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62" name="Rectangle 25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63" name="Rectangle 25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64" name="Rectangle 25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65" name="Rectangle 25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66" name="Rectangle 25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67" name="Rectangle 25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68" name="Rectangle 25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40530" name="Group 258"/>
                <p:cNvGrpSpPr>
                  <a:grpSpLocks noChangeAspect="1"/>
                </p:cNvGrpSpPr>
                <p:nvPr/>
              </p:nvGrpSpPr>
              <p:grpSpPr bwMode="auto">
                <a:xfrm>
                  <a:off x="2256" y="2544"/>
                  <a:ext cx="216" cy="216"/>
                  <a:chOff x="2928" y="2448"/>
                  <a:chExt cx="144" cy="144"/>
                </a:xfrm>
              </p:grpSpPr>
              <p:sp>
                <p:nvSpPr>
                  <p:cNvPr id="40551" name="Rectangle 25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52" name="Rectangle 26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53" name="Rectangle 26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54" name="Rectangle 26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55" name="Rectangle 26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56" name="Rectangle 26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57" name="Rectangle 26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58" name="Rectangle 26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59" name="Rectangle 26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40531" name="Group 268"/>
                <p:cNvGrpSpPr>
                  <a:grpSpLocks noChangeAspect="1"/>
                </p:cNvGrpSpPr>
                <p:nvPr/>
              </p:nvGrpSpPr>
              <p:grpSpPr bwMode="auto">
                <a:xfrm>
                  <a:off x="2256" y="2760"/>
                  <a:ext cx="216" cy="216"/>
                  <a:chOff x="2928" y="2448"/>
                  <a:chExt cx="144" cy="144"/>
                </a:xfrm>
              </p:grpSpPr>
              <p:sp>
                <p:nvSpPr>
                  <p:cNvPr id="40542" name="Rectangle 26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43" name="Rectangle 27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44" name="Rectangle 27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45" name="Rectangle 27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46" name="Rectangle 27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47" name="Rectangle 27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48" name="Rectangle 27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49" name="Rectangle 27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50" name="Rectangle 27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40532" name="Group 278"/>
                <p:cNvGrpSpPr>
                  <a:grpSpLocks noChangeAspect="1"/>
                </p:cNvGrpSpPr>
                <p:nvPr/>
              </p:nvGrpSpPr>
              <p:grpSpPr bwMode="auto">
                <a:xfrm>
                  <a:off x="2040" y="2760"/>
                  <a:ext cx="216" cy="216"/>
                  <a:chOff x="2928" y="2448"/>
                  <a:chExt cx="144" cy="144"/>
                </a:xfrm>
              </p:grpSpPr>
              <p:sp>
                <p:nvSpPr>
                  <p:cNvPr id="40533" name="Rectangle 279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34" name="Rectangle 280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35" name="Rectangle 281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36" name="Rectangle 282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37" name="Rectangle 283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96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38" name="Rectangle 284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39" name="Rectangle 285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3024" y="2544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40" name="Rectangle 286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28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0541" name="Rectangle 287"/>
                  <p:cNvSpPr>
                    <a:spLocks noChangeAspect="1" noChangeArrowheads="1"/>
                  </p:cNvSpPr>
                  <p:nvPr/>
                </p:nvSpPr>
                <p:spPr bwMode="auto">
                  <a:xfrm flipV="1">
                    <a:off x="2976" y="2448"/>
                    <a:ext cx="48" cy="48"/>
                  </a:xfrm>
                  <a:prstGeom prst="rect">
                    <a:avLst/>
                  </a:prstGeom>
                  <a:noFill/>
                  <a:ln w="9525" cap="rnd">
                    <a:solidFill>
                      <a:srgbClr val="11B119"/>
                    </a:solidFill>
                    <a:prstDash val="sysDot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  <p:grpSp>
            <p:nvGrpSpPr>
              <p:cNvPr id="40438" name="Group 288"/>
              <p:cNvGrpSpPr>
                <a:grpSpLocks noChangeAspect="1"/>
              </p:cNvGrpSpPr>
              <p:nvPr/>
            </p:nvGrpSpPr>
            <p:grpSpPr bwMode="auto">
              <a:xfrm>
                <a:off x="3384" y="1392"/>
                <a:ext cx="216" cy="216"/>
                <a:chOff x="2928" y="2448"/>
                <a:chExt cx="144" cy="144"/>
              </a:xfrm>
            </p:grpSpPr>
            <p:sp>
              <p:nvSpPr>
                <p:cNvPr id="40520" name="Rectangle 28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21" name="Rectangle 29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22" name="Rectangle 29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23" name="Rectangle 29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24" name="Rectangle 29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25" name="Rectangle 29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26" name="Rectangle 29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27" name="Rectangle 29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28" name="Rectangle 29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439" name="Group 298"/>
              <p:cNvGrpSpPr>
                <a:grpSpLocks noChangeAspect="1"/>
              </p:cNvGrpSpPr>
              <p:nvPr/>
            </p:nvGrpSpPr>
            <p:grpSpPr bwMode="auto">
              <a:xfrm>
                <a:off x="3600" y="1392"/>
                <a:ext cx="216" cy="216"/>
                <a:chOff x="2928" y="2448"/>
                <a:chExt cx="144" cy="144"/>
              </a:xfrm>
            </p:grpSpPr>
            <p:sp>
              <p:nvSpPr>
                <p:cNvPr id="40511" name="Rectangle 29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12" name="Rectangle 30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13" name="Rectangle 30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14" name="Rectangle 30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15" name="Rectangle 30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16" name="Rectangle 30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17" name="Rectangle 30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18" name="Rectangle 30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19" name="Rectangle 30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440" name="Group 308"/>
              <p:cNvGrpSpPr>
                <a:grpSpLocks noChangeAspect="1"/>
              </p:cNvGrpSpPr>
              <p:nvPr/>
            </p:nvGrpSpPr>
            <p:grpSpPr bwMode="auto">
              <a:xfrm>
                <a:off x="3816" y="1392"/>
                <a:ext cx="216" cy="216"/>
                <a:chOff x="2928" y="2448"/>
                <a:chExt cx="144" cy="144"/>
              </a:xfrm>
            </p:grpSpPr>
            <p:sp>
              <p:nvSpPr>
                <p:cNvPr id="40502" name="Rectangle 30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03" name="Rectangle 31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04" name="Rectangle 31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05" name="Rectangle 31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06" name="Rectangle 31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07" name="Rectangle 31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08" name="Rectangle 31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09" name="Rectangle 31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10" name="Rectangle 31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441" name="Group 318"/>
              <p:cNvGrpSpPr>
                <a:grpSpLocks noChangeAspect="1"/>
              </p:cNvGrpSpPr>
              <p:nvPr/>
            </p:nvGrpSpPr>
            <p:grpSpPr bwMode="auto">
              <a:xfrm>
                <a:off x="4032" y="1392"/>
                <a:ext cx="216" cy="216"/>
                <a:chOff x="2928" y="2448"/>
                <a:chExt cx="144" cy="144"/>
              </a:xfrm>
            </p:grpSpPr>
            <p:sp>
              <p:nvSpPr>
                <p:cNvPr id="40493" name="Rectangle 31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94" name="Rectangle 32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95" name="Rectangle 32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96" name="Rectangle 32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97" name="Rectangle 32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98" name="Rectangle 32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99" name="Rectangle 32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00" name="Rectangle 32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501" name="Rectangle 32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442" name="Group 328"/>
              <p:cNvGrpSpPr>
                <a:grpSpLocks noChangeAspect="1"/>
              </p:cNvGrpSpPr>
              <p:nvPr/>
            </p:nvGrpSpPr>
            <p:grpSpPr bwMode="auto">
              <a:xfrm>
                <a:off x="4248" y="1392"/>
                <a:ext cx="216" cy="216"/>
                <a:chOff x="2928" y="2448"/>
                <a:chExt cx="144" cy="144"/>
              </a:xfrm>
            </p:grpSpPr>
            <p:sp>
              <p:nvSpPr>
                <p:cNvPr id="40484" name="Rectangle 32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85" name="Rectangle 33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86" name="Rectangle 33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87" name="Rectangle 33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88" name="Rectangle 33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89" name="Rectangle 33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90" name="Rectangle 33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91" name="Rectangle 33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92" name="Rectangle 33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443" name="Group 338"/>
              <p:cNvGrpSpPr>
                <a:grpSpLocks noChangeAspect="1"/>
              </p:cNvGrpSpPr>
              <p:nvPr/>
            </p:nvGrpSpPr>
            <p:grpSpPr bwMode="auto">
              <a:xfrm>
                <a:off x="4248" y="1608"/>
                <a:ext cx="216" cy="216"/>
                <a:chOff x="2928" y="2448"/>
                <a:chExt cx="144" cy="144"/>
              </a:xfrm>
            </p:grpSpPr>
            <p:sp>
              <p:nvSpPr>
                <p:cNvPr id="40475" name="Rectangle 33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76" name="Rectangle 34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77" name="Rectangle 34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78" name="Rectangle 34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79" name="Rectangle 34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80" name="Rectangle 34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81" name="Rectangle 34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82" name="Rectangle 34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83" name="Rectangle 34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444" name="Group 348"/>
              <p:cNvGrpSpPr>
                <a:grpSpLocks noChangeAspect="1"/>
              </p:cNvGrpSpPr>
              <p:nvPr/>
            </p:nvGrpSpPr>
            <p:grpSpPr bwMode="auto">
              <a:xfrm>
                <a:off x="4248" y="1824"/>
                <a:ext cx="216" cy="216"/>
                <a:chOff x="2928" y="2448"/>
                <a:chExt cx="144" cy="144"/>
              </a:xfrm>
            </p:grpSpPr>
            <p:sp>
              <p:nvSpPr>
                <p:cNvPr id="40466" name="Rectangle 34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67" name="Rectangle 35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68" name="Rectangle 35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69" name="Rectangle 35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70" name="Rectangle 35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71" name="Rectangle 35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72" name="Rectangle 35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73" name="Rectangle 35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74" name="Rectangle 35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445" name="Group 358"/>
              <p:cNvGrpSpPr>
                <a:grpSpLocks noChangeAspect="1"/>
              </p:cNvGrpSpPr>
              <p:nvPr/>
            </p:nvGrpSpPr>
            <p:grpSpPr bwMode="auto">
              <a:xfrm>
                <a:off x="4248" y="2040"/>
                <a:ext cx="216" cy="216"/>
                <a:chOff x="2928" y="2448"/>
                <a:chExt cx="144" cy="144"/>
              </a:xfrm>
            </p:grpSpPr>
            <p:sp>
              <p:nvSpPr>
                <p:cNvPr id="40457" name="Rectangle 35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58" name="Rectangle 36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59" name="Rectangle 36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60" name="Rectangle 36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61" name="Rectangle 36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62" name="Rectangle 36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63" name="Rectangle 36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64" name="Rectangle 36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65" name="Rectangle 36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446" name="Group 368"/>
              <p:cNvGrpSpPr>
                <a:grpSpLocks noChangeAspect="1"/>
              </p:cNvGrpSpPr>
              <p:nvPr/>
            </p:nvGrpSpPr>
            <p:grpSpPr bwMode="auto">
              <a:xfrm>
                <a:off x="4248" y="2256"/>
                <a:ext cx="216" cy="216"/>
                <a:chOff x="2928" y="2448"/>
                <a:chExt cx="144" cy="144"/>
              </a:xfrm>
            </p:grpSpPr>
            <p:sp>
              <p:nvSpPr>
                <p:cNvPr id="40448" name="Rectangle 36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49" name="Rectangle 37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50" name="Rectangle 37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51" name="Rectangle 37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52" name="Rectangle 37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53" name="Rectangle 37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54" name="Rectangle 37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55" name="Rectangle 37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56" name="Rectangle 37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9525" cap="rnd">
                  <a:solidFill>
                    <a:srgbClr val="11B119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0447" name="Rectangle 378"/>
              <p:cNvSpPr>
                <a:spLocks noChangeAspect="1" noChangeArrowheads="1"/>
              </p:cNvSpPr>
              <p:nvPr/>
            </p:nvSpPr>
            <p:spPr bwMode="auto">
              <a:xfrm flipV="1">
                <a:off x="3888" y="1896"/>
                <a:ext cx="72" cy="72"/>
              </a:xfrm>
              <a:prstGeom prst="rect">
                <a:avLst/>
              </a:prstGeom>
              <a:noFill/>
              <a:ln w="9525" cap="rnd">
                <a:solidFill>
                  <a:srgbClr val="11B119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0251" name="Rectangle 379"/>
            <p:cNvSpPr>
              <a:spLocks noChangeArrowheads="1"/>
            </p:cNvSpPr>
            <p:nvPr/>
          </p:nvSpPr>
          <p:spPr bwMode="auto">
            <a:xfrm>
              <a:off x="3598" y="1728"/>
              <a:ext cx="242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altLang="en-US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</a:rPr>
                <a:t>p</a:t>
              </a:r>
              <a:endParaRPr lang="en-US" altLang="en-US" sz="27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</a:endParaRPr>
            </a:p>
          </p:txBody>
        </p:sp>
      </p:grpSp>
      <p:sp>
        <p:nvSpPr>
          <p:cNvPr id="39939" name="Rectangle 380"/>
          <p:cNvSpPr>
            <a:spLocks noGrp="1" noChangeArrowheads="1"/>
          </p:cNvSpPr>
          <p:nvPr>
            <p:ph type="title"/>
          </p:nvPr>
        </p:nvSpPr>
        <p:spPr>
          <a:xfrm>
            <a:off x="351631" y="112185"/>
            <a:ext cx="7793038" cy="54133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>
                <a:latin typeface="Arial Narrow" panose="020B0606020202030204" pitchFamily="34" charset="0"/>
              </a:rPr>
              <a:t>Image Quilting</a:t>
            </a:r>
          </a:p>
        </p:txBody>
      </p:sp>
      <p:grpSp>
        <p:nvGrpSpPr>
          <p:cNvPr id="39940" name="Group 382"/>
          <p:cNvGrpSpPr>
            <a:grpSpLocks/>
          </p:cNvGrpSpPr>
          <p:nvPr/>
        </p:nvGrpSpPr>
        <p:grpSpPr bwMode="auto">
          <a:xfrm>
            <a:off x="7435850" y="1066801"/>
            <a:ext cx="2546350" cy="1844675"/>
            <a:chOff x="412" y="1067"/>
            <a:chExt cx="1604" cy="1162"/>
          </a:xfrm>
        </p:grpSpPr>
        <p:pic>
          <p:nvPicPr>
            <p:cNvPr id="39953" name="Picture 383" descr="H:\ex2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125"/>
              <a:ext cx="1536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9954" name="Group 384"/>
            <p:cNvGrpSpPr>
              <a:grpSpLocks noChangeAspect="1"/>
            </p:cNvGrpSpPr>
            <p:nvPr/>
          </p:nvGrpSpPr>
          <p:grpSpPr bwMode="auto">
            <a:xfrm>
              <a:off x="702" y="1680"/>
              <a:ext cx="432" cy="262"/>
              <a:chOff x="3288" y="1296"/>
              <a:chExt cx="1080" cy="648"/>
            </a:xfrm>
          </p:grpSpPr>
          <p:sp>
            <p:nvSpPr>
              <p:cNvPr id="40312" name="Rectangle 385"/>
              <p:cNvSpPr>
                <a:spLocks noChangeAspect="1" noChangeArrowheads="1"/>
              </p:cNvSpPr>
              <p:nvPr/>
            </p:nvSpPr>
            <p:spPr bwMode="auto">
              <a:xfrm flipV="1">
                <a:off x="3288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13" name="Rectangle 386"/>
              <p:cNvSpPr>
                <a:spLocks noChangeAspect="1" noChangeArrowheads="1"/>
              </p:cNvSpPr>
              <p:nvPr/>
            </p:nvSpPr>
            <p:spPr bwMode="auto">
              <a:xfrm flipV="1">
                <a:off x="3360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14" name="Rectangle 387"/>
              <p:cNvSpPr>
                <a:spLocks noChangeAspect="1" noChangeArrowheads="1"/>
              </p:cNvSpPr>
              <p:nvPr/>
            </p:nvSpPr>
            <p:spPr bwMode="auto">
              <a:xfrm flipV="1">
                <a:off x="3432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15" name="Rectangle 388"/>
              <p:cNvSpPr>
                <a:spLocks noChangeAspect="1" noChangeArrowheads="1"/>
              </p:cNvSpPr>
              <p:nvPr/>
            </p:nvSpPr>
            <p:spPr bwMode="auto">
              <a:xfrm flipV="1">
                <a:off x="3432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16" name="Rectangle 389"/>
              <p:cNvSpPr>
                <a:spLocks noChangeAspect="1" noChangeArrowheads="1"/>
              </p:cNvSpPr>
              <p:nvPr/>
            </p:nvSpPr>
            <p:spPr bwMode="auto">
              <a:xfrm flipV="1">
                <a:off x="3288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17" name="Rectangle 390"/>
              <p:cNvSpPr>
                <a:spLocks noChangeAspect="1" noChangeArrowheads="1"/>
              </p:cNvSpPr>
              <p:nvPr/>
            </p:nvSpPr>
            <p:spPr bwMode="auto">
              <a:xfrm flipV="1">
                <a:off x="3360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18" name="Rectangle 391"/>
              <p:cNvSpPr>
                <a:spLocks noChangeAspect="1" noChangeArrowheads="1"/>
              </p:cNvSpPr>
              <p:nvPr/>
            </p:nvSpPr>
            <p:spPr bwMode="auto">
              <a:xfrm flipV="1">
                <a:off x="3504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19" name="Rectangle 392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656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0" name="Rectangle 393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1" name="Rectangle 394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2" name="Rectangle 395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3" name="Rectangle 396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656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4" name="Rectangle 397"/>
              <p:cNvSpPr>
                <a:spLocks noChangeAspect="1" noChangeArrowheads="1"/>
              </p:cNvSpPr>
              <p:nvPr/>
            </p:nvSpPr>
            <p:spPr bwMode="auto">
              <a:xfrm flipV="1">
                <a:off x="3504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5" name="Rectangle 398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0326" name="Group 399"/>
              <p:cNvGrpSpPr>
                <a:grpSpLocks noChangeAspect="1"/>
              </p:cNvGrpSpPr>
              <p:nvPr/>
            </p:nvGrpSpPr>
            <p:grpSpPr bwMode="auto">
              <a:xfrm>
                <a:off x="3720" y="1512"/>
                <a:ext cx="216" cy="216"/>
                <a:chOff x="2928" y="2448"/>
                <a:chExt cx="144" cy="144"/>
              </a:xfrm>
            </p:grpSpPr>
            <p:sp>
              <p:nvSpPr>
                <p:cNvPr id="40421" name="Rectangle 40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22" name="Rectangle 40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23" name="Rectangle 40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24" name="Rectangle 40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25" name="Rectangle 40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26" name="Rectangle 40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27" name="Rectangle 40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28" name="Rectangle 40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29" name="Rectangle 40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327" name="Group 409"/>
              <p:cNvGrpSpPr>
                <a:grpSpLocks noChangeAspect="1"/>
              </p:cNvGrpSpPr>
              <p:nvPr/>
            </p:nvGrpSpPr>
            <p:grpSpPr bwMode="auto">
              <a:xfrm>
                <a:off x="3936" y="1512"/>
                <a:ext cx="216" cy="216"/>
                <a:chOff x="2928" y="2448"/>
                <a:chExt cx="144" cy="144"/>
              </a:xfrm>
            </p:grpSpPr>
            <p:sp>
              <p:nvSpPr>
                <p:cNvPr id="40412" name="Rectangle 41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13" name="Rectangle 41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14" name="Rectangle 41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15" name="Rectangle 41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16" name="Rectangle 41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17" name="Rectangle 41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18" name="Rectangle 41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19" name="Rectangle 41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20" name="Rectangle 41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0328" name="Rectangle 419"/>
              <p:cNvSpPr>
                <a:spLocks noChangeAspect="1" noChangeArrowheads="1"/>
              </p:cNvSpPr>
              <p:nvPr/>
            </p:nvSpPr>
            <p:spPr bwMode="auto">
              <a:xfrm flipV="1">
                <a:off x="3936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9" name="Rectangle 420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87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30" name="Rectangle 421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31" name="Rectangle 422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32" name="Rectangle 423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33" name="Rectangle 424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87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34" name="Rectangle 425"/>
              <p:cNvSpPr>
                <a:spLocks noChangeAspect="1" noChangeArrowheads="1"/>
              </p:cNvSpPr>
              <p:nvPr/>
            </p:nvSpPr>
            <p:spPr bwMode="auto">
              <a:xfrm flipV="1">
                <a:off x="3936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35" name="Rectangle 426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36" name="Rectangle 427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37" name="Rectangle 428"/>
              <p:cNvSpPr>
                <a:spLocks noChangeAspect="1" noChangeArrowheads="1"/>
              </p:cNvSpPr>
              <p:nvPr/>
            </p:nvSpPr>
            <p:spPr bwMode="auto">
              <a:xfrm flipV="1">
                <a:off x="3864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38" name="Rectangle 429"/>
              <p:cNvSpPr>
                <a:spLocks noChangeAspect="1" noChangeArrowheads="1"/>
              </p:cNvSpPr>
              <p:nvPr/>
            </p:nvSpPr>
            <p:spPr bwMode="auto">
              <a:xfrm flipV="1">
                <a:off x="3864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39" name="Rectangle 430"/>
              <p:cNvSpPr>
                <a:spLocks noChangeAspect="1" noChangeArrowheads="1"/>
              </p:cNvSpPr>
              <p:nvPr/>
            </p:nvSpPr>
            <p:spPr bwMode="auto">
              <a:xfrm flipV="1">
                <a:off x="3720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40" name="Rectangle 431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0341" name="Group 432"/>
              <p:cNvGrpSpPr>
                <a:grpSpLocks noChangeAspect="1"/>
              </p:cNvGrpSpPr>
              <p:nvPr/>
            </p:nvGrpSpPr>
            <p:grpSpPr bwMode="auto">
              <a:xfrm>
                <a:off x="3288" y="1296"/>
                <a:ext cx="216" cy="216"/>
                <a:chOff x="2928" y="2448"/>
                <a:chExt cx="144" cy="144"/>
              </a:xfrm>
            </p:grpSpPr>
            <p:sp>
              <p:nvSpPr>
                <p:cNvPr id="40403" name="Rectangle 43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04" name="Rectangle 43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05" name="Rectangle 43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06" name="Rectangle 43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07" name="Rectangle 43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08" name="Rectangle 43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09" name="Rectangle 43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10" name="Rectangle 44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11" name="Rectangle 44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342" name="Group 442"/>
              <p:cNvGrpSpPr>
                <a:grpSpLocks noChangeAspect="1"/>
              </p:cNvGrpSpPr>
              <p:nvPr/>
            </p:nvGrpSpPr>
            <p:grpSpPr bwMode="auto">
              <a:xfrm>
                <a:off x="3504" y="1296"/>
                <a:ext cx="216" cy="216"/>
                <a:chOff x="2928" y="2448"/>
                <a:chExt cx="144" cy="144"/>
              </a:xfrm>
            </p:grpSpPr>
            <p:sp>
              <p:nvSpPr>
                <p:cNvPr id="40394" name="Rectangle 44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95" name="Rectangle 44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96" name="Rectangle 44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97" name="Rectangle 44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98" name="Rectangle 44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99" name="Rectangle 44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00" name="Rectangle 44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01" name="Rectangle 45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402" name="Rectangle 45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343" name="Group 452"/>
              <p:cNvGrpSpPr>
                <a:grpSpLocks noChangeAspect="1"/>
              </p:cNvGrpSpPr>
              <p:nvPr/>
            </p:nvGrpSpPr>
            <p:grpSpPr bwMode="auto">
              <a:xfrm>
                <a:off x="3720" y="1296"/>
                <a:ext cx="216" cy="216"/>
                <a:chOff x="2928" y="2448"/>
                <a:chExt cx="144" cy="144"/>
              </a:xfrm>
            </p:grpSpPr>
            <p:sp>
              <p:nvSpPr>
                <p:cNvPr id="40385" name="Rectangle 45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86" name="Rectangle 45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87" name="Rectangle 45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88" name="Rectangle 45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89" name="Rectangle 45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90" name="Rectangle 45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91" name="Rectangle 45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92" name="Rectangle 46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93" name="Rectangle 46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344" name="Group 462"/>
              <p:cNvGrpSpPr>
                <a:grpSpLocks noChangeAspect="1"/>
              </p:cNvGrpSpPr>
              <p:nvPr/>
            </p:nvGrpSpPr>
            <p:grpSpPr bwMode="auto">
              <a:xfrm>
                <a:off x="3936" y="1296"/>
                <a:ext cx="216" cy="216"/>
                <a:chOff x="2928" y="2448"/>
                <a:chExt cx="144" cy="144"/>
              </a:xfrm>
            </p:grpSpPr>
            <p:sp>
              <p:nvSpPr>
                <p:cNvPr id="40376" name="Rectangle 46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77" name="Rectangle 46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78" name="Rectangle 46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79" name="Rectangle 46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80" name="Rectangle 46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81" name="Rectangle 46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82" name="Rectangle 46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83" name="Rectangle 47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84" name="Rectangle 47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345" name="Group 472"/>
              <p:cNvGrpSpPr>
                <a:grpSpLocks noChangeAspect="1"/>
              </p:cNvGrpSpPr>
              <p:nvPr/>
            </p:nvGrpSpPr>
            <p:grpSpPr bwMode="auto">
              <a:xfrm>
                <a:off x="4152" y="1296"/>
                <a:ext cx="216" cy="216"/>
                <a:chOff x="2928" y="2448"/>
                <a:chExt cx="144" cy="144"/>
              </a:xfrm>
            </p:grpSpPr>
            <p:sp>
              <p:nvSpPr>
                <p:cNvPr id="40367" name="Rectangle 47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68" name="Rectangle 47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69" name="Rectangle 47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70" name="Rectangle 47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71" name="Rectangle 47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72" name="Rectangle 47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73" name="Rectangle 47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74" name="Rectangle 48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75" name="Rectangle 48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346" name="Group 482"/>
              <p:cNvGrpSpPr>
                <a:grpSpLocks noChangeAspect="1"/>
              </p:cNvGrpSpPr>
              <p:nvPr/>
            </p:nvGrpSpPr>
            <p:grpSpPr bwMode="auto">
              <a:xfrm>
                <a:off x="4152" y="1512"/>
                <a:ext cx="216" cy="216"/>
                <a:chOff x="2928" y="2448"/>
                <a:chExt cx="144" cy="144"/>
              </a:xfrm>
            </p:grpSpPr>
            <p:sp>
              <p:nvSpPr>
                <p:cNvPr id="40358" name="Rectangle 48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59" name="Rectangle 48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60" name="Rectangle 48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61" name="Rectangle 48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62" name="Rectangle 48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63" name="Rectangle 48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64" name="Rectangle 48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65" name="Rectangle 49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66" name="Rectangle 49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347" name="Group 492"/>
              <p:cNvGrpSpPr>
                <a:grpSpLocks noChangeAspect="1"/>
              </p:cNvGrpSpPr>
              <p:nvPr/>
            </p:nvGrpSpPr>
            <p:grpSpPr bwMode="auto">
              <a:xfrm>
                <a:off x="4152" y="1728"/>
                <a:ext cx="216" cy="216"/>
                <a:chOff x="2928" y="2448"/>
                <a:chExt cx="144" cy="144"/>
              </a:xfrm>
            </p:grpSpPr>
            <p:sp>
              <p:nvSpPr>
                <p:cNvPr id="40349" name="Rectangle 49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50" name="Rectangle 49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51" name="Rectangle 49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52" name="Rectangle 49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53" name="Rectangle 49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54" name="Rectangle 49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55" name="Rectangle 49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56" name="Rectangle 50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57" name="Rectangle 50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0348" name="Rectangle 502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800"/>
                <a:ext cx="72" cy="72"/>
              </a:xfrm>
              <a:prstGeom prst="rect">
                <a:avLst/>
              </a:prstGeom>
              <a:solidFill>
                <a:srgbClr val="11B119"/>
              </a:solidFill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5" name="Group 503"/>
            <p:cNvGrpSpPr>
              <a:grpSpLocks noChangeAspect="1"/>
            </p:cNvGrpSpPr>
            <p:nvPr/>
          </p:nvGrpSpPr>
          <p:grpSpPr bwMode="auto">
            <a:xfrm>
              <a:off x="1584" y="1882"/>
              <a:ext cx="432" cy="262"/>
              <a:chOff x="3288" y="1296"/>
              <a:chExt cx="1080" cy="648"/>
            </a:xfrm>
          </p:grpSpPr>
          <p:sp>
            <p:nvSpPr>
              <p:cNvPr id="40194" name="Rectangle 504"/>
              <p:cNvSpPr>
                <a:spLocks noChangeAspect="1" noChangeArrowheads="1"/>
              </p:cNvSpPr>
              <p:nvPr/>
            </p:nvSpPr>
            <p:spPr bwMode="auto">
              <a:xfrm flipV="1">
                <a:off x="3288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95" name="Rectangle 505"/>
              <p:cNvSpPr>
                <a:spLocks noChangeAspect="1" noChangeArrowheads="1"/>
              </p:cNvSpPr>
              <p:nvPr/>
            </p:nvSpPr>
            <p:spPr bwMode="auto">
              <a:xfrm flipV="1">
                <a:off x="3360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96" name="Rectangle 506"/>
              <p:cNvSpPr>
                <a:spLocks noChangeAspect="1" noChangeArrowheads="1"/>
              </p:cNvSpPr>
              <p:nvPr/>
            </p:nvSpPr>
            <p:spPr bwMode="auto">
              <a:xfrm flipV="1">
                <a:off x="3432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97" name="Rectangle 507"/>
              <p:cNvSpPr>
                <a:spLocks noChangeAspect="1" noChangeArrowheads="1"/>
              </p:cNvSpPr>
              <p:nvPr/>
            </p:nvSpPr>
            <p:spPr bwMode="auto">
              <a:xfrm flipV="1">
                <a:off x="3432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98" name="Rectangle 508"/>
              <p:cNvSpPr>
                <a:spLocks noChangeAspect="1" noChangeArrowheads="1"/>
              </p:cNvSpPr>
              <p:nvPr/>
            </p:nvSpPr>
            <p:spPr bwMode="auto">
              <a:xfrm flipV="1">
                <a:off x="3288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99" name="Rectangle 509"/>
              <p:cNvSpPr>
                <a:spLocks noChangeAspect="1" noChangeArrowheads="1"/>
              </p:cNvSpPr>
              <p:nvPr/>
            </p:nvSpPr>
            <p:spPr bwMode="auto">
              <a:xfrm flipV="1">
                <a:off x="3360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00" name="Rectangle 510"/>
              <p:cNvSpPr>
                <a:spLocks noChangeAspect="1" noChangeArrowheads="1"/>
              </p:cNvSpPr>
              <p:nvPr/>
            </p:nvSpPr>
            <p:spPr bwMode="auto">
              <a:xfrm flipV="1">
                <a:off x="3504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01" name="Rectangle 511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656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02" name="Rectangle 512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03" name="Rectangle 513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04" name="Rectangle 514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05" name="Rectangle 515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656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06" name="Rectangle 516"/>
              <p:cNvSpPr>
                <a:spLocks noChangeAspect="1" noChangeArrowheads="1"/>
              </p:cNvSpPr>
              <p:nvPr/>
            </p:nvSpPr>
            <p:spPr bwMode="auto">
              <a:xfrm flipV="1">
                <a:off x="3504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07" name="Rectangle 517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0208" name="Group 518"/>
              <p:cNvGrpSpPr>
                <a:grpSpLocks noChangeAspect="1"/>
              </p:cNvGrpSpPr>
              <p:nvPr/>
            </p:nvGrpSpPr>
            <p:grpSpPr bwMode="auto">
              <a:xfrm>
                <a:off x="3720" y="1512"/>
                <a:ext cx="216" cy="216"/>
                <a:chOff x="2928" y="2448"/>
                <a:chExt cx="144" cy="144"/>
              </a:xfrm>
            </p:grpSpPr>
            <p:sp>
              <p:nvSpPr>
                <p:cNvPr id="40303" name="Rectangle 51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04" name="Rectangle 52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05" name="Rectangle 52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06" name="Rectangle 52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07" name="Rectangle 52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08" name="Rectangle 52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09" name="Rectangle 52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10" name="Rectangle 52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11" name="Rectangle 52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209" name="Group 528"/>
              <p:cNvGrpSpPr>
                <a:grpSpLocks noChangeAspect="1"/>
              </p:cNvGrpSpPr>
              <p:nvPr/>
            </p:nvGrpSpPr>
            <p:grpSpPr bwMode="auto">
              <a:xfrm>
                <a:off x="3936" y="1512"/>
                <a:ext cx="216" cy="216"/>
                <a:chOff x="2928" y="2448"/>
                <a:chExt cx="144" cy="144"/>
              </a:xfrm>
            </p:grpSpPr>
            <p:sp>
              <p:nvSpPr>
                <p:cNvPr id="40294" name="Rectangle 52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95" name="Rectangle 53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96" name="Rectangle 53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97" name="Rectangle 53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98" name="Rectangle 53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99" name="Rectangle 53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00" name="Rectangle 53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01" name="Rectangle 53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302" name="Rectangle 53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0210" name="Rectangle 538"/>
              <p:cNvSpPr>
                <a:spLocks noChangeAspect="1" noChangeArrowheads="1"/>
              </p:cNvSpPr>
              <p:nvPr/>
            </p:nvSpPr>
            <p:spPr bwMode="auto">
              <a:xfrm flipV="1">
                <a:off x="3936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11" name="Rectangle 539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87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12" name="Rectangle 540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13" name="Rectangle 541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14" name="Rectangle 542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15" name="Rectangle 543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87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16" name="Rectangle 544"/>
              <p:cNvSpPr>
                <a:spLocks noChangeAspect="1" noChangeArrowheads="1"/>
              </p:cNvSpPr>
              <p:nvPr/>
            </p:nvSpPr>
            <p:spPr bwMode="auto">
              <a:xfrm flipV="1">
                <a:off x="3936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17" name="Rectangle 545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18" name="Rectangle 546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19" name="Rectangle 547"/>
              <p:cNvSpPr>
                <a:spLocks noChangeAspect="1" noChangeArrowheads="1"/>
              </p:cNvSpPr>
              <p:nvPr/>
            </p:nvSpPr>
            <p:spPr bwMode="auto">
              <a:xfrm flipV="1">
                <a:off x="3864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20" name="Rectangle 548"/>
              <p:cNvSpPr>
                <a:spLocks noChangeAspect="1" noChangeArrowheads="1"/>
              </p:cNvSpPr>
              <p:nvPr/>
            </p:nvSpPr>
            <p:spPr bwMode="auto">
              <a:xfrm flipV="1">
                <a:off x="3864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21" name="Rectangle 549"/>
              <p:cNvSpPr>
                <a:spLocks noChangeAspect="1" noChangeArrowheads="1"/>
              </p:cNvSpPr>
              <p:nvPr/>
            </p:nvSpPr>
            <p:spPr bwMode="auto">
              <a:xfrm flipV="1">
                <a:off x="3720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222" name="Rectangle 550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0223" name="Group 551"/>
              <p:cNvGrpSpPr>
                <a:grpSpLocks noChangeAspect="1"/>
              </p:cNvGrpSpPr>
              <p:nvPr/>
            </p:nvGrpSpPr>
            <p:grpSpPr bwMode="auto">
              <a:xfrm>
                <a:off x="3288" y="1296"/>
                <a:ext cx="216" cy="216"/>
                <a:chOff x="2928" y="2448"/>
                <a:chExt cx="144" cy="144"/>
              </a:xfrm>
            </p:grpSpPr>
            <p:sp>
              <p:nvSpPr>
                <p:cNvPr id="40285" name="Rectangle 55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86" name="Rectangle 55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87" name="Rectangle 55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88" name="Rectangle 55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89" name="Rectangle 55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90" name="Rectangle 55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91" name="Rectangle 55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92" name="Rectangle 55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93" name="Rectangle 56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224" name="Group 561"/>
              <p:cNvGrpSpPr>
                <a:grpSpLocks noChangeAspect="1"/>
              </p:cNvGrpSpPr>
              <p:nvPr/>
            </p:nvGrpSpPr>
            <p:grpSpPr bwMode="auto">
              <a:xfrm>
                <a:off x="3504" y="1296"/>
                <a:ext cx="216" cy="216"/>
                <a:chOff x="2928" y="2448"/>
                <a:chExt cx="144" cy="144"/>
              </a:xfrm>
            </p:grpSpPr>
            <p:sp>
              <p:nvSpPr>
                <p:cNvPr id="40276" name="Rectangle 56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77" name="Rectangle 56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78" name="Rectangle 56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79" name="Rectangle 56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80" name="Rectangle 56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81" name="Rectangle 56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82" name="Rectangle 56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83" name="Rectangle 56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84" name="Rectangle 57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225" name="Group 571"/>
              <p:cNvGrpSpPr>
                <a:grpSpLocks noChangeAspect="1"/>
              </p:cNvGrpSpPr>
              <p:nvPr/>
            </p:nvGrpSpPr>
            <p:grpSpPr bwMode="auto">
              <a:xfrm>
                <a:off x="3720" y="1296"/>
                <a:ext cx="216" cy="216"/>
                <a:chOff x="2928" y="2448"/>
                <a:chExt cx="144" cy="144"/>
              </a:xfrm>
            </p:grpSpPr>
            <p:sp>
              <p:nvSpPr>
                <p:cNvPr id="40267" name="Rectangle 57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68" name="Rectangle 57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69" name="Rectangle 57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70" name="Rectangle 57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71" name="Rectangle 57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72" name="Rectangle 57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73" name="Rectangle 57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74" name="Rectangle 57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75" name="Rectangle 58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226" name="Group 581"/>
              <p:cNvGrpSpPr>
                <a:grpSpLocks noChangeAspect="1"/>
              </p:cNvGrpSpPr>
              <p:nvPr/>
            </p:nvGrpSpPr>
            <p:grpSpPr bwMode="auto">
              <a:xfrm>
                <a:off x="3936" y="1296"/>
                <a:ext cx="216" cy="216"/>
                <a:chOff x="2928" y="2448"/>
                <a:chExt cx="144" cy="144"/>
              </a:xfrm>
            </p:grpSpPr>
            <p:sp>
              <p:nvSpPr>
                <p:cNvPr id="40258" name="Rectangle 58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59" name="Rectangle 58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60" name="Rectangle 58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61" name="Rectangle 58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62" name="Rectangle 58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63" name="Rectangle 58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64" name="Rectangle 58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65" name="Rectangle 58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66" name="Rectangle 59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227" name="Group 591"/>
              <p:cNvGrpSpPr>
                <a:grpSpLocks noChangeAspect="1"/>
              </p:cNvGrpSpPr>
              <p:nvPr/>
            </p:nvGrpSpPr>
            <p:grpSpPr bwMode="auto">
              <a:xfrm>
                <a:off x="4152" y="1296"/>
                <a:ext cx="216" cy="216"/>
                <a:chOff x="2928" y="2448"/>
                <a:chExt cx="144" cy="144"/>
              </a:xfrm>
            </p:grpSpPr>
            <p:sp>
              <p:nvSpPr>
                <p:cNvPr id="40249" name="Rectangle 59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50" name="Rectangle 59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51" name="Rectangle 59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52" name="Rectangle 59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53" name="Rectangle 59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54" name="Rectangle 59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55" name="Rectangle 59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56" name="Rectangle 59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57" name="Rectangle 60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228" name="Group 601"/>
              <p:cNvGrpSpPr>
                <a:grpSpLocks noChangeAspect="1"/>
              </p:cNvGrpSpPr>
              <p:nvPr/>
            </p:nvGrpSpPr>
            <p:grpSpPr bwMode="auto">
              <a:xfrm>
                <a:off x="4152" y="1512"/>
                <a:ext cx="216" cy="216"/>
                <a:chOff x="2928" y="2448"/>
                <a:chExt cx="144" cy="144"/>
              </a:xfrm>
            </p:grpSpPr>
            <p:sp>
              <p:nvSpPr>
                <p:cNvPr id="40240" name="Rectangle 60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41" name="Rectangle 60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42" name="Rectangle 60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43" name="Rectangle 60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44" name="Rectangle 60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45" name="Rectangle 60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46" name="Rectangle 60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47" name="Rectangle 60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48" name="Rectangle 61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229" name="Group 611"/>
              <p:cNvGrpSpPr>
                <a:grpSpLocks noChangeAspect="1"/>
              </p:cNvGrpSpPr>
              <p:nvPr/>
            </p:nvGrpSpPr>
            <p:grpSpPr bwMode="auto">
              <a:xfrm>
                <a:off x="4152" y="1728"/>
                <a:ext cx="216" cy="216"/>
                <a:chOff x="2928" y="2448"/>
                <a:chExt cx="144" cy="144"/>
              </a:xfrm>
            </p:grpSpPr>
            <p:sp>
              <p:nvSpPr>
                <p:cNvPr id="40231" name="Rectangle 61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32" name="Rectangle 61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33" name="Rectangle 61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34" name="Rectangle 61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35" name="Rectangle 61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36" name="Rectangle 61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37" name="Rectangle 61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38" name="Rectangle 61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239" name="Rectangle 62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0230" name="Rectangle 621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800"/>
                <a:ext cx="72" cy="72"/>
              </a:xfrm>
              <a:prstGeom prst="rect">
                <a:avLst/>
              </a:prstGeom>
              <a:solidFill>
                <a:srgbClr val="11B119"/>
              </a:solidFill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6" name="Group 622"/>
            <p:cNvGrpSpPr>
              <a:grpSpLocks noChangeAspect="1"/>
            </p:cNvGrpSpPr>
            <p:nvPr/>
          </p:nvGrpSpPr>
          <p:grpSpPr bwMode="auto">
            <a:xfrm>
              <a:off x="1320" y="1277"/>
              <a:ext cx="432" cy="262"/>
              <a:chOff x="3288" y="1296"/>
              <a:chExt cx="1080" cy="648"/>
            </a:xfrm>
          </p:grpSpPr>
          <p:sp>
            <p:nvSpPr>
              <p:cNvPr id="40076" name="Rectangle 623"/>
              <p:cNvSpPr>
                <a:spLocks noChangeAspect="1" noChangeArrowheads="1"/>
              </p:cNvSpPr>
              <p:nvPr/>
            </p:nvSpPr>
            <p:spPr bwMode="auto">
              <a:xfrm flipV="1">
                <a:off x="3288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77" name="Rectangle 624"/>
              <p:cNvSpPr>
                <a:spLocks noChangeAspect="1" noChangeArrowheads="1"/>
              </p:cNvSpPr>
              <p:nvPr/>
            </p:nvSpPr>
            <p:spPr bwMode="auto">
              <a:xfrm flipV="1">
                <a:off x="3360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78" name="Rectangle 625"/>
              <p:cNvSpPr>
                <a:spLocks noChangeAspect="1" noChangeArrowheads="1"/>
              </p:cNvSpPr>
              <p:nvPr/>
            </p:nvSpPr>
            <p:spPr bwMode="auto">
              <a:xfrm flipV="1">
                <a:off x="3432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79" name="Rectangle 626"/>
              <p:cNvSpPr>
                <a:spLocks noChangeAspect="1" noChangeArrowheads="1"/>
              </p:cNvSpPr>
              <p:nvPr/>
            </p:nvSpPr>
            <p:spPr bwMode="auto">
              <a:xfrm flipV="1">
                <a:off x="3432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80" name="Rectangle 627"/>
              <p:cNvSpPr>
                <a:spLocks noChangeAspect="1" noChangeArrowheads="1"/>
              </p:cNvSpPr>
              <p:nvPr/>
            </p:nvSpPr>
            <p:spPr bwMode="auto">
              <a:xfrm flipV="1">
                <a:off x="3288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81" name="Rectangle 628"/>
              <p:cNvSpPr>
                <a:spLocks noChangeAspect="1" noChangeArrowheads="1"/>
              </p:cNvSpPr>
              <p:nvPr/>
            </p:nvSpPr>
            <p:spPr bwMode="auto">
              <a:xfrm flipV="1">
                <a:off x="3360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82" name="Rectangle 629"/>
              <p:cNvSpPr>
                <a:spLocks noChangeAspect="1" noChangeArrowheads="1"/>
              </p:cNvSpPr>
              <p:nvPr/>
            </p:nvSpPr>
            <p:spPr bwMode="auto">
              <a:xfrm flipV="1">
                <a:off x="3504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83" name="Rectangle 630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656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84" name="Rectangle 631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85" name="Rectangle 632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86" name="Rectangle 633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87" name="Rectangle 634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656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88" name="Rectangle 635"/>
              <p:cNvSpPr>
                <a:spLocks noChangeAspect="1" noChangeArrowheads="1"/>
              </p:cNvSpPr>
              <p:nvPr/>
            </p:nvSpPr>
            <p:spPr bwMode="auto">
              <a:xfrm flipV="1">
                <a:off x="3504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89" name="Rectangle 636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0090" name="Group 637"/>
              <p:cNvGrpSpPr>
                <a:grpSpLocks noChangeAspect="1"/>
              </p:cNvGrpSpPr>
              <p:nvPr/>
            </p:nvGrpSpPr>
            <p:grpSpPr bwMode="auto">
              <a:xfrm>
                <a:off x="3720" y="1512"/>
                <a:ext cx="216" cy="216"/>
                <a:chOff x="2928" y="2448"/>
                <a:chExt cx="144" cy="144"/>
              </a:xfrm>
            </p:grpSpPr>
            <p:sp>
              <p:nvSpPr>
                <p:cNvPr id="40185" name="Rectangle 63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86" name="Rectangle 63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87" name="Rectangle 64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88" name="Rectangle 64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89" name="Rectangle 64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90" name="Rectangle 64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91" name="Rectangle 64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92" name="Rectangle 64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93" name="Rectangle 64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091" name="Group 647"/>
              <p:cNvGrpSpPr>
                <a:grpSpLocks noChangeAspect="1"/>
              </p:cNvGrpSpPr>
              <p:nvPr/>
            </p:nvGrpSpPr>
            <p:grpSpPr bwMode="auto">
              <a:xfrm>
                <a:off x="3936" y="1512"/>
                <a:ext cx="216" cy="216"/>
                <a:chOff x="2928" y="2448"/>
                <a:chExt cx="144" cy="144"/>
              </a:xfrm>
            </p:grpSpPr>
            <p:sp>
              <p:nvSpPr>
                <p:cNvPr id="40176" name="Rectangle 64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77" name="Rectangle 64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78" name="Rectangle 65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79" name="Rectangle 65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80" name="Rectangle 65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81" name="Rectangle 65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82" name="Rectangle 65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83" name="Rectangle 65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84" name="Rectangle 65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0092" name="Rectangle 657"/>
              <p:cNvSpPr>
                <a:spLocks noChangeAspect="1" noChangeArrowheads="1"/>
              </p:cNvSpPr>
              <p:nvPr/>
            </p:nvSpPr>
            <p:spPr bwMode="auto">
              <a:xfrm flipV="1">
                <a:off x="3936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93" name="Rectangle 658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87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94" name="Rectangle 659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95" name="Rectangle 660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96" name="Rectangle 661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97" name="Rectangle 662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87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98" name="Rectangle 663"/>
              <p:cNvSpPr>
                <a:spLocks noChangeAspect="1" noChangeArrowheads="1"/>
              </p:cNvSpPr>
              <p:nvPr/>
            </p:nvSpPr>
            <p:spPr bwMode="auto">
              <a:xfrm flipV="1">
                <a:off x="3936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099" name="Rectangle 664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00" name="Rectangle 665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01" name="Rectangle 666"/>
              <p:cNvSpPr>
                <a:spLocks noChangeAspect="1" noChangeArrowheads="1"/>
              </p:cNvSpPr>
              <p:nvPr/>
            </p:nvSpPr>
            <p:spPr bwMode="auto">
              <a:xfrm flipV="1">
                <a:off x="3864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02" name="Rectangle 667"/>
              <p:cNvSpPr>
                <a:spLocks noChangeAspect="1" noChangeArrowheads="1"/>
              </p:cNvSpPr>
              <p:nvPr/>
            </p:nvSpPr>
            <p:spPr bwMode="auto">
              <a:xfrm flipV="1">
                <a:off x="3864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03" name="Rectangle 668"/>
              <p:cNvSpPr>
                <a:spLocks noChangeAspect="1" noChangeArrowheads="1"/>
              </p:cNvSpPr>
              <p:nvPr/>
            </p:nvSpPr>
            <p:spPr bwMode="auto">
              <a:xfrm flipV="1">
                <a:off x="3720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104" name="Rectangle 669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40105" name="Group 670"/>
              <p:cNvGrpSpPr>
                <a:grpSpLocks noChangeAspect="1"/>
              </p:cNvGrpSpPr>
              <p:nvPr/>
            </p:nvGrpSpPr>
            <p:grpSpPr bwMode="auto">
              <a:xfrm>
                <a:off x="3288" y="1296"/>
                <a:ext cx="216" cy="216"/>
                <a:chOff x="2928" y="2448"/>
                <a:chExt cx="144" cy="144"/>
              </a:xfrm>
            </p:grpSpPr>
            <p:sp>
              <p:nvSpPr>
                <p:cNvPr id="40167" name="Rectangle 67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68" name="Rectangle 67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69" name="Rectangle 67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70" name="Rectangle 67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71" name="Rectangle 67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72" name="Rectangle 67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73" name="Rectangle 67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74" name="Rectangle 67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75" name="Rectangle 67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106" name="Group 680"/>
              <p:cNvGrpSpPr>
                <a:grpSpLocks noChangeAspect="1"/>
              </p:cNvGrpSpPr>
              <p:nvPr/>
            </p:nvGrpSpPr>
            <p:grpSpPr bwMode="auto">
              <a:xfrm>
                <a:off x="3504" y="1296"/>
                <a:ext cx="216" cy="216"/>
                <a:chOff x="2928" y="2448"/>
                <a:chExt cx="144" cy="144"/>
              </a:xfrm>
            </p:grpSpPr>
            <p:sp>
              <p:nvSpPr>
                <p:cNvPr id="40158" name="Rectangle 68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59" name="Rectangle 68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60" name="Rectangle 68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61" name="Rectangle 68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62" name="Rectangle 68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63" name="Rectangle 68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64" name="Rectangle 68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65" name="Rectangle 68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66" name="Rectangle 68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107" name="Group 690"/>
              <p:cNvGrpSpPr>
                <a:grpSpLocks noChangeAspect="1"/>
              </p:cNvGrpSpPr>
              <p:nvPr/>
            </p:nvGrpSpPr>
            <p:grpSpPr bwMode="auto">
              <a:xfrm>
                <a:off x="3720" y="1296"/>
                <a:ext cx="216" cy="216"/>
                <a:chOff x="2928" y="2448"/>
                <a:chExt cx="144" cy="144"/>
              </a:xfrm>
            </p:grpSpPr>
            <p:sp>
              <p:nvSpPr>
                <p:cNvPr id="40149" name="Rectangle 69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50" name="Rectangle 69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51" name="Rectangle 69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52" name="Rectangle 69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53" name="Rectangle 69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54" name="Rectangle 69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55" name="Rectangle 69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56" name="Rectangle 69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57" name="Rectangle 69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108" name="Group 700"/>
              <p:cNvGrpSpPr>
                <a:grpSpLocks noChangeAspect="1"/>
              </p:cNvGrpSpPr>
              <p:nvPr/>
            </p:nvGrpSpPr>
            <p:grpSpPr bwMode="auto">
              <a:xfrm>
                <a:off x="3936" y="1296"/>
                <a:ext cx="216" cy="216"/>
                <a:chOff x="2928" y="2448"/>
                <a:chExt cx="144" cy="144"/>
              </a:xfrm>
            </p:grpSpPr>
            <p:sp>
              <p:nvSpPr>
                <p:cNvPr id="40140" name="Rectangle 70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41" name="Rectangle 70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42" name="Rectangle 70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43" name="Rectangle 70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44" name="Rectangle 70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45" name="Rectangle 70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46" name="Rectangle 70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47" name="Rectangle 70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48" name="Rectangle 70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109" name="Group 710"/>
              <p:cNvGrpSpPr>
                <a:grpSpLocks noChangeAspect="1"/>
              </p:cNvGrpSpPr>
              <p:nvPr/>
            </p:nvGrpSpPr>
            <p:grpSpPr bwMode="auto">
              <a:xfrm>
                <a:off x="4152" y="1296"/>
                <a:ext cx="216" cy="216"/>
                <a:chOff x="2928" y="2448"/>
                <a:chExt cx="144" cy="144"/>
              </a:xfrm>
            </p:grpSpPr>
            <p:sp>
              <p:nvSpPr>
                <p:cNvPr id="40131" name="Rectangle 71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32" name="Rectangle 71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33" name="Rectangle 71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34" name="Rectangle 71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35" name="Rectangle 71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36" name="Rectangle 71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37" name="Rectangle 71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38" name="Rectangle 71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39" name="Rectangle 71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110" name="Group 720"/>
              <p:cNvGrpSpPr>
                <a:grpSpLocks noChangeAspect="1"/>
              </p:cNvGrpSpPr>
              <p:nvPr/>
            </p:nvGrpSpPr>
            <p:grpSpPr bwMode="auto">
              <a:xfrm>
                <a:off x="4152" y="1512"/>
                <a:ext cx="216" cy="216"/>
                <a:chOff x="2928" y="2448"/>
                <a:chExt cx="144" cy="144"/>
              </a:xfrm>
            </p:grpSpPr>
            <p:sp>
              <p:nvSpPr>
                <p:cNvPr id="40122" name="Rectangle 72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23" name="Rectangle 72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24" name="Rectangle 72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25" name="Rectangle 72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26" name="Rectangle 72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27" name="Rectangle 72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28" name="Rectangle 72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29" name="Rectangle 72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30" name="Rectangle 72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40111" name="Group 730"/>
              <p:cNvGrpSpPr>
                <a:grpSpLocks noChangeAspect="1"/>
              </p:cNvGrpSpPr>
              <p:nvPr/>
            </p:nvGrpSpPr>
            <p:grpSpPr bwMode="auto">
              <a:xfrm>
                <a:off x="4152" y="1728"/>
                <a:ext cx="216" cy="216"/>
                <a:chOff x="2928" y="2448"/>
                <a:chExt cx="144" cy="144"/>
              </a:xfrm>
            </p:grpSpPr>
            <p:sp>
              <p:nvSpPr>
                <p:cNvPr id="40113" name="Rectangle 73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14" name="Rectangle 73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15" name="Rectangle 73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16" name="Rectangle 73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17" name="Rectangle 73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18" name="Rectangle 73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19" name="Rectangle 73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20" name="Rectangle 73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121" name="Rectangle 73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40112" name="Rectangle 740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800"/>
                <a:ext cx="72" cy="72"/>
              </a:xfrm>
              <a:prstGeom prst="rect">
                <a:avLst/>
              </a:prstGeom>
              <a:solidFill>
                <a:srgbClr val="11B119"/>
              </a:solidFill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9957" name="Group 741"/>
            <p:cNvGrpSpPr>
              <a:grpSpLocks noChangeAspect="1"/>
            </p:cNvGrpSpPr>
            <p:nvPr/>
          </p:nvGrpSpPr>
          <p:grpSpPr bwMode="auto">
            <a:xfrm>
              <a:off x="412" y="1067"/>
              <a:ext cx="432" cy="262"/>
              <a:chOff x="3288" y="1296"/>
              <a:chExt cx="1080" cy="648"/>
            </a:xfrm>
          </p:grpSpPr>
          <p:sp>
            <p:nvSpPr>
              <p:cNvPr id="39958" name="Rectangle 742"/>
              <p:cNvSpPr>
                <a:spLocks noChangeAspect="1" noChangeArrowheads="1"/>
              </p:cNvSpPr>
              <p:nvPr/>
            </p:nvSpPr>
            <p:spPr bwMode="auto">
              <a:xfrm flipV="1">
                <a:off x="3288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59" name="Rectangle 743"/>
              <p:cNvSpPr>
                <a:spLocks noChangeAspect="1" noChangeArrowheads="1"/>
              </p:cNvSpPr>
              <p:nvPr/>
            </p:nvSpPr>
            <p:spPr bwMode="auto">
              <a:xfrm flipV="1">
                <a:off x="3360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0" name="Rectangle 744"/>
              <p:cNvSpPr>
                <a:spLocks noChangeAspect="1" noChangeArrowheads="1"/>
              </p:cNvSpPr>
              <p:nvPr/>
            </p:nvSpPr>
            <p:spPr bwMode="auto">
              <a:xfrm flipV="1">
                <a:off x="3432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1" name="Rectangle 745"/>
              <p:cNvSpPr>
                <a:spLocks noChangeAspect="1" noChangeArrowheads="1"/>
              </p:cNvSpPr>
              <p:nvPr/>
            </p:nvSpPr>
            <p:spPr bwMode="auto">
              <a:xfrm flipV="1">
                <a:off x="3432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2" name="Rectangle 746"/>
              <p:cNvSpPr>
                <a:spLocks noChangeAspect="1" noChangeArrowheads="1"/>
              </p:cNvSpPr>
              <p:nvPr/>
            </p:nvSpPr>
            <p:spPr bwMode="auto">
              <a:xfrm flipV="1">
                <a:off x="3288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3" name="Rectangle 747"/>
              <p:cNvSpPr>
                <a:spLocks noChangeAspect="1" noChangeArrowheads="1"/>
              </p:cNvSpPr>
              <p:nvPr/>
            </p:nvSpPr>
            <p:spPr bwMode="auto">
              <a:xfrm flipV="1">
                <a:off x="3360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4" name="Rectangle 748"/>
              <p:cNvSpPr>
                <a:spLocks noChangeAspect="1" noChangeArrowheads="1"/>
              </p:cNvSpPr>
              <p:nvPr/>
            </p:nvSpPr>
            <p:spPr bwMode="auto">
              <a:xfrm flipV="1">
                <a:off x="3504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5" name="Rectangle 749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656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6" name="Rectangle 750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7" name="Rectangle 751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584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8" name="Rectangle 752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69" name="Rectangle 753"/>
              <p:cNvSpPr>
                <a:spLocks noChangeAspect="1" noChangeArrowheads="1"/>
              </p:cNvSpPr>
              <p:nvPr/>
            </p:nvSpPr>
            <p:spPr bwMode="auto">
              <a:xfrm flipV="1">
                <a:off x="3648" y="1656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0" name="Rectangle 754"/>
              <p:cNvSpPr>
                <a:spLocks noChangeAspect="1" noChangeArrowheads="1"/>
              </p:cNvSpPr>
              <p:nvPr/>
            </p:nvSpPr>
            <p:spPr bwMode="auto">
              <a:xfrm flipV="1">
                <a:off x="3504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1" name="Rectangle 755"/>
              <p:cNvSpPr>
                <a:spLocks noChangeAspect="1" noChangeArrowheads="1"/>
              </p:cNvSpPr>
              <p:nvPr/>
            </p:nvSpPr>
            <p:spPr bwMode="auto">
              <a:xfrm flipV="1">
                <a:off x="3576" y="151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9972" name="Group 756"/>
              <p:cNvGrpSpPr>
                <a:grpSpLocks noChangeAspect="1"/>
              </p:cNvGrpSpPr>
              <p:nvPr/>
            </p:nvGrpSpPr>
            <p:grpSpPr bwMode="auto">
              <a:xfrm>
                <a:off x="3720" y="1512"/>
                <a:ext cx="216" cy="216"/>
                <a:chOff x="2928" y="2448"/>
                <a:chExt cx="144" cy="144"/>
              </a:xfrm>
            </p:grpSpPr>
            <p:sp>
              <p:nvSpPr>
                <p:cNvPr id="40067" name="Rectangle 75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68" name="Rectangle 75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69" name="Rectangle 75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70" name="Rectangle 76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71" name="Rectangle 76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72" name="Rectangle 76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73" name="Rectangle 76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74" name="Rectangle 76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75" name="Rectangle 76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9973" name="Group 766"/>
              <p:cNvGrpSpPr>
                <a:grpSpLocks noChangeAspect="1"/>
              </p:cNvGrpSpPr>
              <p:nvPr/>
            </p:nvGrpSpPr>
            <p:grpSpPr bwMode="auto">
              <a:xfrm>
                <a:off x="3936" y="1512"/>
                <a:ext cx="216" cy="216"/>
                <a:chOff x="2928" y="2448"/>
                <a:chExt cx="144" cy="144"/>
              </a:xfrm>
            </p:grpSpPr>
            <p:sp>
              <p:nvSpPr>
                <p:cNvPr id="40058" name="Rectangle 76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59" name="Rectangle 76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60" name="Rectangle 769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61" name="Rectangle 77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62" name="Rectangle 77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63" name="Rectangle 77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64" name="Rectangle 77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65" name="Rectangle 77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66" name="Rectangle 77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9974" name="Rectangle 776"/>
              <p:cNvSpPr>
                <a:spLocks noChangeAspect="1" noChangeArrowheads="1"/>
              </p:cNvSpPr>
              <p:nvPr/>
            </p:nvSpPr>
            <p:spPr bwMode="auto">
              <a:xfrm flipV="1">
                <a:off x="3936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5" name="Rectangle 777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87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6" name="Rectangle 778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7" name="Rectangle 779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8" name="Rectangle 780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79" name="Rectangle 781"/>
              <p:cNvSpPr>
                <a:spLocks noChangeAspect="1" noChangeArrowheads="1"/>
              </p:cNvSpPr>
              <p:nvPr/>
            </p:nvSpPr>
            <p:spPr bwMode="auto">
              <a:xfrm flipV="1">
                <a:off x="4080" y="1872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0" name="Rectangle 782"/>
              <p:cNvSpPr>
                <a:spLocks noChangeAspect="1" noChangeArrowheads="1"/>
              </p:cNvSpPr>
              <p:nvPr/>
            </p:nvSpPr>
            <p:spPr bwMode="auto">
              <a:xfrm flipV="1">
                <a:off x="3936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1" name="Rectangle 783"/>
              <p:cNvSpPr>
                <a:spLocks noChangeAspect="1" noChangeArrowheads="1"/>
              </p:cNvSpPr>
              <p:nvPr/>
            </p:nvSpPr>
            <p:spPr bwMode="auto">
              <a:xfrm flipV="1">
                <a:off x="4008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2" name="Rectangle 784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3" name="Rectangle 785"/>
              <p:cNvSpPr>
                <a:spLocks noChangeAspect="1" noChangeArrowheads="1"/>
              </p:cNvSpPr>
              <p:nvPr/>
            </p:nvSpPr>
            <p:spPr bwMode="auto">
              <a:xfrm flipV="1">
                <a:off x="3864" y="1800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4" name="Rectangle 786"/>
              <p:cNvSpPr>
                <a:spLocks noChangeAspect="1" noChangeArrowheads="1"/>
              </p:cNvSpPr>
              <p:nvPr/>
            </p:nvSpPr>
            <p:spPr bwMode="auto">
              <a:xfrm flipV="1">
                <a:off x="3864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5" name="Rectangle 787"/>
              <p:cNvSpPr>
                <a:spLocks noChangeAspect="1" noChangeArrowheads="1"/>
              </p:cNvSpPr>
              <p:nvPr/>
            </p:nvSpPr>
            <p:spPr bwMode="auto">
              <a:xfrm flipV="1">
                <a:off x="3720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986" name="Rectangle 788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728"/>
                <a:ext cx="72" cy="72"/>
              </a:xfrm>
              <a:prstGeom prst="rect">
                <a:avLst/>
              </a:prstGeom>
              <a:noFill/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9987" name="Group 789"/>
              <p:cNvGrpSpPr>
                <a:grpSpLocks noChangeAspect="1"/>
              </p:cNvGrpSpPr>
              <p:nvPr/>
            </p:nvGrpSpPr>
            <p:grpSpPr bwMode="auto">
              <a:xfrm>
                <a:off x="3288" y="1296"/>
                <a:ext cx="216" cy="216"/>
                <a:chOff x="2928" y="2448"/>
                <a:chExt cx="144" cy="144"/>
              </a:xfrm>
            </p:grpSpPr>
            <p:sp>
              <p:nvSpPr>
                <p:cNvPr id="40049" name="Rectangle 79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50" name="Rectangle 79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51" name="Rectangle 79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52" name="Rectangle 79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53" name="Rectangle 79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54" name="Rectangle 79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55" name="Rectangle 79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56" name="Rectangle 79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57" name="Rectangle 79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9988" name="Group 799"/>
              <p:cNvGrpSpPr>
                <a:grpSpLocks noChangeAspect="1"/>
              </p:cNvGrpSpPr>
              <p:nvPr/>
            </p:nvGrpSpPr>
            <p:grpSpPr bwMode="auto">
              <a:xfrm>
                <a:off x="3504" y="1296"/>
                <a:ext cx="216" cy="216"/>
                <a:chOff x="2928" y="2448"/>
                <a:chExt cx="144" cy="144"/>
              </a:xfrm>
            </p:grpSpPr>
            <p:sp>
              <p:nvSpPr>
                <p:cNvPr id="40040" name="Rectangle 80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41" name="Rectangle 80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42" name="Rectangle 80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43" name="Rectangle 80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44" name="Rectangle 80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45" name="Rectangle 80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46" name="Rectangle 80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47" name="Rectangle 80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48" name="Rectangle 80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9989" name="Group 809"/>
              <p:cNvGrpSpPr>
                <a:grpSpLocks noChangeAspect="1"/>
              </p:cNvGrpSpPr>
              <p:nvPr/>
            </p:nvGrpSpPr>
            <p:grpSpPr bwMode="auto">
              <a:xfrm>
                <a:off x="3720" y="1296"/>
                <a:ext cx="216" cy="216"/>
                <a:chOff x="2928" y="2448"/>
                <a:chExt cx="144" cy="144"/>
              </a:xfrm>
            </p:grpSpPr>
            <p:sp>
              <p:nvSpPr>
                <p:cNvPr id="40031" name="Rectangle 81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32" name="Rectangle 81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33" name="Rectangle 81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34" name="Rectangle 81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35" name="Rectangle 81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36" name="Rectangle 81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37" name="Rectangle 81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38" name="Rectangle 81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39" name="Rectangle 81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9990" name="Group 819"/>
              <p:cNvGrpSpPr>
                <a:grpSpLocks noChangeAspect="1"/>
              </p:cNvGrpSpPr>
              <p:nvPr/>
            </p:nvGrpSpPr>
            <p:grpSpPr bwMode="auto">
              <a:xfrm>
                <a:off x="3936" y="1296"/>
                <a:ext cx="216" cy="216"/>
                <a:chOff x="2928" y="2448"/>
                <a:chExt cx="144" cy="144"/>
              </a:xfrm>
            </p:grpSpPr>
            <p:sp>
              <p:nvSpPr>
                <p:cNvPr id="40022" name="Rectangle 82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23" name="Rectangle 82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24" name="Rectangle 82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25" name="Rectangle 82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26" name="Rectangle 82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27" name="Rectangle 82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28" name="Rectangle 82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29" name="Rectangle 82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30" name="Rectangle 82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9991" name="Group 829"/>
              <p:cNvGrpSpPr>
                <a:grpSpLocks noChangeAspect="1"/>
              </p:cNvGrpSpPr>
              <p:nvPr/>
            </p:nvGrpSpPr>
            <p:grpSpPr bwMode="auto">
              <a:xfrm>
                <a:off x="4152" y="1296"/>
                <a:ext cx="216" cy="216"/>
                <a:chOff x="2928" y="2448"/>
                <a:chExt cx="144" cy="144"/>
              </a:xfrm>
            </p:grpSpPr>
            <p:sp>
              <p:nvSpPr>
                <p:cNvPr id="40013" name="Rectangle 83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14" name="Rectangle 83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15" name="Rectangle 83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16" name="Rectangle 83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17" name="Rectangle 83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18" name="Rectangle 83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19" name="Rectangle 83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20" name="Rectangle 83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21" name="Rectangle 83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9992" name="Group 839"/>
              <p:cNvGrpSpPr>
                <a:grpSpLocks noChangeAspect="1"/>
              </p:cNvGrpSpPr>
              <p:nvPr/>
            </p:nvGrpSpPr>
            <p:grpSpPr bwMode="auto">
              <a:xfrm>
                <a:off x="4152" y="1512"/>
                <a:ext cx="216" cy="216"/>
                <a:chOff x="2928" y="2448"/>
                <a:chExt cx="144" cy="144"/>
              </a:xfrm>
            </p:grpSpPr>
            <p:sp>
              <p:nvSpPr>
                <p:cNvPr id="40004" name="Rectangle 84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05" name="Rectangle 84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06" name="Rectangle 84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07" name="Rectangle 84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08" name="Rectangle 84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09" name="Rectangle 84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10" name="Rectangle 84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11" name="Rectangle 84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12" name="Rectangle 84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9993" name="Group 849"/>
              <p:cNvGrpSpPr>
                <a:grpSpLocks noChangeAspect="1"/>
              </p:cNvGrpSpPr>
              <p:nvPr/>
            </p:nvGrpSpPr>
            <p:grpSpPr bwMode="auto">
              <a:xfrm>
                <a:off x="4152" y="1728"/>
                <a:ext cx="216" cy="216"/>
                <a:chOff x="2928" y="2448"/>
                <a:chExt cx="144" cy="144"/>
              </a:xfrm>
            </p:grpSpPr>
            <p:sp>
              <p:nvSpPr>
                <p:cNvPr id="39995" name="Rectangle 85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9996" name="Rectangle 851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9997" name="Rectangle 852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9998" name="Rectangle 85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9999" name="Rectangle 854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96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00" name="Rectangle 855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01" name="Rectangle 856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3024" y="2544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02" name="Rectangle 857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28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40003" name="Rectangle 858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976" y="2448"/>
                  <a:ext cx="48" cy="48"/>
                </a:xfrm>
                <a:prstGeom prst="rect">
                  <a:avLst/>
                </a:prstGeom>
                <a:noFill/>
                <a:ln w="3175">
                  <a:solidFill>
                    <a:srgbClr val="11B11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9994" name="Rectangle 859"/>
              <p:cNvSpPr>
                <a:spLocks noChangeAspect="1" noChangeArrowheads="1"/>
              </p:cNvSpPr>
              <p:nvPr/>
            </p:nvSpPr>
            <p:spPr bwMode="auto">
              <a:xfrm flipV="1">
                <a:off x="3792" y="1800"/>
                <a:ext cx="72" cy="72"/>
              </a:xfrm>
              <a:prstGeom prst="rect">
                <a:avLst/>
              </a:prstGeom>
              <a:solidFill>
                <a:srgbClr val="11B119"/>
              </a:solidFill>
              <a:ln w="3175">
                <a:solidFill>
                  <a:srgbClr val="11B11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9941" name="Text Box 860"/>
          <p:cNvSpPr txBox="1">
            <a:spLocks noChangeArrowheads="1"/>
          </p:cNvSpPr>
          <p:nvPr/>
        </p:nvSpPr>
        <p:spPr bwMode="auto">
          <a:xfrm>
            <a:off x="7949116" y="3066005"/>
            <a:ext cx="12939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dirty="0">
                <a:latin typeface="Arial Narrow" panose="020B0606020202030204" pitchFamily="34" charset="0"/>
              </a:rPr>
              <a:t>Input image</a:t>
            </a:r>
            <a:r>
              <a:rPr lang="en-US" altLang="en-US" sz="1800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9942" name="AutoShape 861"/>
          <p:cNvSpPr>
            <a:spLocks noChangeArrowheads="1"/>
          </p:cNvSpPr>
          <p:nvPr/>
        </p:nvSpPr>
        <p:spPr bwMode="auto">
          <a:xfrm flipH="1">
            <a:off x="5562601" y="1828800"/>
            <a:ext cx="1571625" cy="381000"/>
          </a:xfrm>
          <a:custGeom>
            <a:avLst/>
            <a:gdLst>
              <a:gd name="T0" fmla="*/ 1178719 w 21600"/>
              <a:gd name="T1" fmla="*/ 0 h 21600"/>
              <a:gd name="T2" fmla="*/ 0 w 21600"/>
              <a:gd name="T3" fmla="*/ 190500 h 21600"/>
              <a:gd name="T4" fmla="*/ 1178719 w 21600"/>
              <a:gd name="T5" fmla="*/ 381000 h 21600"/>
              <a:gd name="T6" fmla="*/ 1571625 w 21600"/>
              <a:gd name="T7" fmla="*/ 1905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11B119"/>
          </a:solidFill>
          <a:ln w="9525">
            <a:solidFill>
              <a:srgbClr val="11B11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862"/>
          <p:cNvSpPr txBox="1">
            <a:spLocks noChangeArrowheads="1"/>
          </p:cNvSpPr>
          <p:nvPr/>
        </p:nvSpPr>
        <p:spPr bwMode="auto">
          <a:xfrm>
            <a:off x="5653088" y="1323976"/>
            <a:ext cx="16621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>
                <a:latin typeface="Trebuchet MS" panose="020B0603020202020204" pitchFamily="34" charset="0"/>
              </a:rPr>
              <a:t>non-parametric</a:t>
            </a:r>
          </a:p>
          <a:p>
            <a:pPr algn="ctr"/>
            <a:r>
              <a:rPr lang="en-US" altLang="en-US" sz="1600" b="1">
                <a:latin typeface="Trebuchet MS" panose="020B0603020202020204" pitchFamily="34" charset="0"/>
              </a:rPr>
              <a:t>sampling</a:t>
            </a:r>
          </a:p>
        </p:txBody>
      </p:sp>
      <p:grpSp>
        <p:nvGrpSpPr>
          <p:cNvPr id="80735" name="Group 863"/>
          <p:cNvGrpSpPr>
            <a:grpSpLocks/>
          </p:cNvGrpSpPr>
          <p:nvPr/>
        </p:nvGrpSpPr>
        <p:grpSpPr bwMode="auto">
          <a:xfrm>
            <a:off x="351631" y="1219201"/>
            <a:ext cx="11840369" cy="5259388"/>
            <a:chOff x="192" y="1002"/>
            <a:chExt cx="5472" cy="3313"/>
          </a:xfrm>
        </p:grpSpPr>
        <p:sp>
          <p:nvSpPr>
            <p:cNvPr id="39945" name="Rectangle 864"/>
            <p:cNvSpPr>
              <a:spLocks noChangeAspect="1" noChangeArrowheads="1"/>
            </p:cNvSpPr>
            <p:nvPr/>
          </p:nvSpPr>
          <p:spPr bwMode="auto">
            <a:xfrm flipV="1">
              <a:off x="960" y="1356"/>
              <a:ext cx="648" cy="648"/>
            </a:xfrm>
            <a:prstGeom prst="rect">
              <a:avLst/>
            </a:prstGeom>
            <a:solidFill>
              <a:srgbClr val="11B119"/>
            </a:solidFill>
            <a:ln w="12700">
              <a:solidFill>
                <a:srgbClr val="11B11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6" name="Rectangle 865"/>
            <p:cNvSpPr>
              <a:spLocks noChangeAspect="1" noChangeArrowheads="1"/>
            </p:cNvSpPr>
            <p:nvPr/>
          </p:nvSpPr>
          <p:spPr bwMode="auto">
            <a:xfrm flipV="1">
              <a:off x="4104" y="1614"/>
              <a:ext cx="252" cy="252"/>
            </a:xfrm>
            <a:prstGeom prst="rect">
              <a:avLst/>
            </a:prstGeom>
            <a:solidFill>
              <a:srgbClr val="11B119"/>
            </a:solidFill>
            <a:ln w="12700">
              <a:solidFill>
                <a:srgbClr val="11B11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7" name="Rectangle 866"/>
            <p:cNvSpPr>
              <a:spLocks noChangeAspect="1" noChangeArrowheads="1"/>
            </p:cNvSpPr>
            <p:nvPr/>
          </p:nvSpPr>
          <p:spPr bwMode="auto">
            <a:xfrm flipV="1">
              <a:off x="3813" y="1002"/>
              <a:ext cx="252" cy="252"/>
            </a:xfrm>
            <a:prstGeom prst="rect">
              <a:avLst/>
            </a:prstGeom>
            <a:solidFill>
              <a:srgbClr val="11B119"/>
            </a:solidFill>
            <a:ln w="12700">
              <a:solidFill>
                <a:srgbClr val="11B11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8" name="Rectangle 867"/>
            <p:cNvSpPr>
              <a:spLocks noChangeAspect="1" noChangeArrowheads="1"/>
            </p:cNvSpPr>
            <p:nvPr/>
          </p:nvSpPr>
          <p:spPr bwMode="auto">
            <a:xfrm flipV="1">
              <a:off x="4722" y="1212"/>
              <a:ext cx="252" cy="252"/>
            </a:xfrm>
            <a:prstGeom prst="rect">
              <a:avLst/>
            </a:prstGeom>
            <a:solidFill>
              <a:srgbClr val="11B119"/>
            </a:solidFill>
            <a:ln w="12700">
              <a:solidFill>
                <a:srgbClr val="11B11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49" name="Rectangle 868"/>
            <p:cNvSpPr>
              <a:spLocks noChangeAspect="1" noChangeArrowheads="1"/>
            </p:cNvSpPr>
            <p:nvPr/>
          </p:nvSpPr>
          <p:spPr bwMode="auto">
            <a:xfrm flipV="1">
              <a:off x="4986" y="1815"/>
              <a:ext cx="252" cy="252"/>
            </a:xfrm>
            <a:prstGeom prst="rect">
              <a:avLst/>
            </a:prstGeom>
            <a:solidFill>
              <a:srgbClr val="11B119"/>
            </a:solidFill>
            <a:ln w="12700">
              <a:solidFill>
                <a:srgbClr val="11B11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741" name="Rectangle 869"/>
            <p:cNvSpPr>
              <a:spLocks noChangeArrowheads="1"/>
            </p:cNvSpPr>
            <p:nvPr/>
          </p:nvSpPr>
          <p:spPr bwMode="auto">
            <a:xfrm>
              <a:off x="950" y="1699"/>
              <a:ext cx="24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altLang="en-US" sz="27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</a:rPr>
                <a:t>B</a:t>
              </a:r>
              <a:endParaRPr lang="en-US" altLang="en-US" sz="2700" b="1">
                <a:effectLst>
                  <a:outerShdw blurRad="38100" dist="38100" dir="2700000" algn="tl">
                    <a:srgbClr val="C0C0C0"/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39951" name="Rectangle 870"/>
            <p:cNvSpPr>
              <a:spLocks noChangeArrowheads="1"/>
            </p:cNvSpPr>
            <p:nvPr/>
          </p:nvSpPr>
          <p:spPr bwMode="auto">
            <a:xfrm>
              <a:off x="192" y="2557"/>
              <a:ext cx="5472" cy="1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en-US" sz="2800" b="1" dirty="0">
                  <a:latin typeface="Arial Narrow" panose="020B0606020202030204" pitchFamily="34" charset="0"/>
                </a:rPr>
                <a:t> Idea</a:t>
              </a:r>
              <a:r>
                <a:rPr lang="en-US" altLang="en-US" sz="2800" dirty="0">
                  <a:latin typeface="Arial Narrow" panose="020B0606020202030204" pitchFamily="34" charset="0"/>
                </a:rPr>
                <a:t>: let’s combine random block placement of Chaos Mosaic with spatial constraints of </a:t>
              </a:r>
              <a:r>
                <a:rPr lang="en-US" altLang="en-US" sz="2800" dirty="0" err="1">
                  <a:latin typeface="Arial Narrow" panose="020B0606020202030204" pitchFamily="34" charset="0"/>
                </a:rPr>
                <a:t>Efros</a:t>
              </a:r>
              <a:r>
                <a:rPr lang="en-US" altLang="en-US" sz="2800" dirty="0">
                  <a:latin typeface="Arial Narrow" panose="020B0606020202030204" pitchFamily="34" charset="0"/>
                </a:rPr>
                <a:t> &amp; Leung</a:t>
              </a:r>
            </a:p>
            <a:p>
              <a:pPr algn="just" eaLnBrk="1" hangingPunct="1">
                <a:spcBef>
                  <a:spcPct val="50000"/>
                </a:spcBef>
              </a:pPr>
              <a:r>
                <a:rPr lang="en-US" altLang="en-US" sz="2800" dirty="0">
                  <a:latin typeface="Arial Narrow" panose="020B0606020202030204" pitchFamily="34" charset="0"/>
                </a:rPr>
                <a:t> Unit of synthesis is a block</a:t>
              </a:r>
            </a:p>
            <a:p>
              <a:pPr algn="just" eaLnBrk="1" hangingPunct="1">
                <a:spcBef>
                  <a:spcPct val="50000"/>
                </a:spcBef>
              </a:pPr>
              <a:r>
                <a:rPr lang="en-GB" altLang="en-US" sz="2800" dirty="0">
                  <a:latin typeface="Arial Narrow" panose="020B0606020202030204" pitchFamily="34" charset="0"/>
                </a:rPr>
                <a:t>Exactly the same but now we want P(</a:t>
              </a:r>
              <a:r>
                <a:rPr lang="en-GB" altLang="en-US" sz="2800" b="1" dirty="0">
                  <a:latin typeface="Arial Narrow" panose="020B0606020202030204" pitchFamily="34" charset="0"/>
                </a:rPr>
                <a:t>B</a:t>
              </a:r>
              <a:r>
                <a:rPr lang="en-GB" altLang="en-US" sz="2800" dirty="0">
                  <a:latin typeface="Arial Narrow" panose="020B0606020202030204" pitchFamily="34" charset="0"/>
                </a:rPr>
                <a:t>|N(</a:t>
              </a:r>
              <a:r>
                <a:rPr lang="en-GB" altLang="en-US" sz="2800" b="1" dirty="0">
                  <a:latin typeface="Arial Narrow" panose="020B0606020202030204" pitchFamily="34" charset="0"/>
                </a:rPr>
                <a:t>B</a:t>
              </a:r>
              <a:r>
                <a:rPr lang="en-GB" altLang="en-US" sz="2800" dirty="0">
                  <a:latin typeface="Arial Narrow" panose="020B0606020202030204" pitchFamily="34" charset="0"/>
                </a:rPr>
                <a:t>))</a:t>
              </a:r>
            </a:p>
            <a:p>
              <a:pPr algn="just" eaLnBrk="1" hangingPunct="1">
                <a:spcBef>
                  <a:spcPct val="50000"/>
                </a:spcBef>
              </a:pPr>
              <a:r>
                <a:rPr lang="en-GB" altLang="en-US" sz="2800" dirty="0">
                  <a:latin typeface="Arial Narrow" panose="020B0606020202030204" pitchFamily="34" charset="0"/>
                </a:rPr>
                <a:t>Much faster: synthesize all pixels in a block at once</a:t>
              </a:r>
            </a:p>
          </p:txBody>
        </p:sp>
        <p:sp>
          <p:nvSpPr>
            <p:cNvPr id="39952" name="Text Box 871"/>
            <p:cNvSpPr txBox="1">
              <a:spLocks noChangeArrowheads="1"/>
            </p:cNvSpPr>
            <p:nvPr/>
          </p:nvSpPr>
          <p:spPr bwMode="auto">
            <a:xfrm>
              <a:off x="1136" y="2342"/>
              <a:ext cx="10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1" dirty="0">
                  <a:latin typeface="Arial Narrow" panose="020B0606020202030204" pitchFamily="34" charset="0"/>
                </a:rPr>
                <a:t>Synthesizing a block</a:t>
              </a:r>
              <a:endParaRPr lang="en-US" altLang="en-US" sz="1600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64395"/>
      </p:ext>
    </p:extLst>
  </p:cSld>
  <p:clrMapOvr>
    <a:masterClrMapping/>
  </p:clrMapOvr>
  <p:transition advTm="674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:\figs\soft\bti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74638"/>
            <a:ext cx="1096963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105401" y="1295401"/>
            <a:ext cx="177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latin typeface="Trebuchet MS" panose="020B0603020202020204" pitchFamily="34" charset="0"/>
              </a:rPr>
              <a:t>Input texture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362201" y="2208213"/>
            <a:ext cx="544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latin typeface="Trebuchet MS" panose="020B0603020202020204" pitchFamily="34" charset="0"/>
              </a:rPr>
              <a:t>B1</a:t>
            </a:r>
            <a:endParaRPr lang="en-US" altLang="en-US">
              <a:latin typeface="Trebuchet MS" panose="020B0603020202020204" pitchFamily="34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494088" y="2208213"/>
            <a:ext cx="544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latin typeface="Trebuchet MS" panose="020B0603020202020204" pitchFamily="34" charset="0"/>
              </a:rPr>
              <a:t>B2</a:t>
            </a:r>
            <a:endParaRPr lang="en-US" altLang="en-US">
              <a:latin typeface="Trebuchet MS" panose="020B0603020202020204" pitchFamily="34" charset="0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030414" y="3113089"/>
            <a:ext cx="25352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>
                <a:latin typeface="Trebuchet MS" panose="020B0603020202020204" pitchFamily="34" charset="0"/>
              </a:rPr>
              <a:t>Random placement </a:t>
            </a:r>
          </a:p>
          <a:p>
            <a:pPr algn="ctr"/>
            <a:r>
              <a:rPr lang="en-US" altLang="en-US" sz="2000" b="1">
                <a:latin typeface="Trebuchet MS" panose="020B0603020202020204" pitchFamily="34" charset="0"/>
              </a:rPr>
              <a:t>of blocks 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H="1">
            <a:off x="6324600" y="533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781801" y="304801"/>
            <a:ext cx="790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Trebuchet MS" panose="020B0603020202020204" pitchFamily="34" charset="0"/>
              </a:rPr>
              <a:t>block</a:t>
            </a:r>
          </a:p>
        </p:txBody>
      </p:sp>
      <p:pic>
        <p:nvPicPr>
          <p:cNvPr id="40969" name="Picture 9" descr="H:\figs\tile_rand_cut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3968750"/>
            <a:ext cx="26606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10" descr="H:\figs\tile_rand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8750"/>
            <a:ext cx="26606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5791200" y="533400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9164" name="Group 12"/>
          <p:cNvGrpSpPr>
            <a:grpSpLocks/>
          </p:cNvGrpSpPr>
          <p:nvPr/>
        </p:nvGrpSpPr>
        <p:grpSpPr bwMode="auto">
          <a:xfrm>
            <a:off x="4692650" y="1828800"/>
            <a:ext cx="2903538" cy="4800600"/>
            <a:chOff x="1996" y="1152"/>
            <a:chExt cx="1829" cy="3024"/>
          </a:xfrm>
        </p:grpSpPr>
        <p:sp>
          <p:nvSpPr>
            <p:cNvPr id="40986" name="Line 13"/>
            <p:cNvSpPr>
              <a:spLocks noChangeShapeType="1"/>
            </p:cNvSpPr>
            <p:nvPr/>
          </p:nvSpPr>
          <p:spPr bwMode="auto">
            <a:xfrm flipV="1">
              <a:off x="2832" y="115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Text Box 14"/>
            <p:cNvSpPr txBox="1">
              <a:spLocks noChangeArrowheads="1"/>
            </p:cNvSpPr>
            <p:nvPr/>
          </p:nvSpPr>
          <p:spPr bwMode="auto">
            <a:xfrm>
              <a:off x="2304" y="1391"/>
              <a:ext cx="3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latin typeface="Trebuchet MS" panose="020B0603020202020204" pitchFamily="34" charset="0"/>
                </a:rPr>
                <a:t>B1</a:t>
              </a:r>
              <a:endParaRPr lang="en-US" altLang="en-US">
                <a:latin typeface="Trebuchet MS" panose="020B0603020202020204" pitchFamily="34" charset="0"/>
              </a:endParaRPr>
            </a:p>
          </p:txBody>
        </p:sp>
        <p:sp>
          <p:nvSpPr>
            <p:cNvPr id="40988" name="Text Box 15"/>
            <p:cNvSpPr txBox="1">
              <a:spLocks noChangeArrowheads="1"/>
            </p:cNvSpPr>
            <p:nvPr/>
          </p:nvSpPr>
          <p:spPr bwMode="auto">
            <a:xfrm>
              <a:off x="3024" y="1392"/>
              <a:ext cx="3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latin typeface="Trebuchet MS" panose="020B0603020202020204" pitchFamily="34" charset="0"/>
                </a:rPr>
                <a:t>B2</a:t>
              </a:r>
              <a:endParaRPr lang="en-US" altLang="en-US">
                <a:latin typeface="Trebuchet MS" panose="020B0603020202020204" pitchFamily="34" charset="0"/>
              </a:endParaRPr>
            </a:p>
          </p:txBody>
        </p:sp>
        <p:sp>
          <p:nvSpPr>
            <p:cNvPr id="40989" name="Text Box 16"/>
            <p:cNvSpPr txBox="1">
              <a:spLocks noChangeArrowheads="1"/>
            </p:cNvSpPr>
            <p:nvPr/>
          </p:nvSpPr>
          <p:spPr bwMode="auto">
            <a:xfrm>
              <a:off x="1996" y="1960"/>
              <a:ext cx="182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>
                  <a:latin typeface="Trebuchet MS" panose="020B0603020202020204" pitchFamily="34" charset="0"/>
                </a:rPr>
                <a:t>Neighboring blocks</a:t>
              </a:r>
            </a:p>
            <a:p>
              <a:pPr algn="ctr"/>
              <a:r>
                <a:rPr lang="en-US" altLang="en-US" sz="2000" b="1">
                  <a:latin typeface="Trebuchet MS" panose="020B0603020202020204" pitchFamily="34" charset="0"/>
                </a:rPr>
                <a:t>constrained by overlap</a:t>
              </a:r>
            </a:p>
          </p:txBody>
        </p:sp>
        <p:pic>
          <p:nvPicPr>
            <p:cNvPr id="40990" name="Picture 17" descr="H:\figs\tile_match_cut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500"/>
              <a:ext cx="1676" cy="1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1" name="Rectangle 18" descr="5%"/>
            <p:cNvSpPr>
              <a:spLocks noChangeAspect="1" noChangeArrowheads="1"/>
            </p:cNvSpPr>
            <p:nvPr/>
          </p:nvSpPr>
          <p:spPr bwMode="auto">
            <a:xfrm>
              <a:off x="2256" y="1152"/>
              <a:ext cx="720" cy="720"/>
            </a:xfrm>
            <a:prstGeom prst="rect">
              <a:avLst/>
            </a:prstGeom>
            <a:noFill/>
            <a:ln w="28575">
              <a:solidFill>
                <a:srgbClr val="504A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1E42F8"/>
                    </a:fgClr>
                    <a:bgClr>
                      <a:schemeClr val="bg1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2" name="Rectangle 19"/>
            <p:cNvSpPr>
              <a:spLocks noChangeAspect="1" noChangeArrowheads="1"/>
            </p:cNvSpPr>
            <p:nvPr/>
          </p:nvSpPr>
          <p:spPr bwMode="auto">
            <a:xfrm>
              <a:off x="2688" y="1152"/>
              <a:ext cx="720" cy="7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0973" name="Rectangle 20"/>
          <p:cNvSpPr>
            <a:spLocks noChangeAspect="1" noChangeArrowheads="1"/>
          </p:cNvSpPr>
          <p:nvPr/>
        </p:nvSpPr>
        <p:spPr bwMode="auto">
          <a:xfrm>
            <a:off x="3200400" y="1828800"/>
            <a:ext cx="114300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9173" name="Group 21"/>
          <p:cNvGrpSpPr>
            <a:grpSpLocks/>
          </p:cNvGrpSpPr>
          <p:nvPr/>
        </p:nvGrpSpPr>
        <p:grpSpPr bwMode="auto">
          <a:xfrm>
            <a:off x="7696200" y="1828800"/>
            <a:ext cx="2660650" cy="4794250"/>
            <a:chOff x="3888" y="1152"/>
            <a:chExt cx="1676" cy="3020"/>
          </a:xfrm>
        </p:grpSpPr>
        <p:sp>
          <p:nvSpPr>
            <p:cNvPr id="40978" name="Freeform 22"/>
            <p:cNvSpPr>
              <a:spLocks/>
            </p:cNvSpPr>
            <p:nvPr/>
          </p:nvSpPr>
          <p:spPr bwMode="auto">
            <a:xfrm>
              <a:off x="4648" y="1152"/>
              <a:ext cx="104" cy="720"/>
            </a:xfrm>
            <a:custGeom>
              <a:avLst/>
              <a:gdLst>
                <a:gd name="T0" fmla="*/ 56 w 104"/>
                <a:gd name="T1" fmla="*/ 0 h 720"/>
                <a:gd name="T2" fmla="*/ 8 w 104"/>
                <a:gd name="T3" fmla="*/ 192 h 720"/>
                <a:gd name="T4" fmla="*/ 104 w 104"/>
                <a:gd name="T5" fmla="*/ 432 h 720"/>
                <a:gd name="T6" fmla="*/ 8 w 104"/>
                <a:gd name="T7" fmla="*/ 624 h 720"/>
                <a:gd name="T8" fmla="*/ 56 w 104"/>
                <a:gd name="T9" fmla="*/ 720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" h="720">
                  <a:moveTo>
                    <a:pt x="56" y="0"/>
                  </a:moveTo>
                  <a:cubicBezTo>
                    <a:pt x="28" y="60"/>
                    <a:pt x="0" y="120"/>
                    <a:pt x="8" y="192"/>
                  </a:cubicBezTo>
                  <a:cubicBezTo>
                    <a:pt x="16" y="264"/>
                    <a:pt x="104" y="360"/>
                    <a:pt x="104" y="432"/>
                  </a:cubicBezTo>
                  <a:cubicBezTo>
                    <a:pt x="104" y="504"/>
                    <a:pt x="16" y="576"/>
                    <a:pt x="8" y="624"/>
                  </a:cubicBezTo>
                  <a:cubicBezTo>
                    <a:pt x="0" y="672"/>
                    <a:pt x="48" y="704"/>
                    <a:pt x="56" y="72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Text Box 23"/>
            <p:cNvSpPr txBox="1">
              <a:spLocks noChangeArrowheads="1"/>
            </p:cNvSpPr>
            <p:nvPr/>
          </p:nvSpPr>
          <p:spPr bwMode="auto">
            <a:xfrm>
              <a:off x="4172" y="1391"/>
              <a:ext cx="3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latin typeface="Trebuchet MS" panose="020B0603020202020204" pitchFamily="34" charset="0"/>
                </a:rPr>
                <a:t>B1</a:t>
              </a:r>
              <a:endParaRPr lang="en-US" altLang="en-US">
                <a:latin typeface="Trebuchet MS" panose="020B0603020202020204" pitchFamily="34" charset="0"/>
              </a:endParaRPr>
            </a:p>
          </p:txBody>
        </p:sp>
        <p:sp>
          <p:nvSpPr>
            <p:cNvPr id="40980" name="Text Box 24"/>
            <p:cNvSpPr txBox="1">
              <a:spLocks noChangeArrowheads="1"/>
            </p:cNvSpPr>
            <p:nvPr/>
          </p:nvSpPr>
          <p:spPr bwMode="auto">
            <a:xfrm>
              <a:off x="4892" y="1391"/>
              <a:ext cx="3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latin typeface="Trebuchet MS" panose="020B0603020202020204" pitchFamily="34" charset="0"/>
                </a:rPr>
                <a:t>B2</a:t>
              </a:r>
              <a:endParaRPr lang="en-US" altLang="en-US">
                <a:latin typeface="Trebuchet MS" panose="020B0603020202020204" pitchFamily="34" charset="0"/>
              </a:endParaRPr>
            </a:p>
          </p:txBody>
        </p:sp>
        <p:sp>
          <p:nvSpPr>
            <p:cNvPr id="40981" name="Text Box 25"/>
            <p:cNvSpPr txBox="1">
              <a:spLocks noChangeArrowheads="1"/>
            </p:cNvSpPr>
            <p:nvPr/>
          </p:nvSpPr>
          <p:spPr bwMode="auto">
            <a:xfrm>
              <a:off x="4262" y="1946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982" name="Text Box 26"/>
            <p:cNvSpPr txBox="1">
              <a:spLocks noChangeArrowheads="1"/>
            </p:cNvSpPr>
            <p:nvPr/>
          </p:nvSpPr>
          <p:spPr bwMode="auto">
            <a:xfrm>
              <a:off x="4144" y="1960"/>
              <a:ext cx="113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>
                  <a:latin typeface="Trebuchet MS" panose="020B0603020202020204" pitchFamily="34" charset="0"/>
                </a:rPr>
                <a:t>Minimal error</a:t>
              </a:r>
            </a:p>
            <a:p>
              <a:pPr algn="ctr"/>
              <a:r>
                <a:rPr lang="en-US" altLang="en-US" sz="2000" b="1">
                  <a:latin typeface="Trebuchet MS" panose="020B0603020202020204" pitchFamily="34" charset="0"/>
                </a:rPr>
                <a:t>boundary cut</a:t>
              </a:r>
            </a:p>
          </p:txBody>
        </p:sp>
        <p:pic>
          <p:nvPicPr>
            <p:cNvPr id="40983" name="Picture 27" descr="H:\figs\tile_DP_cut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496"/>
              <a:ext cx="1676" cy="1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84" name="Rectangle 28" descr="5%"/>
            <p:cNvSpPr>
              <a:spLocks noChangeAspect="1" noChangeArrowheads="1"/>
            </p:cNvSpPr>
            <p:nvPr/>
          </p:nvSpPr>
          <p:spPr bwMode="auto">
            <a:xfrm>
              <a:off x="4128" y="1152"/>
              <a:ext cx="720" cy="720"/>
            </a:xfrm>
            <a:prstGeom prst="rect">
              <a:avLst/>
            </a:prstGeom>
            <a:noFill/>
            <a:ln w="28575">
              <a:solidFill>
                <a:srgbClr val="504A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1E42F8"/>
                    </a:fgClr>
                    <a:bgClr>
                      <a:schemeClr val="bg1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85" name="Rectangle 29"/>
            <p:cNvSpPr>
              <a:spLocks noChangeAspect="1" noChangeArrowheads="1"/>
            </p:cNvSpPr>
            <p:nvPr/>
          </p:nvSpPr>
          <p:spPr bwMode="auto">
            <a:xfrm>
              <a:off x="4560" y="1152"/>
              <a:ext cx="720" cy="7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0975" name="Rectangle 30" descr="5%"/>
          <p:cNvSpPr>
            <a:spLocks noChangeAspect="1" noChangeArrowheads="1"/>
          </p:cNvSpPr>
          <p:nvPr/>
        </p:nvSpPr>
        <p:spPr bwMode="auto">
          <a:xfrm>
            <a:off x="2032000" y="1828800"/>
            <a:ext cx="1143000" cy="1143000"/>
          </a:xfrm>
          <a:prstGeom prst="rect">
            <a:avLst/>
          </a:prstGeom>
          <a:noFill/>
          <a:ln w="28575">
            <a:solidFill>
              <a:srgbClr val="504A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1E42F8"/>
                  </a:fgClr>
                  <a:bgClr>
                    <a:schemeClr val="bg1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9183" name="Picture 31" descr="H:\figs\tile_match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3962400"/>
            <a:ext cx="26606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84" name="Picture 32" descr="H:\figs\tile_DP.t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962400"/>
            <a:ext cx="26606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181864"/>
      </p:ext>
    </p:extLst>
  </p:cSld>
  <p:clrMapOvr>
    <a:masterClrMapping/>
  </p:clrMapOvr>
  <p:transition advTm="1211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6886576" y="4114800"/>
            <a:ext cx="3248025" cy="2286000"/>
            <a:chOff x="3378" y="2736"/>
            <a:chExt cx="2046" cy="1440"/>
          </a:xfrm>
        </p:grpSpPr>
        <p:pic>
          <p:nvPicPr>
            <p:cNvPr id="42015" name="Picture 3" descr="H:\figs\left2.tif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8" y="2736"/>
              <a:ext cx="105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16" name="Picture 4" descr="H:\figs\right2.t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736"/>
              <a:ext cx="105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17" name="Text Box 5"/>
            <p:cNvSpPr txBox="1">
              <a:spLocks noChangeArrowheads="1"/>
            </p:cNvSpPr>
            <p:nvPr/>
          </p:nvSpPr>
          <p:spPr bwMode="auto">
            <a:xfrm>
              <a:off x="3381" y="3888"/>
              <a:ext cx="19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latin typeface="Trebuchet MS" panose="020B0603020202020204" pitchFamily="34" charset="0"/>
                </a:rPr>
                <a:t>min. error boundary</a:t>
              </a:r>
            </a:p>
          </p:txBody>
        </p:sp>
      </p:grpSp>
      <p:pic>
        <p:nvPicPr>
          <p:cNvPr id="41987" name="Picture 6" descr="H:\figs\right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00200"/>
            <a:ext cx="167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7" descr="H:\figs\left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167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93038" cy="541338"/>
          </a:xfrm>
        </p:spPr>
        <p:txBody>
          <a:bodyPr/>
          <a:lstStyle/>
          <a:p>
            <a:pPr eaLnBrk="1" hangingPunct="1"/>
            <a:r>
              <a:rPr lang="en-US" altLang="en-US" sz="3200"/>
              <a:t>Minimal error boundary</a:t>
            </a:r>
          </a:p>
        </p:txBody>
      </p:sp>
      <p:pic>
        <p:nvPicPr>
          <p:cNvPr id="41990" name="Picture 9" descr="H:\figs\result2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1600200"/>
            <a:ext cx="294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8305800" y="4114801"/>
            <a:ext cx="1828800" cy="1692275"/>
            <a:chOff x="4272" y="2736"/>
            <a:chExt cx="1152" cy="1066"/>
          </a:xfrm>
        </p:grpSpPr>
        <p:pic>
          <p:nvPicPr>
            <p:cNvPr id="42013" name="Picture 11" descr="H:\figs\right2.t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2736"/>
              <a:ext cx="105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14" name="Rectangle 12"/>
            <p:cNvSpPr>
              <a:spLocks noChangeArrowheads="1"/>
            </p:cNvSpPr>
            <p:nvPr/>
          </p:nvSpPr>
          <p:spPr bwMode="auto">
            <a:xfrm>
              <a:off x="5328" y="2736"/>
              <a:ext cx="96" cy="1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0189" name="Group 13"/>
          <p:cNvGrpSpPr>
            <a:grpSpLocks/>
          </p:cNvGrpSpPr>
          <p:nvPr/>
        </p:nvGrpSpPr>
        <p:grpSpPr bwMode="auto">
          <a:xfrm>
            <a:off x="6886576" y="4114800"/>
            <a:ext cx="3268663" cy="1689100"/>
            <a:chOff x="3378" y="2736"/>
            <a:chExt cx="2059" cy="1064"/>
          </a:xfrm>
        </p:grpSpPr>
        <p:sp>
          <p:nvSpPr>
            <p:cNvPr id="42011" name="Rectangle 14"/>
            <p:cNvSpPr>
              <a:spLocks noChangeArrowheads="1"/>
            </p:cNvSpPr>
            <p:nvPr/>
          </p:nvSpPr>
          <p:spPr bwMode="auto">
            <a:xfrm>
              <a:off x="5184" y="2736"/>
              <a:ext cx="253" cy="1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42012" name="Picture 15" descr="H:\figs\result.t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8" y="2736"/>
              <a:ext cx="185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93" name="Text Box 16"/>
          <p:cNvSpPr txBox="1">
            <a:spLocks noChangeArrowheads="1"/>
          </p:cNvSpPr>
          <p:nvPr/>
        </p:nvSpPr>
        <p:spPr bwMode="auto">
          <a:xfrm>
            <a:off x="2590800" y="1066800"/>
            <a:ext cx="284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latin typeface="Trebuchet MS" panose="020B0603020202020204" pitchFamily="34" charset="0"/>
              </a:rPr>
              <a:t>overlapping blocks</a:t>
            </a:r>
          </a:p>
        </p:txBody>
      </p:sp>
      <p:sp>
        <p:nvSpPr>
          <p:cNvPr id="41994" name="Text Box 17"/>
          <p:cNvSpPr txBox="1">
            <a:spLocks noChangeArrowheads="1"/>
          </p:cNvSpPr>
          <p:nvPr/>
        </p:nvSpPr>
        <p:spPr bwMode="auto">
          <a:xfrm>
            <a:off x="6913564" y="1066800"/>
            <a:ext cx="270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latin typeface="Trebuchet MS" panose="020B0603020202020204" pitchFamily="34" charset="0"/>
              </a:rPr>
              <a:t>vertical boundary</a:t>
            </a:r>
          </a:p>
        </p:txBody>
      </p:sp>
      <p:sp>
        <p:nvSpPr>
          <p:cNvPr id="41995" name="AutoShape 18"/>
          <p:cNvSpPr>
            <a:spLocks noChangeArrowheads="1"/>
          </p:cNvSpPr>
          <p:nvPr/>
        </p:nvSpPr>
        <p:spPr bwMode="auto">
          <a:xfrm>
            <a:off x="6019800" y="2209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95" name="Group 19"/>
          <p:cNvGrpSpPr>
            <a:grpSpLocks/>
          </p:cNvGrpSpPr>
          <p:nvPr/>
        </p:nvGrpSpPr>
        <p:grpSpPr bwMode="auto">
          <a:xfrm>
            <a:off x="2438400" y="1590676"/>
            <a:ext cx="3429000" cy="4810125"/>
            <a:chOff x="576" y="1146"/>
            <a:chExt cx="2160" cy="3030"/>
          </a:xfrm>
        </p:grpSpPr>
        <p:pic>
          <p:nvPicPr>
            <p:cNvPr id="41998" name="Picture 20" descr="H:\figs\err.ti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" y="2736"/>
              <a:ext cx="25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9" name="Picture 21" descr="H:\figs\left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0"/>
            <a:stretch>
              <a:fillRect/>
            </a:stretch>
          </p:blipFill>
          <p:spPr bwMode="auto">
            <a:xfrm>
              <a:off x="720" y="2736"/>
              <a:ext cx="264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00" name="Picture 22" descr="H:\figs\right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37"/>
            <a:stretch>
              <a:fillRect/>
            </a:stretch>
          </p:blipFill>
          <p:spPr bwMode="auto">
            <a:xfrm>
              <a:off x="1440" y="2736"/>
              <a:ext cx="252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1008" y="2611"/>
              <a:ext cx="418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7200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</a:rPr>
                <a:t>_</a:t>
              </a:r>
            </a:p>
          </p:txBody>
        </p:sp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1968" y="2880"/>
              <a:ext cx="425" cy="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6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</a:rPr>
                <a:t>=</a:t>
              </a:r>
            </a:p>
          </p:txBody>
        </p:sp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1824" y="2400"/>
              <a:ext cx="296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4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  <p:sp>
          <p:nvSpPr>
            <p:cNvPr id="42004" name="Line 26"/>
            <p:cNvSpPr>
              <a:spLocks noChangeShapeType="1"/>
            </p:cNvSpPr>
            <p:nvPr/>
          </p:nvSpPr>
          <p:spPr bwMode="auto">
            <a:xfrm flipH="1">
              <a:off x="1584" y="2304"/>
              <a:ext cx="192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AutoShape 27"/>
            <p:cNvSpPr>
              <a:spLocks noChangeArrowheads="1"/>
            </p:cNvSpPr>
            <p:nvPr/>
          </p:nvSpPr>
          <p:spPr bwMode="auto">
            <a:xfrm>
              <a:off x="576" y="2640"/>
              <a:ext cx="1248" cy="1248"/>
            </a:xfrm>
            <a:prstGeom prst="bracketPair">
              <a:avLst>
                <a:gd name="adj" fmla="val 713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6" name="Line 28"/>
            <p:cNvSpPr>
              <a:spLocks noChangeShapeType="1"/>
            </p:cNvSpPr>
            <p:nvPr/>
          </p:nvSpPr>
          <p:spPr bwMode="auto">
            <a:xfrm flipH="1">
              <a:off x="1056" y="2304"/>
              <a:ext cx="192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Rectangle 29"/>
            <p:cNvSpPr>
              <a:spLocks noChangeArrowheads="1"/>
            </p:cNvSpPr>
            <p:nvPr/>
          </p:nvSpPr>
          <p:spPr bwMode="auto">
            <a:xfrm>
              <a:off x="1680" y="1146"/>
              <a:ext cx="253" cy="1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8" name="Rectangle 30"/>
            <p:cNvSpPr>
              <a:spLocks noChangeArrowheads="1"/>
            </p:cNvSpPr>
            <p:nvPr/>
          </p:nvSpPr>
          <p:spPr bwMode="auto">
            <a:xfrm>
              <a:off x="1236" y="1146"/>
              <a:ext cx="253" cy="1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009" name="Text Box 31"/>
            <p:cNvSpPr txBox="1">
              <a:spLocks noChangeArrowheads="1"/>
            </p:cNvSpPr>
            <p:nvPr/>
          </p:nvSpPr>
          <p:spPr bwMode="auto">
            <a:xfrm>
              <a:off x="944" y="3888"/>
              <a:ext cx="1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latin typeface="Trebuchet MS" panose="020B0603020202020204" pitchFamily="34" charset="0"/>
                </a:rPr>
                <a:t>overlap error</a:t>
              </a:r>
            </a:p>
          </p:txBody>
        </p:sp>
        <p:sp>
          <p:nvSpPr>
            <p:cNvPr id="42010" name="Rectangle 32"/>
            <p:cNvSpPr>
              <a:spLocks noChangeArrowheads="1"/>
            </p:cNvSpPr>
            <p:nvPr/>
          </p:nvSpPr>
          <p:spPr bwMode="auto">
            <a:xfrm>
              <a:off x="2483" y="2736"/>
              <a:ext cx="253" cy="1066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50209" name="Picture 33" descr="H:\figs\mask3.tif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4114800"/>
            <a:ext cx="406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542276"/>
      </p:ext>
    </p:extLst>
  </p:cSld>
  <p:clrMapOvr>
    <a:masterClrMapping/>
  </p:clrMapOvr>
  <p:transition advTm="706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9327"/>
            <a:ext cx="7772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latin typeface="Arial Narrow" panose="020B0606020202030204" pitchFamily="34" charset="0"/>
              </a:rPr>
              <a:t>Image Quilting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11965577" cy="5334000"/>
          </a:xfrm>
        </p:spPr>
        <p:txBody>
          <a:bodyPr>
            <a:noAutofit/>
          </a:bodyPr>
          <a:lstStyle/>
          <a:p>
            <a:pPr marL="990600" lvl="1" indent="-533400">
              <a:buFontTx/>
              <a:buAutoNum type="arabicPeriod"/>
            </a:pPr>
            <a:r>
              <a:rPr lang="en-US" altLang="en-US" sz="3200" dirty="0">
                <a:latin typeface="Arial Narrow" panose="020B0606020202030204" pitchFamily="34" charset="0"/>
              </a:rPr>
              <a:t>Pick size of block and size of overlap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3200" dirty="0">
                <a:latin typeface="Arial Narrow" panose="020B0606020202030204" pitchFamily="34" charset="0"/>
              </a:rPr>
              <a:t>Synthesize blocks in raster order</a:t>
            </a:r>
          </a:p>
          <a:p>
            <a:pPr marL="609600" indent="-609600">
              <a:buFontTx/>
              <a:buAutoNum type="arabicPeriod"/>
            </a:pPr>
            <a:endParaRPr lang="en-US" altLang="en-US" sz="3200" dirty="0">
              <a:latin typeface="Arial Narrow" panose="020B0606020202030204" pitchFamily="34" charset="0"/>
            </a:endParaRPr>
          </a:p>
          <a:p>
            <a:pPr marL="609600" indent="-609600">
              <a:buFontTx/>
              <a:buAutoNum type="arabicPeriod"/>
            </a:pPr>
            <a:endParaRPr lang="en-US" altLang="en-US" sz="3200" dirty="0">
              <a:latin typeface="Arial Narrow" panose="020B0606020202030204" pitchFamily="34" charset="0"/>
            </a:endParaRPr>
          </a:p>
          <a:p>
            <a:pPr marL="609600" indent="-609600">
              <a:buFontTx/>
              <a:buAutoNum type="arabicPeriod"/>
            </a:pPr>
            <a:endParaRPr lang="en-US" altLang="en-US" sz="3200" dirty="0">
              <a:latin typeface="Arial Narrow" panose="020B0606020202030204" pitchFamily="34" charset="0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en-US" sz="3200" dirty="0">
                <a:latin typeface="Arial Narrow" panose="020B0606020202030204" pitchFamily="34" charset="0"/>
              </a:rPr>
              <a:t>Search input texture for block that satisfies overlap constraints (above and left)</a:t>
            </a:r>
          </a:p>
          <a:p>
            <a:pPr marL="1371600" lvl="2" indent="-457200">
              <a:buNone/>
            </a:pPr>
            <a:r>
              <a:rPr lang="en-US" altLang="en-US" sz="3200" dirty="0" smtClean="0">
                <a:latin typeface="Arial Narrow" panose="020B0606020202030204" pitchFamily="34" charset="0"/>
              </a:rPr>
              <a:t>	Easy to optimize using NN search [Liang et.al., ’01]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3200" dirty="0">
                <a:latin typeface="Arial Narrow" panose="020B0606020202030204" pitchFamily="34" charset="0"/>
              </a:rPr>
              <a:t>Paste new block into resulting texture</a:t>
            </a:r>
          </a:p>
          <a:p>
            <a:pPr marL="1371600" lvl="2" indent="-457200">
              <a:buNone/>
            </a:pPr>
            <a:r>
              <a:rPr lang="en-US" altLang="en-US" sz="3200" dirty="0" smtClean="0">
                <a:latin typeface="Arial Narrow" panose="020B0606020202030204" pitchFamily="34" charset="0"/>
              </a:rPr>
              <a:t>	use dynamic programming to compute minimal error boundary cut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4267200" y="2438400"/>
            <a:ext cx="2743200" cy="990600"/>
            <a:chOff x="1728" y="1632"/>
            <a:chExt cx="1488" cy="528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2208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14" name="Rectangle 6" descr="25%"/>
            <p:cNvSpPr>
              <a:spLocks noChangeArrowheads="1"/>
            </p:cNvSpPr>
            <p:nvPr/>
          </p:nvSpPr>
          <p:spPr bwMode="auto">
            <a:xfrm>
              <a:off x="2448" y="1872"/>
              <a:ext cx="288" cy="288"/>
            </a:xfrm>
            <a:prstGeom prst="rect">
              <a:avLst/>
            </a:prstGeom>
            <a:pattFill prst="pct2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2208" y="187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448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1968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1968" y="187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1728" y="187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2928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255831"/>
      </p:ext>
    </p:extLst>
  </p:cSld>
  <p:clrMapOvr>
    <a:masterClrMapping/>
  </p:clrMapOvr>
  <p:transition advTm="27952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4874" y="217714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Arial Narrow" panose="020B0606020202030204" pitchFamily="34" charset="0"/>
              </a:rPr>
              <a:t>Applications of texture </a:t>
            </a:r>
            <a:r>
              <a:rPr lang="en-US" altLang="en-US" sz="3200" b="1" dirty="0" smtClean="0">
                <a:latin typeface="Arial Narrow" panose="020B0606020202030204" pitchFamily="34" charset="0"/>
              </a:rPr>
              <a:t>synthesis</a:t>
            </a:r>
            <a:endParaRPr lang="en-US" altLang="en-US" sz="3200" b="1" dirty="0">
              <a:latin typeface="Arial Narrow" panose="020B0606020202030204" pitchFamily="34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873" y="1018903"/>
            <a:ext cx="11244943" cy="5381897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Arial Narrow" panose="020B0606020202030204" pitchFamily="34" charset="0"/>
              </a:rPr>
              <a:t>Occlusion fill-in</a:t>
            </a:r>
          </a:p>
          <a:p>
            <a:pPr lvl="1" eaLnBrk="1" hangingPunct="1"/>
            <a:r>
              <a:rPr lang="en-US" altLang="en-US" sz="3200" dirty="0">
                <a:latin typeface="Arial Narrow" panose="020B0606020202030204" pitchFamily="34" charset="0"/>
              </a:rPr>
              <a:t>for 3D reconstruction</a:t>
            </a:r>
          </a:p>
          <a:p>
            <a:pPr eaLnBrk="1" hangingPunct="1"/>
            <a:r>
              <a:rPr lang="en-US" altLang="en-US" sz="3200" dirty="0">
                <a:latin typeface="Arial Narrow" panose="020B0606020202030204" pitchFamily="34" charset="0"/>
              </a:rPr>
              <a:t>region-based image and video compression</a:t>
            </a:r>
          </a:p>
          <a:p>
            <a:pPr lvl="1" eaLnBrk="1" hangingPunct="1"/>
            <a:r>
              <a:rPr lang="en-US" altLang="en-US" sz="3200" dirty="0">
                <a:latin typeface="Arial Narrow" panose="020B0606020202030204" pitchFamily="34" charset="0"/>
              </a:rPr>
              <a:t>a small sample of textured region is stored</a:t>
            </a:r>
          </a:p>
          <a:p>
            <a:pPr eaLnBrk="1" hangingPunct="1"/>
            <a:r>
              <a:rPr lang="en-US" altLang="en-US" sz="3200" dirty="0">
                <a:latin typeface="Arial Narrow" panose="020B0606020202030204" pitchFamily="34" charset="0"/>
              </a:rPr>
              <a:t>Texturing non-developable objects</a:t>
            </a:r>
          </a:p>
          <a:p>
            <a:pPr lvl="1" eaLnBrk="1" hangingPunct="1"/>
            <a:r>
              <a:rPr lang="en-US" altLang="en-US" sz="3200" dirty="0">
                <a:latin typeface="Arial Narrow" panose="020B0606020202030204" pitchFamily="34" charset="0"/>
              </a:rPr>
              <a:t>growing texture directly on surface</a:t>
            </a:r>
          </a:p>
          <a:p>
            <a:pPr eaLnBrk="1" hangingPunct="1"/>
            <a:r>
              <a:rPr lang="en-US" altLang="en-US" sz="3200" dirty="0">
                <a:latin typeface="Arial Narrow" panose="020B0606020202030204" pitchFamily="34" charset="0"/>
              </a:rPr>
              <a:t>Motion synthesis</a:t>
            </a:r>
          </a:p>
          <a:p>
            <a:pPr eaLnBrk="1" hangingPunct="1"/>
            <a:r>
              <a:rPr lang="en-US" altLang="en-US" sz="3200" dirty="0">
                <a:latin typeface="Arial Narrow" panose="020B0606020202030204" pitchFamily="34" charset="0"/>
              </a:rPr>
              <a:t>Synthesizing and transferring music and environmental sounds?</a:t>
            </a:r>
          </a:p>
          <a:p>
            <a:pPr eaLnBrk="1" hangingPunct="1"/>
            <a:r>
              <a:rPr lang="en-US" altLang="en-US" sz="3200" dirty="0">
                <a:latin typeface="Arial Narrow" panose="020B0606020202030204" pitchFamily="34" charset="0"/>
              </a:rPr>
              <a:t>Rendering object in a different style without explicit 3D information </a:t>
            </a:r>
          </a:p>
        </p:txBody>
      </p:sp>
    </p:spTree>
    <p:extLst>
      <p:ext uri="{BB962C8B-B14F-4D97-AF65-F5344CB8AC3E}">
        <p14:creationId xmlns:p14="http://schemas.microsoft.com/office/powerpoint/2010/main" val="164224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Texture </a:t>
            </a:r>
            <a:r>
              <a:rPr lang="en-US" b="1" dirty="0" smtClean="0">
                <a:latin typeface="Arial Narrow" panose="020B0606020202030204" pitchFamily="34" charset="0"/>
              </a:rPr>
              <a:t>synthesis for </a:t>
            </a:r>
            <a:r>
              <a:rPr lang="en-US" b="1" dirty="0" err="1" smtClean="0">
                <a:latin typeface="Arial Narrow" panose="020B0606020202030204" pitchFamily="34" charset="0"/>
              </a:rPr>
              <a:t>homogenity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24400"/>
            <a:ext cx="11582399" cy="60336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The features of </a:t>
            </a:r>
            <a:r>
              <a:rPr lang="en-US" sz="3200" i="1" dirty="0">
                <a:latin typeface="Arial Narrow" panose="020B0606020202030204" pitchFamily="34" charset="0"/>
              </a:rPr>
              <a:t>energy, contrast</a:t>
            </a:r>
            <a:r>
              <a:rPr lang="en-US" sz="3200" i="1" dirty="0" smtClean="0">
                <a:latin typeface="Arial Narrow" panose="020B0606020202030204" pitchFamily="34" charset="0"/>
              </a:rPr>
              <a:t>, </a:t>
            </a:r>
            <a:r>
              <a:rPr lang="en-US" sz="3200" dirty="0" smtClean="0">
                <a:latin typeface="Arial Narrow" panose="020B0606020202030204" pitchFamily="34" charset="0"/>
              </a:rPr>
              <a:t>and </a:t>
            </a:r>
            <a:r>
              <a:rPr lang="en-US" sz="3200" i="1" dirty="0" smtClean="0">
                <a:latin typeface="Arial Narrow" panose="020B0606020202030204" pitchFamily="34" charset="0"/>
              </a:rPr>
              <a:t>homogeneity </a:t>
            </a:r>
            <a:r>
              <a:rPr lang="en-US" sz="3200" dirty="0" smtClean="0">
                <a:latin typeface="Arial Narrow" panose="020B0606020202030204" pitchFamily="34" charset="0"/>
              </a:rPr>
              <a:t>are </a:t>
            </a:r>
            <a:r>
              <a:rPr lang="en-US" sz="3200" dirty="0">
                <a:latin typeface="Arial Narrow" panose="020B0606020202030204" pitchFamily="34" charset="0"/>
              </a:rPr>
              <a:t>also defined using the gray-level co-occurrence </a:t>
            </a:r>
            <a:r>
              <a:rPr lang="en-US" sz="3200" dirty="0" smtClean="0">
                <a:latin typeface="Arial Narrow" panose="020B0606020202030204" pitchFamily="34" charset="0"/>
              </a:rPr>
              <a:t>matrix 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Let P[I, j] be the gray-level co-occurrence matrix having gray levels I and j.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3" y="3195546"/>
            <a:ext cx="6714308" cy="29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Introduction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5861"/>
            <a:ext cx="11582399" cy="5416380"/>
          </a:xfrm>
        </p:spPr>
        <p:txBody>
          <a:bodyPr>
            <a:noAutofit/>
          </a:bodyPr>
          <a:lstStyle/>
          <a:p>
            <a:r>
              <a:rPr lang="en-US" sz="3200" dirty="0"/>
              <a:t>Texture synthesis is an alternative way to create textures. </a:t>
            </a:r>
            <a:endParaRPr lang="en-US" sz="3200" dirty="0" smtClean="0"/>
          </a:p>
          <a:p>
            <a:r>
              <a:rPr lang="en-US" sz="3200" dirty="0" smtClean="0"/>
              <a:t>Because </a:t>
            </a:r>
            <a:r>
              <a:rPr lang="en-US" sz="3200" dirty="0"/>
              <a:t>synthetic textures can be made of any size, visual repetition is avoided. </a:t>
            </a:r>
            <a:endParaRPr lang="en-US" sz="3200" dirty="0" smtClean="0"/>
          </a:p>
          <a:p>
            <a:r>
              <a:rPr lang="en-US" sz="3200" dirty="0" smtClean="0"/>
              <a:t>Texture </a:t>
            </a:r>
            <a:r>
              <a:rPr lang="en-US" sz="3200" dirty="0"/>
              <a:t>synthesis can also produce </a:t>
            </a:r>
            <a:r>
              <a:rPr lang="en-US" sz="3200" dirty="0" err="1"/>
              <a:t>tileable</a:t>
            </a:r>
            <a:r>
              <a:rPr lang="en-US" sz="3200" dirty="0"/>
              <a:t> images by properly handling the boundary conditions. </a:t>
            </a:r>
            <a:endParaRPr lang="en-US" sz="3200" dirty="0" smtClean="0"/>
          </a:p>
          <a:p>
            <a:r>
              <a:rPr lang="en-US" sz="3200" dirty="0" smtClean="0"/>
              <a:t>Potential </a:t>
            </a:r>
            <a:r>
              <a:rPr lang="en-US" sz="3200" dirty="0"/>
              <a:t>applications of texture synthesis are also broad; some examples are image de-noising, occlusion fill-in, and compression.</a:t>
            </a:r>
          </a:p>
          <a:p>
            <a:pPr algn="just"/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62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Shape from Texture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24400"/>
            <a:ext cx="11582399" cy="6033600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Arial Narrow" panose="020B0606020202030204" pitchFamily="34" charset="0"/>
              </a:rPr>
              <a:t>Variations in the size, shape, and density of texture primitives provide </a:t>
            </a:r>
            <a:r>
              <a:rPr lang="en-US" sz="3200" dirty="0" smtClean="0">
                <a:latin typeface="Arial Narrow" panose="020B0606020202030204" pitchFamily="34" charset="0"/>
              </a:rPr>
              <a:t>clues for </a:t>
            </a:r>
            <a:r>
              <a:rPr lang="en-US" sz="3200" dirty="0">
                <a:latin typeface="Arial Narrow" panose="020B0606020202030204" pitchFamily="34" charset="0"/>
              </a:rPr>
              <a:t>estimation of surface shape and orientation.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These </a:t>
            </a:r>
            <a:r>
              <a:rPr lang="en-US" sz="3200" dirty="0">
                <a:latin typeface="Arial Narrow" panose="020B0606020202030204" pitchFamily="34" charset="0"/>
              </a:rPr>
              <a:t>are exploited in </a:t>
            </a:r>
            <a:r>
              <a:rPr lang="en-US" sz="3200" i="1" dirty="0" smtClean="0">
                <a:latin typeface="Arial Narrow" panose="020B0606020202030204" pitchFamily="34" charset="0"/>
              </a:rPr>
              <a:t>shape from-texture </a:t>
            </a:r>
            <a:r>
              <a:rPr lang="en-US" sz="3200" dirty="0">
                <a:latin typeface="Arial Narrow" panose="020B0606020202030204" pitchFamily="34" charset="0"/>
              </a:rPr>
              <a:t>methods to recover 3-D information from 2-D images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Consider </a:t>
            </a:r>
            <a:r>
              <a:rPr lang="en-US" sz="3200" dirty="0">
                <a:latin typeface="Arial Narrow" panose="020B0606020202030204" pitchFamily="34" charset="0"/>
              </a:rPr>
              <a:t>the regular ordered texture shown in Figure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30" y="3575193"/>
            <a:ext cx="9526137" cy="2529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340" t="2429" r="6805" b="-1"/>
          <a:stretch/>
        </p:blipFill>
        <p:spPr>
          <a:xfrm>
            <a:off x="1332930" y="5995963"/>
            <a:ext cx="9526137" cy="7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Shape from Texture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24400"/>
            <a:ext cx="11582399" cy="60336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Figure is slanted </a:t>
            </a:r>
            <a:r>
              <a:rPr lang="en-US" sz="3200" dirty="0">
                <a:latin typeface="Arial Narrow" panose="020B0606020202030204" pitchFamily="34" charset="0"/>
              </a:rPr>
              <a:t>at an angle a such that the top of the surface is farther away from the </a:t>
            </a:r>
            <a:r>
              <a:rPr lang="en-US" sz="3200" dirty="0" smtClean="0">
                <a:latin typeface="Arial Narrow" panose="020B0606020202030204" pitchFamily="34" charset="0"/>
              </a:rPr>
              <a:t>camera than </a:t>
            </a:r>
            <a:r>
              <a:rPr lang="en-US" sz="3200" dirty="0">
                <a:latin typeface="Arial Narrow" panose="020B0606020202030204" pitchFamily="34" charset="0"/>
              </a:rPr>
              <a:t>the </a:t>
            </a:r>
            <a:r>
              <a:rPr lang="en-US" sz="3200" dirty="0" smtClean="0">
                <a:latin typeface="Arial Narrow" panose="020B0606020202030204" pitchFamily="34" charset="0"/>
              </a:rPr>
              <a:t>bottom.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Let </a:t>
            </a:r>
            <a:r>
              <a:rPr lang="en-US" sz="3200" dirty="0">
                <a:latin typeface="Arial Narrow" panose="020B0606020202030204" pitchFamily="34" charset="0"/>
              </a:rPr>
              <a:t>us assume that all points along a </a:t>
            </a:r>
            <a:r>
              <a:rPr lang="en-US" sz="3200" dirty="0" smtClean="0">
                <a:latin typeface="Arial Narrow" panose="020B0606020202030204" pitchFamily="34" charset="0"/>
              </a:rPr>
              <a:t>given horizontal </a:t>
            </a:r>
            <a:r>
              <a:rPr lang="en-US" sz="3200" dirty="0">
                <a:latin typeface="Arial Narrow" panose="020B0606020202030204" pitchFamily="34" charset="0"/>
              </a:rPr>
              <a:t>line are at the same depth from camera (i.e., there is no tilt</a:t>
            </a:r>
            <a:r>
              <a:rPr lang="en-US" sz="3200" dirty="0" smtClean="0">
                <a:latin typeface="Arial Narrow" panose="020B0606020202030204" pitchFamily="34" charset="0"/>
              </a:rPr>
              <a:t>) as shown in figure below.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806" y="3370217"/>
            <a:ext cx="6688183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Shape from Texture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24400"/>
            <a:ext cx="11582399" cy="60336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The image captured from the camera system is shown below.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Here the </a:t>
            </a:r>
            <a:r>
              <a:rPr lang="en-US" sz="3200" dirty="0">
                <a:latin typeface="Arial Narrow" panose="020B0606020202030204" pitchFamily="34" charset="0"/>
              </a:rPr>
              <a:t>discs now appear as ellipses, which is a </a:t>
            </a:r>
            <a:r>
              <a:rPr lang="en-US" sz="3200" dirty="0" smtClean="0">
                <a:latin typeface="Arial Narrow" panose="020B0606020202030204" pitchFamily="34" charset="0"/>
              </a:rPr>
              <a:t>clue that </a:t>
            </a:r>
            <a:r>
              <a:rPr lang="en-US" sz="3200" dirty="0">
                <a:latin typeface="Arial Narrow" panose="020B0606020202030204" pitchFamily="34" charset="0"/>
              </a:rPr>
              <a:t>the surface is not parallel to the image plane.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The </a:t>
            </a:r>
            <a:r>
              <a:rPr lang="en-US" sz="3200" dirty="0">
                <a:latin typeface="Arial Narrow" panose="020B0606020202030204" pitchFamily="34" charset="0"/>
              </a:rPr>
              <a:t>sizes of these </a:t>
            </a:r>
            <a:r>
              <a:rPr lang="en-US" sz="3200" dirty="0" smtClean="0">
                <a:latin typeface="Arial Narrow" panose="020B0606020202030204" pitchFamily="34" charset="0"/>
              </a:rPr>
              <a:t>ellipses decrease </a:t>
            </a:r>
            <a:r>
              <a:rPr lang="en-US" sz="3200" dirty="0">
                <a:latin typeface="Arial Narrow" panose="020B0606020202030204" pitchFamily="34" charset="0"/>
              </a:rPr>
              <a:t>as a function of </a:t>
            </a:r>
            <a:r>
              <a:rPr lang="en-US" sz="3200" i="1" dirty="0">
                <a:latin typeface="Arial Narrow" panose="020B0606020202030204" pitchFamily="34" charset="0"/>
              </a:rPr>
              <a:t>y' </a:t>
            </a:r>
            <a:r>
              <a:rPr lang="en-US" sz="3200" dirty="0">
                <a:latin typeface="Arial Narrow" panose="020B0606020202030204" pitchFamily="34" charset="0"/>
              </a:rPr>
              <a:t>in the image plane.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algn="just"/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272110"/>
            <a:ext cx="5721531" cy="324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Shape from Texture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24400"/>
            <a:ext cx="11582399" cy="6033600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Arial Narrow" panose="020B0606020202030204" pitchFamily="34" charset="0"/>
              </a:rPr>
              <a:t>In other words, there </a:t>
            </a:r>
            <a:r>
              <a:rPr lang="en-US" sz="3200" dirty="0" smtClean="0">
                <a:latin typeface="Arial Narrow" panose="020B0606020202030204" pitchFamily="34" charset="0"/>
              </a:rPr>
              <a:t>are more </a:t>
            </a:r>
            <a:r>
              <a:rPr lang="en-US" sz="3200" dirty="0">
                <a:latin typeface="Arial Narrow" panose="020B0606020202030204" pitchFamily="34" charset="0"/>
              </a:rPr>
              <a:t>ellipses for a unit area in the image plane near the top of the </a:t>
            </a:r>
            <a:r>
              <a:rPr lang="en-US" sz="3200" dirty="0" smtClean="0">
                <a:latin typeface="Arial Narrow" panose="020B0606020202030204" pitchFamily="34" charset="0"/>
              </a:rPr>
              <a:t>image compared </a:t>
            </a:r>
            <a:r>
              <a:rPr lang="en-US" sz="3200" dirty="0">
                <a:latin typeface="Arial Narrow" panose="020B0606020202030204" pitchFamily="34" charset="0"/>
              </a:rPr>
              <a:t>with the center, resulting in a density gradient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>
                <a:latin typeface="Arial Narrow" panose="020B0606020202030204" pitchFamily="34" charset="0"/>
              </a:rPr>
              <a:t>Furthermore, </a:t>
            </a:r>
            <a:r>
              <a:rPr lang="en-US" sz="3200" dirty="0" smtClean="0">
                <a:latin typeface="Arial Narrow" panose="020B0606020202030204" pitchFamily="34" charset="0"/>
              </a:rPr>
              <a:t>the aspect </a:t>
            </a:r>
            <a:r>
              <a:rPr lang="en-US" sz="3200" dirty="0">
                <a:latin typeface="Arial Narrow" panose="020B0606020202030204" pitchFamily="34" charset="0"/>
              </a:rPr>
              <a:t>ratio (ratio of minor to major diameters of an ellipse) does not </a:t>
            </a:r>
            <a:r>
              <a:rPr lang="en-US" sz="3200" dirty="0" smtClean="0">
                <a:latin typeface="Arial Narrow" panose="020B0606020202030204" pitchFamily="34" charset="0"/>
              </a:rPr>
              <a:t>remain constant</a:t>
            </a:r>
            <a:r>
              <a:rPr lang="en-US" sz="3200" dirty="0">
                <a:latin typeface="Arial Narrow" panose="020B0606020202030204" pitchFamily="34" charset="0"/>
              </a:rPr>
              <a:t>, </a:t>
            </a:r>
            <a:r>
              <a:rPr lang="en-US" sz="3200" dirty="0" smtClean="0">
                <a:latin typeface="Arial Narrow" panose="020B0606020202030204" pitchFamily="34" charset="0"/>
              </a:rPr>
              <a:t>resulting </a:t>
            </a:r>
            <a:r>
              <a:rPr lang="en-US" sz="3200" dirty="0">
                <a:latin typeface="Arial Narrow" panose="020B0606020202030204" pitchFamily="34" charset="0"/>
              </a:rPr>
              <a:t>in an aspect ratio </a:t>
            </a:r>
            <a:r>
              <a:rPr lang="en-US" sz="3200" dirty="0" smtClean="0">
                <a:latin typeface="Arial Narrow" panose="020B0606020202030204" pitchFamily="34" charset="0"/>
              </a:rPr>
              <a:t>gradient.</a:t>
            </a: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To show this, we </a:t>
            </a:r>
            <a:r>
              <a:rPr lang="en-US" sz="3200" dirty="0" smtClean="0">
                <a:latin typeface="Arial Narrow" panose="020B0606020202030204" pitchFamily="34" charset="0"/>
              </a:rPr>
              <a:t>first derive </a:t>
            </a:r>
            <a:r>
              <a:rPr lang="en-US" sz="3200" dirty="0">
                <a:latin typeface="Arial Narrow" panose="020B0606020202030204" pitchFamily="34" charset="0"/>
              </a:rPr>
              <a:t>an expression for the major and minor diameters of the ellipse as </a:t>
            </a:r>
            <a:r>
              <a:rPr lang="en-US" sz="3200" dirty="0" smtClean="0">
                <a:latin typeface="Arial Narrow" panose="020B0606020202030204" pitchFamily="34" charset="0"/>
              </a:rPr>
              <a:t>a function </a:t>
            </a:r>
            <a:r>
              <a:rPr lang="en-US" sz="3200" dirty="0">
                <a:latin typeface="Arial Narrow" panose="020B0606020202030204" pitchFamily="34" charset="0"/>
              </a:rPr>
              <a:t>of the slant angle and the position of the ellipse in the image plane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Let the diameter of the disc be </a:t>
            </a:r>
            <a:r>
              <a:rPr lang="en-US" sz="3200" i="1" dirty="0">
                <a:latin typeface="Arial Narrow" panose="020B0606020202030204" pitchFamily="34" charset="0"/>
              </a:rPr>
              <a:t>d. </a:t>
            </a:r>
            <a:r>
              <a:rPr lang="en-US" sz="3200" dirty="0">
                <a:latin typeface="Arial Narrow" panose="020B0606020202030204" pitchFamily="34" charset="0"/>
              </a:rPr>
              <a:t>Consider the disc at the image center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12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Shape from Texture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24400"/>
            <a:ext cx="11582399" cy="60336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The </a:t>
            </a:r>
            <a:r>
              <a:rPr lang="en-US" sz="3200" dirty="0">
                <a:latin typeface="Arial Narrow" panose="020B0606020202030204" pitchFamily="34" charset="0"/>
              </a:rPr>
              <a:t>major diameter of the ellipse in the image plane corresponding to </a:t>
            </a:r>
            <a:r>
              <a:rPr lang="en-US" sz="3200" dirty="0" smtClean="0">
                <a:latin typeface="Arial Narrow" panose="020B0606020202030204" pitchFamily="34" charset="0"/>
              </a:rPr>
              <a:t>this disc </a:t>
            </a:r>
            <a:r>
              <a:rPr lang="en-US" sz="3200" dirty="0">
                <a:latin typeface="Arial Narrow" panose="020B0606020202030204" pitchFamily="34" charset="0"/>
              </a:rPr>
              <a:t>is given by the perspective projection </a:t>
            </a:r>
            <a:r>
              <a:rPr lang="en-US" sz="3200" dirty="0" smtClean="0">
                <a:latin typeface="Arial Narrow" panose="020B0606020202030204" pitchFamily="34" charset="0"/>
              </a:rPr>
              <a:t>equation</a:t>
            </a:r>
          </a:p>
          <a:p>
            <a:pPr algn="just"/>
            <a:endParaRPr lang="en-US" sz="3200" dirty="0">
              <a:latin typeface="Arial Narrow" panose="020B0606020202030204" pitchFamily="34" charset="0"/>
            </a:endParaRPr>
          </a:p>
          <a:p>
            <a:pPr algn="just"/>
            <a:endParaRPr lang="en-US" sz="32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where </a:t>
            </a:r>
            <a:r>
              <a:rPr lang="en-US" sz="3200" i="1" dirty="0">
                <a:latin typeface="Arial Narrow" panose="020B0606020202030204" pitchFamily="34" charset="0"/>
              </a:rPr>
              <a:t>z </a:t>
            </a:r>
            <a:r>
              <a:rPr lang="en-US" sz="3200" dirty="0">
                <a:latin typeface="Arial Narrow" panose="020B0606020202030204" pitchFamily="34" charset="0"/>
              </a:rPr>
              <a:t>is the distance of the disc from the camera center and </a:t>
            </a:r>
            <a:r>
              <a:rPr lang="en-US" sz="3200" i="1" dirty="0">
                <a:latin typeface="Arial Narrow" panose="020B0606020202030204" pitchFamily="34" charset="0"/>
              </a:rPr>
              <a:t>f </a:t>
            </a:r>
            <a:r>
              <a:rPr lang="en-US" sz="3200" dirty="0">
                <a:latin typeface="Arial Narrow" panose="020B0606020202030204" pitchFamily="34" charset="0"/>
              </a:rPr>
              <a:t>is the </a:t>
            </a:r>
            <a:r>
              <a:rPr lang="en-US" sz="3200" dirty="0" smtClean="0">
                <a:latin typeface="Arial Narrow" panose="020B0606020202030204" pitchFamily="34" charset="0"/>
              </a:rPr>
              <a:t>focal length </a:t>
            </a:r>
            <a:r>
              <a:rPr lang="en-US" sz="3200" dirty="0">
                <a:latin typeface="Arial Narrow" panose="020B0606020202030204" pitchFamily="34" charset="0"/>
              </a:rPr>
              <a:t>of the camera.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The </a:t>
            </a:r>
            <a:r>
              <a:rPr lang="en-US" sz="3200" dirty="0">
                <a:latin typeface="Arial Narrow" panose="020B0606020202030204" pitchFamily="34" charset="0"/>
              </a:rPr>
              <a:t>minor diameter of this ellipse is affected not </a:t>
            </a:r>
            <a:r>
              <a:rPr lang="en-US" sz="3200" dirty="0" smtClean="0">
                <a:latin typeface="Arial Narrow" panose="020B0606020202030204" pitchFamily="34" charset="0"/>
              </a:rPr>
              <a:t>only by </a:t>
            </a:r>
            <a:r>
              <a:rPr lang="en-US" sz="3200" dirty="0">
                <a:latin typeface="Arial Narrow" panose="020B0606020202030204" pitchFamily="34" charset="0"/>
              </a:rPr>
              <a:t>the perspective projection but also by the foreshortening effect due to </a:t>
            </a:r>
            <a:r>
              <a:rPr lang="en-US" sz="3200" dirty="0" smtClean="0">
                <a:latin typeface="Arial Narrow" panose="020B0606020202030204" pitchFamily="34" charset="0"/>
              </a:rPr>
              <a:t>the slant </a:t>
            </a:r>
            <a:r>
              <a:rPr lang="en-US" sz="3200" dirty="0">
                <a:latin typeface="Arial Narrow" panose="020B0606020202030204" pitchFamily="34" charset="0"/>
              </a:rPr>
              <a:t>angle </a:t>
            </a:r>
            <a:r>
              <a:rPr lang="en-US" sz="3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𝛂</a:t>
            </a:r>
            <a:r>
              <a:rPr lang="en-US" sz="3200" dirty="0" smtClean="0">
                <a:latin typeface="Arial Narrow" panose="020B0606020202030204" pitchFamily="34" charset="0"/>
              </a:rPr>
              <a:t>. 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This </a:t>
            </a:r>
            <a:r>
              <a:rPr lang="en-US" sz="3200" dirty="0">
                <a:latin typeface="Arial Narrow" panose="020B0606020202030204" pitchFamily="34" charset="0"/>
              </a:rPr>
              <a:t>is </a:t>
            </a:r>
            <a:r>
              <a:rPr lang="en-US" sz="3200" dirty="0" smtClean="0">
                <a:latin typeface="Arial Narrow" panose="020B0606020202030204" pitchFamily="34" charset="0"/>
              </a:rPr>
              <a:t>given by </a:t>
            </a:r>
            <a:r>
              <a:rPr lang="en-US" sz="3200" dirty="0">
                <a:latin typeface="Arial Narrow" panose="020B0606020202030204" pitchFamily="34" charset="0"/>
              </a:rPr>
              <a:t>the </a:t>
            </a:r>
            <a:r>
              <a:rPr lang="en-US" sz="3200" dirty="0" smtClean="0">
                <a:latin typeface="Arial Narrow" panose="020B0606020202030204" pitchFamily="34" charset="0"/>
              </a:rPr>
              <a:t>equation   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31" y="2076993"/>
            <a:ext cx="3709852" cy="8333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903" y="5461498"/>
            <a:ext cx="3814354" cy="67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Shape from Texture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24400"/>
            <a:ext cx="11582399" cy="6033600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Arial Narrow" panose="020B0606020202030204" pitchFamily="34" charset="0"/>
              </a:rPr>
              <a:t>Thus, the aspect ratio of the ellipse at the center of the image plane is </a:t>
            </a:r>
            <a:r>
              <a:rPr lang="en-US" sz="3200" dirty="0" smtClean="0">
                <a:latin typeface="Arial Narrow" panose="020B0606020202030204" pitchFamily="34" charset="0"/>
              </a:rPr>
              <a:t>equal to cos</a:t>
            </a:r>
            <a:r>
              <a:rPr lang="en-US" sz="3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𝛂</a:t>
            </a:r>
            <a:r>
              <a:rPr lang="en-US" sz="3200" dirty="0" smtClean="0">
                <a:latin typeface="Arial Narrow" panose="020B0606020202030204" pitchFamily="34" charset="0"/>
              </a:rPr>
              <a:t>. 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All </a:t>
            </a:r>
            <a:r>
              <a:rPr lang="en-US" sz="3200" dirty="0">
                <a:latin typeface="Arial Narrow" panose="020B0606020202030204" pitchFamily="34" charset="0"/>
              </a:rPr>
              <a:t>ellipses along the same horizontal line in the image plane </a:t>
            </a:r>
            <a:r>
              <a:rPr lang="en-US" sz="3200" dirty="0" smtClean="0">
                <a:latin typeface="Arial Narrow" panose="020B0606020202030204" pitchFamily="34" charset="0"/>
              </a:rPr>
              <a:t>will have </a:t>
            </a:r>
            <a:r>
              <a:rPr lang="en-US" sz="3200" dirty="0">
                <a:latin typeface="Arial Narrow" panose="020B0606020202030204" pitchFamily="34" charset="0"/>
              </a:rPr>
              <a:t>the same aspect ratio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Now consider an ellipse with its center at (0, </a:t>
            </a:r>
            <a:r>
              <a:rPr lang="en-US" sz="3200" i="1" dirty="0">
                <a:latin typeface="Arial Narrow" panose="020B0606020202030204" pitchFamily="34" charset="0"/>
              </a:rPr>
              <a:t>y') </a:t>
            </a:r>
            <a:r>
              <a:rPr lang="en-US" sz="3200" dirty="0">
                <a:latin typeface="Arial Narrow" panose="020B0606020202030204" pitchFamily="34" charset="0"/>
              </a:rPr>
              <a:t>in the image plane.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The disc </a:t>
            </a:r>
            <a:r>
              <a:rPr lang="en-US" sz="3200" dirty="0">
                <a:latin typeface="Arial Narrow" panose="020B0606020202030204" pitchFamily="34" charset="0"/>
              </a:rPr>
              <a:t>corresponding to this ellipse is at an angle with respect to the </a:t>
            </a:r>
            <a:r>
              <a:rPr lang="en-US" sz="3200" dirty="0" smtClean="0">
                <a:latin typeface="Arial Narrow" panose="020B0606020202030204" pitchFamily="34" charset="0"/>
              </a:rPr>
              <a:t>optical axis </a:t>
            </a:r>
            <a:r>
              <a:rPr lang="en-US" sz="3200" dirty="0">
                <a:latin typeface="Arial Narrow" panose="020B0606020202030204" pitchFamily="34" charset="0"/>
              </a:rPr>
              <a:t>as shown in Figure </a:t>
            </a:r>
            <a:r>
              <a:rPr lang="en-US" sz="3200" dirty="0" smtClean="0">
                <a:latin typeface="Arial Narrow" panose="020B0606020202030204" pitchFamily="34" charset="0"/>
              </a:rPr>
              <a:t>(</a:t>
            </a:r>
            <a:r>
              <a:rPr lang="en-US" sz="3200" dirty="0">
                <a:latin typeface="Arial Narrow" panose="020B0606020202030204" pitchFamily="34" charset="0"/>
              </a:rPr>
              <a:t>b) and (c), where </a:t>
            </a:r>
            <a:r>
              <a:rPr lang="en-US" sz="3200" dirty="0" smtClean="0">
                <a:latin typeface="Arial Narrow" panose="020B0606020202030204" pitchFamily="34" charset="0"/>
              </a:rPr>
              <a:t>tan </a:t>
            </a:r>
            <a:r>
              <a:rPr lang="en-US" sz="3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𝜃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r>
              <a:rPr lang="en-US" sz="3200" dirty="0">
                <a:latin typeface="Arial Narrow" panose="020B0606020202030204" pitchFamily="34" charset="0"/>
              </a:rPr>
              <a:t>= </a:t>
            </a:r>
            <a:r>
              <a:rPr lang="en-US" sz="3200" i="1" dirty="0">
                <a:latin typeface="Arial Narrow" panose="020B0606020202030204" pitchFamily="34" charset="0"/>
              </a:rPr>
              <a:t>y'/f. </a:t>
            </a:r>
            <a:endParaRPr lang="en-US" sz="3200" i="1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The major diameter of the ellipse will be now modified.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Since </a:t>
            </a:r>
            <a:r>
              <a:rPr lang="en-US" sz="3200" dirty="0">
                <a:latin typeface="Arial Narrow" panose="020B0606020202030204" pitchFamily="34" charset="0"/>
              </a:rPr>
              <a:t>the disc is now located at a distance </a:t>
            </a:r>
            <a:r>
              <a:rPr lang="en-US" sz="3200" i="1" dirty="0">
                <a:latin typeface="Arial Narrow" panose="020B0606020202030204" pitchFamily="34" charset="0"/>
              </a:rPr>
              <a:t>S </a:t>
            </a:r>
            <a:r>
              <a:rPr lang="en-US" sz="3200" dirty="0">
                <a:latin typeface="Arial Narrow" panose="020B0606020202030204" pitchFamily="34" charset="0"/>
              </a:rPr>
              <a:t>away from the camera center</a:t>
            </a:r>
            <a:r>
              <a:rPr lang="en-US" sz="3200" dirty="0" smtClean="0">
                <a:latin typeface="Arial Narrow" panose="020B0606020202030204" pitchFamily="34" charset="0"/>
              </a:rPr>
              <a:t>, </a:t>
            </a:r>
            <a:r>
              <a:rPr lang="en-US" sz="3200" i="1" dirty="0" smtClean="0">
                <a:latin typeface="Arial Narrow" panose="020B0606020202030204" pitchFamily="34" charset="0"/>
              </a:rPr>
              <a:t>z </a:t>
            </a:r>
            <a:r>
              <a:rPr lang="en-US" sz="3200" dirty="0">
                <a:latin typeface="Arial Narrow" panose="020B0606020202030204" pitchFamily="34" charset="0"/>
              </a:rPr>
              <a:t>must be replaced with </a:t>
            </a:r>
            <a:r>
              <a:rPr lang="en-US" sz="3200" i="1" dirty="0">
                <a:latin typeface="Arial Narrow" panose="020B0606020202030204" pitchFamily="34" charset="0"/>
              </a:rPr>
              <a:t>S.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26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Shape from Texture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49" y="824400"/>
            <a:ext cx="10633166" cy="4762500"/>
          </a:xfrm>
          <a:prstGeom prst="rect">
            <a:avLst/>
          </a:prstGeom>
        </p:spPr>
      </p:pic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4" r="34021" b="74686"/>
          <a:stretch/>
        </p:blipFill>
        <p:spPr>
          <a:xfrm>
            <a:off x="544349" y="5586901"/>
            <a:ext cx="10633165" cy="8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Shape from Texture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4" y="655093"/>
            <a:ext cx="11723426" cy="5990997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From figure (b) and (c)</a:t>
            </a: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Now if we assume that the diameter of the disk </a:t>
            </a:r>
            <a:r>
              <a:rPr lang="en-US" sz="3200" i="1" dirty="0">
                <a:latin typeface="Arial Narrow" panose="020B0606020202030204" pitchFamily="34" charset="0"/>
              </a:rPr>
              <a:t>d </a:t>
            </a:r>
            <a:r>
              <a:rPr lang="en-US" sz="3200" dirty="0">
                <a:latin typeface="Arial Narrow" panose="020B0606020202030204" pitchFamily="34" charset="0"/>
              </a:rPr>
              <a:t>is very small so that </a:t>
            </a:r>
            <a:r>
              <a:rPr lang="en-US" sz="3200" dirty="0" smtClean="0">
                <a:latin typeface="Arial Narrow" panose="020B0606020202030204" pitchFamily="34" charset="0"/>
              </a:rPr>
              <a:t>it subtends </a:t>
            </a:r>
            <a:r>
              <a:rPr lang="en-US" sz="3200" dirty="0">
                <a:latin typeface="Arial Narrow" panose="020B0606020202030204" pitchFamily="34" charset="0"/>
              </a:rPr>
              <a:t>a small angle at the camera center, we can approximate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  </a:t>
            </a:r>
            <a:r>
              <a:rPr lang="en-US" sz="3200" dirty="0">
                <a:latin typeface="Arial Narrow" panose="020B0606020202030204" pitchFamily="34" charset="0"/>
              </a:rPr>
              <a:t>Therefore</a:t>
            </a:r>
            <a:r>
              <a:rPr lang="en-US" sz="3200" dirty="0" smtClean="0">
                <a:latin typeface="Arial Narrow" panose="020B0606020202030204" pitchFamily="34" charset="0"/>
              </a:rPr>
              <a:t>,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835" y="824400"/>
            <a:ext cx="2674962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798" y="2314575"/>
            <a:ext cx="191545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370" y="2861082"/>
            <a:ext cx="3122661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89" y="3779064"/>
            <a:ext cx="889834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Shape from Texture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24400"/>
            <a:ext cx="11582399" cy="60336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 Narrow" panose="020B0606020202030204" pitchFamily="34" charset="0"/>
              </a:rPr>
              <a:t> </a:t>
            </a: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endParaRPr lang="en-US" sz="3200" dirty="0" smtClean="0">
              <a:latin typeface="Arial Narrow" panose="020B0606020202030204" pitchFamily="34" charset="0"/>
            </a:endParaRPr>
          </a:p>
          <a:p>
            <a:endParaRPr lang="en-US" sz="3200" dirty="0">
              <a:latin typeface="Arial Narrow" panose="020B0606020202030204" pitchFamily="34" charset="0"/>
            </a:endParaRPr>
          </a:p>
          <a:p>
            <a:endParaRPr lang="en-US" sz="32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Thus, the aspect ratio given by </a:t>
            </a:r>
            <a:r>
              <a:rPr lang="en-US" sz="3200" dirty="0" smtClean="0">
                <a:latin typeface="Arial Narrow" panose="020B0606020202030204" pitchFamily="34" charset="0"/>
              </a:rPr>
              <a:t>cos</a:t>
            </a:r>
            <a:r>
              <a:rPr lang="en-US" sz="3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𝛂</a:t>
            </a:r>
            <a:r>
              <a:rPr lang="en-US" sz="3200" dirty="0" smtClean="0">
                <a:latin typeface="Arial Narrow" panose="020B0606020202030204" pitchFamily="34" charset="0"/>
              </a:rPr>
              <a:t>( </a:t>
            </a:r>
            <a:r>
              <a:rPr lang="en-US" sz="3200" dirty="0">
                <a:latin typeface="Arial Narrow" panose="020B0606020202030204" pitchFamily="34" charset="0"/>
              </a:rPr>
              <a:t>1- </a:t>
            </a:r>
            <a:r>
              <a:rPr lang="en-US" sz="3200" dirty="0" smtClean="0">
                <a:latin typeface="Arial Narrow" panose="020B0606020202030204" pitchFamily="34" charset="0"/>
              </a:rPr>
              <a:t>tan</a:t>
            </a:r>
            <a:r>
              <a:rPr lang="en-US" sz="3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𝜃 </a:t>
            </a:r>
            <a:r>
              <a:rPr lang="en-US" sz="3200" dirty="0" smtClean="0">
                <a:latin typeface="Arial Narrow" panose="020B0606020202030204" pitchFamily="34" charset="0"/>
              </a:rPr>
              <a:t>tan</a:t>
            </a:r>
            <a:r>
              <a:rPr lang="en-US" sz="3200" dirty="0" smtClean="0">
                <a:latin typeface="Arial Narrow" panose="020B0606020202030204" pitchFamily="34" charset="0"/>
                <a:ea typeface="Cambria Math" panose="02040503050406030204" pitchFamily="18" charset="0"/>
              </a:rPr>
              <a:t>𝛂</a:t>
            </a:r>
            <a:r>
              <a:rPr lang="en-US" sz="3200" dirty="0" smtClean="0">
                <a:latin typeface="Arial Narrow" panose="020B0606020202030204" pitchFamily="34" charset="0"/>
              </a:rPr>
              <a:t>) </a:t>
            </a:r>
            <a:r>
              <a:rPr lang="en-US" sz="3200" dirty="0">
                <a:latin typeface="Arial Narrow" panose="020B0606020202030204" pitchFamily="34" charset="0"/>
              </a:rPr>
              <a:t>decreases </a:t>
            </a:r>
            <a:r>
              <a:rPr lang="en-US" sz="3200" i="1" dirty="0">
                <a:latin typeface="Arial Narrow" panose="020B0606020202030204" pitchFamily="34" charset="0"/>
              </a:rPr>
              <a:t>as </a:t>
            </a:r>
            <a:r>
              <a:rPr lang="en-US" sz="3200" dirty="0">
                <a:latin typeface="Arial Narrow" panose="020B0606020202030204" pitchFamily="34" charset="0"/>
                <a:ea typeface="Cambria Math" panose="02040503050406030204" pitchFamily="18" charset="0"/>
              </a:rPr>
              <a:t>𝜃</a:t>
            </a:r>
            <a:r>
              <a:rPr lang="en-US" sz="3200" i="1" dirty="0" smtClean="0">
                <a:latin typeface="Arial Narrow" panose="020B0606020202030204" pitchFamily="34" charset="0"/>
              </a:rPr>
              <a:t> </a:t>
            </a:r>
            <a:r>
              <a:rPr lang="en-US" sz="3200" dirty="0" smtClean="0">
                <a:latin typeface="Arial Narrow" panose="020B0606020202030204" pitchFamily="34" charset="0"/>
              </a:rPr>
              <a:t>increases, resulting </a:t>
            </a:r>
            <a:r>
              <a:rPr lang="en-US" sz="3200" dirty="0">
                <a:latin typeface="Arial Narrow" panose="020B0606020202030204" pitchFamily="34" charset="0"/>
              </a:rPr>
              <a:t>in an </a:t>
            </a:r>
            <a:r>
              <a:rPr lang="en-US" sz="3200" i="1" dirty="0">
                <a:latin typeface="Arial Narrow" panose="020B0606020202030204" pitchFamily="34" charset="0"/>
              </a:rPr>
              <a:t>aspect ratio gradient</a:t>
            </a:r>
            <a:r>
              <a:rPr lang="en-US" sz="3200" i="1" dirty="0" smtClean="0">
                <a:latin typeface="Arial Narrow" panose="020B0606020202030204" pitchFamily="34" charset="0"/>
              </a:rPr>
              <a:t>. </a:t>
            </a: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Variations in the image plane features such as size, shape, density, </a:t>
            </a:r>
            <a:r>
              <a:rPr lang="en-US" sz="3200" dirty="0" smtClean="0">
                <a:latin typeface="Arial Narrow" panose="020B0606020202030204" pitchFamily="34" charset="0"/>
              </a:rPr>
              <a:t>and aspect </a:t>
            </a:r>
            <a:r>
              <a:rPr lang="en-US" sz="3200" dirty="0">
                <a:latin typeface="Arial Narrow" panose="020B0606020202030204" pitchFamily="34" charset="0"/>
              </a:rPr>
              <a:t>ratio of texture primitives can be exploited to recover the </a:t>
            </a:r>
            <a:r>
              <a:rPr lang="en-US" sz="3200" dirty="0" smtClean="0">
                <a:latin typeface="Arial Narrow" panose="020B0606020202030204" pitchFamily="34" charset="0"/>
              </a:rPr>
              <a:t>surface orientation </a:t>
            </a:r>
            <a:r>
              <a:rPr lang="en-US" sz="3200" dirty="0">
                <a:latin typeface="Arial Narrow" panose="020B0606020202030204" pitchFamily="34" charset="0"/>
              </a:rPr>
              <a:t>(and ultimately the 3-D surface shape) of scene objects.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66" y="928048"/>
            <a:ext cx="10604310" cy="26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Introduction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5861"/>
            <a:ext cx="11582399" cy="541638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problem of texture synthesis can be stated as follows: Given a texture sample, synthesize a new texture that, when perceived by a human observer, appears to be generated by the same underlying stochastic process. </a:t>
            </a:r>
            <a:endParaRPr lang="en-US" sz="3200" dirty="0" smtClean="0"/>
          </a:p>
          <a:p>
            <a:r>
              <a:rPr lang="en-US" sz="3200" dirty="0" smtClean="0"/>
              <a:t>Our </a:t>
            </a:r>
            <a:r>
              <a:rPr lang="en-US" sz="3200" dirty="0"/>
              <a:t>goal is to </a:t>
            </a:r>
            <a:r>
              <a:rPr lang="en-US" sz="3200" dirty="0" smtClean="0"/>
              <a:t>develop </a:t>
            </a:r>
            <a:r>
              <a:rPr lang="en-US" sz="3200" dirty="0"/>
              <a:t>a new texture synthesis algorithm that is efficient, general, user-friendly, and able to produce high quality textures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In addition, we would like to extend the horizon of texture synthesis by exploring a variety of new applications based on our algorithm.</a:t>
            </a:r>
          </a:p>
          <a:p>
            <a:pPr algn="just"/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37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Texture analysis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5861"/>
            <a:ext cx="11582399" cy="5416380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Texture plays an important role in many machine vision tasks such as </a:t>
            </a:r>
            <a:r>
              <a:rPr lang="en-US" sz="3200" dirty="0" smtClean="0"/>
              <a:t>surface inspection</a:t>
            </a:r>
            <a:r>
              <a:rPr lang="en-US" sz="3200" dirty="0"/>
              <a:t>, scene classification, and surface orientation and shape determination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Surface texture features are used in the inspection of semiconductor wafers, gray-level distribution features of homogeneous textured regions are used in the classification of aerial imagery. </a:t>
            </a:r>
          </a:p>
          <a:p>
            <a:pPr algn="just"/>
            <a:r>
              <a:rPr lang="en-US" sz="3200" dirty="0" smtClean="0"/>
              <a:t>Variations in texture </a:t>
            </a:r>
            <a:r>
              <a:rPr lang="en-US" sz="3200" dirty="0"/>
              <a:t>patterns due to perspective projection are used to determine </a:t>
            </a:r>
            <a:r>
              <a:rPr lang="en-US" sz="3200" dirty="0" smtClean="0"/>
              <a:t>three dimensional shapes </a:t>
            </a:r>
            <a:r>
              <a:rPr lang="en-US" sz="3200" dirty="0"/>
              <a:t>of objects.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90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Texture analysis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5861"/>
            <a:ext cx="11582399" cy="5416380"/>
          </a:xfrm>
        </p:spPr>
        <p:txBody>
          <a:bodyPr>
            <a:noAutofit/>
          </a:bodyPr>
          <a:lstStyle/>
          <a:p>
            <a:r>
              <a:rPr lang="en-US" sz="3200" dirty="0"/>
              <a:t>Texture is characterized by the spatial distribution of gray levels in a</a:t>
            </a:r>
          </a:p>
          <a:p>
            <a:r>
              <a:rPr lang="en-US" sz="3200" dirty="0"/>
              <a:t>neighborhood. Thus, texture cannot be defined for a point. </a:t>
            </a:r>
            <a:endParaRPr lang="en-US" sz="3200" dirty="0" smtClean="0"/>
          </a:p>
          <a:p>
            <a:r>
              <a:rPr lang="en-US" sz="3200" dirty="0" smtClean="0"/>
              <a:t>The resolution at </a:t>
            </a:r>
            <a:r>
              <a:rPr lang="en-US" sz="3200" dirty="0"/>
              <a:t>which an image is observed determines the scale at which the texture </a:t>
            </a:r>
            <a:r>
              <a:rPr lang="en-US" sz="3200" dirty="0" smtClean="0"/>
              <a:t>is perceived.</a:t>
            </a:r>
          </a:p>
          <a:p>
            <a:r>
              <a:rPr lang="en-US" sz="3200" dirty="0" smtClean="0"/>
              <a:t>Texture is defined as repeating patterns </a:t>
            </a:r>
            <a:r>
              <a:rPr lang="en-US" sz="3200" dirty="0"/>
              <a:t>of local variations in image intensity which are too fine to be </a:t>
            </a:r>
            <a:r>
              <a:rPr lang="en-US" sz="3200" dirty="0" smtClean="0"/>
              <a:t>distinguished as </a:t>
            </a:r>
            <a:r>
              <a:rPr lang="en-US" sz="3200" dirty="0"/>
              <a:t>separate objects at the observed resolution. </a:t>
            </a:r>
            <a:endParaRPr lang="en-US" sz="3200" dirty="0" smtClean="0"/>
          </a:p>
          <a:p>
            <a:r>
              <a:rPr lang="en-US" sz="3200" dirty="0" smtClean="0"/>
              <a:t>Thus</a:t>
            </a:r>
            <a:r>
              <a:rPr lang="en-US" sz="3200" dirty="0"/>
              <a:t>, a connected </a:t>
            </a:r>
            <a:r>
              <a:rPr lang="en-US" sz="3200" dirty="0" smtClean="0"/>
              <a:t>set of </a:t>
            </a:r>
            <a:r>
              <a:rPr lang="en-US" sz="3200" dirty="0"/>
              <a:t>pixels satisfying a given gray-level property which occur repeatedly in </a:t>
            </a:r>
            <a:r>
              <a:rPr lang="en-US" sz="3200" dirty="0" smtClean="0"/>
              <a:t>an image </a:t>
            </a:r>
            <a:r>
              <a:rPr lang="en-US" sz="3200" dirty="0"/>
              <a:t>region constitutes a textured region.</a:t>
            </a:r>
            <a:endParaRPr lang="en-US" sz="3200" dirty="0" smtClean="0"/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05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Texture analysis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5861"/>
            <a:ext cx="11582399" cy="5416380"/>
          </a:xfrm>
        </p:spPr>
        <p:txBody>
          <a:bodyPr>
            <a:noAutofit/>
          </a:bodyPr>
          <a:lstStyle/>
          <a:p>
            <a:r>
              <a:rPr lang="en-US" sz="3200" dirty="0"/>
              <a:t>Texture is characterized by the spatial distribution of gray levels in a</a:t>
            </a:r>
          </a:p>
          <a:p>
            <a:r>
              <a:rPr lang="en-US" sz="3200" dirty="0"/>
              <a:t>neighborhood. Thus, texture cannot be defined for a point. </a:t>
            </a:r>
            <a:endParaRPr lang="en-US" sz="3200" dirty="0" smtClean="0"/>
          </a:p>
          <a:p>
            <a:r>
              <a:rPr lang="en-US" sz="3200" dirty="0" smtClean="0"/>
              <a:t>The resolution at </a:t>
            </a:r>
            <a:r>
              <a:rPr lang="en-US" sz="3200" dirty="0"/>
              <a:t>which an image is observed determines the scale at which the texture </a:t>
            </a:r>
            <a:r>
              <a:rPr lang="en-US" sz="3200" dirty="0" smtClean="0"/>
              <a:t>is perceived.</a:t>
            </a:r>
          </a:p>
          <a:p>
            <a:r>
              <a:rPr lang="en-US" sz="3200" dirty="0" smtClean="0"/>
              <a:t>Texture is defined as repeating patterns </a:t>
            </a:r>
            <a:r>
              <a:rPr lang="en-US" sz="3200" dirty="0"/>
              <a:t>of local variations in image intensity which are too fine to be </a:t>
            </a:r>
            <a:r>
              <a:rPr lang="en-US" sz="3200" dirty="0" smtClean="0"/>
              <a:t>distinguished as </a:t>
            </a:r>
            <a:r>
              <a:rPr lang="en-US" sz="3200" dirty="0"/>
              <a:t>separate objects at the observed resolution. </a:t>
            </a:r>
            <a:endParaRPr lang="en-US" sz="3200" dirty="0" smtClean="0"/>
          </a:p>
          <a:p>
            <a:r>
              <a:rPr lang="en-US" sz="3200" dirty="0" smtClean="0"/>
              <a:t>Thus</a:t>
            </a:r>
            <a:r>
              <a:rPr lang="en-US" sz="3200" dirty="0"/>
              <a:t>, a connected </a:t>
            </a:r>
            <a:r>
              <a:rPr lang="en-US" sz="3200" dirty="0" smtClean="0"/>
              <a:t>set of </a:t>
            </a:r>
            <a:r>
              <a:rPr lang="en-US" sz="3200" dirty="0"/>
              <a:t>pixels satisfying a given gray-level property which occur repeatedly in </a:t>
            </a:r>
            <a:r>
              <a:rPr lang="en-US" sz="3200" dirty="0" smtClean="0"/>
              <a:t>an image </a:t>
            </a:r>
            <a:r>
              <a:rPr lang="en-US" sz="3200" dirty="0"/>
              <a:t>region constitutes a textured region</a:t>
            </a:r>
            <a:r>
              <a:rPr lang="en-US" sz="3200" dirty="0" smtClean="0"/>
              <a:t>.</a:t>
            </a: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91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Texture analysis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5861"/>
            <a:ext cx="11582399" cy="541638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Each gray – level primitive is formed by the connected set of pixels representing each character.</a:t>
            </a:r>
          </a:p>
          <a:p>
            <a:pPr algn="just"/>
            <a:r>
              <a:rPr lang="en-US" sz="3200" dirty="0"/>
              <a:t>The process </a:t>
            </a:r>
            <a:r>
              <a:rPr lang="en-US" sz="3200" dirty="0" smtClean="0"/>
              <a:t>of placing </a:t>
            </a:r>
            <a:r>
              <a:rPr lang="en-US" sz="3200" dirty="0"/>
              <a:t>the characters on lines and placing lines in turn as elements of </a:t>
            </a:r>
            <a:r>
              <a:rPr lang="en-US" sz="3200" dirty="0" smtClean="0"/>
              <a:t>the page </a:t>
            </a:r>
            <a:r>
              <a:rPr lang="en-US" sz="3200" dirty="0"/>
              <a:t>results in an ordered texture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 </a:t>
            </a:r>
            <a:r>
              <a:rPr lang="en-US" sz="3200" dirty="0"/>
              <a:t>There are three primary issues in </a:t>
            </a:r>
            <a:r>
              <a:rPr lang="en-US" sz="3200" dirty="0" smtClean="0"/>
              <a:t>texture analysis</a:t>
            </a:r>
            <a:r>
              <a:rPr lang="en-US" sz="3200" dirty="0"/>
              <a:t>: texture classification, texture segmentation, and shape </a:t>
            </a:r>
            <a:r>
              <a:rPr lang="en-US" sz="3200" dirty="0" smtClean="0"/>
              <a:t>recovery from </a:t>
            </a:r>
            <a:r>
              <a:rPr lang="en-US" sz="3200" dirty="0"/>
              <a:t>texture.</a:t>
            </a:r>
            <a:endParaRPr lang="en-US" sz="3200" dirty="0" smtClean="0"/>
          </a:p>
          <a:p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1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Texture classification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5861"/>
            <a:ext cx="11582399" cy="5416380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Arial Narrow" panose="020B0606020202030204" pitchFamily="34" charset="0"/>
              </a:rPr>
              <a:t>In texture classification, the problem is identifying the given textured </a:t>
            </a:r>
            <a:r>
              <a:rPr lang="en-US" sz="3200" dirty="0" smtClean="0">
                <a:latin typeface="Arial Narrow" panose="020B0606020202030204" pitchFamily="34" charset="0"/>
              </a:rPr>
              <a:t>region from </a:t>
            </a:r>
            <a:r>
              <a:rPr lang="en-US" sz="3200" dirty="0">
                <a:latin typeface="Arial Narrow" panose="020B0606020202030204" pitchFamily="34" charset="0"/>
              </a:rPr>
              <a:t>a given set of texture classes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The </a:t>
            </a:r>
            <a:r>
              <a:rPr lang="en-US" sz="3200" dirty="0">
                <a:latin typeface="Arial Narrow" panose="020B0606020202030204" pitchFamily="34" charset="0"/>
              </a:rPr>
              <a:t>class label of a </a:t>
            </a:r>
            <a:r>
              <a:rPr lang="en-US" sz="3200" dirty="0" smtClean="0">
                <a:latin typeface="Arial Narrow" panose="020B0606020202030204" pitchFamily="34" charset="0"/>
              </a:rPr>
              <a:t>single homogenous </a:t>
            </a:r>
            <a:r>
              <a:rPr lang="en-US" sz="3200" dirty="0">
                <a:latin typeface="Arial Narrow" panose="020B0606020202030204" pitchFamily="34" charset="0"/>
              </a:rPr>
              <a:t>region is determined using properties computed from the region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Each of these regions has unique texture characteristics.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The texture analysis </a:t>
            </a:r>
            <a:r>
              <a:rPr lang="en-US" sz="3200" dirty="0">
                <a:latin typeface="Arial Narrow" panose="020B0606020202030204" pitchFamily="34" charset="0"/>
              </a:rPr>
              <a:t>algorithms extract distinguishing features from each region to </a:t>
            </a:r>
            <a:r>
              <a:rPr lang="en-US" sz="3200" dirty="0" smtClean="0">
                <a:latin typeface="Arial Narrow" panose="020B0606020202030204" pitchFamily="34" charset="0"/>
              </a:rPr>
              <a:t>facilitate classification </a:t>
            </a:r>
            <a:r>
              <a:rPr lang="en-US" sz="3200" dirty="0">
                <a:latin typeface="Arial Narrow" panose="020B0606020202030204" pitchFamily="34" charset="0"/>
              </a:rPr>
              <a:t>of such patterns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Statistical methods </a:t>
            </a:r>
            <a:r>
              <a:rPr lang="en-US" sz="3200" dirty="0">
                <a:latin typeface="Arial Narrow" panose="020B0606020202030204" pitchFamily="34" charset="0"/>
              </a:rPr>
              <a:t>are extensively used in texture classification. 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Properties such as gray-level co-occurrence, contrast, entropy, and homogeneity are computed from </a:t>
            </a:r>
            <a:r>
              <a:rPr lang="en-US" sz="3200" dirty="0">
                <a:latin typeface="Arial Narrow" panose="020B0606020202030204" pitchFamily="34" charset="0"/>
              </a:rPr>
              <a:t>image gray levels to facilitate classification</a:t>
            </a:r>
            <a:r>
              <a:rPr lang="en-US" sz="3200" dirty="0" smtClean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37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Texture classification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24400"/>
            <a:ext cx="11582399" cy="60336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The </a:t>
            </a:r>
            <a:r>
              <a:rPr lang="en-US" sz="3200" dirty="0">
                <a:latin typeface="Arial Narrow" panose="020B0606020202030204" pitchFamily="34" charset="0"/>
              </a:rPr>
              <a:t>statistical methods are particularly useful when the </a:t>
            </a:r>
            <a:r>
              <a:rPr lang="en-US" sz="3200" dirty="0" smtClean="0">
                <a:latin typeface="Arial Narrow" panose="020B0606020202030204" pitchFamily="34" charset="0"/>
              </a:rPr>
              <a:t>texture primitives </a:t>
            </a:r>
            <a:r>
              <a:rPr lang="en-US" sz="3200" dirty="0">
                <a:latin typeface="Arial Narrow" panose="020B0606020202030204" pitchFamily="34" charset="0"/>
              </a:rPr>
              <a:t>are small, resulting in </a:t>
            </a:r>
            <a:r>
              <a:rPr lang="en-US" sz="3200" i="1" dirty="0" err="1">
                <a:latin typeface="Arial Narrow" panose="020B0606020202030204" pitchFamily="34" charset="0"/>
              </a:rPr>
              <a:t>microtextures</a:t>
            </a:r>
            <a:r>
              <a:rPr lang="en-US" sz="3200" i="1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On the other hand, when </a:t>
            </a:r>
            <a:r>
              <a:rPr lang="en-US" sz="3200" dirty="0" smtClean="0">
                <a:latin typeface="Arial Narrow" panose="020B0606020202030204" pitchFamily="34" charset="0"/>
              </a:rPr>
              <a:t>the size </a:t>
            </a:r>
            <a:r>
              <a:rPr lang="en-US" sz="3200" dirty="0">
                <a:latin typeface="Arial Narrow" panose="020B0606020202030204" pitchFamily="34" charset="0"/>
              </a:rPr>
              <a:t>of the texture primitive is large, it becomes necessary to first </a:t>
            </a:r>
            <a:r>
              <a:rPr lang="en-US" sz="3200" dirty="0" smtClean="0">
                <a:latin typeface="Arial Narrow" panose="020B0606020202030204" pitchFamily="34" charset="0"/>
              </a:rPr>
              <a:t>determine the </a:t>
            </a:r>
            <a:r>
              <a:rPr lang="en-US" sz="3200" dirty="0">
                <a:latin typeface="Arial Narrow" panose="020B0606020202030204" pitchFamily="34" charset="0"/>
              </a:rPr>
              <a:t>shape and properties of the basic primitive and then determine the </a:t>
            </a:r>
            <a:r>
              <a:rPr lang="en-US" sz="3200" dirty="0" smtClean="0">
                <a:latin typeface="Arial Narrow" panose="020B0606020202030204" pitchFamily="34" charset="0"/>
              </a:rPr>
              <a:t>rules which </a:t>
            </a:r>
            <a:r>
              <a:rPr lang="en-US" sz="3200" dirty="0">
                <a:latin typeface="Arial Narrow" panose="020B0606020202030204" pitchFamily="34" charset="0"/>
              </a:rPr>
              <a:t>govern the placement of these primitives, forming </a:t>
            </a:r>
            <a:r>
              <a:rPr lang="en-US" sz="3200" i="1" dirty="0">
                <a:latin typeface="Arial Narrow" panose="020B0606020202030204" pitchFamily="34" charset="0"/>
              </a:rPr>
              <a:t>macrotextures</a:t>
            </a:r>
            <a:r>
              <a:rPr lang="en-US" sz="3200" i="1" dirty="0" smtClean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3200" dirty="0" smtClean="0">
                <a:latin typeface="Arial Narrow" panose="020B0606020202030204" pitchFamily="34" charset="0"/>
              </a:rPr>
              <a:t>In model based methods to synthesize texture, a model for texture is first assumed and its parameters are then estimated from the image region such that an image synthesized using the model closely resembles the input image region. </a:t>
            </a: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The parameters are </a:t>
            </a:r>
            <a:r>
              <a:rPr lang="en-US" sz="3200" dirty="0" smtClean="0">
                <a:latin typeface="Arial Narrow" panose="020B0606020202030204" pitchFamily="34" charset="0"/>
              </a:rPr>
              <a:t>then useful </a:t>
            </a:r>
            <a:r>
              <a:rPr lang="en-US" sz="3200" dirty="0">
                <a:latin typeface="Arial Narrow" panose="020B0606020202030204" pitchFamily="34" charset="0"/>
              </a:rPr>
              <a:t>as discriminating features to classify the region.</a:t>
            </a:r>
            <a:r>
              <a:rPr lang="en-US" sz="3200" dirty="0" smtClean="0">
                <a:latin typeface="Arial Narrow" panose="020B0606020202030204" pitchFamily="34" charset="0"/>
              </a:rPr>
              <a:t> 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432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Words>1792</Words>
  <Application>Microsoft Office PowerPoint</Application>
  <PresentationFormat>Widescreen</PresentationFormat>
  <Paragraphs>165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Cambria Math</vt:lpstr>
      <vt:lpstr>Times New Roman</vt:lpstr>
      <vt:lpstr>Trebuchet MS</vt:lpstr>
      <vt:lpstr>Office Theme</vt:lpstr>
      <vt:lpstr>18ECE340T- MACHINE PERCEPTION WITH COGNITION</vt:lpstr>
      <vt:lpstr>Introduction</vt:lpstr>
      <vt:lpstr>Introduction</vt:lpstr>
      <vt:lpstr>Texture analysis</vt:lpstr>
      <vt:lpstr>Texture analysis</vt:lpstr>
      <vt:lpstr>Texture analysis</vt:lpstr>
      <vt:lpstr>Texture analysis</vt:lpstr>
      <vt:lpstr>Texture classification</vt:lpstr>
      <vt:lpstr>Texture classification</vt:lpstr>
      <vt:lpstr>Texture segmentation</vt:lpstr>
      <vt:lpstr>Texture synthesis</vt:lpstr>
      <vt:lpstr>Texture synthesis</vt:lpstr>
      <vt:lpstr>Why only synthesize on pixel at the time?</vt:lpstr>
      <vt:lpstr>Image Quilting</vt:lpstr>
      <vt:lpstr>PowerPoint Presentation</vt:lpstr>
      <vt:lpstr>Minimal error boundary</vt:lpstr>
      <vt:lpstr>Image Quilting algorithm</vt:lpstr>
      <vt:lpstr>Applications of texture synthesis</vt:lpstr>
      <vt:lpstr>Texture synthesis for homogenity</vt:lpstr>
      <vt:lpstr>Shape from Texture</vt:lpstr>
      <vt:lpstr>Shape from Texture</vt:lpstr>
      <vt:lpstr>Shape from Texture</vt:lpstr>
      <vt:lpstr>Shape from Texture</vt:lpstr>
      <vt:lpstr>Shape from Texture</vt:lpstr>
      <vt:lpstr>Shape from Texture</vt:lpstr>
      <vt:lpstr>Shape from Texture</vt:lpstr>
      <vt:lpstr>Shape from Texture</vt:lpstr>
      <vt:lpstr>Shape from Texture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girihanshi1@gmail.com</dc:creator>
  <cp:lastModifiedBy>surya</cp:lastModifiedBy>
  <cp:revision>590</cp:revision>
  <dcterms:created xsi:type="dcterms:W3CDTF">2020-08-01T16:23:03Z</dcterms:created>
  <dcterms:modified xsi:type="dcterms:W3CDTF">2021-09-26T18:03:31Z</dcterms:modified>
</cp:coreProperties>
</file>