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Arial Narrow"/>
      <p:regular r:id="rId36"/>
      <p:bold r:id="rId37"/>
      <p:italic r:id="rId38"/>
      <p:boldItalic r:id="rId39"/>
    </p:embeddedFont>
    <p:embeddedFont>
      <p:font typeface="Gill San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iNhyDifN+iK4lJ42NSlasitxE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regular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Gill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ArialNarrow-bold.fntdata"/><Relationship Id="rId14" Type="http://schemas.openxmlformats.org/officeDocument/2006/relationships/slide" Target="slides/slide10.xml"/><Relationship Id="rId36" Type="http://schemas.openxmlformats.org/officeDocument/2006/relationships/font" Target="fonts/ArialNarrow-regular.fntdata"/><Relationship Id="rId17" Type="http://schemas.openxmlformats.org/officeDocument/2006/relationships/slide" Target="slides/slide13.xml"/><Relationship Id="rId39" Type="http://schemas.openxmlformats.org/officeDocument/2006/relationships/font" Target="fonts/ArialNarrow-boldItalic.fntdata"/><Relationship Id="rId16" Type="http://schemas.openxmlformats.org/officeDocument/2006/relationships/slide" Target="slides/slide12.xml"/><Relationship Id="rId38" Type="http://schemas.openxmlformats.org/officeDocument/2006/relationships/font" Target="fonts/ArialNarrow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3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3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" name="Google Shape;29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3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3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1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41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41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3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1665027" y="469081"/>
            <a:ext cx="11505063" cy="12043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 Narrow"/>
              <a:buNone/>
            </a:pPr>
            <a:r>
              <a:rPr b="1" lang="en-US" sz="3200">
                <a:solidFill>
                  <a:srgbClr val="7030A0"/>
                </a:solidFill>
                <a:latin typeface="Arial Narrow"/>
                <a:ea typeface="Arial Narrow"/>
                <a:cs typeface="Arial Narrow"/>
                <a:sym typeface="Arial Narrow"/>
              </a:rPr>
              <a:t>18ECE340T- MACHINE PERCEPTION WITH COGNITION</a:t>
            </a:r>
            <a:endParaRPr sz="3200">
              <a:solidFill>
                <a:srgbClr val="7030A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1"/>
          <p:cNvSpPr txBox="1"/>
          <p:nvPr>
            <p:ph idx="1" type="body"/>
          </p:nvPr>
        </p:nvSpPr>
        <p:spPr>
          <a:xfrm>
            <a:off x="1665027" y="2550559"/>
            <a:ext cx="7847463" cy="1354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rPr>
              <a:t>UNIT-3</a:t>
            </a:r>
            <a:endParaRPr sz="4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r>
              <a:rPr b="1" i="1" lang="en-US" sz="4000"/>
              <a:t>Filters in Image Processing</a:t>
            </a:r>
            <a:endParaRPr/>
          </a:p>
          <a:p>
            <a:pPr indent="0" lvl="1" marL="4572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1" marL="4572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C:\Users\admin\Desktop\download.png" id="107" name="Google Shape;107;p1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Non- Linear Filter - Types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521676" y="2068472"/>
            <a:ext cx="11758247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28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Minimum and Maximum Filters: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i="0" lang="en-US" sz="28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The minimum and maximum value in the moving region R of the original image is the result of the minimum and maximum filter respectively.</a:t>
            </a:r>
            <a:endParaRPr sz="240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admin\Desktop\download.png" id="211" name="Google Shape;211;p10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7788" y="3429000"/>
            <a:ext cx="9397369" cy="2080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Non- Linear Filter - Types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212483" y="2108852"/>
            <a:ext cx="3163764" cy="402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Median Filters: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The median of all value in moving region R is the result of the median filter.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This filter is </a:t>
            </a:r>
            <a:r>
              <a:rPr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used to remove salt and pepper noise in the image. </a:t>
            </a:r>
            <a:endParaRPr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admin\Desktop\download.png" id="219" name="Google Shape;219;p11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4092" y="4973952"/>
            <a:ext cx="6667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3815" y="1781575"/>
            <a:ext cx="8713175" cy="34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Non- Linear Filter - Types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7" name="Google Shape;227;p12"/>
          <p:cNvSpPr txBox="1"/>
          <p:nvPr>
            <p:ph idx="1" type="body"/>
          </p:nvPr>
        </p:nvSpPr>
        <p:spPr>
          <a:xfrm>
            <a:off x="477718" y="2005506"/>
            <a:ext cx="4207117" cy="4023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Weight Median Filters: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imilar to the median filter.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The word “Weight” means extension of each member in the kernel according to weight matrix W.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The position of the filter member near hot spot will obtain the higher weight than others.</a:t>
            </a:r>
            <a:endParaRPr/>
          </a:p>
        </p:txBody>
      </p:sp>
      <p:pic>
        <p:nvPicPr>
          <p:cNvPr descr="C:\Users\admin\Desktop\download.png" id="228" name="Google Shape;228;p12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4835" y="2005506"/>
            <a:ext cx="7294682" cy="4126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0" y="109183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Filtering in the spatial domain (Spatial Filtering)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5" name="Google Shape;235;p13"/>
          <p:cNvSpPr txBox="1"/>
          <p:nvPr>
            <p:ph idx="1" type="body"/>
          </p:nvPr>
        </p:nvSpPr>
        <p:spPr>
          <a:xfrm>
            <a:off x="0" y="1075861"/>
            <a:ext cx="11887199" cy="541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Filtering refers to image operators that change the gray value at any pixel (x, y) depending on the pixel values in a square neighborhood centered at (x, y) using a fixed integer matrix of the same size.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A pixel's neighborhood is some set of pixels, defined by their locations relative to that pixel. 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integer matrix is called a filter, mask, kernel or a window. 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values in the filter sub image are known as coefficients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Filtering operations that are directly performed on the pixels of an image is called spatial filtering 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236" name="Google Shape;236;p13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0" y="109183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Filtering in the spatial domain (Spatial Filtering)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2" name="Google Shape;242;p14"/>
          <p:cNvSpPr txBox="1"/>
          <p:nvPr>
            <p:ph idx="1" type="body"/>
          </p:nvPr>
        </p:nvSpPr>
        <p:spPr>
          <a:xfrm>
            <a:off x="0" y="1075861"/>
            <a:ext cx="11887199" cy="5416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032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Spatial domain refers to the image plane itself .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Direct manipulation of pixels in an image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                             g(x, y) =T[f(x, y)]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        where g(x, y) is the input image,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                   f(x, y) is the processed image and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                   T is an operator on f defined over some neighborhood of f(x, y)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Frequency domain is based on modifying the Fourier transform of the image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243" name="Google Shape;243;p14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4"/>
          <p:cNvPicPr preferRelativeResize="0"/>
          <p:nvPr/>
        </p:nvPicPr>
        <p:blipFill rotWithShape="1">
          <a:blip r:embed="rId4">
            <a:alphaModFix/>
          </a:blip>
          <a:srcRect b="2444" l="0" r="-44" t="5752"/>
          <a:stretch/>
        </p:blipFill>
        <p:spPr>
          <a:xfrm>
            <a:off x="7710985" y="1245168"/>
            <a:ext cx="3616656" cy="2548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"/>
          <p:cNvSpPr txBox="1"/>
          <p:nvPr>
            <p:ph type="title"/>
          </p:nvPr>
        </p:nvSpPr>
        <p:spPr>
          <a:xfrm>
            <a:off x="0" y="109183"/>
            <a:ext cx="10515600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Basics of Spatial Filtering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250" name="Google Shape;250;p15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" y="1056640"/>
            <a:ext cx="11135359" cy="53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Basics of Spatial Filtering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7" name="Google Shape;257;p16"/>
          <p:cNvSpPr txBox="1"/>
          <p:nvPr>
            <p:ph idx="1" type="body"/>
          </p:nvPr>
        </p:nvSpPr>
        <p:spPr>
          <a:xfrm>
            <a:off x="218363" y="824400"/>
            <a:ext cx="11668835" cy="55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process consists of moving the filter mask from point to point in an image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At each point (x, y) the response of the filter at that point is calculated using a predefined relationship.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size of mask must be odd [i.e 3 x 3, 5 x 5, etc.] to ensure it has a center.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smallest meaningful size is 3 x 3.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258" name="Google Shape;258;p16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type="title"/>
          </p:nvPr>
        </p:nvSpPr>
        <p:spPr>
          <a:xfrm>
            <a:off x="218364" y="109183"/>
            <a:ext cx="8681796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Spatial Filtering (Convolution)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264" name="Google Shape;264;p17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8441" r="7860" t="0"/>
          <a:stretch/>
        </p:blipFill>
        <p:spPr>
          <a:xfrm>
            <a:off x="218364" y="982639"/>
            <a:ext cx="5471236" cy="373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7"/>
          <p:cNvPicPr preferRelativeResize="0"/>
          <p:nvPr/>
        </p:nvPicPr>
        <p:blipFill rotWithShape="1">
          <a:blip r:embed="rId5">
            <a:alphaModFix/>
          </a:blip>
          <a:srcRect b="0" l="12830" r="5220" t="4499"/>
          <a:stretch/>
        </p:blipFill>
        <p:spPr>
          <a:xfrm>
            <a:off x="8079475" y="2794801"/>
            <a:ext cx="3807724" cy="3702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7"/>
          <p:cNvPicPr preferRelativeResize="0"/>
          <p:nvPr/>
        </p:nvPicPr>
        <p:blipFill rotWithShape="1">
          <a:blip r:embed="rId6">
            <a:alphaModFix/>
          </a:blip>
          <a:srcRect b="0" l="0" r="0" t="17876"/>
          <a:stretch/>
        </p:blipFill>
        <p:spPr>
          <a:xfrm>
            <a:off x="218364" y="4995080"/>
            <a:ext cx="7625156" cy="150199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7"/>
          <p:cNvSpPr txBox="1"/>
          <p:nvPr/>
        </p:nvSpPr>
        <p:spPr>
          <a:xfrm>
            <a:off x="6960358" y="901659"/>
            <a:ext cx="5049672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result is the sum of products of the mask coefficients with the corresponding pixels directly under the mask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Filtering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218363" y="824400"/>
            <a:ext cx="11668835" cy="55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coefficient w(0,0) coincides with image value f(x, y), indicating that the mask is centered at (x, y) when the computation of sum of products takes place.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For a mask of size m x n, we assume that m = 2a+1 and n=2b+1, where a and b are nonnegative integer. 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Then m and n are odd.</a:t>
            </a:r>
            <a:endParaRPr/>
          </a:p>
          <a:p>
            <a:pPr indent="-2032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In general, linear filtering of an image f of size M x N with a filter mask of size m x n is given by the expression:</a:t>
            </a:r>
            <a:endParaRPr/>
          </a:p>
        </p:txBody>
      </p:sp>
      <p:pic>
        <p:nvPicPr>
          <p:cNvPr descr="C:\Users\admin\Desktop\download.png" id="275" name="Google Shape;275;p18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4">
            <a:alphaModFix/>
          </a:blip>
          <a:srcRect b="17967" l="4908" r="5520" t="22266"/>
          <a:stretch/>
        </p:blipFill>
        <p:spPr>
          <a:xfrm>
            <a:off x="1808480" y="5019040"/>
            <a:ext cx="6604000" cy="13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Filtering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218363" y="824400"/>
            <a:ext cx="11668835" cy="55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The process of linear filtering similar to a frequency domain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    concept called “</a:t>
            </a:r>
            <a:r>
              <a:rPr i="1" lang="en-US" sz="3200"/>
              <a:t>convolution</a:t>
            </a:r>
            <a:r>
              <a:rPr lang="en-US" sz="3200"/>
              <a:t>”</a:t>
            </a: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endParaRPr/>
          </a:p>
        </p:txBody>
      </p:sp>
      <p:pic>
        <p:nvPicPr>
          <p:cNvPr descr="C:\Users\admin\Desktop\download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9"/>
          <p:cNvPicPr preferRelativeResize="0"/>
          <p:nvPr/>
        </p:nvPicPr>
        <p:blipFill rotWithShape="1">
          <a:blip r:embed="rId4">
            <a:alphaModFix/>
          </a:blip>
          <a:srcRect b="8017" l="6424" r="0" t="10970"/>
          <a:stretch/>
        </p:blipFill>
        <p:spPr>
          <a:xfrm>
            <a:off x="426720" y="2092960"/>
            <a:ext cx="11236960" cy="428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546296" y="20450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Applying filters to the image is an another way to modify image. And the difference compare to point operation is the filter use more than one pixel to generate a new pixel value. For example, smoothing filter which replace a pixel value by average of its neighboring pixel value.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Filters can divided in 2 types, </a:t>
            </a:r>
            <a:endParaRPr/>
          </a:p>
          <a:p>
            <a:pPr indent="-182880" lvl="1" marL="3840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b="1" i="1" lang="en-US" sz="2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linear filter</a:t>
            </a:r>
            <a:r>
              <a:rPr b="1" i="0" lang="en-US" sz="2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 and </a:t>
            </a:r>
            <a:r>
              <a:rPr b="1" i="1" lang="en-US" sz="2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non-linear filter</a:t>
            </a:r>
            <a:r>
              <a:rPr b="0" i="0" lang="en-US" sz="22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9144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114" name="Google Shape;114;p2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Nonlinear Spatial Filtering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0" name="Google Shape;290;p20"/>
          <p:cNvSpPr txBox="1"/>
          <p:nvPr>
            <p:ph idx="1" type="body"/>
          </p:nvPr>
        </p:nvSpPr>
        <p:spPr>
          <a:xfrm>
            <a:off x="218363" y="824400"/>
            <a:ext cx="11668835" cy="55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process consists of moving the filter mask from point to point in an image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filtering operation is based conditionally on the values of the pixels in the neighborhood, and they do not explicitly use the coefficients in the sum of products manner.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291" name="Google Shape;291;p20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142240" y="243205"/>
            <a:ext cx="11480800" cy="10979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Narrow"/>
              <a:buNone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Use the following 3 x 3 mask to perform convolution process on the shade pixels in the 5 x 5 image below. Write the filtered image</a:t>
            </a:r>
            <a:endParaRPr/>
          </a:p>
        </p:txBody>
      </p:sp>
      <p:pic>
        <p:nvPicPr>
          <p:cNvPr id="297" name="Google Shape;29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44" y="1440973"/>
            <a:ext cx="6076315" cy="181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240" y="3251200"/>
            <a:ext cx="7762240" cy="3312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0874" y="3251200"/>
            <a:ext cx="3677285" cy="341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Spatial 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5" name="Google Shape;305;p22"/>
          <p:cNvSpPr txBox="1"/>
          <p:nvPr>
            <p:ph idx="1" type="body"/>
          </p:nvPr>
        </p:nvSpPr>
        <p:spPr>
          <a:xfrm>
            <a:off x="218363" y="824400"/>
            <a:ext cx="11668835" cy="55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Spatial filters can be classified as follows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Smoothing Spatial Filters (Low pass filters)</a:t>
            </a:r>
            <a:endParaRPr/>
          </a:p>
          <a:p>
            <a:pPr indent="-203200" lvl="1" marL="3840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Averaging linear filters</a:t>
            </a:r>
            <a:endParaRPr/>
          </a:p>
          <a:p>
            <a:pPr indent="-20320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Order-statistics nonlinear filters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Sharpening Spatial Filters</a:t>
            </a:r>
            <a:endParaRPr/>
          </a:p>
        </p:txBody>
      </p:sp>
      <p:pic>
        <p:nvPicPr>
          <p:cNvPr descr="C:\Users\admin\Desktop\download.png" id="306" name="Google Shape;306;p22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Smoothing Spatial 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23"/>
          <p:cNvSpPr txBox="1"/>
          <p:nvPr>
            <p:ph idx="1" type="body"/>
          </p:nvPr>
        </p:nvSpPr>
        <p:spPr>
          <a:xfrm>
            <a:off x="218363" y="824400"/>
            <a:ext cx="11668835" cy="55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Smoothing spatial filters are used for blurring and for noise reduction.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Blurring is used in pre-processing steps to</a:t>
            </a:r>
            <a:endParaRPr/>
          </a:p>
          <a:p>
            <a:pPr indent="-203200" lvl="1" marL="3840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Remove small details from an image prior to (large) object extraction</a:t>
            </a:r>
            <a:endParaRPr/>
          </a:p>
          <a:p>
            <a:pPr indent="-20320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Bridge small gaps in lines or curves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Noise reduction can be accomplished by blurring with a linear filter and also by nonlinear filtering</a:t>
            </a:r>
            <a:endParaRPr/>
          </a:p>
        </p:txBody>
      </p:sp>
      <p:pic>
        <p:nvPicPr>
          <p:cNvPr descr="C:\Users\admin\Desktop\download.png" id="313" name="Google Shape;313;p23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Averaging Spatial 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9" name="Google Shape;319;p24"/>
          <p:cNvSpPr txBox="1"/>
          <p:nvPr>
            <p:ph idx="1" type="body"/>
          </p:nvPr>
        </p:nvSpPr>
        <p:spPr>
          <a:xfrm>
            <a:off x="218363" y="824400"/>
            <a:ext cx="11668835" cy="555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response of the averaging filter is the average of the pixels contained in the neighborhood of the filter mask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The output of averaging filters is a smoothed image with reduced sharp transitions in gray levels.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Noise and edges consist of sharp transitions in gray level.</a:t>
            </a:r>
            <a:endParaRPr/>
          </a:p>
          <a:p>
            <a:pPr indent="-2032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Char char=" "/>
            </a:pPr>
            <a:r>
              <a:rPr lang="en-US" sz="3200">
                <a:latin typeface="Arial Narrow"/>
                <a:ea typeface="Arial Narrow"/>
                <a:cs typeface="Arial Narrow"/>
                <a:sym typeface="Arial Narrow"/>
              </a:rPr>
              <a:t>Hence smoothing filters are used for noise reduction though they have undesirable side effect that they blue edges.</a:t>
            </a:r>
            <a:endParaRPr/>
          </a:p>
        </p:txBody>
      </p:sp>
      <p:pic>
        <p:nvPicPr>
          <p:cNvPr descr="C:\Users\admin\Desktop\download.png" id="320" name="Google Shape;320;p24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Averaging Spatial 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326" name="Google Shape;326;p25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64" y="655093"/>
            <a:ext cx="11506276" cy="5989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Averaging Spatial 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333" name="Google Shape;333;p26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9964" y="2088455"/>
            <a:ext cx="8392159" cy="370274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6"/>
          <p:cNvSpPr txBox="1"/>
          <p:nvPr/>
        </p:nvSpPr>
        <p:spPr>
          <a:xfrm>
            <a:off x="447040" y="1320800"/>
            <a:ext cx="674624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effects of averaging filter are as follows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218364" y="109183"/>
            <a:ext cx="8478596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Order-statistics and median 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341" name="Google Shape;341;p27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64" y="995681"/>
            <a:ext cx="11384356" cy="566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esktop\download.png" id="347" name="Google Shape;347;p28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/>
        </p:nvSpPr>
        <p:spPr>
          <a:xfrm>
            <a:off x="185912" y="138933"/>
            <a:ext cx="1028192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the 5 x 5 image shown below, apply 3 x 3 median filter on the pixels and write the filtered image</a:t>
            </a:r>
            <a:endParaRPr/>
          </a:p>
        </p:txBody>
      </p:sp>
      <p:pic>
        <p:nvPicPr>
          <p:cNvPr id="349" name="Google Shape;3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9434" y="824400"/>
            <a:ext cx="2458720" cy="137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8"/>
          <p:cNvPicPr preferRelativeResize="0"/>
          <p:nvPr/>
        </p:nvPicPr>
        <p:blipFill rotWithShape="1">
          <a:blip r:embed="rId5">
            <a:alphaModFix/>
          </a:blip>
          <a:srcRect b="0" l="4589" r="6450" t="3147"/>
          <a:stretch/>
        </p:blipFill>
        <p:spPr>
          <a:xfrm>
            <a:off x="479036" y="2194560"/>
            <a:ext cx="9695672" cy="451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Sharpening Spatial Filters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356" name="Google Shape;356;p29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 rotWithShape="1">
          <a:blip r:embed="rId4">
            <a:alphaModFix/>
          </a:blip>
          <a:srcRect b="6774" l="0" r="3357" t="11207"/>
          <a:stretch/>
        </p:blipFill>
        <p:spPr>
          <a:xfrm>
            <a:off x="218364" y="824400"/>
            <a:ext cx="11485956" cy="559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Filter - Types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120" name="Google Shape;120;p3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"/>
          <p:cNvGrpSpPr/>
          <p:nvPr/>
        </p:nvGrpSpPr>
        <p:grpSpPr>
          <a:xfrm>
            <a:off x="4644078" y="1849043"/>
            <a:ext cx="4985543" cy="4537252"/>
            <a:chOff x="3547116" y="2780"/>
            <a:chExt cx="4985543" cy="4537252"/>
          </a:xfrm>
        </p:grpSpPr>
        <p:sp>
          <p:nvSpPr>
            <p:cNvPr id="122" name="Google Shape;122;p3"/>
            <p:cNvSpPr/>
            <p:nvPr/>
          </p:nvSpPr>
          <p:spPr>
            <a:xfrm>
              <a:off x="6970432" y="1646515"/>
              <a:ext cx="203768" cy="25539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3"/>
            <p:cNvSpPr/>
            <p:nvPr/>
          </p:nvSpPr>
          <p:spPr>
            <a:xfrm>
              <a:off x="6970432" y="1646515"/>
              <a:ext cx="203768" cy="158939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3"/>
            <p:cNvSpPr/>
            <p:nvPr/>
          </p:nvSpPr>
          <p:spPr>
            <a:xfrm>
              <a:off x="6970432" y="1646515"/>
              <a:ext cx="203768" cy="62489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3"/>
            <p:cNvSpPr/>
            <p:nvPr/>
          </p:nvSpPr>
          <p:spPr>
            <a:xfrm>
              <a:off x="6281014" y="682010"/>
              <a:ext cx="1232801" cy="28527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6" name="Google Shape;126;p3"/>
            <p:cNvSpPr/>
            <p:nvPr/>
          </p:nvSpPr>
          <p:spPr>
            <a:xfrm>
              <a:off x="5326697" y="2611021"/>
              <a:ext cx="203768" cy="62489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rgbClr val="BB582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7" name="Google Shape;127;p3"/>
            <p:cNvSpPr/>
            <p:nvPr/>
          </p:nvSpPr>
          <p:spPr>
            <a:xfrm>
              <a:off x="5048213" y="1646515"/>
              <a:ext cx="821867" cy="28527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8" name="Google Shape;128;p3"/>
            <p:cNvSpPr/>
            <p:nvPr/>
          </p:nvSpPr>
          <p:spPr>
            <a:xfrm>
              <a:off x="3682962" y="2611021"/>
              <a:ext cx="203768" cy="158939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rgbClr val="BB582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9" name="Google Shape;129;p3"/>
            <p:cNvSpPr/>
            <p:nvPr/>
          </p:nvSpPr>
          <p:spPr>
            <a:xfrm>
              <a:off x="3682962" y="2611021"/>
              <a:ext cx="203768" cy="62489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5875">
              <a:solidFill>
                <a:srgbClr val="BB582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0" name="Google Shape;130;p3"/>
            <p:cNvSpPr/>
            <p:nvPr/>
          </p:nvSpPr>
          <p:spPr>
            <a:xfrm>
              <a:off x="4226345" y="1646515"/>
              <a:ext cx="821867" cy="28527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" name="Google Shape;131;p3"/>
            <p:cNvSpPr/>
            <p:nvPr/>
          </p:nvSpPr>
          <p:spPr>
            <a:xfrm>
              <a:off x="5048213" y="682010"/>
              <a:ext cx="1232801" cy="28527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58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2" name="Google Shape;132;p3"/>
            <p:cNvSpPr/>
            <p:nvPr/>
          </p:nvSpPr>
          <p:spPr>
            <a:xfrm>
              <a:off x="5601785" y="2780"/>
              <a:ext cx="1358458" cy="679229"/>
            </a:xfrm>
            <a:prstGeom prst="rect">
              <a:avLst/>
            </a:prstGeom>
            <a:solidFill>
              <a:srgbClr val="9B835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5601785" y="2780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368983" y="967286"/>
              <a:ext cx="1358458" cy="679229"/>
            </a:xfrm>
            <a:prstGeom prst="rect">
              <a:avLst/>
            </a:prstGeom>
            <a:solidFill>
              <a:schemeClr val="accent6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4368983" y="967286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Linear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47116" y="1931792"/>
              <a:ext cx="1358458" cy="679229"/>
            </a:xfrm>
            <a:prstGeom prst="rect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3547116" y="1931792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Smoothing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886730" y="2896298"/>
              <a:ext cx="1358458" cy="679229"/>
            </a:xfrm>
            <a:prstGeom prst="rect">
              <a:avLst/>
            </a:prstGeom>
            <a:solidFill>
              <a:srgbClr val="BB582B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3886730" y="2896298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Box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886730" y="3860803"/>
              <a:ext cx="1358458" cy="679229"/>
            </a:xfrm>
            <a:prstGeom prst="rect">
              <a:avLst/>
            </a:prstGeom>
            <a:solidFill>
              <a:srgbClr val="BB582B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3886730" y="3860803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Gaussian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190851" y="1931792"/>
              <a:ext cx="1358458" cy="679229"/>
            </a:xfrm>
            <a:prstGeom prst="rect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5190851" y="1931792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Different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530465" y="2896298"/>
              <a:ext cx="1358458" cy="679229"/>
            </a:xfrm>
            <a:prstGeom prst="rect">
              <a:avLst/>
            </a:prstGeom>
            <a:solidFill>
              <a:srgbClr val="BB582B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5530465" y="2896298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Laplace or Mexican Hat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834586" y="967286"/>
              <a:ext cx="1358458" cy="679229"/>
            </a:xfrm>
            <a:prstGeom prst="rect">
              <a:avLst/>
            </a:prstGeom>
            <a:solidFill>
              <a:schemeClr val="accent6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6834586" y="967286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Non-Linear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174201" y="1931792"/>
              <a:ext cx="1358458" cy="679229"/>
            </a:xfrm>
            <a:prstGeom prst="rect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7174201" y="1931792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Maximum and Minimum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174201" y="2896298"/>
              <a:ext cx="1358458" cy="679229"/>
            </a:xfrm>
            <a:prstGeom prst="rect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7174201" y="2896298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Median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174201" y="3860803"/>
              <a:ext cx="1358458" cy="679229"/>
            </a:xfrm>
            <a:prstGeom prst="rect">
              <a:avLst/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7174201" y="3860803"/>
              <a:ext cx="1358458" cy="679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" lIns="9525" spcFirstLastPara="1" rIns="9525" wrap="square" tIns="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Weight Median Filter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218364" y="109183"/>
            <a:ext cx="9453956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Partial derivative of Digital functions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363" name="Google Shape;363;p30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60" y="824401"/>
            <a:ext cx="10728960" cy="342248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/>
        </p:nvSpPr>
        <p:spPr>
          <a:xfrm>
            <a:off x="218364" y="4572000"/>
            <a:ext cx="5593156" cy="2092881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second derivative must be 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Zero along flat segments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Nonzero at the outset and end of a gray level step or ramp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Zero along ramps</a:t>
            </a:r>
            <a:endParaRPr/>
          </a:p>
        </p:txBody>
      </p:sp>
      <p:sp>
        <p:nvSpPr>
          <p:cNvPr id="366" name="Google Shape;366;p30"/>
          <p:cNvSpPr txBox="1"/>
          <p:nvPr/>
        </p:nvSpPr>
        <p:spPr>
          <a:xfrm>
            <a:off x="5811520" y="4648944"/>
            <a:ext cx="6075679" cy="1938992"/>
          </a:xfrm>
          <a:prstGeom prst="rect">
            <a:avLst/>
          </a:prstGeom>
          <a:solidFill>
            <a:srgbClr val="D8CDB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The first derivative detects thick edges while second derivative detects thin edges.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second derivative has much stronger response at gray level step than first derivative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Thus second derivative  enhances fine details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218364" y="109183"/>
            <a:ext cx="7014949" cy="5459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The Laplacian Filter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372" name="Google Shape;372;p31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64" y="995680"/>
            <a:ext cx="11404676" cy="540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Filter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527538" y="1845734"/>
            <a:ext cx="58263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Linear filter is a filter which operate the pixel value in the support region in linear manner (i.e</a:t>
            </a:r>
            <a:r>
              <a:rPr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, as weighted summation).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The support region is specified by the ‘filter matrix’ and be represent as H(i,j). The size of H is call ‘filter region’ and filter matrix has its own coordinate system, i is column index and j is row index.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The center of it is the origin location and it is called the ‘hot spot’.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160" name="Google Shape;160;p4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b="0" l="5205" r="7386" t="4941"/>
          <a:stretch/>
        </p:blipFill>
        <p:spPr>
          <a:xfrm>
            <a:off x="6576646" y="2064663"/>
            <a:ext cx="5447549" cy="3210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Filter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527538" y="1845734"/>
            <a:ext cx="582637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Steps to apply the filter to the image: 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Move the filter matrix over the image I and H(0,0) must go along with the current image position (u,v)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Multiply each filter coefficient H(i,j) with the corresponding image element I(u+i,v+j)</a:t>
            </a:r>
            <a:endParaRPr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Average all result from the previous step and it is the result for the current location I(u,v)</a:t>
            </a:r>
            <a:endParaRPr sz="3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C:\Users\admin\Desktop\download.png" id="168" name="Google Shape;168;p5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4">
            <a:alphaModFix/>
          </a:blip>
          <a:srcRect b="0" l="5205" r="7386" t="4941"/>
          <a:stretch/>
        </p:blipFill>
        <p:spPr>
          <a:xfrm>
            <a:off x="6576646" y="2064663"/>
            <a:ext cx="5447549" cy="3210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5971" y="5120641"/>
            <a:ext cx="5447549" cy="1183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Filter - Types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222738" y="2021580"/>
            <a:ext cx="5826370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(1) </a:t>
            </a: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Smoothing Filter </a:t>
            </a:r>
            <a:r>
              <a:rPr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(has only positive integer.)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	Box filter. </a:t>
            </a:r>
            <a:r>
              <a:rPr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All members of this filter are the same.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	Gaussian filter. </a:t>
            </a:r>
            <a:r>
              <a:rPr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The weight of filter member depend on the location of the member. The center of the filter receive the maximum weigh and it decreases with distance from the center.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(2)</a:t>
            </a:r>
            <a:r>
              <a:rPr b="1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Different Filter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1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Laplace or Mexican hat filter.</a:t>
            </a:r>
            <a:r>
              <a:rPr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 Some members of this filter are negative filter and it can calculate by summation of positive member and negative member.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admin\Desktop\download.png" id="177" name="Google Shape;177;p6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6224953" y="2021580"/>
            <a:ext cx="5826370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5144" y="2027441"/>
            <a:ext cx="5846958" cy="359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Filter - Properties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222738" y="2021580"/>
            <a:ext cx="5826370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Both"/>
            </a:pP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Linear Convolution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convolution matrix H can be called </a:t>
            </a:r>
            <a:r>
              <a:rPr b="1" i="1"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b="0" i="0"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admin\Desktop\download.png" id="186" name="Google Shape;186;p7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 txBox="1"/>
          <p:nvPr/>
        </p:nvSpPr>
        <p:spPr>
          <a:xfrm>
            <a:off x="6224953" y="2021580"/>
            <a:ext cx="5826370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Properties of Linear Convolution</a:t>
            </a:r>
            <a:endParaRPr b="0" i="0" sz="20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3" marL="749808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Commutativity</a:t>
            </a:r>
            <a:endParaRPr/>
          </a:p>
          <a:p>
            <a:pPr indent="-182880" lvl="3" marL="74980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Linearity</a:t>
            </a:r>
            <a:endParaRPr/>
          </a:p>
          <a:p>
            <a:pPr indent="-182880" lvl="3" marL="74980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Associativity</a:t>
            </a:r>
            <a:endParaRPr/>
          </a:p>
          <a:p>
            <a:pPr indent="-182880" lvl="3" marL="7498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Seperability: the kernel H can be represented as the convolution of multiple kernels and can separated in a pair dimensional kernel x and y.</a:t>
            </a:r>
            <a:endParaRPr b="0" i="0" sz="2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185" y="3182864"/>
            <a:ext cx="5744310" cy="199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Linear Filter - Properties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222738" y="2021580"/>
            <a:ext cx="5826370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Both"/>
            </a:pP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Linear Convolution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b="0" i="0"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convolution matrix H can be called </a:t>
            </a:r>
            <a:r>
              <a:rPr b="1" i="1"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b="0" i="0" lang="en-US" sz="2000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admin\Desktop\download.png" id="195" name="Google Shape;195;p8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6224953" y="2021580"/>
            <a:ext cx="5826370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1" i="0" lang="en-US" sz="2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Properties of Linear Convolution</a:t>
            </a:r>
            <a:endParaRPr b="0" i="0" sz="20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3" marL="749808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Commutativity</a:t>
            </a:r>
            <a:endParaRPr/>
          </a:p>
          <a:p>
            <a:pPr indent="-182880" lvl="3" marL="74980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Linearity</a:t>
            </a:r>
            <a:endParaRPr/>
          </a:p>
          <a:p>
            <a:pPr indent="-182880" lvl="3" marL="749808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Associativity</a:t>
            </a:r>
            <a:endParaRPr/>
          </a:p>
          <a:p>
            <a:pPr indent="-182880" lvl="3" marL="74980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Seperability: the kernel H can be represented as the convolution of multiple kernels and can separated in a pair dimensional kernel x and y.</a:t>
            </a:r>
            <a:endParaRPr b="0" i="0" sz="2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185" y="3182864"/>
            <a:ext cx="5744310" cy="199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 Narrow"/>
              <a:buNone/>
            </a:pPr>
            <a:r>
              <a:rPr b="1" lang="en-US">
                <a:latin typeface="Arial Narrow"/>
                <a:ea typeface="Arial Narrow"/>
                <a:cs typeface="Arial Narrow"/>
                <a:sym typeface="Arial Narrow"/>
              </a:rPr>
              <a:t>Non- Linear Filter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222737" y="2021580"/>
            <a:ext cx="11758247" cy="402336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28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Non-Linear Filters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i="0" lang="en-US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r>
              <a:rPr i="0" lang="en-US" sz="2800">
                <a:solidFill>
                  <a:srgbClr val="292929"/>
                </a:solidFill>
                <a:latin typeface="Gill Sans"/>
                <a:ea typeface="Gill Sans"/>
                <a:cs typeface="Gill Sans"/>
                <a:sym typeface="Gill Sans"/>
              </a:rPr>
              <a:t>Noise removing with smoothing filter (a linear filter) provide the result in burred of the image structure, line and edge. Non-Linear Filters were used to solve this problem and it works in non-linear manner.</a:t>
            </a:r>
            <a:endParaRPr i="0" sz="280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29292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:\Users\admin\Desktop\download.png" id="204" name="Google Shape;204;p9"/>
          <p:cNvPicPr preferRelativeResize="0"/>
          <p:nvPr/>
        </p:nvPicPr>
        <p:blipFill rotWithShape="1">
          <a:blip r:embed="rId3">
            <a:alphaModFix/>
          </a:blip>
          <a:srcRect b="16145" l="3443" r="0" t="18274"/>
          <a:stretch/>
        </p:blipFill>
        <p:spPr>
          <a:xfrm>
            <a:off x="10467832" y="113763"/>
            <a:ext cx="1419367" cy="71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2020-08-01T16:23:03Z</dcterms:created>
  <dc:creator>girihanshi1@gmail.com</dc:creator>
</cp:coreProperties>
</file>