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Arial Narrow" panose="020B060602020203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SUOTeW3Iv3B2f1JdEl0x1jSu/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C8DC4-6FD5-4BCB-B6D2-D473652C55FD}">
  <a:tblStyle styleId="{85DC8DC4-6FD5-4BCB-B6D2-D473652C55F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4C3255-04A2-47E7-8ADD-2B655ADDBB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f416081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f416081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ef41608120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f4160812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f4160812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f4160812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2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9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54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562708" y="1080111"/>
            <a:ext cx="11289323" cy="1003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just">
              <a:spcBef>
                <a:spcPts val="0"/>
              </a:spcBef>
            </a:pPr>
            <a:r>
              <a:rPr lang="en-US" b="1" dirty="0">
                <a:solidFill>
                  <a:srgbClr val="71BEC4"/>
                </a:solidFill>
                <a:latin typeface="Arial Narrow"/>
                <a:ea typeface="Arial Narrow"/>
                <a:cs typeface="Arial Narrow"/>
                <a:sym typeface="Arial Narrow"/>
              </a:rPr>
              <a:t>18ECE340T- MACHINE PERCEPTION WITH COGNITION</a:t>
            </a:r>
            <a:endParaRPr dirty="0">
              <a:solidFill>
                <a:srgbClr val="71BEC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idx="1"/>
          </p:nvPr>
        </p:nvSpPr>
        <p:spPr>
          <a:xfrm>
            <a:off x="2151064" y="2071688"/>
            <a:ext cx="7762875" cy="20240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None/>
            </a:pPr>
            <a:r>
              <a:rPr lang="en-US" sz="4000" b="1">
                <a:solidFill>
                  <a:srgbClr val="00B050"/>
                </a:solidFill>
                <a:latin typeface="Arial Narrow"/>
                <a:ea typeface="Arial Narrow"/>
                <a:cs typeface="Arial Narrow"/>
                <a:sym typeface="Arial Narrow"/>
              </a:rPr>
              <a:t>UNIT-3</a:t>
            </a:r>
            <a:endParaRPr/>
          </a:p>
          <a:p>
            <a:pPr marL="0" indent="0" algn="ctr">
              <a:spcBef>
                <a:spcPts val="680"/>
              </a:spcBef>
              <a:spcAft>
                <a:spcPts val="0"/>
              </a:spcAft>
              <a:buClr>
                <a:srgbClr val="00B050"/>
              </a:buClr>
              <a:buNone/>
            </a:pPr>
            <a:r>
              <a:rPr lang="en-US" sz="4000" b="1">
                <a:solidFill>
                  <a:srgbClr val="00B050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 -3</a:t>
            </a:r>
            <a:endParaRPr sz="4000">
              <a:solidFill>
                <a:srgbClr val="00B0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 algn="ctr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US" sz="4000" b="1" i="1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Topics Covered: Representing structure  using </a:t>
            </a:r>
            <a:r>
              <a:rPr lang="en-US" sz="4000">
                <a:solidFill>
                  <a:srgbClr val="FF0000"/>
                </a:solidFill>
              </a:rPr>
              <a:t>statistics of </a:t>
            </a:r>
            <a:r>
              <a:rPr lang="en-US" sz="4000" b="1" i="1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 filter output</a:t>
            </a:r>
            <a:endParaRPr sz="40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1" indent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chemeClr val="accent1"/>
              </a:solidFill>
            </a:endParaRPr>
          </a:p>
          <a:p>
            <a:pPr marL="457200" lvl="1" indent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570038" y="4338638"/>
            <a:ext cx="4068762" cy="244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90000"/>
              </a:lnSpc>
              <a:buClr>
                <a:srgbClr val="C00000"/>
              </a:buClr>
              <a:buSzPts val="3400"/>
            </a:pPr>
            <a:r>
              <a:rPr lang="en-US" sz="340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Book</a:t>
            </a:r>
            <a:endParaRPr/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ts val="3400"/>
            </a:pPr>
            <a:r>
              <a:rPr lang="en-US" sz="340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and Machine Vision by E.R.Davies</a:t>
            </a:r>
            <a:endParaRPr/>
          </a:p>
        </p:txBody>
      </p:sp>
      <p:pic>
        <p:nvPicPr>
          <p:cNvPr id="100" name="Google Shape;100;p1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2" t="18274" b="16145"/>
          <a:stretch/>
        </p:blipFill>
        <p:spPr>
          <a:xfrm>
            <a:off x="9374188" y="114301"/>
            <a:ext cx="1065212" cy="70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f41608120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statistical approach </a:t>
            </a:r>
            <a:endParaRPr/>
          </a:p>
        </p:txBody>
      </p:sp>
      <p:sp>
        <p:nvSpPr>
          <p:cNvPr id="187" name="Google Shape;187;gef41608120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most famous statistical approach is the co-occurrence matrix.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was the result of the first approach to describe, and then classify, image texture 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It remains popular today, by virtue of good performance.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co-occurrence matrix contains elements that are counts of the number of pixel pairs for specific brightness levels, when separated  by some distance and at some relative inclination.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we obtain a square, symmetric, matrix whose dimensions equal the number of grey levels in the picture 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41608120_0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contd...</a:t>
            </a:r>
            <a:endParaRPr/>
          </a:p>
        </p:txBody>
      </p:sp>
      <p:sp>
        <p:nvSpPr>
          <p:cNvPr id="194" name="Google Shape;194;gef41608120_0_13"/>
          <p:cNvSpPr txBox="1">
            <a:spLocks noGrp="1"/>
          </p:cNvSpPr>
          <p:nvPr>
            <p:ph idx="1"/>
          </p:nvPr>
        </p:nvSpPr>
        <p:spPr>
          <a:xfrm>
            <a:off x="1981200" y="1285875"/>
            <a:ext cx="8229600" cy="5072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In the co-occurrence matrix generation, the maximum distance was 1 pixel and the directions were set to select the four nearest neighbours of each point.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Because the co-occurrence measures spatial relationships between brightness, as opposed to frequency content.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clearly gives alternative results.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/>
              <a:t>•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To generate results faster, the number of grey levels can be reduced by brightness scaling of the whole image, reducing the dimensions of the co-occurrence matrix, but this reduces discriminatory ability.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pic>
        <p:nvPicPr>
          <p:cNvPr id="200" name="Google Shape;200;p1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56044" y="1846264"/>
            <a:ext cx="4724362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GLCM( Gray Level Co-occurrence Matrix)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p11"/>
          <p:cNvSpPr txBox="1">
            <a:spLocks noGrp="1"/>
          </p:cNvSpPr>
          <p:nvPr>
            <p:ph idx="1"/>
          </p:nvPr>
        </p:nvSpPr>
        <p:spPr>
          <a:xfrm>
            <a:off x="2146180" y="1293962"/>
            <a:ext cx="7886700" cy="54518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69900" marR="196850" indent="-457200" algn="just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941"/>
              <a:buFont typeface="Arial Narrow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The GLCM is a tabulation of how often different  combinations of pixel brightness values (grey levels) occur  in an image.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475615" indent="-457200" algn="just">
              <a:lnSpc>
                <a:spcPct val="106100"/>
              </a:lnSpc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ct val="102941"/>
              <a:buFont typeface="Arial Narrow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The GLCM is usually defined for a series of "second  order" texture calculations.</a:t>
            </a:r>
            <a:endParaRPr/>
          </a:p>
          <a:p>
            <a:pPr marL="469900" marR="485775" indent="-45720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ct val="102941"/>
              <a:buFont typeface="Arial Narrow"/>
              <a:buChar char="•"/>
            </a:pPr>
            <a:r>
              <a:rPr lang="en-US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Second order 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means they consider the relationship  between groups of two pixels in the original image.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ct val="102941"/>
              <a:buFont typeface="Arial Narrow"/>
              <a:buChar char="•"/>
            </a:pPr>
            <a:r>
              <a:rPr lang="en-US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First order 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texture measures are statistics calculated  from the original image values, like variance, and do not  consider pixel relationships.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ct val="102941"/>
              <a:buFont typeface="Arial Narrow"/>
              <a:buChar char="•"/>
            </a:pPr>
            <a:r>
              <a:rPr lang="en-US">
                <a:solidFill>
                  <a:srgbClr val="3333CC"/>
                </a:solidFill>
                <a:latin typeface="Arial Narrow"/>
                <a:ea typeface="Arial Narrow"/>
                <a:cs typeface="Arial Narrow"/>
                <a:sym typeface="Arial Narrow"/>
              </a:rPr>
              <a:t>Third and higher order 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textures  (considering the relationships among three or more pixels)  are theoretically possible but not implemented due to  calculation time and interpretation difficulty.</a:t>
            </a:r>
            <a:endParaRPr/>
          </a:p>
          <a:p>
            <a:pPr marL="228600" indent="-50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941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2230288" y="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GLCM  </a:t>
            </a:r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idx="1"/>
          </p:nvPr>
        </p:nvSpPr>
        <p:spPr>
          <a:xfrm>
            <a:off x="2152650" y="1276709"/>
            <a:ext cx="7886700" cy="49002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marL="12700" marR="15748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157480" indent="-45720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GLCM texture considers </a:t>
            </a:r>
            <a:r>
              <a:rPr lang="en-US" sz="2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relation between two  pixels at a time, 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called the reference and the neighbour  pixel.</a:t>
            </a:r>
            <a:endParaRPr/>
          </a:p>
          <a:p>
            <a:pPr marL="469900" marR="157480" indent="-29210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157480" indent="-45720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Let, the neighbour pixel is chosen to be the one to the  east (right) of each reference pixel. 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157480" indent="-29210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157480" indent="-45720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can also be  expressed as a (1,0) relation:	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12700" marR="15748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sz="2600" i="1"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2600" i="1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(i, j) -&gt; (i+1, j).</a:t>
            </a:r>
            <a:endParaRPr sz="26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69900" marR="5080" indent="-45720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Each pixel within the window becomes the reference  pixel in turn, starting in the upper left corner and proceeding  to the lower right.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Gray Level Co-occurrence Matrix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idx="1"/>
          </p:nvPr>
        </p:nvSpPr>
        <p:spPr>
          <a:xfrm>
            <a:off x="1981200" y="1066800"/>
            <a:ext cx="8763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</a:t>
            </a:r>
            <a:r>
              <a:rPr lang="en-US" sz="2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gray level co-occurrence matrix approach is based 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on studies of the </a:t>
            </a:r>
            <a:r>
              <a:rPr lang="en-US" sz="2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statistics of pixel intensity distributions.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variance in pixel intensity values, single-pixel statistics do not provide rich enough descriptions of textures for practical applications.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It is natural to consider second-order statistics obtained by considering pairs of pixels in certain spatial relations to each other. 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Co-occurrence matrices are used, which express the relative         	frequencies (or probabilities) with which two pixels having  	relative polar coordinates (d, θ) appear with intensities i, j. 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co-occurrence matrices provide raw numerical data on the texture, although this data must be condensed to relatively few numbers before it can be used to classify the texture.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Operation of the GLCM,</a:t>
            </a:r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sz="half" idx="1"/>
          </p:nvPr>
        </p:nvSpPr>
        <p:spPr>
          <a:xfrm>
            <a:off x="1981200" y="1600200"/>
            <a:ext cx="5029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It is nearly uniform image containing a single region .</a:t>
            </a:r>
            <a:endParaRPr/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pixel intensities are subject to an approximately Gaussian noise distribution.</a:t>
            </a:r>
            <a:endParaRPr/>
          </a:p>
          <a:p>
            <a:pPr marL="0" inden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----Uniform distribution</a:t>
            </a:r>
            <a:endParaRPr/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The attention being on pairs of pixels at a constant vector distance d = (d, θ) from each other.</a:t>
            </a:r>
            <a:endParaRPr/>
          </a:p>
        </p:txBody>
      </p:sp>
      <p:pic>
        <p:nvPicPr>
          <p:cNvPr id="225" name="Google Shape;225;p14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tretch/>
        </p:blipFill>
        <p:spPr>
          <a:xfrm>
            <a:off x="6361927" y="2332166"/>
            <a:ext cx="3354347" cy="305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sz="half" idx="1"/>
          </p:nvPr>
        </p:nvSpPr>
        <p:spPr>
          <a:xfrm>
            <a:off x="1981200" y="1600200"/>
            <a:ext cx="5029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An almost noiseless image with several nearly uniform image regions. 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two pixels in each pair may correspond either to the same image regions or to different ones.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If d is small they will only correspond to adjacent image regions.</a:t>
            </a:r>
            <a:endParaRPr/>
          </a:p>
        </p:txBody>
      </p:sp>
      <p:pic>
        <p:nvPicPr>
          <p:cNvPr id="232" name="Google Shape;232;p15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tretch/>
        </p:blipFill>
        <p:spPr>
          <a:xfrm>
            <a:off x="6188075" y="2150176"/>
            <a:ext cx="3702050" cy="34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Computation of GLCM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body" idx="1"/>
          </p:nvPr>
        </p:nvSpPr>
        <p:spPr>
          <a:xfrm>
            <a:off x="1981200" y="838200"/>
            <a:ext cx="65532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algn="just">
              <a:spcBef>
                <a:spcPts val="0"/>
              </a:spcBef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Square Matrix-Same number of rows and column.</a:t>
            </a:r>
            <a:endParaRPr/>
          </a:p>
          <a:p>
            <a:pPr marL="342900" algn="just">
              <a:spcBef>
                <a:spcPts val="520"/>
              </a:spcBef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Different  angle(0,45,90,135,180,180,225,270,315)</a:t>
            </a:r>
            <a:endParaRPr/>
          </a:p>
          <a:p>
            <a:pPr marL="342900" algn="just">
              <a:spcBef>
                <a:spcPts val="520"/>
              </a:spcBef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Symmetrical around diagonal.</a:t>
            </a:r>
            <a:endParaRPr/>
          </a:p>
          <a:p>
            <a:pPr marL="342900" algn="just">
              <a:spcBef>
                <a:spcPts val="520"/>
              </a:spcBef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Symmetry will be achieved it each pair is counted twice.</a:t>
            </a:r>
            <a:endParaRPr/>
          </a:p>
          <a:p>
            <a:pPr marL="342900" algn="just">
              <a:spcBef>
                <a:spcPts val="520"/>
              </a:spcBef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One is forward and one back is backward.</a:t>
            </a:r>
            <a:endParaRPr/>
          </a:p>
          <a:p>
            <a:pPr marL="342900" algn="just">
              <a:spcBef>
                <a:spcPts val="520"/>
              </a:spcBef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East and west---Horizontal</a:t>
            </a:r>
            <a:endParaRPr/>
          </a:p>
          <a:p>
            <a:pPr marL="342900" algn="just">
              <a:spcBef>
                <a:spcPts val="520"/>
              </a:spcBef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North and South--Vertical</a:t>
            </a:r>
            <a:endParaRPr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/>
          </a:p>
        </p:txBody>
      </p:sp>
      <p:pic>
        <p:nvPicPr>
          <p:cNvPr id="239" name="Google Shape;239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81775" y="4145750"/>
            <a:ext cx="3205200" cy="25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Example</a:t>
            </a:r>
            <a:br>
              <a:rPr lang="en-US"/>
            </a:br>
            <a:endParaRPr/>
          </a:p>
        </p:txBody>
      </p:sp>
      <p:graphicFrame>
        <p:nvGraphicFramePr>
          <p:cNvPr id="245" name="Google Shape;245;p17"/>
          <p:cNvGraphicFramePr/>
          <p:nvPr/>
        </p:nvGraphicFramePr>
        <p:xfrm>
          <a:off x="1981200" y="1600200"/>
          <a:ext cx="3657600" cy="2438400"/>
        </p:xfrm>
        <a:graphic>
          <a:graphicData uri="http://schemas.openxmlformats.org/drawingml/2006/table">
            <a:tbl>
              <a:tblPr firstRow="1" bandRow="1">
                <a:noFill/>
                <a:tableStyleId>{85DC8DC4-6FD5-4BCB-B6D2-D473652C55FD}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/>
                        <a:t>0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1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1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1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1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2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2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2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2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2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3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3</a:t>
                      </a:r>
                      <a:endParaRPr sz="2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" name="Google Shape;246;p17"/>
          <p:cNvSpPr txBox="1"/>
          <p:nvPr/>
        </p:nvSpPr>
        <p:spPr>
          <a:xfrm>
            <a:off x="2514600" y="4495800"/>
            <a:ext cx="6629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Pixel: 0,1,2,3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N=4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Size=4Χ4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D=1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Ɵ=Horizontal(zero degree)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6172200" y="1752600"/>
            <a:ext cx="4114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following.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(i)Coocurance Matrix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(ii)Symmetric GLCM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(iii) Normalized matrix</a:t>
            </a:r>
            <a:endParaRPr/>
          </a:p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Texture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905000" y="1905000"/>
            <a:ext cx="82057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Texture is a description of the spatial arrangement of color or</a:t>
            </a:r>
            <a:endParaRPr/>
          </a:p>
          <a:p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intensities in an image or a selected region of an image.</a:t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1" y="35052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1" y="35052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1" y="35052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1" y="46482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1" y="45720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1" y="45720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44196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1" y="54864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1" y="5486400"/>
            <a:ext cx="823913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201" y="5486400"/>
            <a:ext cx="823913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2438400" y="3276600"/>
            <a:ext cx="7848600" cy="335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35052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35052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5052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1600" y="35052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44958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45720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45720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55626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55626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5562601"/>
            <a:ext cx="9144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 descr="PE0183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5486401"/>
            <a:ext cx="914400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2438400" y="2819401"/>
            <a:ext cx="79136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approach: a set of texels in some regular or repeated pattern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441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Step1</a:t>
            </a:r>
            <a:endParaRPr/>
          </a:p>
        </p:txBody>
      </p:sp>
      <p:graphicFrame>
        <p:nvGraphicFramePr>
          <p:cNvPr id="254" name="Google Shape;254;p18"/>
          <p:cNvGraphicFramePr/>
          <p:nvPr/>
        </p:nvGraphicFramePr>
        <p:xfrm>
          <a:off x="1981201" y="1600200"/>
          <a:ext cx="4038625" cy="1854250"/>
        </p:xfrm>
        <a:graphic>
          <a:graphicData uri="http://schemas.openxmlformats.org/drawingml/2006/table">
            <a:tbl>
              <a:tblPr firstRow="1" bandRow="1">
                <a:noFill/>
                <a:tableStyleId>{85DC8DC4-6FD5-4BCB-B6D2-D473652C55FD}</a:tableStyleId>
              </a:tblPr>
              <a:tblGrid>
                <a:gridCol w="8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i/j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#(0,0)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#(0,1)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#(0,2)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#(0,3)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#(1,0)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#(1,1)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#(1,2)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#(1,3)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#(2,0)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#(2,1)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#(2,2)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#(2,3)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#(3,0)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#(3,1)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#(3,2)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#(3,3)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5" name="Google Shape;255;p18"/>
          <p:cNvGraphicFramePr/>
          <p:nvPr/>
        </p:nvGraphicFramePr>
        <p:xfrm>
          <a:off x="1828800" y="3886200"/>
          <a:ext cx="4038600" cy="1676410"/>
        </p:xfrm>
        <a:graphic>
          <a:graphicData uri="http://schemas.openxmlformats.org/drawingml/2006/table">
            <a:tbl>
              <a:tblPr firstRow="1" bandRow="1">
                <a:noFill/>
                <a:tableStyleId>{85DC8DC4-6FD5-4BCB-B6D2-D473652C55FD}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I,j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#(0,0)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pic>
        <p:nvPicPr>
          <p:cNvPr id="261" name="Google Shape;261;p1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523726" y="1846264"/>
            <a:ext cx="7188999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Coocurance Matrix</a:t>
            </a:r>
            <a:endParaRPr/>
          </a:p>
        </p:txBody>
      </p:sp>
      <p:graphicFrame>
        <p:nvGraphicFramePr>
          <p:cNvPr id="267" name="Google Shape;267;p20"/>
          <p:cNvGraphicFramePr/>
          <p:nvPr/>
        </p:nvGraphicFramePr>
        <p:xfrm>
          <a:off x="3581400" y="1676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{85DC8DC4-6FD5-4BCB-B6D2-D473652C55FD}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Symmetric GLCM</a:t>
            </a:r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/>
              <a:t>Co-occurnce matrix</a:t>
            </a:r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/>
              <a:t>Transpose matrix</a:t>
            </a:r>
            <a:endParaRPr/>
          </a:p>
        </p:txBody>
      </p:sp>
      <p:graphicFrame>
        <p:nvGraphicFramePr>
          <p:cNvPr id="274" name="Google Shape;274;p21"/>
          <p:cNvGraphicFramePr/>
          <p:nvPr/>
        </p:nvGraphicFramePr>
        <p:xfrm>
          <a:off x="1981200" y="21748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{85DC8DC4-6FD5-4BCB-B6D2-D473652C55FD}</a:tableStyleId>
              </a:tblPr>
              <a:tblGrid>
                <a:gridCol w="101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6" name="Google Shape;276;p21"/>
          <p:cNvGraphicFramePr/>
          <p:nvPr/>
        </p:nvGraphicFramePr>
        <p:xfrm>
          <a:off x="6169025" y="21748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{85DC8DC4-6FD5-4BCB-B6D2-D473652C55FD}</a:tableStyleId>
              </a:tblPr>
              <a:tblGrid>
                <a:gridCol w="10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7" name="Google Shape;277;p21"/>
          <p:cNvGraphicFramePr/>
          <p:nvPr/>
        </p:nvGraphicFramePr>
        <p:xfrm>
          <a:off x="3200400" y="4419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{85DC8DC4-6FD5-4BCB-B6D2-D473652C55FD}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8" name="Google Shape;278;p21"/>
          <p:cNvSpPr txBox="1"/>
          <p:nvPr/>
        </p:nvSpPr>
        <p:spPr>
          <a:xfrm>
            <a:off x="4191000" y="38862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GLCM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7467600" y="4724400"/>
            <a:ext cx="3048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LCM=</a:t>
            </a:r>
            <a:endParaRPr/>
          </a:p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Co-occurrence matrix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matrix</a:t>
            </a:r>
            <a:endParaRPr/>
          </a:p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2"/>
          <p:cNvGrpSpPr/>
          <p:nvPr/>
        </p:nvGrpSpPr>
        <p:grpSpPr>
          <a:xfrm>
            <a:off x="1788449" y="2"/>
            <a:ext cx="8615776" cy="760897"/>
            <a:chOff x="309257" y="0"/>
            <a:chExt cx="10075672" cy="839101"/>
          </a:xfrm>
        </p:grpSpPr>
        <p:sp>
          <p:nvSpPr>
            <p:cNvPr id="285" name="Google Shape;285;p22"/>
            <p:cNvSpPr/>
            <p:nvPr/>
          </p:nvSpPr>
          <p:spPr>
            <a:xfrm>
              <a:off x="309257" y="0"/>
              <a:ext cx="10075278" cy="8389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5647829" y="454926"/>
              <a:ext cx="4737100" cy="384175"/>
            </a:xfrm>
            <a:custGeom>
              <a:avLst/>
              <a:gdLst/>
              <a:ahLst/>
              <a:cxnLst/>
              <a:rect l="l" t="t" r="r" b="b"/>
              <a:pathLst>
                <a:path w="4737100" h="384175" extrusionOk="0">
                  <a:moveTo>
                    <a:pt x="4736719" y="0"/>
                  </a:moveTo>
                  <a:lnTo>
                    <a:pt x="4736719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0" y="384048"/>
                  </a:lnTo>
                  <a:lnTo>
                    <a:pt x="32004" y="384048"/>
                  </a:lnTo>
                  <a:lnTo>
                    <a:pt x="32004" y="32004"/>
                  </a:lnTo>
                  <a:lnTo>
                    <a:pt x="1100328" y="32004"/>
                  </a:lnTo>
                  <a:lnTo>
                    <a:pt x="1100328" y="384048"/>
                  </a:lnTo>
                  <a:lnTo>
                    <a:pt x="1114806" y="384048"/>
                  </a:lnTo>
                  <a:lnTo>
                    <a:pt x="1114806" y="32004"/>
                  </a:lnTo>
                  <a:lnTo>
                    <a:pt x="1898142" y="32004"/>
                  </a:lnTo>
                  <a:lnTo>
                    <a:pt x="1898142" y="384048"/>
                  </a:lnTo>
                  <a:lnTo>
                    <a:pt x="1911858" y="384048"/>
                  </a:lnTo>
                  <a:lnTo>
                    <a:pt x="1911858" y="32004"/>
                  </a:lnTo>
                  <a:lnTo>
                    <a:pt x="2840736" y="32004"/>
                  </a:lnTo>
                  <a:lnTo>
                    <a:pt x="2840736" y="384048"/>
                  </a:lnTo>
                  <a:lnTo>
                    <a:pt x="2855214" y="384048"/>
                  </a:lnTo>
                  <a:lnTo>
                    <a:pt x="2855214" y="32004"/>
                  </a:lnTo>
                  <a:lnTo>
                    <a:pt x="3785616" y="32004"/>
                  </a:lnTo>
                  <a:lnTo>
                    <a:pt x="3785616" y="384048"/>
                  </a:lnTo>
                  <a:lnTo>
                    <a:pt x="3799332" y="384048"/>
                  </a:lnTo>
                  <a:lnTo>
                    <a:pt x="3799332" y="32004"/>
                  </a:lnTo>
                  <a:lnTo>
                    <a:pt x="4721352" y="32004"/>
                  </a:lnTo>
                  <a:lnTo>
                    <a:pt x="4721352" y="384048"/>
                  </a:lnTo>
                  <a:lnTo>
                    <a:pt x="4736706" y="384048"/>
                  </a:lnTo>
                  <a:lnTo>
                    <a:pt x="4736706" y="32004"/>
                  </a:lnTo>
                  <a:lnTo>
                    <a:pt x="47367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22"/>
          <p:cNvSpPr txBox="1"/>
          <p:nvPr/>
        </p:nvSpPr>
        <p:spPr>
          <a:xfrm>
            <a:off x="6446241" y="450751"/>
            <a:ext cx="775394" cy="82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buClr>
                <a:schemeClr val="dk1"/>
              </a:buClr>
              <a:buSzPts val="2650"/>
            </a:pPr>
            <a:r>
              <a:rPr lang="en-US" sz="265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NPV&gt;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6781799" y="23714"/>
            <a:ext cx="3169991" cy="82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buClr>
                <a:schemeClr val="dk1"/>
              </a:buClr>
              <a:buSzPts val="2650"/>
            </a:pPr>
            <a:r>
              <a:rPr lang="en-US" sz="2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Symmetrical (1,0) GLCM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1863598" y="-195548"/>
            <a:ext cx="2864288" cy="827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0"/>
              </a:spcBef>
              <a:buClr>
                <a:srgbClr val="3333CC"/>
              </a:buClr>
              <a:buSzPts val="2650"/>
            </a:pPr>
            <a:r>
              <a:rPr lang="en-US" sz="2650" b="1" u="sng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Expressing the GLCM 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1863593" y="388564"/>
            <a:ext cx="2028622" cy="82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buClr>
                <a:srgbClr val="3333CC"/>
              </a:buClr>
              <a:buSzPts val="2650"/>
            </a:pPr>
            <a:r>
              <a:rPr lang="en-US" sz="2650" b="1" u="sng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probability: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1788449" y="760771"/>
            <a:ext cx="8615776" cy="761242"/>
            <a:chOff x="309257" y="838961"/>
            <a:chExt cx="10075672" cy="839481"/>
          </a:xfrm>
        </p:grpSpPr>
        <p:sp>
          <p:nvSpPr>
            <p:cNvPr id="292" name="Google Shape;292;p22"/>
            <p:cNvSpPr/>
            <p:nvPr/>
          </p:nvSpPr>
          <p:spPr>
            <a:xfrm>
              <a:off x="309257" y="838961"/>
              <a:ext cx="10075278" cy="8389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647829" y="838973"/>
              <a:ext cx="4737100" cy="839469"/>
            </a:xfrm>
            <a:custGeom>
              <a:avLst/>
              <a:gdLst/>
              <a:ahLst/>
              <a:cxnLst/>
              <a:rect l="l" t="t" r="r" b="b"/>
              <a:pathLst>
                <a:path w="4737100" h="839469" extrusionOk="0">
                  <a:moveTo>
                    <a:pt x="32004" y="0"/>
                  </a:moveTo>
                  <a:lnTo>
                    <a:pt x="0" y="0"/>
                  </a:lnTo>
                  <a:lnTo>
                    <a:pt x="0" y="838962"/>
                  </a:lnTo>
                  <a:lnTo>
                    <a:pt x="32004" y="838962"/>
                  </a:lnTo>
                  <a:lnTo>
                    <a:pt x="32004" y="0"/>
                  </a:lnTo>
                  <a:close/>
                </a:path>
                <a:path w="4737100" h="839469" extrusionOk="0">
                  <a:moveTo>
                    <a:pt x="1114806" y="0"/>
                  </a:moveTo>
                  <a:lnTo>
                    <a:pt x="1100328" y="0"/>
                  </a:lnTo>
                  <a:lnTo>
                    <a:pt x="1100328" y="838962"/>
                  </a:lnTo>
                  <a:lnTo>
                    <a:pt x="1114806" y="838962"/>
                  </a:lnTo>
                  <a:lnTo>
                    <a:pt x="1114806" y="0"/>
                  </a:lnTo>
                  <a:close/>
                </a:path>
                <a:path w="4737100" h="839469" extrusionOk="0">
                  <a:moveTo>
                    <a:pt x="1911858" y="0"/>
                  </a:moveTo>
                  <a:lnTo>
                    <a:pt x="1898142" y="0"/>
                  </a:lnTo>
                  <a:lnTo>
                    <a:pt x="1898142" y="838962"/>
                  </a:lnTo>
                  <a:lnTo>
                    <a:pt x="1911858" y="838962"/>
                  </a:lnTo>
                  <a:lnTo>
                    <a:pt x="1911858" y="0"/>
                  </a:lnTo>
                  <a:close/>
                </a:path>
                <a:path w="4737100" h="839469" extrusionOk="0">
                  <a:moveTo>
                    <a:pt x="2855214" y="0"/>
                  </a:moveTo>
                  <a:lnTo>
                    <a:pt x="2840736" y="0"/>
                  </a:lnTo>
                  <a:lnTo>
                    <a:pt x="2840736" y="838962"/>
                  </a:lnTo>
                  <a:lnTo>
                    <a:pt x="2855214" y="838962"/>
                  </a:lnTo>
                  <a:lnTo>
                    <a:pt x="2855214" y="0"/>
                  </a:lnTo>
                  <a:close/>
                </a:path>
                <a:path w="4737100" h="839469" extrusionOk="0">
                  <a:moveTo>
                    <a:pt x="3799332" y="0"/>
                  </a:moveTo>
                  <a:lnTo>
                    <a:pt x="3785616" y="0"/>
                  </a:lnTo>
                  <a:lnTo>
                    <a:pt x="3785616" y="838962"/>
                  </a:lnTo>
                  <a:lnTo>
                    <a:pt x="3799332" y="838962"/>
                  </a:lnTo>
                  <a:lnTo>
                    <a:pt x="3799332" y="0"/>
                  </a:lnTo>
                  <a:close/>
                </a:path>
                <a:path w="4737100" h="839469" extrusionOk="0">
                  <a:moveTo>
                    <a:pt x="4736706" y="0"/>
                  </a:moveTo>
                  <a:lnTo>
                    <a:pt x="4721352" y="0"/>
                  </a:lnTo>
                  <a:lnTo>
                    <a:pt x="4721352" y="838962"/>
                  </a:lnTo>
                  <a:lnTo>
                    <a:pt x="4736706" y="838962"/>
                  </a:lnTo>
                  <a:lnTo>
                    <a:pt x="4736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2"/>
          <p:cNvSpPr txBox="1"/>
          <p:nvPr/>
        </p:nvSpPr>
        <p:spPr>
          <a:xfrm>
            <a:off x="7546117" y="637316"/>
            <a:ext cx="2548808" cy="48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>
              <a:buClr>
                <a:schemeClr val="dk1"/>
              </a:buClr>
              <a:buSzPts val="3050"/>
            </a:pPr>
            <a:r>
              <a:rPr lang="en-US" sz="30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1	2	3</a:t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5" name="Google Shape;295;p22"/>
          <p:cNvGrpSpPr/>
          <p:nvPr/>
        </p:nvGrpSpPr>
        <p:grpSpPr>
          <a:xfrm>
            <a:off x="1788449" y="1520852"/>
            <a:ext cx="8615776" cy="2283006"/>
            <a:chOff x="309257" y="1677161"/>
            <a:chExt cx="10075672" cy="2517648"/>
          </a:xfrm>
        </p:grpSpPr>
        <p:sp>
          <p:nvSpPr>
            <p:cNvPr id="296" name="Google Shape;296;p22"/>
            <p:cNvSpPr/>
            <p:nvPr/>
          </p:nvSpPr>
          <p:spPr>
            <a:xfrm>
              <a:off x="309257" y="1677161"/>
              <a:ext cx="10075278" cy="8397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647829" y="1677174"/>
              <a:ext cx="4737100" cy="840105"/>
            </a:xfrm>
            <a:custGeom>
              <a:avLst/>
              <a:gdLst/>
              <a:ahLst/>
              <a:cxnLst/>
              <a:rect l="l" t="t" r="r" b="b"/>
              <a:pathLst>
                <a:path w="4737100" h="840105" extrusionOk="0">
                  <a:moveTo>
                    <a:pt x="32004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32004" y="839724"/>
                  </a:lnTo>
                  <a:lnTo>
                    <a:pt x="32004" y="0"/>
                  </a:lnTo>
                  <a:close/>
                </a:path>
                <a:path w="4737100" h="840105" extrusionOk="0">
                  <a:moveTo>
                    <a:pt x="1114806" y="0"/>
                  </a:moveTo>
                  <a:lnTo>
                    <a:pt x="1100328" y="0"/>
                  </a:lnTo>
                  <a:lnTo>
                    <a:pt x="1100328" y="839724"/>
                  </a:lnTo>
                  <a:lnTo>
                    <a:pt x="1114806" y="839724"/>
                  </a:lnTo>
                  <a:lnTo>
                    <a:pt x="1114806" y="0"/>
                  </a:lnTo>
                  <a:close/>
                </a:path>
                <a:path w="4737100" h="840105" extrusionOk="0">
                  <a:moveTo>
                    <a:pt x="1911858" y="0"/>
                  </a:moveTo>
                  <a:lnTo>
                    <a:pt x="1898142" y="0"/>
                  </a:lnTo>
                  <a:lnTo>
                    <a:pt x="1898142" y="839724"/>
                  </a:lnTo>
                  <a:lnTo>
                    <a:pt x="1911858" y="839724"/>
                  </a:lnTo>
                  <a:lnTo>
                    <a:pt x="1911858" y="0"/>
                  </a:lnTo>
                  <a:close/>
                </a:path>
                <a:path w="4737100" h="840105" extrusionOk="0">
                  <a:moveTo>
                    <a:pt x="2855214" y="0"/>
                  </a:moveTo>
                  <a:lnTo>
                    <a:pt x="2840736" y="0"/>
                  </a:lnTo>
                  <a:lnTo>
                    <a:pt x="2840736" y="839724"/>
                  </a:lnTo>
                  <a:lnTo>
                    <a:pt x="2855214" y="839724"/>
                  </a:lnTo>
                  <a:lnTo>
                    <a:pt x="2855214" y="0"/>
                  </a:lnTo>
                  <a:close/>
                </a:path>
                <a:path w="4737100" h="840105" extrusionOk="0">
                  <a:moveTo>
                    <a:pt x="3799332" y="0"/>
                  </a:moveTo>
                  <a:lnTo>
                    <a:pt x="3785616" y="0"/>
                  </a:lnTo>
                  <a:lnTo>
                    <a:pt x="3785616" y="839724"/>
                  </a:lnTo>
                  <a:lnTo>
                    <a:pt x="3799332" y="839724"/>
                  </a:lnTo>
                  <a:lnTo>
                    <a:pt x="3799332" y="0"/>
                  </a:lnTo>
                  <a:close/>
                </a:path>
                <a:path w="4737100" h="840105" extrusionOk="0">
                  <a:moveTo>
                    <a:pt x="4736706" y="0"/>
                  </a:moveTo>
                  <a:lnTo>
                    <a:pt x="4721352" y="0"/>
                  </a:lnTo>
                  <a:lnTo>
                    <a:pt x="4721352" y="839724"/>
                  </a:lnTo>
                  <a:lnTo>
                    <a:pt x="4736706" y="839724"/>
                  </a:lnTo>
                  <a:lnTo>
                    <a:pt x="4736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309257" y="2516123"/>
              <a:ext cx="10075278" cy="8397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5647829" y="2516136"/>
              <a:ext cx="4737100" cy="840105"/>
            </a:xfrm>
            <a:custGeom>
              <a:avLst/>
              <a:gdLst/>
              <a:ahLst/>
              <a:cxnLst/>
              <a:rect l="l" t="t" r="r" b="b"/>
              <a:pathLst>
                <a:path w="4737100" h="840104" extrusionOk="0">
                  <a:moveTo>
                    <a:pt x="32004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32004" y="839724"/>
                  </a:lnTo>
                  <a:lnTo>
                    <a:pt x="32004" y="0"/>
                  </a:lnTo>
                  <a:close/>
                </a:path>
                <a:path w="4737100" h="840104" extrusionOk="0">
                  <a:moveTo>
                    <a:pt x="1114806" y="0"/>
                  </a:moveTo>
                  <a:lnTo>
                    <a:pt x="1100328" y="0"/>
                  </a:lnTo>
                  <a:lnTo>
                    <a:pt x="1100328" y="839724"/>
                  </a:lnTo>
                  <a:lnTo>
                    <a:pt x="1114806" y="839724"/>
                  </a:lnTo>
                  <a:lnTo>
                    <a:pt x="1114806" y="0"/>
                  </a:lnTo>
                  <a:close/>
                </a:path>
                <a:path w="4737100" h="840104" extrusionOk="0">
                  <a:moveTo>
                    <a:pt x="1911858" y="0"/>
                  </a:moveTo>
                  <a:lnTo>
                    <a:pt x="1898142" y="0"/>
                  </a:lnTo>
                  <a:lnTo>
                    <a:pt x="1898142" y="839724"/>
                  </a:lnTo>
                  <a:lnTo>
                    <a:pt x="1911858" y="839724"/>
                  </a:lnTo>
                  <a:lnTo>
                    <a:pt x="1911858" y="0"/>
                  </a:lnTo>
                  <a:close/>
                </a:path>
                <a:path w="4737100" h="840104" extrusionOk="0">
                  <a:moveTo>
                    <a:pt x="2855214" y="0"/>
                  </a:moveTo>
                  <a:lnTo>
                    <a:pt x="2840736" y="0"/>
                  </a:lnTo>
                  <a:lnTo>
                    <a:pt x="2840736" y="839724"/>
                  </a:lnTo>
                  <a:lnTo>
                    <a:pt x="2855214" y="839724"/>
                  </a:lnTo>
                  <a:lnTo>
                    <a:pt x="2855214" y="0"/>
                  </a:lnTo>
                  <a:close/>
                </a:path>
                <a:path w="4737100" h="840104" extrusionOk="0">
                  <a:moveTo>
                    <a:pt x="3799332" y="0"/>
                  </a:moveTo>
                  <a:lnTo>
                    <a:pt x="3785616" y="0"/>
                  </a:lnTo>
                  <a:lnTo>
                    <a:pt x="3785616" y="839724"/>
                  </a:lnTo>
                  <a:lnTo>
                    <a:pt x="3799332" y="839724"/>
                  </a:lnTo>
                  <a:lnTo>
                    <a:pt x="3799332" y="0"/>
                  </a:lnTo>
                  <a:close/>
                </a:path>
                <a:path w="4737100" h="840104" extrusionOk="0">
                  <a:moveTo>
                    <a:pt x="4736706" y="0"/>
                  </a:moveTo>
                  <a:lnTo>
                    <a:pt x="4721352" y="0"/>
                  </a:lnTo>
                  <a:lnTo>
                    <a:pt x="4721352" y="839724"/>
                  </a:lnTo>
                  <a:lnTo>
                    <a:pt x="4736706" y="839724"/>
                  </a:lnTo>
                  <a:lnTo>
                    <a:pt x="4736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09257" y="3355085"/>
              <a:ext cx="10075278" cy="83972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647829" y="3355098"/>
              <a:ext cx="4737100" cy="520700"/>
            </a:xfrm>
            <a:custGeom>
              <a:avLst/>
              <a:gdLst/>
              <a:ahLst/>
              <a:cxnLst/>
              <a:rect l="l" t="t" r="r" b="b"/>
              <a:pathLst>
                <a:path w="4737100" h="520700" extrusionOk="0">
                  <a:moveTo>
                    <a:pt x="4736719" y="489204"/>
                  </a:moveTo>
                  <a:lnTo>
                    <a:pt x="4736706" y="0"/>
                  </a:lnTo>
                  <a:lnTo>
                    <a:pt x="4721352" y="0"/>
                  </a:lnTo>
                  <a:lnTo>
                    <a:pt x="4721352" y="489204"/>
                  </a:lnTo>
                  <a:lnTo>
                    <a:pt x="3799332" y="489204"/>
                  </a:lnTo>
                  <a:lnTo>
                    <a:pt x="3799332" y="0"/>
                  </a:lnTo>
                  <a:lnTo>
                    <a:pt x="3785616" y="0"/>
                  </a:lnTo>
                  <a:lnTo>
                    <a:pt x="3785616" y="489204"/>
                  </a:lnTo>
                  <a:lnTo>
                    <a:pt x="2855214" y="489204"/>
                  </a:lnTo>
                  <a:lnTo>
                    <a:pt x="2855214" y="0"/>
                  </a:lnTo>
                  <a:lnTo>
                    <a:pt x="2840736" y="0"/>
                  </a:lnTo>
                  <a:lnTo>
                    <a:pt x="2840736" y="489204"/>
                  </a:lnTo>
                  <a:lnTo>
                    <a:pt x="1911858" y="489204"/>
                  </a:lnTo>
                  <a:lnTo>
                    <a:pt x="1911858" y="0"/>
                  </a:lnTo>
                  <a:lnTo>
                    <a:pt x="1898142" y="0"/>
                  </a:lnTo>
                  <a:lnTo>
                    <a:pt x="1898142" y="489204"/>
                  </a:lnTo>
                  <a:lnTo>
                    <a:pt x="1114806" y="489204"/>
                  </a:lnTo>
                  <a:lnTo>
                    <a:pt x="1114806" y="0"/>
                  </a:lnTo>
                  <a:lnTo>
                    <a:pt x="1100328" y="0"/>
                  </a:lnTo>
                  <a:lnTo>
                    <a:pt x="1100328" y="489204"/>
                  </a:lnTo>
                  <a:lnTo>
                    <a:pt x="32004" y="489204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489204"/>
                  </a:lnTo>
                  <a:lnTo>
                    <a:pt x="0" y="520446"/>
                  </a:lnTo>
                  <a:lnTo>
                    <a:pt x="32004" y="520446"/>
                  </a:lnTo>
                  <a:lnTo>
                    <a:pt x="4736719" y="520446"/>
                  </a:lnTo>
                  <a:lnTo>
                    <a:pt x="4736719" y="489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02" name="Google Shape;302;p22"/>
          <p:cNvGraphicFramePr/>
          <p:nvPr/>
        </p:nvGraphicFramePr>
        <p:xfrm>
          <a:off x="6367182" y="933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{374C3255-04A2-47E7-8ADD-2B655ADDBBF9}</a:tableStyleId>
              </a:tblPr>
              <a:tblGrid>
                <a:gridCol w="9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RPV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5067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81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637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637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637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637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4952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81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22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22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22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22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49525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81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501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2781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400"/>
                        <a:buFont typeface="Verdana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85800" marB="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3" name="Google Shape;303;p22"/>
          <p:cNvSpPr txBox="1"/>
          <p:nvPr/>
        </p:nvSpPr>
        <p:spPr>
          <a:xfrm>
            <a:off x="1863594" y="1128604"/>
            <a:ext cx="4327653" cy="476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indent="1007110">
              <a:lnSpc>
                <a:spcPct val="99700"/>
              </a:lnSpc>
              <a:buClr>
                <a:schemeClr val="dk1"/>
              </a:buClr>
              <a:buSzPts val="2650"/>
            </a:pPr>
            <a:r>
              <a:rPr lang="en-US" sz="2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number of times  this outcome occurs, divided by the  total number of possible outcomes.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0820" marR="828675" indent="1007110">
              <a:lnSpc>
                <a:spcPct val="119622"/>
              </a:lnSpc>
              <a:spcBef>
                <a:spcPts val="1385"/>
              </a:spcBef>
              <a:buClr>
                <a:schemeClr val="dk1"/>
              </a:buClr>
              <a:buSzPts val="2650"/>
            </a:pPr>
            <a:r>
              <a:rPr lang="en-US" sz="2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called  normalizing the matrix.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0820" marR="187325">
              <a:lnSpc>
                <a:spcPct val="119622"/>
              </a:lnSpc>
              <a:buClr>
                <a:schemeClr val="dk1"/>
              </a:buClr>
              <a:buSzPts val="2650"/>
            </a:pPr>
            <a:r>
              <a:rPr lang="en-US" sz="2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	involves dividing  by the sum of values.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4" name="Google Shape;304;p22"/>
          <p:cNvGrpSpPr/>
          <p:nvPr/>
        </p:nvGrpSpPr>
        <p:grpSpPr>
          <a:xfrm>
            <a:off x="1788450" y="3803166"/>
            <a:ext cx="8615439" cy="3049306"/>
            <a:chOff x="309257" y="4194047"/>
            <a:chExt cx="10075278" cy="3362706"/>
          </a:xfrm>
        </p:grpSpPr>
        <p:sp>
          <p:nvSpPr>
            <p:cNvPr id="305" name="Google Shape;305;p22"/>
            <p:cNvSpPr/>
            <p:nvPr/>
          </p:nvSpPr>
          <p:spPr>
            <a:xfrm>
              <a:off x="309257" y="4194047"/>
              <a:ext cx="10075278" cy="8397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85863" y="4572761"/>
              <a:ext cx="2221229" cy="46100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309257" y="5033009"/>
              <a:ext cx="10075278" cy="83972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585863" y="5033009"/>
              <a:ext cx="2221229" cy="83972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309257" y="5871971"/>
              <a:ext cx="10075278" cy="83972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85863" y="5871971"/>
              <a:ext cx="2221229" cy="287274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309257" y="6710933"/>
              <a:ext cx="10075278" cy="8458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12" name="Google Shape;312;p22"/>
          <p:cNvGraphicFramePr/>
          <p:nvPr/>
        </p:nvGraphicFramePr>
        <p:xfrm>
          <a:off x="4123752" y="42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{374C3255-04A2-47E7-8ADD-2B655ADDBBF9}</a:tableStyleId>
              </a:tblPr>
              <a:tblGrid>
                <a:gridCol w="157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7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.166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37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7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.083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37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7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.042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37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7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37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1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(4/24)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1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(2/24)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1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(1/24)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1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(0/24)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.083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8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.166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8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8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8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.042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.25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.042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.042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33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.083</a:t>
                      </a:r>
                      <a:endParaRPr sz="20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74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3" name="Google Shape;313;p22"/>
          <p:cNvSpPr/>
          <p:nvPr/>
        </p:nvSpPr>
        <p:spPr>
          <a:xfrm>
            <a:off x="1793651" y="5529"/>
            <a:ext cx="8604265" cy="6840725"/>
          </a:xfrm>
          <a:custGeom>
            <a:avLst/>
            <a:gdLst/>
            <a:ahLst/>
            <a:cxnLst/>
            <a:rect l="l" t="t" r="r" b="b"/>
            <a:pathLst>
              <a:path w="10062210" h="7543800" extrusionOk="0">
                <a:moveTo>
                  <a:pt x="10062210" y="7543800"/>
                </a:moveTo>
                <a:lnTo>
                  <a:pt x="10062210" y="0"/>
                </a:lnTo>
                <a:lnTo>
                  <a:pt x="0" y="0"/>
                </a:lnTo>
                <a:lnTo>
                  <a:pt x="0" y="7543800"/>
                </a:lnTo>
                <a:lnTo>
                  <a:pt x="10062210" y="7543800"/>
                </a:lnTo>
                <a:close/>
              </a:path>
            </a:pathLst>
          </a:custGeom>
          <a:noFill/>
          <a:ln w="129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Co-occurrence Matrix Features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2346325" y="2098675"/>
            <a:ext cx="61293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co-occurrence matrix is a 2D array C in which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2574925" y="2784475"/>
            <a:ext cx="7564438" cy="30469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the rows and columns represent a set of possible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image values.</a:t>
            </a:r>
            <a:endParaRPr/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 (i,j)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how many times value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co-occurs with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value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particular spatial relationship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spatial relationship is specified by a vector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(dr,dc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2971800" y="4038601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Co-occurrence Features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l="25000" t="45313" r="23125" b="25000"/>
          <a:stretch/>
        </p:blipFill>
        <p:spPr>
          <a:xfrm>
            <a:off x="2209800" y="2133601"/>
            <a:ext cx="8001000" cy="366236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9906000" y="5410200"/>
            <a:ext cx="6540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sums.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2743200" y="1524000"/>
            <a:ext cx="31511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these measure?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346326" y="6061076"/>
            <a:ext cx="6829425" cy="4667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measures uniformity of the normalized matrix.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Local Binary Patterns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8" name="Google Shape;338;p25"/>
          <p:cNvSpPr txBox="1">
            <a:spLocks noGrp="1"/>
          </p:cNvSpPr>
          <p:nvPr>
            <p:ph sz="half" idx="1"/>
          </p:nvPr>
        </p:nvSpPr>
        <p:spPr>
          <a:xfrm>
            <a:off x="1981200" y="1295400"/>
            <a:ext cx="7543800" cy="6934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texture descriptor observes the neibhouring pixels, converts them into a binary code and that code is transformed into a decimal number for further manipulation.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Let us take the following 3x3 neighborhood.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The center pixel - with value equal 5 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5 - is taken as a reference and compared to its eight neighboring pixels: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Neighboring values that are larger than 5, are set to 1, neighboring values that are smaller, are set to 0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Local Binary Patterns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sz="half" idx="1"/>
          </p:nvPr>
        </p:nvSpPr>
        <p:spPr>
          <a:xfrm>
            <a:off x="1981200" y="1143001"/>
            <a:ext cx="5562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results in a 8-bit code, which in turn can be converted into a decimal code.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This descriptor is constructed for each pixel of some window, sometimes even for the entire image. 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descriptor codes are then histogrammed: in case of the 8-bit code turned into a decimal code, that would result in a 256-dimensional vector. </a:t>
            </a:r>
            <a:endParaRPr/>
          </a:p>
        </p:txBody>
      </p:sp>
      <p:pic>
        <p:nvPicPr>
          <p:cNvPr id="345" name="Google Shape;345;p2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2819401"/>
            <a:ext cx="3481236" cy="10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Local Binary </a:t>
            </a:r>
            <a:r>
              <a:rPr lang="en-US" b="1">
                <a:solidFill>
                  <a:srgbClr val="FF0000"/>
                </a:solidFill>
              </a:rPr>
              <a:t>Pattern</a:t>
            </a:r>
            <a:r>
              <a:rPr lang="en-US">
                <a:solidFill>
                  <a:srgbClr val="FF0000"/>
                </a:solidFill>
              </a:rPr>
              <a:t> Measure</a:t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3733801" y="4800601"/>
            <a:ext cx="1717675" cy="1196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100 101 103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40 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80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50    60   90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2117725" y="1946275"/>
            <a:ext cx="7962900" cy="2677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each pixel p, create an 8-bit number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where b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if neighbor i has value less than or equal to p’s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value and  1 otherwise.</a:t>
            </a:r>
            <a:endParaRPr/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 the texture in the image (or a region) by the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histogram of these numbers.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>
            <a:off x="7543801" y="5105401"/>
            <a:ext cx="194627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1 1 1 1 1 1 0 0</a:t>
            </a:r>
            <a:endParaRPr/>
          </a:p>
        </p:txBody>
      </p:sp>
      <p:cxnSp>
        <p:nvCxnSpPr>
          <p:cNvPr id="355" name="Google Shape;355;p27"/>
          <p:cNvCxnSpPr/>
          <p:nvPr/>
        </p:nvCxnSpPr>
        <p:spPr>
          <a:xfrm>
            <a:off x="6324600" y="5334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27"/>
          <p:cNvCxnSpPr/>
          <p:nvPr/>
        </p:nvCxnSpPr>
        <p:spPr>
          <a:xfrm>
            <a:off x="4343400" y="48006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27"/>
          <p:cNvCxnSpPr/>
          <p:nvPr/>
        </p:nvCxnSpPr>
        <p:spPr>
          <a:xfrm>
            <a:off x="4876800" y="48006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7"/>
          <p:cNvCxnSpPr/>
          <p:nvPr/>
        </p:nvCxnSpPr>
        <p:spPr>
          <a:xfrm>
            <a:off x="3733800" y="5562600"/>
            <a:ext cx="175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7"/>
          <p:cNvCxnSpPr/>
          <p:nvPr/>
        </p:nvCxnSpPr>
        <p:spPr>
          <a:xfrm>
            <a:off x="3733800" y="5181600"/>
            <a:ext cx="175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27"/>
          <p:cNvSpPr txBox="1"/>
          <p:nvPr/>
        </p:nvSpPr>
        <p:spPr>
          <a:xfrm>
            <a:off x="3794125" y="4433889"/>
            <a:ext cx="15113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1       2        3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5638800" y="4800601"/>
            <a:ext cx="29845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3886200" y="6019801"/>
            <a:ext cx="9271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7        6</a:t>
            </a:r>
            <a:endParaRPr/>
          </a:p>
        </p:txBody>
      </p:sp>
      <p:sp>
        <p:nvSpPr>
          <p:cNvPr id="363" name="Google Shape;363;p27"/>
          <p:cNvSpPr txBox="1"/>
          <p:nvPr/>
        </p:nvSpPr>
        <p:spPr>
          <a:xfrm>
            <a:off x="3184525" y="5143501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The Case for Statistical Texture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2133601" y="2514601"/>
            <a:ext cx="8050213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Segmenting out texels is difficult or impossible in real images.</a:t>
            </a:r>
            <a:endParaRPr/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Numeric quantities or statistics that describe a texture can be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computed from the gray tones (or colors) alone.</a:t>
            </a:r>
            <a:endParaRPr/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approach is less intuitive, but is computationally efficient.</a:t>
            </a:r>
            <a:endParaRPr/>
          </a:p>
          <a:p>
            <a:pPr>
              <a:buClr>
                <a:schemeClr val="dk1"/>
              </a:buClr>
              <a:buSzPts val="2400"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used for both classification and segmentation.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Texture analysis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idx="1"/>
          </p:nvPr>
        </p:nvSpPr>
        <p:spPr>
          <a:xfrm>
            <a:off x="1676400" y="762000"/>
            <a:ext cx="8915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Texture analysis is widely performed in the current time as it is considered as an intimate property of the surface.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It is widely used in the field of image processing, remote sensing applications, biomedical analysis, document processing, and so on.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Texture classification method include Gray Level Co occurrence Matrix (GLCM), Local binary pattern (LBP), autocorrelation function (ACF), and histogram pattern. 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detailed investigation on these methods suggests that GLCM is best for analyzing the surface texture.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Approaches to texture analysis are usually categorized into  structural,  statistical, 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advantage of the structural approach is that it provides a good symbolic description of the image; however, this feature is more useful for synthesis than analysis tasks. 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statistical methods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idx="1"/>
          </p:nvPr>
        </p:nvSpPr>
        <p:spPr>
          <a:xfrm>
            <a:off x="1524000" y="685800"/>
            <a:ext cx="91440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texture is an important descriptor of an image as it uses a spatial arrangement of gray values to analyze an image. 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statistical methods describe texture efficiently and are considered as one of the earliest methods for texture analysis of the image.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 Based on the number of pixels statistical methods can be further classified as first-order statistics, second-order statistics, and high-order statistics.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First-order statistics do not provide sufficient information from the point of human visual perception.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First-order statistics include mean, variance, SD, skewness.  The histogram is also considered as first-order statistics as it used the central mean value.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statistical methods</a:t>
            </a:r>
            <a:endParaRPr sz="4000"/>
          </a:p>
        </p:txBody>
      </p:sp>
      <p:sp>
        <p:nvSpPr>
          <p:cNvPr id="155" name="Google Shape;155;p6"/>
          <p:cNvSpPr txBox="1"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Second-order statistics use the neighborhood relationship between a pixel of interest (POI) and their neighborhood pixel.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The human beings are quite sensitive to second-order statistics as they provide sufficient information from the point of human visual perception which is the limitation of first-order statistics.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 Second-order statistics include gray level cooccurrence matrix (GLCM), local binary pattern (LBP), and autocorrelation function (ACF) these methods are popularly used for describing the texture</a:t>
            </a:r>
            <a:endParaRPr/>
          </a:p>
          <a:p>
            <a:pPr marL="342900" indent="-3429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. High-order statistics do not provide any information from a spectral and spatial point of view thus they are not considered for image interpretation.</a:t>
            </a:r>
            <a:endParaRPr/>
          </a:p>
          <a:p>
            <a:pPr marL="342900" indent="-17780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Contd…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Approaches to texture analysis are usually categorised into  structural,  statistical, </a:t>
            </a:r>
            <a:endParaRPr/>
          </a:p>
          <a:p>
            <a:pPr marL="342900" indent="-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Narrow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advantage of the structural approach is that it provides a good symbolic description of the image; however, this feature is more useful for synthesis than analysis tasks.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1524000" y="930275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>
                <a:solidFill>
                  <a:srgbClr val="FF0000"/>
                </a:solidFill>
              </a:rPr>
              <a:t>Some Simple Statistical Texture Measures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2117725" y="2251075"/>
            <a:ext cx="414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Edge Density and Direction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2422525" y="2936875"/>
            <a:ext cx="7753350" cy="2677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an edge detector as the first step in texture analysis.</a:t>
            </a:r>
            <a:endParaRPr/>
          </a:p>
          <a:p>
            <a:pPr>
              <a:buClr>
                <a:schemeClr val="dk1"/>
              </a:buClr>
              <a:buSzPts val="2400"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number of edge pixels in a fixed-size region tells us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how busy that region is.</a:t>
            </a:r>
            <a:endParaRPr/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directions of the edges also help characterize the texture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>
                <a:solidFill>
                  <a:srgbClr val="FF0000"/>
                </a:solidFill>
              </a:rPr>
              <a:t>Two Edge-based Texture Measures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2133601" y="1905000"/>
            <a:ext cx="556274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Edgeness per unit area</a:t>
            </a:r>
            <a:endParaRPr/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Edge magnitude and direction histograms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2514600" y="2438401"/>
            <a:ext cx="7650684" cy="46166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edgeness</a:t>
            </a:r>
            <a:r>
              <a:rPr lang="en-US" sz="24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|{ p |  gradient_magnitude(p) ≥ threshold}| / N</a:t>
            </a:r>
            <a:endParaRPr sz="2400" b="1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2514601" y="3124200"/>
            <a:ext cx="44116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 is the size of the unit area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2514601" y="4267201"/>
            <a:ext cx="4340291" cy="46166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magdir</a:t>
            </a:r>
            <a:r>
              <a:rPr lang="en-US" sz="24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 H</a:t>
            </a:r>
            <a:r>
              <a:rPr lang="en-US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magnitude</a:t>
            </a:r>
            <a:r>
              <a:rPr lang="en-US" sz="24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lang="en-US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</a:t>
            </a:r>
            <a:r>
              <a:rPr lang="en-US" sz="24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2514601" y="5029200"/>
            <a:ext cx="678656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these are the normalized histograms of gradient</a:t>
            </a:r>
            <a:endParaRPr/>
          </a:p>
          <a:p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magnitudes and gradient directions, respectively.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1994</Words>
  <Application>Microsoft Office PowerPoint</Application>
  <PresentationFormat>Widescreen</PresentationFormat>
  <Paragraphs>342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Verdana</vt:lpstr>
      <vt:lpstr>Arial</vt:lpstr>
      <vt:lpstr>Times New Roman</vt:lpstr>
      <vt:lpstr>Calibri Light</vt:lpstr>
      <vt:lpstr>Arial Narrow</vt:lpstr>
      <vt:lpstr>Retrospect</vt:lpstr>
      <vt:lpstr>18ECE340T- MACHINE PERCEPTION WITH COGNITION</vt:lpstr>
      <vt:lpstr>Texture</vt:lpstr>
      <vt:lpstr>The Case for Statistical Texture</vt:lpstr>
      <vt:lpstr>Texture analysis</vt:lpstr>
      <vt:lpstr>statistical methods</vt:lpstr>
      <vt:lpstr>statistical methods</vt:lpstr>
      <vt:lpstr>Contd…</vt:lpstr>
      <vt:lpstr>Some Simple Statistical Texture Measures</vt:lpstr>
      <vt:lpstr>Two Edge-based Texture Measures</vt:lpstr>
      <vt:lpstr>statistical approach </vt:lpstr>
      <vt:lpstr>contd...</vt:lpstr>
      <vt:lpstr>PowerPoint Presentation</vt:lpstr>
      <vt:lpstr>GLCM( Gray Level Co-occurrence Matrix)</vt:lpstr>
      <vt:lpstr>GLCM  </vt:lpstr>
      <vt:lpstr>Gray Level Co-occurrence Matrix</vt:lpstr>
      <vt:lpstr>Operation of the GLCM,</vt:lpstr>
      <vt:lpstr>PowerPoint Presentation</vt:lpstr>
      <vt:lpstr>Computation of GLCM</vt:lpstr>
      <vt:lpstr>Example </vt:lpstr>
      <vt:lpstr>Step1</vt:lpstr>
      <vt:lpstr>PowerPoint Presentation</vt:lpstr>
      <vt:lpstr>Coocurance Matrix</vt:lpstr>
      <vt:lpstr>Symmetric GLCM</vt:lpstr>
      <vt:lpstr>Expressing the GLCM </vt:lpstr>
      <vt:lpstr>Co-occurrence Matrix Features</vt:lpstr>
      <vt:lpstr>Co-occurrence Features</vt:lpstr>
      <vt:lpstr>Local Binary Patterns</vt:lpstr>
      <vt:lpstr>Local Binary Patterns</vt:lpstr>
      <vt:lpstr>Local Binary Pattern Measure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18ECE340T- MACHINE PERCEPTION WITH COGNITION</dc:title>
  <dc:creator>Linda Shapiro</dc:creator>
  <cp:lastModifiedBy>Susila M</cp:lastModifiedBy>
  <cp:revision>1</cp:revision>
  <dcterms:created xsi:type="dcterms:W3CDTF">2007-03-29T16:59:05Z</dcterms:created>
  <dcterms:modified xsi:type="dcterms:W3CDTF">2022-09-12T10:56:53Z</dcterms:modified>
</cp:coreProperties>
</file>