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8" r:id="rId3"/>
    <p:sldId id="259" r:id="rId4"/>
    <p:sldId id="260" r:id="rId5"/>
    <p:sldId id="261" r:id="rId6"/>
    <p:sldId id="262" r:id="rId7"/>
    <p:sldId id="264" r:id="rId8"/>
    <p:sldId id="266" r:id="rId9"/>
    <p:sldId id="265" r:id="rId10"/>
    <p:sldId id="267"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22" d="100"/>
          <a:sy n="122" d="100"/>
        </p:scale>
        <p:origin x="-322" y="94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BA5A05-AA0A-4210-AB69-0771350C2256}" type="datetimeFigureOut">
              <a:rPr lang="en-US" smtClean="0"/>
              <a:t>10/1/2021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384867-5BF0-4307-9066-97C776968D96}" type="slidenum">
              <a:rPr lang="en-US" smtClean="0"/>
              <a:t>‹#›</a:t>
            </a:fld>
            <a:endParaRPr lang="en-US"/>
          </a:p>
        </p:txBody>
      </p:sp>
    </p:spTree>
    <p:extLst>
      <p:ext uri="{BB962C8B-B14F-4D97-AF65-F5344CB8AC3E}">
        <p14:creationId xmlns:p14="http://schemas.microsoft.com/office/powerpoint/2010/main" val="1971767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1"/>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3188" y="1143000"/>
            <a:ext cx="4111625" cy="30845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0CED0F4-9E82-4C6D-A898-AC34639082CA}" type="datetimeFigureOut">
              <a:rPr lang="en-US" smtClean="0"/>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C0305-054F-405E-9531-54F90F665396}" type="slidenum">
              <a:rPr lang="en-US" smtClean="0"/>
              <a:t>‹#›</a:t>
            </a:fld>
            <a:endParaRPr lang="en-US"/>
          </a:p>
        </p:txBody>
      </p:sp>
    </p:spTree>
    <p:extLst>
      <p:ext uri="{BB962C8B-B14F-4D97-AF65-F5344CB8AC3E}">
        <p14:creationId xmlns:p14="http://schemas.microsoft.com/office/powerpoint/2010/main" val="3466585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CED0F4-9E82-4C6D-A898-AC34639082CA}" type="datetimeFigureOut">
              <a:rPr lang="en-US" smtClean="0"/>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C0305-054F-405E-9531-54F90F665396}" type="slidenum">
              <a:rPr lang="en-US" smtClean="0"/>
              <a:t>‹#›</a:t>
            </a:fld>
            <a:endParaRPr lang="en-US"/>
          </a:p>
        </p:txBody>
      </p:sp>
    </p:spTree>
    <p:extLst>
      <p:ext uri="{BB962C8B-B14F-4D97-AF65-F5344CB8AC3E}">
        <p14:creationId xmlns:p14="http://schemas.microsoft.com/office/powerpoint/2010/main" val="1204767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CED0F4-9E82-4C6D-A898-AC34639082CA}" type="datetimeFigureOut">
              <a:rPr lang="en-US" smtClean="0"/>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C0305-054F-405E-9531-54F90F665396}" type="slidenum">
              <a:rPr lang="en-US" smtClean="0"/>
              <a:t>‹#›</a:t>
            </a:fld>
            <a:endParaRPr lang="en-US"/>
          </a:p>
        </p:txBody>
      </p:sp>
    </p:spTree>
    <p:extLst>
      <p:ext uri="{BB962C8B-B14F-4D97-AF65-F5344CB8AC3E}">
        <p14:creationId xmlns:p14="http://schemas.microsoft.com/office/powerpoint/2010/main" val="3379266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CED0F4-9E82-4C6D-A898-AC34639082CA}" type="datetimeFigureOut">
              <a:rPr lang="en-US" smtClean="0"/>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C0305-054F-405E-9531-54F90F665396}" type="slidenum">
              <a:rPr lang="en-US" smtClean="0"/>
              <a:t>‹#›</a:t>
            </a:fld>
            <a:endParaRPr lang="en-US"/>
          </a:p>
        </p:txBody>
      </p:sp>
    </p:spTree>
    <p:extLst>
      <p:ext uri="{BB962C8B-B14F-4D97-AF65-F5344CB8AC3E}">
        <p14:creationId xmlns:p14="http://schemas.microsoft.com/office/powerpoint/2010/main" val="1871570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CED0F4-9E82-4C6D-A898-AC34639082CA}" type="datetimeFigureOut">
              <a:rPr lang="en-US" smtClean="0"/>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C0305-054F-405E-9531-54F90F665396}" type="slidenum">
              <a:rPr lang="en-US" smtClean="0"/>
              <a:t>‹#›</a:t>
            </a:fld>
            <a:endParaRPr lang="en-US"/>
          </a:p>
        </p:txBody>
      </p:sp>
    </p:spTree>
    <p:extLst>
      <p:ext uri="{BB962C8B-B14F-4D97-AF65-F5344CB8AC3E}">
        <p14:creationId xmlns:p14="http://schemas.microsoft.com/office/powerpoint/2010/main" val="4005222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0CED0F4-9E82-4C6D-A898-AC34639082CA}" type="datetimeFigureOut">
              <a:rPr lang="en-US" smtClean="0"/>
              <a:t>10/1/2021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DC0305-054F-405E-9531-54F90F665396}" type="slidenum">
              <a:rPr lang="en-US" smtClean="0"/>
              <a:t>‹#›</a:t>
            </a:fld>
            <a:endParaRPr lang="en-US"/>
          </a:p>
        </p:txBody>
      </p:sp>
    </p:spTree>
    <p:extLst>
      <p:ext uri="{BB962C8B-B14F-4D97-AF65-F5344CB8AC3E}">
        <p14:creationId xmlns:p14="http://schemas.microsoft.com/office/powerpoint/2010/main" val="3289975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0CED0F4-9E82-4C6D-A898-AC34639082CA}" type="datetimeFigureOut">
              <a:rPr lang="en-US" smtClean="0"/>
              <a:t>10/1/2021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DC0305-054F-405E-9531-54F90F665396}" type="slidenum">
              <a:rPr lang="en-US" smtClean="0"/>
              <a:t>‹#›</a:t>
            </a:fld>
            <a:endParaRPr lang="en-US"/>
          </a:p>
        </p:txBody>
      </p:sp>
    </p:spTree>
    <p:extLst>
      <p:ext uri="{BB962C8B-B14F-4D97-AF65-F5344CB8AC3E}">
        <p14:creationId xmlns:p14="http://schemas.microsoft.com/office/powerpoint/2010/main" val="2137333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CED0F4-9E82-4C6D-A898-AC34639082CA}" type="datetimeFigureOut">
              <a:rPr lang="en-US" smtClean="0"/>
              <a:t>10/1/2021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DC0305-054F-405E-9531-54F90F665396}" type="slidenum">
              <a:rPr lang="en-US" smtClean="0"/>
              <a:t>‹#›</a:t>
            </a:fld>
            <a:endParaRPr lang="en-US"/>
          </a:p>
        </p:txBody>
      </p:sp>
    </p:spTree>
    <p:extLst>
      <p:ext uri="{BB962C8B-B14F-4D97-AF65-F5344CB8AC3E}">
        <p14:creationId xmlns:p14="http://schemas.microsoft.com/office/powerpoint/2010/main" val="1159191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ED0F4-9E82-4C6D-A898-AC34639082CA}" type="datetimeFigureOut">
              <a:rPr lang="en-US" smtClean="0"/>
              <a:t>10/1/2021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DC0305-054F-405E-9531-54F90F665396}" type="slidenum">
              <a:rPr lang="en-US" smtClean="0"/>
              <a:t>‹#›</a:t>
            </a:fld>
            <a:endParaRPr lang="en-US"/>
          </a:p>
        </p:txBody>
      </p:sp>
    </p:spTree>
    <p:extLst>
      <p:ext uri="{BB962C8B-B14F-4D97-AF65-F5344CB8AC3E}">
        <p14:creationId xmlns:p14="http://schemas.microsoft.com/office/powerpoint/2010/main" val="3401460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CED0F4-9E82-4C6D-A898-AC34639082CA}" type="datetimeFigureOut">
              <a:rPr lang="en-US" smtClean="0"/>
              <a:t>10/1/2021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DC0305-054F-405E-9531-54F90F665396}" type="slidenum">
              <a:rPr lang="en-US" smtClean="0"/>
              <a:t>‹#›</a:t>
            </a:fld>
            <a:endParaRPr lang="en-US"/>
          </a:p>
        </p:txBody>
      </p:sp>
    </p:spTree>
    <p:extLst>
      <p:ext uri="{BB962C8B-B14F-4D97-AF65-F5344CB8AC3E}">
        <p14:creationId xmlns:p14="http://schemas.microsoft.com/office/powerpoint/2010/main" val="1680032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CED0F4-9E82-4C6D-A898-AC34639082CA}" type="datetimeFigureOut">
              <a:rPr lang="en-US" smtClean="0"/>
              <a:t>10/1/2021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DC0305-054F-405E-9531-54F90F665396}" type="slidenum">
              <a:rPr lang="en-US" smtClean="0"/>
              <a:t>‹#›</a:t>
            </a:fld>
            <a:endParaRPr lang="en-US"/>
          </a:p>
        </p:txBody>
      </p:sp>
    </p:spTree>
    <p:extLst>
      <p:ext uri="{BB962C8B-B14F-4D97-AF65-F5344CB8AC3E}">
        <p14:creationId xmlns:p14="http://schemas.microsoft.com/office/powerpoint/2010/main" val="1640603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ED0F4-9E82-4C6D-A898-AC34639082CA}" type="datetimeFigureOut">
              <a:rPr lang="en-US" smtClean="0"/>
              <a:t>10/1/2021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DC0305-054F-405E-9531-54F90F665396}" type="slidenum">
              <a:rPr lang="en-US" smtClean="0"/>
              <a:t>‹#›</a:t>
            </a:fld>
            <a:endParaRPr lang="en-US"/>
          </a:p>
        </p:txBody>
      </p:sp>
    </p:spTree>
    <p:extLst>
      <p:ext uri="{BB962C8B-B14F-4D97-AF65-F5344CB8AC3E}">
        <p14:creationId xmlns:p14="http://schemas.microsoft.com/office/powerpoint/2010/main" val="3245296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title"/>
          </p:nvPr>
        </p:nvSpPr>
        <p:spPr>
          <a:xfrm>
            <a:off x="59894" y="1067688"/>
            <a:ext cx="8628797" cy="1004399"/>
          </a:xfrm>
          <a:prstGeom prst="rect">
            <a:avLst/>
          </a:prstGeom>
          <a:noFill/>
          <a:ln>
            <a:noFill/>
          </a:ln>
        </p:spPr>
        <p:txBody>
          <a:bodyPr spcFirstLastPara="1" wrap="square" lIns="91416" tIns="45695" rIns="91416" bIns="45695" anchor="ctr" anchorCtr="0">
            <a:normAutofit fontScale="90000"/>
          </a:bodyPr>
          <a:lstStyle/>
          <a:p>
            <a:pPr algn="just" rtl="0">
              <a:lnSpc>
                <a:spcPct val="90000"/>
              </a:lnSpc>
              <a:buClr>
                <a:srgbClr val="2F5496"/>
              </a:buClr>
              <a:buSzPct val="100000"/>
            </a:pPr>
            <a:r>
              <a:rPr lang="en-US" b="1">
                <a:solidFill>
                  <a:srgbClr val="2F5496"/>
                </a:solidFill>
                <a:latin typeface="Arial Narrow"/>
                <a:ea typeface="Arial Narrow"/>
                <a:cs typeface="Arial Narrow"/>
                <a:sym typeface="Arial Narrow"/>
              </a:rPr>
              <a:t>18ECE340T- MACHINE PERCEPTION WITH COGNITION</a:t>
            </a:r>
            <a:endParaRPr>
              <a:solidFill>
                <a:srgbClr val="2F5496"/>
              </a:solidFill>
              <a:latin typeface="Arial Narrow"/>
              <a:ea typeface="Arial Narrow"/>
              <a:cs typeface="Arial Narrow"/>
              <a:sym typeface="Arial Narrow"/>
            </a:endParaRPr>
          </a:p>
        </p:txBody>
      </p:sp>
      <p:sp>
        <p:nvSpPr>
          <p:cNvPr id="89" name="Google Shape;89;p1"/>
          <p:cNvSpPr txBox="1">
            <a:spLocks noGrp="1"/>
          </p:cNvSpPr>
          <p:nvPr>
            <p:ph type="body" idx="1"/>
          </p:nvPr>
        </p:nvSpPr>
        <p:spPr>
          <a:xfrm>
            <a:off x="401815" y="2072085"/>
            <a:ext cx="8340371" cy="2266475"/>
          </a:xfrm>
          <a:prstGeom prst="rect">
            <a:avLst/>
          </a:prstGeom>
          <a:noFill/>
          <a:ln>
            <a:noFill/>
          </a:ln>
        </p:spPr>
        <p:txBody>
          <a:bodyPr spcFirstLastPara="1" wrap="square" lIns="91416" tIns="45695" rIns="91416" bIns="45695" anchor="t" anchorCtr="0">
            <a:normAutofit fontScale="92500" lnSpcReduction="10000"/>
          </a:bodyPr>
          <a:lstStyle/>
          <a:p>
            <a:pPr algn="ctr" rtl="0">
              <a:lnSpc>
                <a:spcPct val="90000"/>
              </a:lnSpc>
              <a:buClr>
                <a:srgbClr val="0070C0"/>
              </a:buClr>
              <a:buSzPts val="4000"/>
            </a:pPr>
            <a:r>
              <a:rPr lang="en-US" sz="4000" b="1" dirty="0">
                <a:solidFill>
                  <a:srgbClr val="0070C0"/>
                </a:solidFill>
                <a:latin typeface="Arial Narrow"/>
                <a:ea typeface="Arial Narrow"/>
                <a:cs typeface="Arial Narrow"/>
                <a:sym typeface="Arial Narrow"/>
              </a:rPr>
              <a:t>UNIT-4</a:t>
            </a:r>
          </a:p>
          <a:p>
            <a:pPr algn="ctr" rtl="0">
              <a:lnSpc>
                <a:spcPct val="90000"/>
              </a:lnSpc>
              <a:buClr>
                <a:srgbClr val="0070C0"/>
              </a:buClr>
              <a:buSzPts val="4000"/>
            </a:pPr>
            <a:r>
              <a:rPr lang="en-US" sz="4000" b="1" dirty="0" smtClean="0">
                <a:solidFill>
                  <a:srgbClr val="0070C0"/>
                </a:solidFill>
                <a:latin typeface="Arial Narrow"/>
                <a:ea typeface="Arial Narrow"/>
                <a:cs typeface="Arial Narrow"/>
                <a:sym typeface="Arial Narrow"/>
              </a:rPr>
              <a:t>Session-2 </a:t>
            </a:r>
            <a:endParaRPr lang="en-US" sz="4000" b="1" dirty="0">
              <a:solidFill>
                <a:srgbClr val="0070C0"/>
              </a:solidFill>
              <a:latin typeface="Arial Narrow"/>
              <a:ea typeface="Arial Narrow"/>
              <a:cs typeface="Arial Narrow"/>
              <a:sym typeface="Arial Narrow"/>
            </a:endParaRPr>
          </a:p>
          <a:p>
            <a:pPr algn="ctr">
              <a:lnSpc>
                <a:spcPct val="90000"/>
              </a:lnSpc>
              <a:buClr>
                <a:srgbClr val="0070C0"/>
              </a:buClr>
              <a:buSzPts val="4000"/>
            </a:pPr>
            <a:r>
              <a:rPr lang="en-US" sz="4000" b="1" i="1" dirty="0">
                <a:solidFill>
                  <a:schemeClr val="accent6">
                    <a:lumMod val="75000"/>
                  </a:schemeClr>
                </a:solidFill>
                <a:ea typeface="Arial Narrow"/>
                <a:cs typeface="Arial Narrow"/>
                <a:sym typeface="Arial Narrow"/>
              </a:rPr>
              <a:t>Topics Covered: </a:t>
            </a:r>
            <a:r>
              <a:rPr lang="en-US" sz="3600" dirty="0" smtClean="0"/>
              <a:t>Relational Reasoning using Probabilistic Models and Search</a:t>
            </a:r>
            <a:endParaRPr dirty="0">
              <a:solidFill>
                <a:schemeClr val="accent6">
                  <a:lumMod val="75000"/>
                </a:schemeClr>
              </a:solidFill>
            </a:endParaRPr>
          </a:p>
        </p:txBody>
      </p:sp>
      <p:sp>
        <p:nvSpPr>
          <p:cNvPr id="91" name="Google Shape;91;p1"/>
          <p:cNvSpPr txBox="1"/>
          <p:nvPr/>
        </p:nvSpPr>
        <p:spPr>
          <a:xfrm>
            <a:off x="1965635" y="4338561"/>
            <a:ext cx="6571042" cy="1995004"/>
          </a:xfrm>
          <a:prstGeom prst="rect">
            <a:avLst/>
          </a:prstGeom>
          <a:noFill/>
          <a:ln>
            <a:noFill/>
          </a:ln>
        </p:spPr>
        <p:txBody>
          <a:bodyPr spcFirstLastPara="1" wrap="square" lIns="91416" tIns="45695" rIns="91416" bIns="45695" anchor="t" anchorCtr="0">
            <a:noAutofit/>
          </a:bodyPr>
          <a:lstStyle/>
          <a:p>
            <a:pPr marL="457156" lvl="1">
              <a:lnSpc>
                <a:spcPct val="90000"/>
              </a:lnSpc>
              <a:buClr>
                <a:srgbClr val="C00000"/>
              </a:buClr>
              <a:buSzPts val="3400"/>
            </a:pPr>
            <a:r>
              <a:rPr lang="en-US" sz="3400" dirty="0">
                <a:solidFill>
                  <a:srgbClr val="C00000"/>
                </a:solidFill>
                <a:latin typeface="Arial Narrow"/>
                <a:ea typeface="Arial Narrow"/>
                <a:cs typeface="Arial Narrow"/>
                <a:sym typeface="Arial Narrow"/>
              </a:rPr>
              <a:t>Prepared by</a:t>
            </a:r>
            <a:endParaRPr dirty="0"/>
          </a:p>
          <a:p>
            <a:pPr marL="457156" lvl="1">
              <a:lnSpc>
                <a:spcPct val="90000"/>
              </a:lnSpc>
              <a:spcBef>
                <a:spcPts val="500"/>
              </a:spcBef>
              <a:buClr>
                <a:srgbClr val="0070C0"/>
              </a:buClr>
              <a:buSzPts val="3000"/>
            </a:pPr>
            <a:r>
              <a:rPr lang="en-US" sz="3000" dirty="0">
                <a:solidFill>
                  <a:srgbClr val="0070C0"/>
                </a:solidFill>
                <a:latin typeface="Arial Narrow"/>
                <a:ea typeface="Arial Narrow"/>
                <a:cs typeface="Arial Narrow"/>
                <a:sym typeface="Arial Narrow"/>
              </a:rPr>
              <a:t>Dr. </a:t>
            </a:r>
            <a:r>
              <a:rPr lang="en-US" sz="3000" dirty="0" err="1">
                <a:solidFill>
                  <a:srgbClr val="0070C0"/>
                </a:solidFill>
                <a:latin typeface="Arial Narrow"/>
                <a:ea typeface="Arial Narrow"/>
                <a:cs typeface="Arial Narrow"/>
                <a:sym typeface="Arial Narrow"/>
              </a:rPr>
              <a:t>C.Vimala</a:t>
            </a:r>
            <a:endParaRPr dirty="0"/>
          </a:p>
          <a:p>
            <a:pPr marL="457156" lvl="1">
              <a:lnSpc>
                <a:spcPct val="90000"/>
              </a:lnSpc>
              <a:spcBef>
                <a:spcPts val="500"/>
              </a:spcBef>
              <a:buClr>
                <a:srgbClr val="0070C0"/>
              </a:buClr>
              <a:buSzPts val="3000"/>
            </a:pPr>
            <a:r>
              <a:rPr lang="en-US" sz="3000" dirty="0">
                <a:solidFill>
                  <a:srgbClr val="0070C0"/>
                </a:solidFill>
                <a:latin typeface="Arial Narrow"/>
                <a:ea typeface="Arial Narrow"/>
                <a:cs typeface="Arial Narrow"/>
                <a:sym typeface="Arial Narrow"/>
              </a:rPr>
              <a:t>Assistant Professor/ ECE</a:t>
            </a:r>
            <a:endParaRPr dirty="0"/>
          </a:p>
        </p:txBody>
      </p:sp>
      <p:pic>
        <p:nvPicPr>
          <p:cNvPr id="92" name="Google Shape;92;p1" descr="C:\Users\admin\Desktop\download.png"/>
          <p:cNvPicPr preferRelativeResize="0"/>
          <p:nvPr/>
        </p:nvPicPr>
        <p:blipFill rotWithShape="1">
          <a:blip r:embed="rId3">
            <a:alphaModFix/>
          </a:blip>
          <a:srcRect l="3443" t="18274" b="16145"/>
          <a:stretch/>
        </p:blipFill>
        <p:spPr>
          <a:xfrm>
            <a:off x="7850875" y="113765"/>
            <a:ext cx="1064525" cy="710637"/>
          </a:xfrm>
          <a:prstGeom prst="rect">
            <a:avLst/>
          </a:prstGeom>
          <a:noFill/>
          <a:ln>
            <a:noFill/>
          </a:ln>
        </p:spPr>
      </p:pic>
    </p:spTree>
    <p:extLst>
      <p:ext uri="{BB962C8B-B14F-4D97-AF65-F5344CB8AC3E}">
        <p14:creationId xmlns:p14="http://schemas.microsoft.com/office/powerpoint/2010/main" val="3956788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4495800" cy="715962"/>
          </a:xfrm>
        </p:spPr>
        <p:txBody>
          <a:bodyPr>
            <a:normAutofit/>
          </a:bodyPr>
          <a:lstStyle/>
          <a:p>
            <a:r>
              <a:rPr lang="en-US" sz="2500" dirty="0">
                <a:solidFill>
                  <a:srgbClr val="FF0000"/>
                </a:solidFill>
              </a:rPr>
              <a:t>Stopping a Search: Detection</a:t>
            </a:r>
          </a:p>
        </p:txBody>
      </p:sp>
      <p:sp>
        <p:nvSpPr>
          <p:cNvPr id="3" name="Content Placeholder 2"/>
          <p:cNvSpPr>
            <a:spLocks noGrp="1"/>
          </p:cNvSpPr>
          <p:nvPr>
            <p:ph idx="1"/>
          </p:nvPr>
        </p:nvSpPr>
        <p:spPr>
          <a:xfrm>
            <a:off x="457200" y="1219200"/>
            <a:ext cx="8229600" cy="4906963"/>
          </a:xfrm>
        </p:spPr>
        <p:txBody>
          <a:bodyPr>
            <a:normAutofit/>
          </a:bodyPr>
          <a:lstStyle/>
          <a:p>
            <a:pPr algn="just"/>
            <a:r>
              <a:rPr lang="en-US" sz="2000" dirty="0">
                <a:solidFill>
                  <a:srgbClr val="FF0000"/>
                </a:solidFill>
                <a:latin typeface="+mj-lt"/>
              </a:rPr>
              <a:t>Stopping a Search</a:t>
            </a:r>
            <a:r>
              <a:rPr lang="en-US" sz="2000" dirty="0">
                <a:latin typeface="+mj-lt"/>
              </a:rPr>
              <a:t>: Detection Assume that noise responses are independent of the presence of a face (which is fairly plausible</a:t>
            </a:r>
            <a:r>
              <a:rPr lang="en-US" sz="2000" dirty="0" smtClean="0">
                <a:latin typeface="+mj-lt"/>
              </a:rPr>
              <a:t>).</a:t>
            </a:r>
          </a:p>
          <a:p>
            <a:pPr algn="just"/>
            <a:endParaRPr lang="en-US" sz="2000" dirty="0" smtClean="0">
              <a:latin typeface="+mj-lt"/>
            </a:endParaRPr>
          </a:p>
          <a:p>
            <a:pPr algn="just"/>
            <a:r>
              <a:rPr lang="en-US" sz="2000" dirty="0" smtClean="0">
                <a:latin typeface="+mj-lt"/>
              </a:rPr>
              <a:t>Which represent,</a:t>
            </a:r>
          </a:p>
          <a:p>
            <a:pPr algn="just"/>
            <a:r>
              <a:rPr lang="en-US" sz="2000" dirty="0" smtClean="0">
                <a:solidFill>
                  <a:srgbClr val="0070C0"/>
                </a:solidFill>
                <a:latin typeface="+mj-lt"/>
              </a:rPr>
              <a:t>P(one </a:t>
            </a:r>
            <a:r>
              <a:rPr lang="en-US" sz="2000" dirty="0">
                <a:solidFill>
                  <a:srgbClr val="0070C0"/>
                </a:solidFill>
                <a:latin typeface="+mj-lt"/>
              </a:rPr>
              <a:t>face at </a:t>
            </a:r>
            <a:r>
              <a:rPr lang="en-US" sz="2000" dirty="0" err="1">
                <a:solidFill>
                  <a:srgbClr val="0070C0"/>
                </a:solidFill>
                <a:latin typeface="+mj-lt"/>
              </a:rPr>
              <a:t>F|Xle</a:t>
            </a:r>
            <a:r>
              <a:rPr lang="en-US" sz="2000" dirty="0">
                <a:solidFill>
                  <a:srgbClr val="0070C0"/>
                </a:solidFill>
                <a:latin typeface="+mj-lt"/>
              </a:rPr>
              <a:t> = x1, </a:t>
            </a:r>
            <a:r>
              <a:rPr lang="en-US" sz="2000" dirty="0" err="1">
                <a:solidFill>
                  <a:srgbClr val="0070C0"/>
                </a:solidFill>
                <a:latin typeface="+mj-lt"/>
              </a:rPr>
              <a:t>Xre</a:t>
            </a:r>
            <a:r>
              <a:rPr lang="en-US" sz="2000" dirty="0">
                <a:solidFill>
                  <a:srgbClr val="0070C0"/>
                </a:solidFill>
                <a:latin typeface="+mj-lt"/>
              </a:rPr>
              <a:t> = x2, </a:t>
            </a:r>
            <a:r>
              <a:rPr lang="en-US" sz="2000" dirty="0" err="1">
                <a:solidFill>
                  <a:srgbClr val="0070C0"/>
                </a:solidFill>
                <a:latin typeface="+mj-lt"/>
              </a:rPr>
              <a:t>Xm</a:t>
            </a:r>
            <a:r>
              <a:rPr lang="en-US" sz="2000" dirty="0">
                <a:solidFill>
                  <a:srgbClr val="0070C0"/>
                </a:solidFill>
                <a:latin typeface="+mj-lt"/>
              </a:rPr>
              <a:t> = x3, </a:t>
            </a:r>
            <a:r>
              <a:rPr lang="en-US" sz="2000" dirty="0" err="1">
                <a:solidFill>
                  <a:srgbClr val="0070C0"/>
                </a:solidFill>
                <a:latin typeface="+mj-lt"/>
              </a:rPr>
              <a:t>Xn</a:t>
            </a:r>
            <a:r>
              <a:rPr lang="en-US" sz="2000" dirty="0">
                <a:solidFill>
                  <a:srgbClr val="0070C0"/>
                </a:solidFill>
                <a:latin typeface="+mj-lt"/>
              </a:rPr>
              <a:t> = x4, all other responses) =</a:t>
            </a:r>
            <a:r>
              <a:rPr lang="en-US" sz="2000" dirty="0">
                <a:latin typeface="+mj-lt"/>
              </a:rPr>
              <a:t> </a:t>
            </a:r>
            <a:r>
              <a:rPr lang="en-US" sz="2000" dirty="0">
                <a:solidFill>
                  <a:srgbClr val="00B050"/>
                </a:solidFill>
                <a:latin typeface="+mj-lt"/>
              </a:rPr>
              <a:t>P(one face at F|x1, x2, x3, x4)P(all other responses) </a:t>
            </a:r>
            <a:r>
              <a:rPr lang="en-US" sz="2000" dirty="0">
                <a:solidFill>
                  <a:srgbClr val="00B0F0"/>
                </a:solidFill>
                <a:latin typeface="+mj-lt"/>
              </a:rPr>
              <a:t>∝</a:t>
            </a:r>
            <a:r>
              <a:rPr lang="en-US" sz="2000" dirty="0">
                <a:solidFill>
                  <a:srgbClr val="FF0000"/>
                </a:solidFill>
                <a:latin typeface="+mj-lt"/>
              </a:rPr>
              <a:t> P(x1, x2, x3, x4|one face at F)P(all other responses)P(one face at F) </a:t>
            </a:r>
            <a:endParaRPr lang="en-US" sz="2000" dirty="0" smtClean="0">
              <a:solidFill>
                <a:srgbClr val="FF0000"/>
              </a:solidFill>
              <a:latin typeface="+mj-lt"/>
            </a:endParaRPr>
          </a:p>
          <a:p>
            <a:pPr algn="just"/>
            <a:r>
              <a:rPr lang="en-US" sz="2000" dirty="0" smtClean="0">
                <a:latin typeface="+mj-lt"/>
              </a:rPr>
              <a:t>It can </a:t>
            </a:r>
            <a:r>
              <a:rPr lang="en-US" sz="2000" dirty="0">
                <a:latin typeface="+mj-lt"/>
              </a:rPr>
              <a:t>classify particular groups of detector responses as coming from a </a:t>
            </a:r>
            <a:r>
              <a:rPr lang="en-US" sz="2000" dirty="0">
                <a:solidFill>
                  <a:srgbClr val="FF0000"/>
                </a:solidFill>
                <a:latin typeface="+mj-lt"/>
              </a:rPr>
              <a:t>face or from noise </a:t>
            </a:r>
            <a:r>
              <a:rPr lang="en-US" sz="2000" dirty="0">
                <a:latin typeface="+mj-lt"/>
              </a:rPr>
              <a:t>by comparing the </a:t>
            </a:r>
            <a:r>
              <a:rPr lang="en-US" sz="2000" dirty="0" smtClean="0">
                <a:latin typeface="+mj-lt"/>
              </a:rPr>
              <a:t>subsequent sequence</a:t>
            </a:r>
            <a:r>
              <a:rPr lang="en-US" sz="2000" dirty="0">
                <a:latin typeface="+mj-lt"/>
              </a:rPr>
              <a:t>.</a:t>
            </a:r>
            <a:r>
              <a:rPr lang="en-US" sz="2000" dirty="0" smtClean="0">
                <a:latin typeface="+mj-lt"/>
              </a:rPr>
              <a:t> </a:t>
            </a:r>
          </a:p>
          <a:p>
            <a:pPr algn="just"/>
            <a:r>
              <a:rPr lang="en-US" sz="2000" dirty="0" smtClean="0">
                <a:latin typeface="+mj-lt"/>
              </a:rPr>
              <a:t>This </a:t>
            </a:r>
            <a:r>
              <a:rPr lang="en-US" sz="2000" dirty="0">
                <a:latin typeface="+mj-lt"/>
              </a:rPr>
              <a:t>configuration comes from a face with the </a:t>
            </a:r>
            <a:r>
              <a:rPr lang="en-US" sz="2000" dirty="0" smtClean="0">
                <a:latin typeface="+mj-lt"/>
              </a:rPr>
              <a:t>next finding </a:t>
            </a:r>
            <a:r>
              <a:rPr lang="en-US" sz="2000" dirty="0">
                <a:latin typeface="+mj-lt"/>
              </a:rPr>
              <a:t>that it comes from noise</a:t>
            </a:r>
            <a:r>
              <a:rPr lang="en-US" sz="2000" dirty="0" smtClean="0">
                <a:latin typeface="+mj-lt"/>
              </a:rPr>
              <a:t>.</a:t>
            </a:r>
          </a:p>
          <a:p>
            <a:pPr algn="just"/>
            <a:r>
              <a:rPr lang="en-US" sz="2000" dirty="0" smtClean="0">
                <a:latin typeface="+mj-lt"/>
              </a:rPr>
              <a:t>In </a:t>
            </a:r>
            <a:r>
              <a:rPr lang="en-US" sz="2000" dirty="0">
                <a:latin typeface="+mj-lt"/>
              </a:rPr>
              <a:t>particular</a:t>
            </a:r>
            <a:r>
              <a:rPr lang="en-US" sz="2000" dirty="0" smtClean="0">
                <a:latin typeface="+mj-lt"/>
              </a:rPr>
              <a:t>, </a:t>
            </a:r>
            <a:r>
              <a:rPr lang="en-US" sz="2000" dirty="0">
                <a:latin typeface="+mj-lt"/>
              </a:rPr>
              <a:t>will compare </a:t>
            </a:r>
            <a:endParaRPr lang="en-US" sz="2000" dirty="0" smtClean="0">
              <a:latin typeface="+mj-lt"/>
            </a:endParaRPr>
          </a:p>
          <a:p>
            <a:pPr algn="just"/>
            <a:r>
              <a:rPr lang="en-US" sz="2000" dirty="0" smtClean="0">
                <a:latin typeface="+mj-lt"/>
              </a:rPr>
              <a:t>P(x1</a:t>
            </a:r>
            <a:r>
              <a:rPr lang="en-US" sz="2000" dirty="0">
                <a:latin typeface="+mj-lt"/>
              </a:rPr>
              <a:t>, x2, x3, x4|one face at F ) </a:t>
            </a:r>
            <a:r>
              <a:rPr lang="en-US" sz="2000" dirty="0" smtClean="0">
                <a:latin typeface="+mj-lt"/>
              </a:rPr>
              <a:t>with</a:t>
            </a:r>
          </a:p>
          <a:p>
            <a:pPr algn="just"/>
            <a:r>
              <a:rPr lang="en-US" sz="2000" dirty="0" smtClean="0">
                <a:latin typeface="+mj-lt"/>
              </a:rPr>
              <a:t>(</a:t>
            </a:r>
            <a:r>
              <a:rPr lang="en-US" sz="2000" dirty="0">
                <a:latin typeface="+mj-lt"/>
              </a:rPr>
              <a:t>P(noise responses)P(no face)/P(one face at F)) (term in relative loss)</a:t>
            </a:r>
          </a:p>
        </p:txBody>
      </p:sp>
    </p:spTree>
    <p:extLst>
      <p:ext uri="{BB962C8B-B14F-4D97-AF65-F5344CB8AC3E}">
        <p14:creationId xmlns:p14="http://schemas.microsoft.com/office/powerpoint/2010/main" val="2756856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162800" cy="609600"/>
          </a:xfrm>
        </p:spPr>
        <p:txBody>
          <a:bodyPr>
            <a:normAutofit/>
          </a:bodyPr>
          <a:lstStyle/>
          <a:p>
            <a:r>
              <a:rPr lang="en-US" sz="2500" dirty="0">
                <a:solidFill>
                  <a:srgbClr val="FF0000"/>
                </a:solidFill>
                <a:latin typeface="Arial Narrow" pitchFamily="34" charset="0"/>
              </a:rPr>
              <a:t>Stopping</a:t>
            </a:r>
            <a:r>
              <a:rPr lang="en-US" sz="2500" dirty="0">
                <a:solidFill>
                  <a:srgbClr val="FF0000"/>
                </a:solidFill>
              </a:rPr>
              <a:t> a Search: Detection</a:t>
            </a:r>
          </a:p>
        </p:txBody>
      </p:sp>
      <p:sp>
        <p:nvSpPr>
          <p:cNvPr id="3" name="Content Placeholder 2"/>
          <p:cNvSpPr>
            <a:spLocks noGrp="1"/>
          </p:cNvSpPr>
          <p:nvPr>
            <p:ph idx="1"/>
          </p:nvPr>
        </p:nvSpPr>
        <p:spPr>
          <a:xfrm>
            <a:off x="457200" y="1066800"/>
            <a:ext cx="8229600" cy="5059363"/>
          </a:xfrm>
        </p:spPr>
        <p:txBody>
          <a:bodyPr>
            <a:normAutofit fontScale="85000" lnSpcReduction="20000"/>
          </a:bodyPr>
          <a:lstStyle/>
          <a:p>
            <a:pPr algn="just"/>
            <a:r>
              <a:rPr lang="en-US" dirty="0"/>
              <a:t>T</a:t>
            </a:r>
            <a:r>
              <a:rPr lang="en-US" sz="2600" dirty="0"/>
              <a:t>hus, the likelihood is the main term of interest. </a:t>
            </a:r>
            <a:endParaRPr lang="en-US" sz="2600" dirty="0" smtClean="0"/>
          </a:p>
          <a:p>
            <a:pPr algn="just"/>
            <a:r>
              <a:rPr lang="en-US" sz="2600" dirty="0" smtClean="0"/>
              <a:t>This </a:t>
            </a:r>
            <a:r>
              <a:rPr lang="en-US" sz="2600" dirty="0"/>
              <a:t>tells us whether a complete assembly represents a face; but an incomplete assembly could represent a face, too. </a:t>
            </a:r>
            <a:endParaRPr lang="en-US" sz="2600" dirty="0" smtClean="0"/>
          </a:p>
          <a:p>
            <a:pPr algn="just"/>
            <a:r>
              <a:rPr lang="en-US" sz="2600" dirty="0" smtClean="0"/>
              <a:t>It score </a:t>
            </a:r>
            <a:r>
              <a:rPr lang="en-US" sz="2600" dirty="0"/>
              <a:t>configurations that lack features, too. </a:t>
            </a:r>
            <a:endParaRPr lang="en-US" sz="2600" dirty="0" smtClean="0"/>
          </a:p>
          <a:p>
            <a:pPr algn="just"/>
            <a:r>
              <a:rPr lang="en-US" sz="2600" dirty="0" smtClean="0"/>
              <a:t>This </a:t>
            </a:r>
            <a:r>
              <a:rPr lang="en-US" sz="2600" dirty="0"/>
              <a:t>involves </a:t>
            </a:r>
            <a:r>
              <a:rPr lang="en-US" sz="2600" dirty="0">
                <a:solidFill>
                  <a:srgbClr val="FF0000"/>
                </a:solidFill>
              </a:rPr>
              <a:t>determining</a:t>
            </a:r>
            <a:r>
              <a:rPr lang="en-US" sz="2600" dirty="0"/>
              <a:t> the posterior that a face is present given only some features, and </a:t>
            </a:r>
            <a:r>
              <a:rPr lang="en-US" sz="2600" dirty="0">
                <a:solidFill>
                  <a:srgbClr val="FF0000"/>
                </a:solidFill>
              </a:rPr>
              <a:t>comparing</a:t>
            </a:r>
            <a:r>
              <a:rPr lang="en-US" sz="2600" dirty="0"/>
              <a:t> that with the posterior that the features arose from noise</a:t>
            </a:r>
            <a:r>
              <a:rPr lang="en-US" sz="2600" dirty="0" smtClean="0"/>
              <a:t>.</a:t>
            </a:r>
          </a:p>
          <a:p>
            <a:pPr algn="just"/>
            <a:r>
              <a:rPr lang="en-US" sz="2600" dirty="0" smtClean="0"/>
              <a:t> </a:t>
            </a:r>
            <a:r>
              <a:rPr lang="en-US" sz="2600" dirty="0"/>
              <a:t>When a group of features satisfies the classification criterion (that the posterior that a face is present exceeds the posterior that it is not), we can certainly stop searching. </a:t>
            </a:r>
            <a:endParaRPr lang="en-US" sz="2600" dirty="0" smtClean="0"/>
          </a:p>
          <a:p>
            <a:pPr algn="just"/>
            <a:r>
              <a:rPr lang="en-US" sz="2600" dirty="0" smtClean="0"/>
              <a:t>It </a:t>
            </a:r>
            <a:r>
              <a:rPr lang="en-US" sz="2600" dirty="0"/>
              <a:t>may not be necessary to observe all possible features to determine that a face is present. </a:t>
            </a:r>
            <a:endParaRPr lang="en-US" sz="2600" dirty="0" smtClean="0"/>
          </a:p>
          <a:p>
            <a:pPr algn="just"/>
            <a:r>
              <a:rPr lang="en-US" sz="2600" dirty="0" smtClean="0"/>
              <a:t>If </a:t>
            </a:r>
            <a:r>
              <a:rPr lang="en-US" sz="2600" dirty="0"/>
              <a:t>a configuration is strongly suggestive of a face and unlikely to have arisen from noise, then </a:t>
            </a:r>
            <a:r>
              <a:rPr lang="en-US" sz="2600" dirty="0" smtClean="0"/>
              <a:t> </a:t>
            </a:r>
            <a:r>
              <a:rPr lang="en-US" sz="2600" dirty="0"/>
              <a:t>may wish to assert that a </a:t>
            </a:r>
            <a:r>
              <a:rPr lang="en-US" sz="2600" dirty="0">
                <a:solidFill>
                  <a:srgbClr val="FF0000"/>
                </a:solidFill>
              </a:rPr>
              <a:t>face is present and stop searching at that point.</a:t>
            </a:r>
          </a:p>
        </p:txBody>
      </p:sp>
    </p:spTree>
    <p:extLst>
      <p:ext uri="{BB962C8B-B14F-4D97-AF65-F5344CB8AC3E}">
        <p14:creationId xmlns:p14="http://schemas.microsoft.com/office/powerpoint/2010/main" val="907578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noAutofit/>
          </a:bodyPr>
          <a:lstStyle/>
          <a:p>
            <a:r>
              <a:rPr lang="en-US" sz="2800" dirty="0" smtClean="0"/>
              <a:t/>
            </a:r>
            <a:br>
              <a:rPr lang="en-US" sz="2800" dirty="0" smtClean="0"/>
            </a:br>
            <a:r>
              <a:rPr lang="en-US" sz="2500" b="1" dirty="0" smtClean="0">
                <a:solidFill>
                  <a:srgbClr val="FF0000"/>
                </a:solidFill>
              </a:rPr>
              <a:t>Relational Reasoning using Probabilistic Models and Search</a:t>
            </a:r>
            <a:r>
              <a:rPr lang="en-US" sz="2800" b="1" dirty="0" smtClean="0">
                <a:solidFill>
                  <a:srgbClr val="FF0000"/>
                </a:solidFill>
              </a:rPr>
              <a:t/>
            </a:r>
            <a:br>
              <a:rPr lang="en-US" sz="2800" b="1" dirty="0" smtClean="0">
                <a:solidFill>
                  <a:srgbClr val="FF0000"/>
                </a:solidFill>
              </a:rPr>
            </a:br>
            <a:endParaRPr lang="en-US" sz="2800" b="1" dirty="0">
              <a:solidFill>
                <a:srgbClr val="FF0000"/>
              </a:solidFill>
            </a:endParaRPr>
          </a:p>
        </p:txBody>
      </p:sp>
      <p:sp>
        <p:nvSpPr>
          <p:cNvPr id="3" name="Content Placeholder 2"/>
          <p:cNvSpPr>
            <a:spLocks noGrp="1"/>
          </p:cNvSpPr>
          <p:nvPr>
            <p:ph idx="1"/>
          </p:nvPr>
        </p:nvSpPr>
        <p:spPr>
          <a:xfrm>
            <a:off x="457200" y="990600"/>
            <a:ext cx="8229600" cy="5135563"/>
          </a:xfrm>
        </p:spPr>
        <p:txBody>
          <a:bodyPr>
            <a:normAutofit/>
          </a:bodyPr>
          <a:lstStyle/>
          <a:p>
            <a:pPr algn="just"/>
            <a:r>
              <a:rPr lang="en-US" sz="2000" dirty="0" smtClean="0"/>
              <a:t>The methods that assumed that templates were conditionally independent given the pattern. </a:t>
            </a:r>
          </a:p>
          <a:p>
            <a:pPr algn="just"/>
            <a:r>
              <a:rPr lang="en-US" sz="2000" dirty="0" smtClean="0"/>
              <a:t>This assumption is a nonsense for most objects (though it can work extremely well in practice) because there are usually </a:t>
            </a:r>
            <a:r>
              <a:rPr lang="en-US" sz="2000" dirty="0"/>
              <a:t>quite strong relations between features</a:t>
            </a:r>
            <a:r>
              <a:rPr lang="en-US" sz="2000" dirty="0" smtClean="0"/>
              <a:t>.</a:t>
            </a:r>
          </a:p>
          <a:p>
            <a:pPr algn="just"/>
            <a:r>
              <a:rPr lang="en-US" sz="2000" dirty="0" smtClean="0">
                <a:solidFill>
                  <a:srgbClr val="FF0000"/>
                </a:solidFill>
              </a:rPr>
              <a:t>Example:</a:t>
            </a:r>
            <a:r>
              <a:rPr lang="en-US" sz="2000" dirty="0" smtClean="0"/>
              <a:t> Two </a:t>
            </a:r>
            <a:r>
              <a:rPr lang="en-US" sz="2000" dirty="0"/>
              <a:t>eyes, one nose and one mouth in a </a:t>
            </a:r>
            <a:r>
              <a:rPr lang="en-US" sz="2000" dirty="0" smtClean="0"/>
              <a:t>face</a:t>
            </a:r>
            <a:r>
              <a:rPr lang="en-US" sz="2000" dirty="0"/>
              <a:t>.</a:t>
            </a:r>
            <a:endParaRPr lang="en-US" sz="2000" dirty="0" smtClean="0"/>
          </a:p>
          <a:p>
            <a:pPr algn="just"/>
            <a:r>
              <a:rPr lang="en-US" sz="2000" dirty="0" smtClean="0"/>
              <a:t>The </a:t>
            </a:r>
            <a:r>
              <a:rPr lang="en-US" sz="2000" dirty="0"/>
              <a:t>distance between the eyes is roughly the same as that from the bridge of the nose to the mouth</a:t>
            </a:r>
            <a:r>
              <a:rPr lang="en-US" sz="2000" dirty="0" smtClean="0"/>
              <a:t>;</a:t>
            </a:r>
          </a:p>
          <a:p>
            <a:pPr algn="just"/>
            <a:r>
              <a:rPr lang="en-US" sz="2000" dirty="0" smtClean="0"/>
              <a:t> The </a:t>
            </a:r>
            <a:r>
              <a:rPr lang="en-US" sz="2000" dirty="0"/>
              <a:t>line joining the eyes is roughly perpendicular to the line from bridge of nose to mouth; etc. </a:t>
            </a:r>
            <a:endParaRPr lang="en-US" sz="2000" dirty="0" smtClean="0"/>
          </a:p>
          <a:p>
            <a:pPr algn="just"/>
            <a:r>
              <a:rPr lang="en-US" sz="2000" dirty="0" smtClean="0"/>
              <a:t> This </a:t>
            </a:r>
            <a:r>
              <a:rPr lang="en-US" sz="2000" dirty="0"/>
              <a:t>remains a difficult problem</a:t>
            </a:r>
            <a:r>
              <a:rPr lang="en-US" sz="2000" dirty="0" smtClean="0"/>
              <a:t>.</a:t>
            </a:r>
          </a:p>
          <a:p>
            <a:pPr algn="just"/>
            <a:r>
              <a:rPr lang="en-US" sz="2000" dirty="0" smtClean="0"/>
              <a:t> </a:t>
            </a:r>
            <a:r>
              <a:rPr lang="en-US" sz="2000" dirty="0" smtClean="0"/>
              <a:t>Need </a:t>
            </a:r>
            <a:r>
              <a:rPr lang="en-US" sz="2000" dirty="0"/>
              <a:t>to build models that represent what is significant and allow for efficient inference. </a:t>
            </a:r>
            <a:endParaRPr lang="en-US" sz="2000" dirty="0" smtClean="0"/>
          </a:p>
        </p:txBody>
      </p:sp>
    </p:spTree>
    <p:extLst>
      <p:ext uri="{BB962C8B-B14F-4D97-AF65-F5344CB8AC3E}">
        <p14:creationId xmlns:p14="http://schemas.microsoft.com/office/powerpoint/2010/main" val="4029180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4572000" cy="839244"/>
          </a:xfrm>
        </p:spPr>
        <p:txBody>
          <a:bodyPr>
            <a:normAutofit/>
          </a:bodyPr>
          <a:lstStyle/>
          <a:p>
            <a:r>
              <a:rPr lang="en-US" sz="2500" dirty="0">
                <a:solidFill>
                  <a:srgbClr val="FF0000"/>
                </a:solidFill>
              </a:rPr>
              <a:t>Correspondence and Search</a:t>
            </a:r>
          </a:p>
        </p:txBody>
      </p:sp>
      <p:sp>
        <p:nvSpPr>
          <p:cNvPr id="3" name="Content Placeholder 2"/>
          <p:cNvSpPr>
            <a:spLocks noGrp="1"/>
          </p:cNvSpPr>
          <p:nvPr>
            <p:ph idx="1"/>
          </p:nvPr>
        </p:nvSpPr>
        <p:spPr>
          <a:xfrm>
            <a:off x="457200" y="1219200"/>
            <a:ext cx="8229600" cy="4906963"/>
          </a:xfrm>
        </p:spPr>
        <p:txBody>
          <a:bodyPr>
            <a:normAutofit fontScale="70000" lnSpcReduction="20000"/>
          </a:bodyPr>
          <a:lstStyle/>
          <a:p>
            <a:pPr algn="just"/>
            <a:r>
              <a:rPr lang="en-US" dirty="0" smtClean="0"/>
              <a:t>Explore </a:t>
            </a:r>
            <a:r>
              <a:rPr lang="en-US" dirty="0"/>
              <a:t>the core issues in using a probabilistic model for matching. </a:t>
            </a:r>
            <a:endParaRPr lang="en-US" dirty="0" smtClean="0"/>
          </a:p>
          <a:p>
            <a:pPr algn="just"/>
            <a:r>
              <a:rPr lang="en-US" dirty="0" smtClean="0"/>
              <a:t>The </a:t>
            </a:r>
            <a:r>
              <a:rPr lang="en-US" dirty="0"/>
              <a:t>general approach is as follows. </a:t>
            </a:r>
            <a:endParaRPr lang="en-US" dirty="0" smtClean="0"/>
          </a:p>
          <a:p>
            <a:pPr algn="just"/>
            <a:r>
              <a:rPr lang="en-US" dirty="0" smtClean="0">
                <a:solidFill>
                  <a:srgbClr val="FF0000"/>
                </a:solidFill>
              </a:rPr>
              <a:t>Obtain </a:t>
            </a:r>
            <a:r>
              <a:rPr lang="en-US" dirty="0">
                <a:solidFill>
                  <a:srgbClr val="FF0000"/>
                </a:solidFill>
              </a:rPr>
              <a:t>an </a:t>
            </a:r>
            <a:r>
              <a:rPr lang="en-US" dirty="0" smtClean="0">
                <a:solidFill>
                  <a:srgbClr val="FF0000"/>
                </a:solidFill>
              </a:rPr>
              <a:t>interpretation </a:t>
            </a:r>
            <a:r>
              <a:rPr lang="en-US" dirty="0">
                <a:solidFill>
                  <a:srgbClr val="FF0000"/>
                </a:solidFill>
              </a:rPr>
              <a:t>for the image, and compute the value of the posterior probability of the interpretation given the image. </a:t>
            </a:r>
            <a:endParaRPr lang="en-US" dirty="0" smtClean="0">
              <a:solidFill>
                <a:srgbClr val="FF0000"/>
              </a:solidFill>
            </a:endParaRPr>
          </a:p>
          <a:p>
            <a:pPr algn="just"/>
            <a:r>
              <a:rPr lang="en-US" dirty="0" smtClean="0"/>
              <a:t>Accept </a:t>
            </a:r>
            <a:r>
              <a:rPr lang="en-US" dirty="0"/>
              <a:t>interpretations with a sufficiently large value of the posterior probability. </a:t>
            </a:r>
            <a:endParaRPr lang="en-US" dirty="0" smtClean="0"/>
          </a:p>
          <a:p>
            <a:pPr algn="just"/>
            <a:r>
              <a:rPr lang="en-US" dirty="0" smtClean="0"/>
              <a:t>This </a:t>
            </a:r>
            <a:r>
              <a:rPr lang="en-US" dirty="0"/>
              <a:t>account hides a </a:t>
            </a:r>
            <a:r>
              <a:rPr lang="en-US" dirty="0" smtClean="0"/>
              <a:t>countless </a:t>
            </a:r>
            <a:r>
              <a:rPr lang="en-US" dirty="0"/>
              <a:t>of practical problems. </a:t>
            </a:r>
            <a:endParaRPr lang="en-US" dirty="0" smtClean="0"/>
          </a:p>
          <a:p>
            <a:pPr algn="just"/>
            <a:r>
              <a:rPr lang="en-US" dirty="0" smtClean="0"/>
              <a:t>The </a:t>
            </a:r>
            <a:r>
              <a:rPr lang="en-US" dirty="0"/>
              <a:t>most basic is </a:t>
            </a:r>
            <a:r>
              <a:rPr lang="en-US" dirty="0" smtClean="0"/>
              <a:t>that , </a:t>
            </a:r>
            <a:r>
              <a:rPr lang="en-US" dirty="0">
                <a:solidFill>
                  <a:srgbClr val="FF0000"/>
                </a:solidFill>
              </a:rPr>
              <a:t>do not know which image information comes from objects and which comes from noise.</a:t>
            </a:r>
            <a:r>
              <a:rPr lang="en-US" dirty="0"/>
              <a:t> </a:t>
            </a:r>
            <a:endParaRPr lang="en-US" dirty="0" smtClean="0"/>
          </a:p>
          <a:p>
            <a:pPr algn="just"/>
            <a:r>
              <a:rPr lang="en-US" dirty="0" smtClean="0"/>
              <a:t>Generally, will escape </a:t>
            </a:r>
            <a:r>
              <a:rPr lang="en-US" dirty="0"/>
              <a:t>this difficulty and turn our problem into a correspondence problem by matching templates to the image, and then reasoning about the relations between templates</a:t>
            </a:r>
            <a:r>
              <a:rPr lang="en-US" dirty="0" smtClean="0"/>
              <a:t>.</a:t>
            </a:r>
          </a:p>
          <a:p>
            <a:pPr algn="just"/>
            <a:r>
              <a:rPr lang="en-US" dirty="0" smtClean="0"/>
              <a:t> </a:t>
            </a:r>
            <a:r>
              <a:rPr lang="en-US" dirty="0"/>
              <a:t>For example, if </a:t>
            </a:r>
            <a:r>
              <a:rPr lang="en-US" dirty="0" smtClean="0"/>
              <a:t>wish </a:t>
            </a:r>
            <a:r>
              <a:rPr lang="en-US" dirty="0"/>
              <a:t>to find faces</a:t>
            </a:r>
            <a:r>
              <a:rPr lang="en-US" dirty="0" smtClean="0"/>
              <a:t>, </a:t>
            </a:r>
            <a:r>
              <a:rPr lang="en-US" dirty="0"/>
              <a:t>will apply a series of different detectors — say eye, nose and mouth detectors — to the image, and then look for configurations that are suggestive.</a:t>
            </a:r>
          </a:p>
        </p:txBody>
      </p:sp>
    </p:spTree>
    <p:extLst>
      <p:ext uri="{BB962C8B-B14F-4D97-AF65-F5344CB8AC3E}">
        <p14:creationId xmlns:p14="http://schemas.microsoft.com/office/powerpoint/2010/main" val="2553048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500" dirty="0">
                <a:solidFill>
                  <a:srgbClr val="FF0000"/>
                </a:solidFill>
              </a:rPr>
              <a:t>Correspondence</a:t>
            </a:r>
          </a:p>
        </p:txBody>
      </p:sp>
      <p:sp>
        <p:nvSpPr>
          <p:cNvPr id="3" name="Content Placeholder 2"/>
          <p:cNvSpPr>
            <a:spLocks noGrp="1"/>
          </p:cNvSpPr>
          <p:nvPr>
            <p:ph idx="1"/>
          </p:nvPr>
        </p:nvSpPr>
        <p:spPr>
          <a:xfrm>
            <a:off x="457200" y="1219200"/>
            <a:ext cx="8229600" cy="4906963"/>
          </a:xfrm>
        </p:spPr>
        <p:txBody>
          <a:bodyPr>
            <a:normAutofit fontScale="70000" lnSpcReduction="20000"/>
          </a:bodyPr>
          <a:lstStyle/>
          <a:p>
            <a:pPr algn="just"/>
            <a:r>
              <a:rPr lang="en-US" dirty="0"/>
              <a:t>This brings us to the second important problem, which is correspondence. </a:t>
            </a:r>
            <a:endParaRPr lang="en-US" dirty="0" smtClean="0"/>
          </a:p>
          <a:p>
            <a:pPr algn="just"/>
            <a:r>
              <a:rPr lang="en-US" dirty="0" smtClean="0"/>
              <a:t>Can’t </a:t>
            </a:r>
            <a:r>
              <a:rPr lang="en-US" dirty="0"/>
              <a:t>evaluate a </a:t>
            </a:r>
            <a:r>
              <a:rPr lang="en-US" dirty="0" smtClean="0"/>
              <a:t>subsequent probability </a:t>
            </a:r>
            <a:r>
              <a:rPr lang="en-US" dirty="0"/>
              <a:t>density if we don’t know the values of each variable. </a:t>
            </a:r>
            <a:endParaRPr lang="en-US" dirty="0" smtClean="0"/>
          </a:p>
          <a:p>
            <a:pPr algn="just"/>
            <a:r>
              <a:rPr lang="en-US" dirty="0" smtClean="0"/>
              <a:t>This </a:t>
            </a:r>
            <a:r>
              <a:rPr lang="en-US" dirty="0"/>
              <a:t>means </a:t>
            </a:r>
            <a:r>
              <a:rPr lang="en-US" dirty="0" smtClean="0"/>
              <a:t>that </a:t>
            </a:r>
            <a:r>
              <a:rPr lang="en-US" dirty="0"/>
              <a:t>must, in essence, engage in a process that hypothesizes that one response is the left eye, another the right eye, a third the nose and a fourth the mouth, and then evaluates the subsequent.</a:t>
            </a:r>
            <a:endParaRPr lang="en-US" dirty="0" smtClean="0"/>
          </a:p>
          <a:p>
            <a:pPr algn="just"/>
            <a:r>
              <a:rPr lang="en-US" dirty="0" smtClean="0"/>
              <a:t> </a:t>
            </a:r>
            <a:r>
              <a:rPr lang="en-US" dirty="0"/>
              <a:t>It is clearly important to manage this search very carefully </a:t>
            </a:r>
            <a:r>
              <a:rPr lang="en-US" dirty="0" smtClean="0"/>
              <a:t>.</a:t>
            </a:r>
          </a:p>
          <a:p>
            <a:pPr algn="just"/>
            <a:r>
              <a:rPr lang="en-US" dirty="0" smtClean="0"/>
              <a:t>Do </a:t>
            </a:r>
            <a:r>
              <a:rPr lang="en-US" dirty="0"/>
              <a:t>not have to look at all possible correspondences. </a:t>
            </a:r>
            <a:endParaRPr lang="en-US" dirty="0" smtClean="0"/>
          </a:p>
          <a:p>
            <a:pPr algn="just"/>
            <a:r>
              <a:rPr lang="en-US" dirty="0" smtClean="0"/>
              <a:t>The </a:t>
            </a:r>
            <a:r>
              <a:rPr lang="en-US" dirty="0"/>
              <a:t>most basic fact of object recognition — </a:t>
            </a:r>
            <a:r>
              <a:rPr lang="en-US" dirty="0">
                <a:solidFill>
                  <a:srgbClr val="FF0000"/>
                </a:solidFill>
              </a:rPr>
              <a:t>for rigid objects, a small number of correspondences can be used to generate a large number of correspondences </a:t>
            </a:r>
            <a:r>
              <a:rPr lang="en-US" dirty="0"/>
              <a:t>— translates easily into the language of probability </a:t>
            </a:r>
            <a:r>
              <a:rPr lang="en-US" dirty="0" smtClean="0"/>
              <a:t>easily.</a:t>
            </a:r>
          </a:p>
          <a:p>
            <a:pPr algn="just"/>
            <a:r>
              <a:rPr lang="en-US" dirty="0" smtClean="0"/>
              <a:t> </a:t>
            </a:r>
            <a:r>
              <a:rPr lang="en-US" dirty="0"/>
              <a:t>where it reads: for rigid objects, correspondences are not independent.</a:t>
            </a:r>
          </a:p>
        </p:txBody>
      </p:sp>
    </p:spTree>
    <p:extLst>
      <p:ext uri="{BB962C8B-B14F-4D97-AF65-F5344CB8AC3E}">
        <p14:creationId xmlns:p14="http://schemas.microsoft.com/office/powerpoint/2010/main" val="603893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5486400" cy="792162"/>
          </a:xfrm>
        </p:spPr>
        <p:txBody>
          <a:bodyPr>
            <a:normAutofit/>
          </a:bodyPr>
          <a:lstStyle/>
          <a:p>
            <a:r>
              <a:rPr lang="en-US" sz="2500" dirty="0">
                <a:solidFill>
                  <a:srgbClr val="FF0000"/>
                </a:solidFill>
              </a:rPr>
              <a:t>Growing Assemblies </a:t>
            </a:r>
            <a:r>
              <a:rPr lang="en-US" sz="2500" dirty="0" smtClean="0">
                <a:solidFill>
                  <a:srgbClr val="FF0000"/>
                </a:solidFill>
              </a:rPr>
              <a:t>Incrementally</a:t>
            </a:r>
            <a:endParaRPr lang="en-US" sz="2500" dirty="0">
              <a:solidFill>
                <a:srgbClr val="FF0000"/>
              </a:solidFill>
            </a:endParaRPr>
          </a:p>
        </p:txBody>
      </p:sp>
      <p:sp>
        <p:nvSpPr>
          <p:cNvPr id="3" name="Content Placeholder 2"/>
          <p:cNvSpPr>
            <a:spLocks noGrp="1"/>
          </p:cNvSpPr>
          <p:nvPr>
            <p:ph idx="1"/>
          </p:nvPr>
        </p:nvSpPr>
        <p:spPr>
          <a:xfrm>
            <a:off x="457200" y="1219200"/>
            <a:ext cx="8229600" cy="4906963"/>
          </a:xfrm>
        </p:spPr>
        <p:txBody>
          <a:bodyPr>
            <a:normAutofit fontScale="55000" lnSpcReduction="20000"/>
          </a:bodyPr>
          <a:lstStyle/>
          <a:p>
            <a:pPr algn="just"/>
            <a:r>
              <a:rPr lang="en-US" dirty="0"/>
              <a:t>In general, </a:t>
            </a:r>
            <a:r>
              <a:rPr lang="en-US" dirty="0" smtClean="0"/>
              <a:t> </a:t>
            </a:r>
            <a:r>
              <a:rPr lang="en-US" dirty="0"/>
              <a:t>probability model will evaluate the joint probability density for some set of </a:t>
            </a:r>
            <a:r>
              <a:rPr lang="en-US" dirty="0" smtClean="0"/>
              <a:t>variables.</a:t>
            </a:r>
          </a:p>
          <a:p>
            <a:pPr algn="just"/>
            <a:r>
              <a:rPr lang="en-US" dirty="0" smtClean="0"/>
              <a:t> </a:t>
            </a:r>
            <a:r>
              <a:rPr lang="en-US" dirty="0"/>
              <a:t>We call a set of values for these variables an assembly (other terms are a group, or an hypothesis). </a:t>
            </a:r>
            <a:endParaRPr lang="en-US" dirty="0" smtClean="0"/>
          </a:p>
          <a:p>
            <a:pPr algn="just"/>
            <a:r>
              <a:rPr lang="en-US" dirty="0" smtClean="0"/>
              <a:t>An </a:t>
            </a:r>
            <a:r>
              <a:rPr lang="en-US" dirty="0">
                <a:solidFill>
                  <a:srgbClr val="FF0000"/>
                </a:solidFill>
              </a:rPr>
              <a:t>assembly consists</a:t>
            </a:r>
            <a:r>
              <a:rPr lang="en-US" dirty="0"/>
              <a:t> of a set of </a:t>
            </a:r>
            <a:r>
              <a:rPr lang="en-US" dirty="0">
                <a:solidFill>
                  <a:srgbClr val="FF0000"/>
                </a:solidFill>
              </a:rPr>
              <a:t>detector outputs </a:t>
            </a:r>
            <a:r>
              <a:rPr lang="en-US" dirty="0"/>
              <a:t>— each may respond with </a:t>
            </a:r>
            <a:r>
              <a:rPr lang="en-US" dirty="0">
                <a:solidFill>
                  <a:srgbClr val="FF0000"/>
                </a:solidFill>
              </a:rPr>
              <a:t>position, or position and orientation, or even more — and a label for each output</a:t>
            </a:r>
            <a:r>
              <a:rPr lang="en-US" dirty="0" smtClean="0"/>
              <a:t>.</a:t>
            </a:r>
          </a:p>
          <a:p>
            <a:pPr algn="just"/>
            <a:r>
              <a:rPr lang="en-US" dirty="0" smtClean="0"/>
              <a:t> </a:t>
            </a:r>
            <a:r>
              <a:rPr lang="en-US" dirty="0"/>
              <a:t>These labels give the correspondences, and the </a:t>
            </a:r>
            <a:r>
              <a:rPr lang="en-US" dirty="0" err="1"/>
              <a:t>labelling</a:t>
            </a:r>
            <a:r>
              <a:rPr lang="en-US" dirty="0"/>
              <a:t> is important: if, say, the eye-detector does not differentiate between a left eye and a right </a:t>
            </a:r>
            <a:r>
              <a:rPr lang="en-US" dirty="0" smtClean="0"/>
              <a:t>eye</a:t>
            </a:r>
          </a:p>
          <a:p>
            <a:pPr algn="just"/>
            <a:r>
              <a:rPr lang="en-US" dirty="0" smtClean="0"/>
              <a:t>Have </a:t>
            </a:r>
            <a:r>
              <a:rPr lang="en-US" dirty="0"/>
              <a:t>to label the eye responses left and right, but there is no point in </a:t>
            </a:r>
            <a:r>
              <a:rPr lang="en-US" dirty="0" smtClean="0"/>
              <a:t>labeling </a:t>
            </a:r>
            <a:r>
              <a:rPr lang="en-US" dirty="0"/>
              <a:t>a mouth detector response as an eye</a:t>
            </a:r>
            <a:r>
              <a:rPr lang="en-US" dirty="0" smtClean="0"/>
              <a:t>.</a:t>
            </a:r>
          </a:p>
          <a:p>
            <a:pPr algn="just"/>
            <a:r>
              <a:rPr lang="en-US" dirty="0" smtClean="0"/>
              <a:t> </a:t>
            </a:r>
            <a:r>
              <a:rPr lang="en-US" dirty="0"/>
              <a:t>It is not possible to form and test all assemblies, because there are usually far too many. </a:t>
            </a:r>
            <a:endParaRPr lang="en-US" dirty="0" smtClean="0"/>
          </a:p>
          <a:p>
            <a:pPr algn="just"/>
            <a:r>
              <a:rPr lang="en-US" dirty="0" smtClean="0">
                <a:solidFill>
                  <a:srgbClr val="FF0000"/>
                </a:solidFill>
              </a:rPr>
              <a:t>For </a:t>
            </a:r>
            <a:r>
              <a:rPr lang="en-US" dirty="0">
                <a:solidFill>
                  <a:srgbClr val="FF0000"/>
                </a:solidFill>
              </a:rPr>
              <a:t>example</a:t>
            </a:r>
            <a:r>
              <a:rPr lang="en-US" dirty="0"/>
              <a:t>, </a:t>
            </a:r>
            <a:r>
              <a:rPr lang="en-US" dirty="0" smtClean="0"/>
              <a:t>assume </a:t>
            </a:r>
            <a:r>
              <a:rPr lang="en-US" dirty="0"/>
              <a:t>have eye detectors — which don’t differentiate between left and right eyes — nose detectors and mouth detectors, and a face consists of two eyes, a nose and a mouth. </a:t>
            </a:r>
            <a:endParaRPr lang="en-US" dirty="0" smtClean="0"/>
          </a:p>
          <a:p>
            <a:pPr algn="just"/>
            <a:r>
              <a:rPr lang="en-US" dirty="0" smtClean="0"/>
              <a:t>If </a:t>
            </a:r>
            <a:r>
              <a:rPr lang="en-US" dirty="0"/>
              <a:t>there are </a:t>
            </a:r>
            <a:r>
              <a:rPr lang="en-US" dirty="0">
                <a:solidFill>
                  <a:srgbClr val="FF0000"/>
                </a:solidFill>
              </a:rPr>
              <a:t>N</a:t>
            </a:r>
            <a:r>
              <a:rPr lang="en-US" sz="2500" dirty="0">
                <a:solidFill>
                  <a:srgbClr val="FF0000"/>
                </a:solidFill>
              </a:rPr>
              <a:t>e</a:t>
            </a:r>
            <a:r>
              <a:rPr lang="en-US" dirty="0"/>
              <a:t> responses from eye detectors, </a:t>
            </a:r>
            <a:r>
              <a:rPr lang="en-US" dirty="0" err="1">
                <a:solidFill>
                  <a:srgbClr val="FF0000"/>
                </a:solidFill>
              </a:rPr>
              <a:t>N</a:t>
            </a:r>
            <a:r>
              <a:rPr lang="en-US" sz="2500" dirty="0" err="1">
                <a:solidFill>
                  <a:srgbClr val="FF0000"/>
                </a:solidFill>
              </a:rPr>
              <a:t>n</a:t>
            </a:r>
            <a:r>
              <a:rPr lang="en-US" dirty="0"/>
              <a:t> responses from nose detectors and </a:t>
            </a:r>
            <a:r>
              <a:rPr lang="en-US" dirty="0">
                <a:solidFill>
                  <a:srgbClr val="FF0000"/>
                </a:solidFill>
              </a:rPr>
              <a:t>N</a:t>
            </a:r>
            <a:r>
              <a:rPr lang="en-US" sz="2500" dirty="0">
                <a:solidFill>
                  <a:srgbClr val="FF0000"/>
                </a:solidFill>
              </a:rPr>
              <a:t>m</a:t>
            </a:r>
            <a:r>
              <a:rPr lang="en-US" dirty="0"/>
              <a:t> responses from mouth detectors</a:t>
            </a:r>
            <a:r>
              <a:rPr lang="en-US" dirty="0" smtClean="0"/>
              <a:t>, </a:t>
            </a:r>
            <a:r>
              <a:rPr lang="en-US" dirty="0"/>
              <a:t>would have O(N2 e </a:t>
            </a:r>
            <a:r>
              <a:rPr lang="en-US" dirty="0" err="1"/>
              <a:t>NnNm</a:t>
            </a:r>
            <a:r>
              <a:rPr lang="en-US" dirty="0"/>
              <a:t>) assemblies to look at</a:t>
            </a:r>
            <a:r>
              <a:rPr lang="en-US" dirty="0" smtClean="0"/>
              <a:t>.</a:t>
            </a:r>
          </a:p>
        </p:txBody>
      </p:sp>
    </p:spTree>
    <p:extLst>
      <p:ext uri="{BB962C8B-B14F-4D97-AF65-F5344CB8AC3E}">
        <p14:creationId xmlns:p14="http://schemas.microsoft.com/office/powerpoint/2010/main" val="3263394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solidFill>
                  <a:srgbClr val="FF0000"/>
                </a:solidFill>
              </a:rPr>
              <a:t>Growing Assemblies Incrementally</a:t>
            </a:r>
            <a:endParaRPr lang="en-US" dirty="0"/>
          </a:p>
        </p:txBody>
      </p:sp>
      <p:sp>
        <p:nvSpPr>
          <p:cNvPr id="3" name="Content Placeholder 2"/>
          <p:cNvSpPr>
            <a:spLocks noGrp="1"/>
          </p:cNvSpPr>
          <p:nvPr>
            <p:ph idx="1"/>
          </p:nvPr>
        </p:nvSpPr>
        <p:spPr>
          <a:xfrm>
            <a:off x="457200" y="1066800"/>
            <a:ext cx="8229600" cy="5059363"/>
          </a:xfrm>
        </p:spPr>
        <p:txBody>
          <a:bodyPr>
            <a:normAutofit fontScale="62500" lnSpcReduction="20000"/>
          </a:bodyPr>
          <a:lstStyle/>
          <a:p>
            <a:pPr algn="just"/>
            <a:r>
              <a:rPr lang="en-US" dirty="0" smtClean="0"/>
              <a:t>The </a:t>
            </a:r>
            <a:r>
              <a:rPr lang="en-US" dirty="0"/>
              <a:t>most basic fact of object recognition — for rigid objects, a small number of correspondences can be used to generate a large number of correspondences — translates easily into the language of probability </a:t>
            </a:r>
            <a:r>
              <a:rPr lang="en-US" dirty="0" smtClean="0"/>
              <a:t>easily.</a:t>
            </a:r>
          </a:p>
          <a:p>
            <a:pPr algn="just"/>
            <a:r>
              <a:rPr lang="en-US" dirty="0" smtClean="0"/>
              <a:t>Where </a:t>
            </a:r>
            <a:r>
              <a:rPr lang="en-US" dirty="0"/>
              <a:t>it reads: for rigid objects, correspondences are not independent. </a:t>
            </a:r>
            <a:endParaRPr lang="en-US" dirty="0" smtClean="0"/>
          </a:p>
          <a:p>
            <a:pPr algn="just"/>
            <a:r>
              <a:rPr lang="en-US" dirty="0" smtClean="0"/>
              <a:t>In </a:t>
            </a:r>
            <a:r>
              <a:rPr lang="en-US" dirty="0"/>
              <a:t>general, our probability model will evaluate the joint probability density for some set of variables</a:t>
            </a:r>
            <a:r>
              <a:rPr lang="en-US" dirty="0" smtClean="0"/>
              <a:t>.</a:t>
            </a:r>
          </a:p>
          <a:p>
            <a:pPr algn="just"/>
            <a:r>
              <a:rPr lang="en-US" dirty="0" smtClean="0"/>
              <a:t> </a:t>
            </a:r>
            <a:r>
              <a:rPr lang="en-US" dirty="0"/>
              <a:t>We call a set of values for these variables an assembly (other terms are a group, or an hypothesis). </a:t>
            </a:r>
            <a:endParaRPr lang="en-US" dirty="0" smtClean="0"/>
          </a:p>
          <a:p>
            <a:pPr algn="just"/>
            <a:r>
              <a:rPr lang="en-US" dirty="0" smtClean="0"/>
              <a:t>An </a:t>
            </a:r>
            <a:r>
              <a:rPr lang="en-US" dirty="0"/>
              <a:t>assembly consists of a set of detector outputs — each may respond with position, or position and orientation, or even more — and a label for each output. </a:t>
            </a:r>
            <a:endParaRPr lang="en-US" dirty="0" smtClean="0"/>
          </a:p>
          <a:p>
            <a:pPr algn="just"/>
            <a:r>
              <a:rPr lang="en-US" dirty="0" smtClean="0"/>
              <a:t>These </a:t>
            </a:r>
            <a:r>
              <a:rPr lang="en-US" dirty="0"/>
              <a:t>labels give the correspondences, and the </a:t>
            </a:r>
            <a:r>
              <a:rPr lang="en-US" dirty="0" smtClean="0"/>
              <a:t>labeling </a:t>
            </a:r>
            <a:r>
              <a:rPr lang="en-US" dirty="0"/>
              <a:t>is important: if, say, the eye-detector does not differentiate between a left eye and a right eye</a:t>
            </a:r>
            <a:r>
              <a:rPr lang="en-US" dirty="0" smtClean="0"/>
              <a:t>,</a:t>
            </a:r>
          </a:p>
          <a:p>
            <a:pPr algn="just"/>
            <a:r>
              <a:rPr lang="en-US" dirty="0" smtClean="0"/>
              <a:t> </a:t>
            </a:r>
            <a:r>
              <a:rPr lang="en-US" dirty="0"/>
              <a:t>we will have to label the eye responses left and right, but there is no point in </a:t>
            </a:r>
            <a:r>
              <a:rPr lang="en-US" dirty="0" smtClean="0"/>
              <a:t>labeling </a:t>
            </a:r>
            <a:r>
              <a:rPr lang="en-US" dirty="0"/>
              <a:t>a mouth detector response as an eye.</a:t>
            </a:r>
          </a:p>
        </p:txBody>
      </p:sp>
    </p:spTree>
    <p:extLst>
      <p:ext uri="{BB962C8B-B14F-4D97-AF65-F5344CB8AC3E}">
        <p14:creationId xmlns:p14="http://schemas.microsoft.com/office/powerpoint/2010/main" val="1834799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Incremental Assembly and Search</a:t>
            </a:r>
          </a:p>
        </p:txBody>
      </p:sp>
      <p:sp>
        <p:nvSpPr>
          <p:cNvPr id="3" name="Content Placeholder 2"/>
          <p:cNvSpPr>
            <a:spLocks noGrp="1"/>
          </p:cNvSpPr>
          <p:nvPr>
            <p:ph idx="1"/>
          </p:nvPr>
        </p:nvSpPr>
        <p:spPr>
          <a:xfrm>
            <a:off x="457200" y="1066800"/>
            <a:ext cx="8229600" cy="4800600"/>
          </a:xfrm>
        </p:spPr>
        <p:txBody>
          <a:bodyPr>
            <a:normAutofit fontScale="25000" lnSpcReduction="20000"/>
          </a:bodyPr>
          <a:lstStyle/>
          <a:p>
            <a:pPr algn="just"/>
            <a:endParaRPr lang="en-US" dirty="0" smtClean="0"/>
          </a:p>
          <a:p>
            <a:pPr algn="just"/>
            <a:r>
              <a:rPr lang="en-US" sz="8000" dirty="0" smtClean="0"/>
              <a:t>This suggests thinking of the matching process in the following way. </a:t>
            </a:r>
          </a:p>
          <a:p>
            <a:pPr algn="just"/>
            <a:r>
              <a:rPr lang="en-US" sz="8000" dirty="0" smtClean="0"/>
              <a:t>Assemble collections of detector responses, </a:t>
            </a:r>
            <a:r>
              <a:rPr lang="en-US" sz="8000" dirty="0" err="1" smtClean="0"/>
              <a:t>labelling</a:t>
            </a:r>
            <a:r>
              <a:rPr lang="en-US" sz="8000" dirty="0" smtClean="0"/>
              <a:t> them as necessary to establish their role in the final assembly.</a:t>
            </a:r>
          </a:p>
          <a:p>
            <a:pPr algn="just"/>
            <a:r>
              <a:rPr lang="en-US" sz="8000" dirty="0" smtClean="0"/>
              <a:t> The assembly process will be incremental . Expand small assemblies to make big ones.</a:t>
            </a:r>
          </a:p>
          <a:p>
            <a:pPr algn="just"/>
            <a:r>
              <a:rPr lang="en-US" sz="8000" dirty="0" smtClean="0"/>
              <a:t>Take each working assembly, then determine whether: </a:t>
            </a:r>
          </a:p>
          <a:p>
            <a:pPr algn="just"/>
            <a:r>
              <a:rPr lang="en-US" sz="8000" dirty="0" smtClean="0">
                <a:solidFill>
                  <a:srgbClr val="FF0000"/>
                </a:solidFill>
              </a:rPr>
              <a:t>it can be pruned; it can be accepted as is; or it should be expanded. </a:t>
            </a:r>
          </a:p>
          <a:p>
            <a:pPr algn="just"/>
            <a:r>
              <a:rPr lang="en-US" sz="8000" dirty="0" smtClean="0"/>
              <a:t>Any particular assembly consists of a set of pairs, each of which is a detector response and a label.</a:t>
            </a:r>
          </a:p>
          <a:p>
            <a:pPr algn="just"/>
            <a:r>
              <a:rPr lang="en-US" sz="8000" dirty="0" smtClean="0"/>
              <a:t> Some available labels may not have a detector response associated with them. </a:t>
            </a:r>
          </a:p>
          <a:p>
            <a:pPr algn="just"/>
            <a:r>
              <a:rPr lang="en-US" sz="8000" dirty="0" smtClean="0"/>
              <a:t>Generally, </a:t>
            </a:r>
            <a:r>
              <a:rPr lang="en-US" sz="8000" dirty="0" smtClean="0">
                <a:solidFill>
                  <a:srgbClr val="FF0000"/>
                </a:solidFill>
              </a:rPr>
              <a:t>a correspondence search will have a working collection of hypotheses, which may be quite large. </a:t>
            </a:r>
          </a:p>
          <a:p>
            <a:pPr algn="just"/>
            <a:r>
              <a:rPr lang="en-US" sz="8000" dirty="0" smtClean="0">
                <a:solidFill>
                  <a:srgbClr val="0070C0"/>
                </a:solidFill>
              </a:rPr>
              <a:t>The search involves: </a:t>
            </a:r>
            <a:r>
              <a:rPr lang="en-US" sz="8000" dirty="0" smtClean="0">
                <a:solidFill>
                  <a:srgbClr val="008000"/>
                </a:solidFill>
              </a:rPr>
              <a:t>taking some correspondence hypothesis, attaching some new pairs, and then either accepting the result as an object, removing it from consideration entirely, or returning it to the pool of working hypotheses.</a:t>
            </a:r>
            <a:endParaRPr lang="en-US" sz="8000" dirty="0">
              <a:solidFill>
                <a:srgbClr val="008000"/>
              </a:solidFill>
            </a:endParaRPr>
          </a:p>
        </p:txBody>
      </p:sp>
    </p:spTree>
    <p:extLst>
      <p:ext uri="{BB962C8B-B14F-4D97-AF65-F5344CB8AC3E}">
        <p14:creationId xmlns:p14="http://schemas.microsoft.com/office/powerpoint/2010/main" val="1941781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Three </a:t>
            </a:r>
            <a:r>
              <a:rPr lang="en-US" dirty="0"/>
              <a:t>important components in a correspondence search:</a:t>
            </a:r>
          </a:p>
        </p:txBody>
      </p:sp>
      <p:sp>
        <p:nvSpPr>
          <p:cNvPr id="3" name="Content Placeholder 2"/>
          <p:cNvSpPr>
            <a:spLocks noGrp="1"/>
          </p:cNvSpPr>
          <p:nvPr>
            <p:ph idx="1"/>
          </p:nvPr>
        </p:nvSpPr>
        <p:spPr/>
        <p:txBody>
          <a:bodyPr>
            <a:normAutofit fontScale="70000" lnSpcReduction="20000"/>
          </a:bodyPr>
          <a:lstStyle/>
          <a:p>
            <a:r>
              <a:rPr lang="en-US" dirty="0">
                <a:solidFill>
                  <a:srgbClr val="FF0000"/>
                </a:solidFill>
              </a:rPr>
              <a:t>When to accept an hypothesis:</a:t>
            </a:r>
            <a:r>
              <a:rPr lang="en-US" dirty="0"/>
              <a:t> if a correspondence hypothesis is </a:t>
            </a:r>
            <a:r>
              <a:rPr lang="en-US" dirty="0" smtClean="0"/>
              <a:t>sufficiently </a:t>
            </a:r>
            <a:r>
              <a:rPr lang="en-US" dirty="0"/>
              <a:t>good, it may be possible to stop expanding it. </a:t>
            </a:r>
            <a:endParaRPr lang="en-US" dirty="0" smtClean="0"/>
          </a:p>
          <a:p>
            <a:r>
              <a:rPr lang="en-US" dirty="0" smtClean="0">
                <a:solidFill>
                  <a:srgbClr val="FF0000"/>
                </a:solidFill>
              </a:rPr>
              <a:t> </a:t>
            </a:r>
            <a:r>
              <a:rPr lang="en-US" dirty="0">
                <a:solidFill>
                  <a:srgbClr val="FF0000"/>
                </a:solidFill>
              </a:rPr>
              <a:t>What to do next:</a:t>
            </a:r>
            <a:r>
              <a:rPr lang="en-US" dirty="0"/>
              <a:t> in a correspondence search, we have to determine which correspondence hypothesis to work on next</a:t>
            </a:r>
            <a:r>
              <a:rPr lang="en-US" dirty="0" smtClean="0"/>
              <a:t>.</a:t>
            </a:r>
          </a:p>
          <a:p>
            <a:r>
              <a:rPr lang="en-US" dirty="0" smtClean="0"/>
              <a:t> </a:t>
            </a:r>
            <a:r>
              <a:rPr lang="en-US" dirty="0"/>
              <a:t>Generally, we would wish to work on an hypothesis that is likely to succeed. </a:t>
            </a:r>
            <a:endParaRPr lang="en-US" dirty="0" smtClean="0"/>
          </a:p>
          <a:p>
            <a:r>
              <a:rPr lang="en-US" dirty="0" smtClean="0"/>
              <a:t>Usually</a:t>
            </a:r>
            <a:r>
              <a:rPr lang="en-US" dirty="0"/>
              <a:t>, it is easier to determine what not to do next. </a:t>
            </a:r>
            <a:endParaRPr lang="en-US" dirty="0" smtClean="0"/>
          </a:p>
          <a:p>
            <a:r>
              <a:rPr lang="en-US" dirty="0" smtClean="0">
                <a:solidFill>
                  <a:srgbClr val="FF0000"/>
                </a:solidFill>
              </a:rPr>
              <a:t>When </a:t>
            </a:r>
            <a:r>
              <a:rPr lang="en-US" dirty="0">
                <a:solidFill>
                  <a:srgbClr val="FF0000"/>
                </a:solidFill>
              </a:rPr>
              <a:t>to prune an hypothesis: </a:t>
            </a:r>
            <a:r>
              <a:rPr lang="en-US" dirty="0"/>
              <a:t>if there is no set of detector responses that can be associated with any subset of the empty labels such that the resulting hypothesis would pass the classifier criterion, then there is no point in expanding that search.</a:t>
            </a:r>
          </a:p>
        </p:txBody>
      </p:sp>
    </p:spTree>
    <p:extLst>
      <p:ext uri="{BB962C8B-B14F-4D97-AF65-F5344CB8AC3E}">
        <p14:creationId xmlns:p14="http://schemas.microsoft.com/office/powerpoint/2010/main" val="2315697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5562600" cy="563562"/>
          </a:xfrm>
        </p:spPr>
        <p:txBody>
          <a:bodyPr>
            <a:normAutofit/>
          </a:bodyPr>
          <a:lstStyle/>
          <a:p>
            <a:r>
              <a:rPr lang="en-US" sz="2500" dirty="0">
                <a:solidFill>
                  <a:srgbClr val="FF0000"/>
                </a:solidFill>
              </a:rPr>
              <a:t>Setting up the Search Problem</a:t>
            </a:r>
            <a:endParaRPr lang="en-US" sz="2500" dirty="0">
              <a:solidFill>
                <a:srgbClr val="FF0000"/>
              </a:solidFill>
            </a:endParaRPr>
          </a:p>
        </p:txBody>
      </p:sp>
      <p:sp>
        <p:nvSpPr>
          <p:cNvPr id="3" name="Content Placeholder 2"/>
          <p:cNvSpPr>
            <a:spLocks noGrp="1"/>
          </p:cNvSpPr>
          <p:nvPr>
            <p:ph idx="1"/>
          </p:nvPr>
        </p:nvSpPr>
        <p:spPr>
          <a:xfrm>
            <a:off x="457200" y="914400"/>
            <a:ext cx="8229600" cy="5211763"/>
          </a:xfrm>
        </p:spPr>
        <p:txBody>
          <a:bodyPr>
            <a:normAutofit/>
          </a:bodyPr>
          <a:lstStyle/>
          <a:p>
            <a:r>
              <a:rPr lang="en-US" sz="2000" dirty="0" smtClean="0"/>
              <a:t>To </a:t>
            </a:r>
            <a:r>
              <a:rPr lang="en-US" sz="2000" dirty="0"/>
              <a:t>work with the face </a:t>
            </a:r>
            <a:r>
              <a:rPr lang="en-US" sz="2000" dirty="0" smtClean="0"/>
              <a:t>model---- </a:t>
            </a:r>
            <a:r>
              <a:rPr lang="en-US" sz="2000" dirty="0"/>
              <a:t>to illustrate the ideas. </a:t>
            </a:r>
            <a:endParaRPr lang="en-US" sz="2000" dirty="0" smtClean="0"/>
          </a:p>
          <a:p>
            <a:r>
              <a:rPr lang="en-US" sz="2000" dirty="0" smtClean="0"/>
              <a:t>Assume </a:t>
            </a:r>
            <a:r>
              <a:rPr lang="en-US" sz="2000" dirty="0"/>
              <a:t>that the left eye detector responds at </a:t>
            </a:r>
            <a:r>
              <a:rPr lang="en-US" sz="2000" dirty="0">
                <a:solidFill>
                  <a:srgbClr val="FF0000"/>
                </a:solidFill>
              </a:rPr>
              <a:t>x1</a:t>
            </a:r>
            <a:r>
              <a:rPr lang="en-US" sz="2000" dirty="0"/>
              <a:t>, the right eye detector responds at </a:t>
            </a:r>
            <a:r>
              <a:rPr lang="en-US" sz="2000" dirty="0">
                <a:solidFill>
                  <a:srgbClr val="FF0000"/>
                </a:solidFill>
              </a:rPr>
              <a:t>x2</a:t>
            </a:r>
            <a:r>
              <a:rPr lang="en-US" sz="2000" dirty="0"/>
              <a:t>, the mouth detector responds at </a:t>
            </a:r>
            <a:r>
              <a:rPr lang="en-US" sz="2000" dirty="0">
                <a:solidFill>
                  <a:srgbClr val="FF0000"/>
                </a:solidFill>
              </a:rPr>
              <a:t>x3</a:t>
            </a:r>
            <a:r>
              <a:rPr lang="en-US" sz="2000" dirty="0"/>
              <a:t> and the nose detector responds at </a:t>
            </a:r>
            <a:r>
              <a:rPr lang="en-US" sz="2000" dirty="0">
                <a:solidFill>
                  <a:srgbClr val="FF0000"/>
                </a:solidFill>
              </a:rPr>
              <a:t>x4</a:t>
            </a:r>
            <a:r>
              <a:rPr lang="en-US" sz="2000" dirty="0" smtClean="0">
                <a:solidFill>
                  <a:srgbClr val="FF0000"/>
                </a:solidFill>
              </a:rPr>
              <a:t>;</a:t>
            </a:r>
          </a:p>
          <a:p>
            <a:r>
              <a:rPr lang="en-US" sz="2000" dirty="0" smtClean="0"/>
              <a:t>Assume </a:t>
            </a:r>
            <a:r>
              <a:rPr lang="en-US" sz="2000" dirty="0"/>
              <a:t>that </a:t>
            </a:r>
            <a:r>
              <a:rPr lang="en-US" sz="2000" dirty="0" smtClean="0"/>
              <a:t>, </a:t>
            </a:r>
            <a:r>
              <a:rPr lang="en-US" sz="2000" dirty="0"/>
              <a:t>believe the face is at </a:t>
            </a:r>
            <a:r>
              <a:rPr lang="en-US" sz="2000" dirty="0">
                <a:solidFill>
                  <a:srgbClr val="FF0000"/>
                </a:solidFill>
              </a:rPr>
              <a:t>F</a:t>
            </a:r>
            <a:r>
              <a:rPr lang="en-US" sz="2000" dirty="0"/>
              <a:t>, and that all other detector responses are due to noise. </a:t>
            </a:r>
            <a:endParaRPr lang="en-US" sz="2000" dirty="0" smtClean="0"/>
          </a:p>
          <a:p>
            <a:r>
              <a:rPr lang="en-US" sz="2000" dirty="0" smtClean="0"/>
              <a:t>Furthermore</a:t>
            </a:r>
            <a:r>
              <a:rPr lang="en-US" sz="2000" dirty="0"/>
              <a:t>, </a:t>
            </a:r>
            <a:r>
              <a:rPr lang="en-US" sz="2000" dirty="0" smtClean="0"/>
              <a:t>assume </a:t>
            </a:r>
            <a:r>
              <a:rPr lang="en-US" sz="2000" dirty="0"/>
              <a:t>that </a:t>
            </a:r>
            <a:r>
              <a:rPr lang="en-US" sz="2000" dirty="0" smtClean="0"/>
              <a:t>a </a:t>
            </a:r>
            <a:r>
              <a:rPr lang="en-US" sz="2000" dirty="0"/>
              <a:t>determining whether there is either a single face or none in the image (or window!). </a:t>
            </a:r>
            <a:endParaRPr lang="en-US" sz="2000" dirty="0" smtClean="0"/>
          </a:p>
          <a:p>
            <a:r>
              <a:rPr lang="en-US" sz="2000" dirty="0" smtClean="0"/>
              <a:t>This </a:t>
            </a:r>
            <a:r>
              <a:rPr lang="en-US" sz="2000" dirty="0"/>
              <a:t>involves comparing the </a:t>
            </a:r>
            <a:r>
              <a:rPr lang="en-US" sz="2000" dirty="0" smtClean="0"/>
              <a:t>value of</a:t>
            </a:r>
          </a:p>
          <a:p>
            <a:pPr marL="0" indent="0">
              <a:buNone/>
            </a:pPr>
            <a:r>
              <a:rPr lang="en-US" sz="2000" i="1" dirty="0" smtClean="0"/>
              <a:t>            </a:t>
            </a:r>
            <a:r>
              <a:rPr lang="en-US" sz="2000" i="1" dirty="0" smtClean="0">
                <a:solidFill>
                  <a:srgbClr val="FF0000"/>
                </a:solidFill>
              </a:rPr>
              <a:t>P(one </a:t>
            </a:r>
            <a:r>
              <a:rPr lang="en-US" sz="2000" i="1" dirty="0">
                <a:solidFill>
                  <a:srgbClr val="FF0000"/>
                </a:solidFill>
              </a:rPr>
              <a:t>face at </a:t>
            </a:r>
            <a:r>
              <a:rPr lang="en-US" sz="2000" i="1" dirty="0" err="1">
                <a:solidFill>
                  <a:srgbClr val="FF0000"/>
                </a:solidFill>
              </a:rPr>
              <a:t>F|Xle</a:t>
            </a:r>
            <a:r>
              <a:rPr lang="en-US" sz="2000" i="1" dirty="0">
                <a:solidFill>
                  <a:srgbClr val="FF0000"/>
                </a:solidFill>
              </a:rPr>
              <a:t> = x1, </a:t>
            </a:r>
            <a:r>
              <a:rPr lang="en-US" sz="2000" i="1" dirty="0" err="1">
                <a:solidFill>
                  <a:srgbClr val="FF0000"/>
                </a:solidFill>
              </a:rPr>
              <a:t>Xre</a:t>
            </a:r>
            <a:r>
              <a:rPr lang="en-US" sz="2000" i="1" dirty="0">
                <a:solidFill>
                  <a:srgbClr val="FF0000"/>
                </a:solidFill>
              </a:rPr>
              <a:t> = x2, </a:t>
            </a:r>
            <a:r>
              <a:rPr lang="en-US" sz="2000" i="1" dirty="0" err="1">
                <a:solidFill>
                  <a:srgbClr val="FF0000"/>
                </a:solidFill>
              </a:rPr>
              <a:t>Xm</a:t>
            </a:r>
            <a:r>
              <a:rPr lang="en-US" sz="2000" i="1" dirty="0">
                <a:solidFill>
                  <a:srgbClr val="FF0000"/>
                </a:solidFill>
              </a:rPr>
              <a:t> = x3, </a:t>
            </a:r>
            <a:r>
              <a:rPr lang="en-US" sz="2000" i="1" dirty="0" err="1">
                <a:solidFill>
                  <a:srgbClr val="FF0000"/>
                </a:solidFill>
              </a:rPr>
              <a:t>Xn</a:t>
            </a:r>
            <a:r>
              <a:rPr lang="en-US" sz="2000" i="1" dirty="0">
                <a:solidFill>
                  <a:srgbClr val="FF0000"/>
                </a:solidFill>
              </a:rPr>
              <a:t> = x4, all other responses) </a:t>
            </a:r>
            <a:endParaRPr lang="en-US" sz="2000" i="1" dirty="0" smtClean="0">
              <a:solidFill>
                <a:srgbClr val="FF0000"/>
              </a:solidFill>
            </a:endParaRPr>
          </a:p>
          <a:p>
            <a:r>
              <a:rPr lang="en-US" sz="2000" dirty="0" smtClean="0"/>
              <a:t>with </a:t>
            </a:r>
          </a:p>
          <a:p>
            <a:pPr marL="0" indent="0">
              <a:buNone/>
            </a:pPr>
            <a:r>
              <a:rPr lang="en-US" sz="2000" i="1" dirty="0" smtClean="0">
                <a:solidFill>
                  <a:srgbClr val="FF0000"/>
                </a:solidFill>
              </a:rPr>
              <a:t>                                                    P(no </a:t>
            </a:r>
            <a:r>
              <a:rPr lang="en-US" sz="2000" i="1" dirty="0" err="1">
                <a:solidFill>
                  <a:srgbClr val="FF0000"/>
                </a:solidFill>
              </a:rPr>
              <a:t>face|Xle</a:t>
            </a:r>
            <a:r>
              <a:rPr lang="en-US" sz="2000" i="1" dirty="0">
                <a:solidFill>
                  <a:srgbClr val="FF0000"/>
                </a:solidFill>
              </a:rPr>
              <a:t> = x1, </a:t>
            </a:r>
            <a:r>
              <a:rPr lang="en-US" sz="2000" i="1" dirty="0" err="1">
                <a:solidFill>
                  <a:srgbClr val="FF0000"/>
                </a:solidFill>
              </a:rPr>
              <a:t>Xre</a:t>
            </a:r>
            <a:r>
              <a:rPr lang="en-US" sz="2000" i="1" dirty="0">
                <a:solidFill>
                  <a:srgbClr val="FF0000"/>
                </a:solidFill>
              </a:rPr>
              <a:t> = x2, </a:t>
            </a:r>
            <a:r>
              <a:rPr lang="en-US" sz="2000" i="1" dirty="0" err="1">
                <a:solidFill>
                  <a:srgbClr val="FF0000"/>
                </a:solidFill>
              </a:rPr>
              <a:t>Xm</a:t>
            </a:r>
            <a:r>
              <a:rPr lang="en-US" sz="2000" i="1" dirty="0">
                <a:solidFill>
                  <a:srgbClr val="FF0000"/>
                </a:solidFill>
              </a:rPr>
              <a:t> = x3, </a:t>
            </a:r>
            <a:r>
              <a:rPr lang="en-US" sz="2000" i="1" dirty="0" err="1">
                <a:solidFill>
                  <a:srgbClr val="FF0000"/>
                </a:solidFill>
              </a:rPr>
              <a:t>Xn</a:t>
            </a:r>
            <a:r>
              <a:rPr lang="en-US" sz="2000" i="1" dirty="0">
                <a:solidFill>
                  <a:srgbClr val="FF0000"/>
                </a:solidFill>
              </a:rPr>
              <a:t> = </a:t>
            </a:r>
            <a:r>
              <a:rPr lang="en-US" sz="2000" i="1" dirty="0" smtClean="0">
                <a:solidFill>
                  <a:srgbClr val="FF0000"/>
                </a:solidFill>
              </a:rPr>
              <a:t>x4</a:t>
            </a:r>
            <a:r>
              <a:rPr lang="en-US" sz="2000" dirty="0" smtClean="0">
                <a:solidFill>
                  <a:srgbClr val="FF0000"/>
                </a:solidFill>
              </a:rPr>
              <a:t> ) </a:t>
            </a:r>
          </a:p>
          <a:p>
            <a:r>
              <a:rPr lang="en-US" sz="2000" dirty="0" smtClean="0"/>
              <a:t>all </a:t>
            </a:r>
            <a:r>
              <a:rPr lang="en-US" sz="2000" dirty="0"/>
              <a:t>other responses</a:t>
            </a:r>
            <a:endParaRPr lang="en-US" sz="2000" dirty="0"/>
          </a:p>
        </p:txBody>
      </p:sp>
    </p:spTree>
    <p:extLst>
      <p:ext uri="{BB962C8B-B14F-4D97-AF65-F5344CB8AC3E}">
        <p14:creationId xmlns:p14="http://schemas.microsoft.com/office/powerpoint/2010/main" val="39236630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509</TotalTime>
  <Words>1612</Words>
  <Application>Microsoft Office PowerPoint</Application>
  <PresentationFormat>On-screen Show (4:3)</PresentationFormat>
  <Paragraphs>94</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18ECE340T- MACHINE PERCEPTION WITH COGNITION</vt:lpstr>
      <vt:lpstr> Relational Reasoning using Probabilistic Models and Search </vt:lpstr>
      <vt:lpstr>Correspondence and Search</vt:lpstr>
      <vt:lpstr>Correspondence</vt:lpstr>
      <vt:lpstr>Growing Assemblies Incrementally</vt:lpstr>
      <vt:lpstr>Growing Assemblies Incrementally</vt:lpstr>
      <vt:lpstr>Incremental Assembly and Search</vt:lpstr>
      <vt:lpstr>Three important components in a correspondence search:</vt:lpstr>
      <vt:lpstr>Setting up the Search Problem</vt:lpstr>
      <vt:lpstr>Stopping a Search: Detection</vt:lpstr>
      <vt:lpstr>Stopping a Search: Detection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18ECE340T- MACHINE PERCEPTION WITH COGNITION</dc:title>
  <dc:creator>Vimala</dc:creator>
  <cp:lastModifiedBy>Vimala</cp:lastModifiedBy>
  <cp:revision>22</cp:revision>
  <dcterms:created xsi:type="dcterms:W3CDTF">2021-09-29T01:14:34Z</dcterms:created>
  <dcterms:modified xsi:type="dcterms:W3CDTF">2021-10-01T17:33:25Z</dcterms:modified>
</cp:coreProperties>
</file>