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7526-4EC7-4ABB-B334-9C8484C5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084D4-31DF-488F-AB0F-ABC5FF56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BAD-6489-4FD7-905E-2DE0DAC9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831E-58E7-45EA-B4EF-4C1B3D51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F15F-99F7-4DF2-A57A-78D723FF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D61-9D37-4B86-A3AA-2B55F559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C0A8F-BDC4-4BD9-837D-CED91CDE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CF62-D088-4D28-8BDD-2CD5F773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C9A5-FC7C-4406-A1DD-ACBB6C81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D56D-480C-4EEB-83C9-34C01482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B864A-C125-46B6-B444-450038BF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0506E-9CB1-4CC1-B6C9-C388B0D16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A4A5-C9BE-4AE6-B456-861F2975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746FB-E123-43C6-A6D4-BA2938F3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52F1-836E-466A-BBC2-36F60B4B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4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33" y="44623"/>
            <a:ext cx="116879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9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68"/>
              </a:spcBef>
            </a:pPr>
            <a:r>
              <a:rPr lang="en-IN" spc="10"/>
              <a:t>April 6th</a:t>
            </a:r>
            <a:r>
              <a:rPr lang="en-IN" spc="-79"/>
              <a:t> </a:t>
            </a:r>
            <a:r>
              <a:rPr lang="en-IN" spc="10"/>
              <a:t>2011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9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68"/>
              </a:spcBef>
            </a:pPr>
            <a:r>
              <a:rPr lang="en-IN" spc="10"/>
              <a:t>Désiré Sidibé</a:t>
            </a:r>
            <a:r>
              <a:rPr lang="en-IN" spc="258"/>
              <a:t> </a:t>
            </a:r>
            <a:r>
              <a:rPr lang="en-IN" spc="10"/>
              <a:t>(Le2i)</a:t>
            </a:r>
            <a:endParaRPr lang="en-IN" spc="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4781">
              <a:spcBef>
                <a:spcPts val="168"/>
              </a:spcBef>
            </a:pPr>
            <a:fld id="{81D60167-4931-47E6-BA6A-407CBD079E47}" type="slidenum">
              <a:rPr lang="en-IN" spc="10" smtClean="0"/>
              <a:pPr marL="154781">
                <a:spcBef>
                  <a:spcPts val="168"/>
                </a:spcBef>
              </a:pPr>
              <a:t>‹#›</a:t>
            </a:fld>
            <a:r>
              <a:rPr lang="en-IN" spc="10"/>
              <a:t> /</a:t>
            </a:r>
            <a:r>
              <a:rPr lang="en-IN" spc="-109"/>
              <a:t> </a:t>
            </a:r>
            <a:r>
              <a:rPr lang="en-IN" spc="10"/>
              <a:t>110</a:t>
            </a:r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23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B1E7-F662-491D-AC91-D13052A9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277D-8B33-42C7-B316-B778EF7B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FEF6-CC5B-4B8F-B393-4140B9B3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302C-3BF3-4C98-A1B9-33CAAA09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955-9BF5-4A88-872B-C910A3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2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A01C-4A8A-4378-BF2D-560CFEB8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5F886-CF42-453C-A00F-B2A07828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A8A-949F-4966-9DC3-492402C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37BB-C68E-4E47-99F8-75261C57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0ADF-ADAD-41F9-BB33-D587D69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EE3D-AF7A-4976-A9DF-9F5F9187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ADB9-71AB-4C42-AE2A-1CBEE986B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BFA9E-5A5A-40A4-B86E-B4C9AF17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D5C15-EFBB-476B-9095-F253208F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6980-52E1-4106-A5C1-3CE7A956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C5DB-FEF8-43EE-B697-8C315C89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5B98-DEDD-4C79-A79A-48A9B02A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EC63-DD30-4B3F-8043-4B2E6D16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9946F-4CE4-4353-9DF3-92AB83A3F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3637B-8013-4976-BE35-940D22D31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8602A-FCEB-4FE5-94E7-B9E70A1E0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82510-681A-4DCC-8CB7-FC9E6229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8C277-8A6F-4674-8FD4-6D8DBB53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9D93F-8395-4F8D-89C1-D5F552CA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9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8F7-8A1B-4F73-B01D-B0B0E2AE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30090-3670-4C5D-BFEE-C04597EC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D0154-3D61-40A1-BCC2-E849FBB2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1B009-6B71-405B-87C3-7B39FD19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24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FAD4A-78AD-4140-BB3D-E75F340C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91B3D-6A6C-42CB-AB63-9A9E99FD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69F9-2457-4CBA-98F7-6DD43270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1433-6A61-41C4-B03D-408F54CD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A72D-83E1-4BBE-9729-0845C5A8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008FF-26DB-4249-8628-6322648C1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47D04-33EE-4833-81D5-95F319CC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FE9B-04F5-489C-AD4C-BE7C981F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F205E-51E1-4139-B8F8-148D585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DE1B-77C3-4620-A764-1C924C6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DD700-A343-4D5F-8172-BF0C9E972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716D-7EB0-4F73-AC36-C6ABCDA58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2718-6C40-4CE7-B3B6-26F20348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F07E-E1D4-40E2-B96C-AAA8E3D7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2AD93-C9D5-4A2C-A631-BD1EDEC7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47D1B-5825-4258-8F74-C781FD32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A107-41A6-4F1E-9DCC-CE4CFE83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1224-CDCD-4F3A-AA9B-F9317C9B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F66E-D589-4DDC-AAFE-4081D34DBE11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8CF1-E683-4821-B429-F3C86B39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65FE-FC07-4937-9899-96B8AD8E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FB95-D873-48A8-A0A8-7119A7D7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7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E8E-673B-4E18-A571-91F18075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PARTICLE FILTERS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EE172-D685-48EB-A68C-F3B47B81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4175"/>
            <a:ext cx="9144000" cy="359092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Particle Filters : two words. </a:t>
            </a:r>
          </a:p>
          <a:p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Filter :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procedure that estimates parameters (state) of a system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Particles : a set of randomly chosen weighted samples used to approximate a pdf.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044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-3210"/>
            <a:ext cx="3357229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479" y="871450"/>
            <a:ext cx="8731681" cy="4228530"/>
          </a:xfrm>
          <a:prstGeom prst="rect">
            <a:avLst/>
          </a:prstGeom>
        </p:spPr>
        <p:txBody>
          <a:bodyPr vert="horz" wrap="square" lIns="0" tIns="61659" rIns="0" bIns="0" rtlCol="0">
            <a:spAutoFit/>
          </a:bodyPr>
          <a:lstStyle/>
          <a:p>
            <a:pPr marL="75503">
              <a:spcBef>
                <a:spcPts val="486"/>
              </a:spcBef>
            </a:pPr>
            <a:r>
              <a:rPr sz="1982" b="1" spc="50" dirty="0">
                <a:latin typeface="Arial"/>
                <a:cs typeface="Arial"/>
              </a:rPr>
              <a:t>MMSE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Estimation</a:t>
            </a:r>
            <a:endParaRPr sz="1982">
              <a:latin typeface="Arial"/>
              <a:cs typeface="Arial"/>
            </a:endParaRPr>
          </a:p>
          <a:p>
            <a:pPr marL="75503" marR="382547">
              <a:lnSpc>
                <a:spcPct val="112900"/>
              </a:lnSpc>
            </a:pPr>
            <a:r>
              <a:rPr sz="1982" spc="30" dirty="0">
                <a:latin typeface="Arial"/>
                <a:cs typeface="Arial"/>
              </a:rPr>
              <a:t>Another </a:t>
            </a:r>
            <a:r>
              <a:rPr sz="1982" dirty="0">
                <a:latin typeface="Arial"/>
                <a:cs typeface="Arial"/>
              </a:rPr>
              <a:t>key </a:t>
            </a:r>
            <a:r>
              <a:rPr sz="1982" spc="30" dirty="0">
                <a:latin typeface="Arial"/>
                <a:cs typeface="Arial"/>
              </a:rPr>
              <a:t>technique </a:t>
            </a:r>
            <a:r>
              <a:rPr sz="1982" dirty="0">
                <a:latin typeface="Arial"/>
                <a:cs typeface="Arial"/>
              </a:rPr>
              <a:t>for </a:t>
            </a:r>
            <a:r>
              <a:rPr sz="1982" spc="30" dirty="0">
                <a:latin typeface="Arial"/>
                <a:cs typeface="Arial"/>
              </a:rPr>
              <a:t>estimating the </a:t>
            </a:r>
            <a:r>
              <a:rPr sz="1982" spc="20" dirty="0">
                <a:latin typeface="Arial"/>
                <a:cs typeface="Arial"/>
              </a:rPr>
              <a:t>value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random </a:t>
            </a:r>
            <a:r>
              <a:rPr sz="1982" spc="20" dirty="0">
                <a:latin typeface="Arial"/>
                <a:cs typeface="Arial"/>
              </a:rPr>
              <a:t>variable </a:t>
            </a:r>
            <a:r>
              <a:rPr sz="1982" b="1" spc="40" dirty="0">
                <a:latin typeface="Arial"/>
                <a:cs typeface="Arial"/>
              </a:rPr>
              <a:t>x </a:t>
            </a:r>
            <a:r>
              <a:rPr sz="1982" spc="20" dirty="0">
                <a:latin typeface="Arial"/>
                <a:cs typeface="Arial"/>
              </a:rPr>
              <a:t>is  </a:t>
            </a:r>
            <a:r>
              <a:rPr sz="1982" spc="30" dirty="0">
                <a:latin typeface="Arial"/>
                <a:cs typeface="Arial"/>
              </a:rPr>
              <a:t>the minimum </a:t>
            </a:r>
            <a:r>
              <a:rPr sz="1982" spc="40" dirty="0">
                <a:latin typeface="Arial"/>
                <a:cs typeface="Arial"/>
              </a:rPr>
              <a:t>mean </a:t>
            </a:r>
            <a:r>
              <a:rPr sz="1982" spc="30" dirty="0">
                <a:latin typeface="Arial"/>
                <a:cs typeface="Arial"/>
              </a:rPr>
              <a:t>squared error estimation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5034" algn="ctr">
              <a:lnSpc>
                <a:spcPts val="2388"/>
              </a:lnSpc>
              <a:spcBef>
                <a:spcPts val="2279"/>
              </a:spcBef>
            </a:pPr>
            <a:r>
              <a:rPr sz="1982" b="1" spc="-109" dirty="0">
                <a:latin typeface="Arial"/>
                <a:cs typeface="Arial"/>
              </a:rPr>
              <a:t>x</a:t>
            </a:r>
            <a:r>
              <a:rPr sz="3270" spc="-162" baseline="5050" dirty="0">
                <a:latin typeface="Arial Black"/>
                <a:cs typeface="Arial Black"/>
              </a:rPr>
              <a:t>ˆ</a:t>
            </a:r>
            <a:r>
              <a:rPr sz="2229" i="1" spc="-162" baseline="-11111" dirty="0">
                <a:latin typeface="Arial"/>
                <a:cs typeface="Arial"/>
              </a:rPr>
              <a:t>MMSE</a:t>
            </a:r>
            <a:r>
              <a:rPr sz="2229" i="1" spc="103" baseline="-11111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r>
              <a:rPr sz="2180" spc="-129" dirty="0">
                <a:latin typeface="Arial Black"/>
                <a:cs typeface="Arial Black"/>
              </a:rPr>
              <a:t> </a:t>
            </a:r>
            <a:r>
              <a:rPr sz="1982" spc="30" dirty="0">
                <a:latin typeface="Arial"/>
                <a:cs typeface="Arial"/>
              </a:rPr>
              <a:t>arg</a:t>
            </a:r>
            <a:r>
              <a:rPr sz="1982" spc="-198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min</a:t>
            </a:r>
            <a:r>
              <a:rPr sz="1982" spc="-198" dirty="0">
                <a:latin typeface="Arial"/>
                <a:cs typeface="Arial"/>
              </a:rPr>
              <a:t> </a:t>
            </a:r>
            <a:r>
              <a:rPr sz="2180" spc="-159" dirty="0">
                <a:latin typeface="Times New Roman"/>
                <a:cs typeface="Times New Roman"/>
              </a:rPr>
              <a:t>E</a:t>
            </a:r>
            <a:r>
              <a:rPr sz="2180" spc="-159" dirty="0">
                <a:latin typeface="FreeSans"/>
                <a:cs typeface="FreeSans"/>
              </a:rPr>
              <a:t>{</a:t>
            </a:r>
            <a:r>
              <a:rPr sz="2180" spc="-159" dirty="0">
                <a:latin typeface="Arial Black"/>
                <a:cs typeface="Arial Black"/>
              </a:rPr>
              <a:t>(</a:t>
            </a:r>
            <a:r>
              <a:rPr sz="1982" b="1" spc="-159" dirty="0">
                <a:latin typeface="Arial"/>
                <a:cs typeface="Arial"/>
              </a:rPr>
              <a:t>x</a:t>
            </a:r>
            <a:r>
              <a:rPr sz="3270" spc="-238" baseline="5050" dirty="0">
                <a:latin typeface="Arial Black"/>
                <a:cs typeface="Arial Black"/>
              </a:rPr>
              <a:t>ˆ</a:t>
            </a:r>
            <a:r>
              <a:rPr sz="3270" spc="-341" baseline="5050" dirty="0">
                <a:latin typeface="Arial Black"/>
                <a:cs typeface="Arial Black"/>
              </a:rPr>
              <a:t> </a:t>
            </a:r>
            <a:r>
              <a:rPr sz="2180" spc="99" dirty="0">
                <a:latin typeface="FreeSans"/>
                <a:cs typeface="FreeSans"/>
              </a:rPr>
              <a:t>−</a:t>
            </a:r>
            <a:r>
              <a:rPr sz="2180" spc="-69" dirty="0">
                <a:latin typeface="FreeSans"/>
                <a:cs typeface="FreeSans"/>
              </a:rPr>
              <a:t> 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Arial Black"/>
                <a:cs typeface="Arial Black"/>
              </a:rPr>
              <a:t>)</a:t>
            </a:r>
            <a:r>
              <a:rPr sz="2229" i="1" spc="14" baseline="33333" dirty="0">
                <a:latin typeface="Arial"/>
                <a:cs typeface="Arial"/>
              </a:rPr>
              <a:t>T</a:t>
            </a:r>
            <a:r>
              <a:rPr sz="2229" i="1" spc="-238" baseline="33333" dirty="0">
                <a:latin typeface="Arial"/>
                <a:cs typeface="Arial"/>
              </a:rPr>
              <a:t> </a:t>
            </a:r>
            <a:r>
              <a:rPr sz="2180" spc="-248" dirty="0">
                <a:latin typeface="Arial Black"/>
                <a:cs typeface="Arial Black"/>
              </a:rPr>
              <a:t>(</a:t>
            </a:r>
            <a:r>
              <a:rPr sz="1982" b="1" spc="-248" dirty="0">
                <a:latin typeface="Arial"/>
                <a:cs typeface="Arial"/>
              </a:rPr>
              <a:t>x</a:t>
            </a:r>
            <a:r>
              <a:rPr sz="3270" spc="-371" baseline="5050" dirty="0">
                <a:latin typeface="Arial Black"/>
                <a:cs typeface="Arial Black"/>
              </a:rPr>
              <a:t>ˆ</a:t>
            </a:r>
            <a:r>
              <a:rPr sz="3270" spc="-327" baseline="5050" dirty="0">
                <a:latin typeface="Arial Black"/>
                <a:cs typeface="Arial Black"/>
              </a:rPr>
              <a:t> </a:t>
            </a:r>
            <a:r>
              <a:rPr sz="2180" spc="99" dirty="0">
                <a:latin typeface="FreeSans"/>
                <a:cs typeface="FreeSans"/>
              </a:rPr>
              <a:t>−</a:t>
            </a:r>
            <a:r>
              <a:rPr sz="2180" spc="-69" dirty="0">
                <a:latin typeface="FreeSans"/>
                <a:cs typeface="FreeSans"/>
              </a:rPr>
              <a:t> </a:t>
            </a:r>
            <a:r>
              <a:rPr sz="1982" b="1" spc="-10" dirty="0">
                <a:latin typeface="Arial"/>
                <a:cs typeface="Arial"/>
              </a:rPr>
              <a:t>x</a:t>
            </a:r>
            <a:r>
              <a:rPr sz="2180" spc="-10" dirty="0">
                <a:latin typeface="Arial Black"/>
                <a:cs typeface="Arial Black"/>
              </a:rPr>
              <a:t>)</a:t>
            </a:r>
            <a:r>
              <a:rPr sz="2180" spc="-10" dirty="0">
                <a:latin typeface="FreeSans"/>
                <a:cs typeface="FreeSans"/>
              </a:rPr>
              <a:t>|</a:t>
            </a:r>
            <a:r>
              <a:rPr sz="1982" b="1" spc="-10" dirty="0">
                <a:latin typeface="Arial"/>
                <a:cs typeface="Arial"/>
              </a:rPr>
              <a:t>Z</a:t>
            </a:r>
            <a:r>
              <a:rPr sz="2229" spc="-14" baseline="-11111" dirty="0">
                <a:latin typeface="Arial"/>
                <a:cs typeface="Arial"/>
              </a:rPr>
              <a:t>1</a:t>
            </a:r>
            <a:r>
              <a:rPr sz="2378" spc="-14" baseline="-10416" dirty="0">
                <a:latin typeface="LM Sans 8"/>
                <a:cs typeface="LM Sans 8"/>
              </a:rPr>
              <a:t>:</a:t>
            </a:r>
            <a:r>
              <a:rPr sz="2229" i="1" spc="-14" baseline="-11111" dirty="0">
                <a:latin typeface="Arial"/>
                <a:cs typeface="Arial"/>
              </a:rPr>
              <a:t>k</a:t>
            </a:r>
            <a:r>
              <a:rPr sz="2229" i="1" spc="-206" baseline="-11111" dirty="0">
                <a:latin typeface="Arial"/>
                <a:cs typeface="Arial"/>
              </a:rPr>
              <a:t> </a:t>
            </a:r>
            <a:r>
              <a:rPr sz="2180" spc="-20" dirty="0">
                <a:latin typeface="FreeSans"/>
                <a:cs typeface="FreeSans"/>
              </a:rPr>
              <a:t>}</a:t>
            </a:r>
            <a:endParaRPr sz="2180">
              <a:latin typeface="FreeSans"/>
              <a:cs typeface="FreeSans"/>
            </a:endParaRPr>
          </a:p>
          <a:p>
            <a:pPr marR="1101082" algn="ctr">
              <a:lnSpc>
                <a:spcPts val="1673"/>
              </a:lnSpc>
            </a:pPr>
            <a:r>
              <a:rPr sz="2378" spc="-638" baseline="3472" dirty="0">
                <a:latin typeface="LM Sans 8"/>
                <a:cs typeface="LM Sans 8"/>
              </a:rPr>
              <a:t>ˆ</a:t>
            </a:r>
            <a:r>
              <a:rPr sz="1486" b="1" spc="-426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486">
              <a:latin typeface="Arial"/>
              <a:cs typeface="Arial"/>
            </a:endParaRPr>
          </a:p>
          <a:p>
            <a:pPr marL="75503">
              <a:spcBef>
                <a:spcPts val="10"/>
              </a:spcBef>
            </a:pPr>
            <a:r>
              <a:rPr sz="1982" spc="20" dirty="0">
                <a:latin typeface="Arial"/>
                <a:cs typeface="Arial"/>
              </a:rPr>
              <a:t>It is </a:t>
            </a:r>
            <a:r>
              <a:rPr sz="1982" spc="30" dirty="0">
                <a:latin typeface="Arial"/>
                <a:cs typeface="Arial"/>
              </a:rPr>
              <a:t>easy to show that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5034" algn="ctr">
              <a:spcBef>
                <a:spcPts val="99"/>
              </a:spcBef>
            </a:pPr>
            <a:r>
              <a:rPr sz="1982" b="1" spc="-109" dirty="0">
                <a:latin typeface="Arial"/>
                <a:cs typeface="Arial"/>
              </a:rPr>
              <a:t>x</a:t>
            </a:r>
            <a:r>
              <a:rPr sz="3270" spc="-162" baseline="5050" dirty="0">
                <a:latin typeface="Arial Black"/>
                <a:cs typeface="Arial Black"/>
              </a:rPr>
              <a:t>ˆ</a:t>
            </a:r>
            <a:r>
              <a:rPr sz="2229" i="1" spc="-162" baseline="-11111" dirty="0">
                <a:latin typeface="Arial"/>
                <a:cs typeface="Arial"/>
              </a:rPr>
              <a:t>MMSE  </a:t>
            </a:r>
            <a:r>
              <a:rPr sz="2180" spc="238" dirty="0">
                <a:latin typeface="Arial Black"/>
                <a:cs typeface="Arial Black"/>
              </a:rPr>
              <a:t>= </a:t>
            </a:r>
            <a:r>
              <a:rPr sz="2180" spc="-10" dirty="0">
                <a:latin typeface="Times New Roman"/>
                <a:cs typeface="Times New Roman"/>
              </a:rPr>
              <a:t>E</a:t>
            </a:r>
            <a:r>
              <a:rPr sz="2180" spc="-10" dirty="0">
                <a:latin typeface="FreeSans"/>
                <a:cs typeface="FreeSans"/>
              </a:rPr>
              <a:t>{</a:t>
            </a:r>
            <a:r>
              <a:rPr sz="1982" b="1" spc="-10" dirty="0">
                <a:latin typeface="Arial"/>
                <a:cs typeface="Arial"/>
              </a:rPr>
              <a:t>x</a:t>
            </a:r>
            <a:r>
              <a:rPr sz="2180" spc="-10" dirty="0">
                <a:latin typeface="FreeSans"/>
                <a:cs typeface="FreeSans"/>
              </a:rPr>
              <a:t>|</a:t>
            </a:r>
            <a:r>
              <a:rPr sz="1982" b="1" spc="-10" dirty="0">
                <a:latin typeface="Arial"/>
                <a:cs typeface="Arial"/>
              </a:rPr>
              <a:t>Z</a:t>
            </a:r>
            <a:r>
              <a:rPr sz="2229" spc="-14" baseline="-11111" dirty="0">
                <a:latin typeface="Arial"/>
                <a:cs typeface="Arial"/>
              </a:rPr>
              <a:t>1</a:t>
            </a:r>
            <a:r>
              <a:rPr sz="2378" spc="-14" baseline="-10416" dirty="0">
                <a:latin typeface="LM Sans 8"/>
                <a:cs typeface="LM Sans 8"/>
              </a:rPr>
              <a:t>:</a:t>
            </a:r>
            <a:r>
              <a:rPr sz="2229" i="1" spc="-14" baseline="-11111" dirty="0">
                <a:latin typeface="Arial"/>
                <a:cs typeface="Arial"/>
              </a:rPr>
              <a:t>k</a:t>
            </a:r>
            <a:r>
              <a:rPr sz="2229" i="1" spc="-489" baseline="-11111" dirty="0">
                <a:latin typeface="Arial"/>
                <a:cs typeface="Arial"/>
              </a:rPr>
              <a:t> </a:t>
            </a:r>
            <a:r>
              <a:rPr sz="2180" spc="-20" dirty="0">
                <a:latin typeface="FreeSans"/>
                <a:cs typeface="FreeSans"/>
              </a:rPr>
              <a:t>}</a:t>
            </a:r>
            <a:endParaRPr sz="2180">
              <a:latin typeface="FreeSans"/>
              <a:cs typeface="FreeSans"/>
            </a:endParaRPr>
          </a:p>
          <a:p>
            <a:pPr>
              <a:lnSpc>
                <a:spcPct val="100000"/>
              </a:lnSpc>
            </a:pPr>
            <a:endParaRPr sz="3270">
              <a:latin typeface="FreeSans"/>
              <a:cs typeface="FreeSans"/>
            </a:endParaRPr>
          </a:p>
          <a:p>
            <a:pPr marL="75503"/>
            <a:r>
              <a:rPr sz="1982" b="1" spc="30" dirty="0">
                <a:latin typeface="Arial"/>
                <a:cs typeface="Arial"/>
              </a:rPr>
              <a:t>Recursive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Estimation</a:t>
            </a:r>
            <a:endParaRPr sz="1982">
              <a:latin typeface="Arial"/>
              <a:cs typeface="Arial"/>
            </a:endParaRPr>
          </a:p>
          <a:p>
            <a:pPr marL="75503" marR="60402">
              <a:lnSpc>
                <a:spcPct val="112900"/>
              </a:lnSpc>
            </a:pPr>
            <a:r>
              <a:rPr sz="1982" spc="20" dirty="0">
                <a:latin typeface="Arial"/>
                <a:cs typeface="Arial"/>
              </a:rPr>
              <a:t>If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spc="40" dirty="0">
                <a:latin typeface="Arial"/>
                <a:cs typeface="Arial"/>
              </a:rPr>
              <a:t>measurements </a:t>
            </a:r>
            <a:r>
              <a:rPr sz="1982" spc="30" dirty="0">
                <a:latin typeface="Arial"/>
                <a:cs typeface="Arial"/>
              </a:rPr>
              <a:t>are obtained sequentially </a:t>
            </a:r>
            <a:r>
              <a:rPr sz="1982" spc="10" dirty="0">
                <a:latin typeface="Arial"/>
                <a:cs typeface="Arial"/>
              </a:rPr>
              <a:t>over </a:t>
            </a:r>
            <a:r>
              <a:rPr sz="1982" spc="20" dirty="0">
                <a:latin typeface="Arial"/>
                <a:cs typeface="Arial"/>
              </a:rPr>
              <a:t>time, </a:t>
            </a:r>
            <a:r>
              <a:rPr sz="1982" spc="30" dirty="0">
                <a:latin typeface="Arial"/>
                <a:cs typeface="Arial"/>
              </a:rPr>
              <a:t>we could use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the  </a:t>
            </a:r>
            <a:r>
              <a:rPr sz="1982" spc="20" dirty="0">
                <a:latin typeface="Arial"/>
                <a:cs typeface="Arial"/>
              </a:rPr>
              <a:t>previous </a:t>
            </a:r>
            <a:r>
              <a:rPr sz="1982" spc="30" dirty="0">
                <a:latin typeface="Arial"/>
                <a:cs typeface="Arial"/>
              </a:rPr>
              <a:t>estimate of </a:t>
            </a:r>
            <a:r>
              <a:rPr sz="1982" b="1" spc="40" dirty="0">
                <a:latin typeface="Arial"/>
                <a:cs typeface="Arial"/>
              </a:rPr>
              <a:t>x </a:t>
            </a:r>
            <a:r>
              <a:rPr sz="1982" spc="30" dirty="0">
                <a:latin typeface="Arial"/>
                <a:cs typeface="Arial"/>
              </a:rPr>
              <a:t>as the prior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knowledge.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8000" y="5482975"/>
            <a:ext cx="146849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10" dirty="0">
                <a:latin typeface="Arial"/>
                <a:cs typeface="Arial"/>
              </a:rPr>
              <a:t>p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FreeSans"/>
                <a:cs typeface="FreeSans"/>
              </a:rPr>
              <a:t>|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229" spc="14" baseline="-11111" dirty="0">
                <a:latin typeface="Arial"/>
                <a:cs typeface="Arial"/>
              </a:rPr>
              <a:t>1</a:t>
            </a:r>
            <a:r>
              <a:rPr sz="2378" spc="14" baseline="-10416" dirty="0">
                <a:latin typeface="LM Sans 8"/>
                <a:cs typeface="LM Sans 8"/>
              </a:rPr>
              <a:t>:</a:t>
            </a:r>
            <a:r>
              <a:rPr sz="2229" i="1" spc="14" baseline="-11111" dirty="0">
                <a:latin typeface="Arial"/>
                <a:cs typeface="Arial"/>
              </a:rPr>
              <a:t>k </a:t>
            </a:r>
            <a:r>
              <a:rPr sz="2180" spc="-10" dirty="0">
                <a:latin typeface="Arial Black"/>
                <a:cs typeface="Arial Black"/>
              </a:rPr>
              <a:t>)</a:t>
            </a:r>
            <a:r>
              <a:rPr sz="2180" spc="-377" dirty="0">
                <a:latin typeface="Arial Black"/>
                <a:cs typeface="Arial Black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1502" y="5289970"/>
            <a:ext cx="1487368" cy="99884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744961" algn="l"/>
              </a:tabLst>
            </a:pPr>
            <a:r>
              <a:rPr sz="1982" i="1" u="sng" spc="13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1982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1982" b="1" dirty="0">
                <a:latin typeface="Arial"/>
                <a:cs typeface="Arial"/>
              </a:rPr>
              <a:t>	</a:t>
            </a:r>
            <a:r>
              <a:rPr sz="2180" u="sng" spc="-129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|</a:t>
            </a:r>
            <a:r>
              <a:rPr sz="1982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r>
              <a:rPr sz="1982" i="1" u="sng" spc="13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1982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endParaRPr sz="19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5816" y="5405108"/>
            <a:ext cx="180698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250829" algn="l"/>
              </a:tabLst>
            </a:pPr>
            <a:r>
              <a:rPr sz="1486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585" u="sng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:</a:t>
            </a:r>
            <a:r>
              <a:rPr sz="1486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486" i="1" dirty="0">
                <a:latin typeface="Arial"/>
                <a:cs typeface="Arial"/>
              </a:rPr>
              <a:t>	</a:t>
            </a:r>
            <a:r>
              <a:rPr sz="1486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585" u="sng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:</a:t>
            </a:r>
            <a:r>
              <a:rPr sz="1486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486" i="1" u="sng" spc="-31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85" u="sng" spc="79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−</a:t>
            </a:r>
            <a:r>
              <a:rPr sz="1486" u="sng" spc="7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8511" y="5289969"/>
            <a:ext cx="90097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768870" algn="l"/>
              </a:tabLst>
            </a:pPr>
            <a:r>
              <a:rPr sz="2180" u="sng" spc="-119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|</a:t>
            </a:r>
            <a:r>
              <a:rPr sz="1982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1982" b="1" spc="40" dirty="0">
                <a:latin typeface="Arial"/>
                <a:cs typeface="Arial"/>
              </a:rPr>
              <a:t>	</a:t>
            </a:r>
            <a:r>
              <a:rPr sz="2180" u="sng" spc="-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6564" y="5672129"/>
            <a:ext cx="152889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40" dirty="0">
                <a:latin typeface="Arial"/>
                <a:cs typeface="Arial"/>
              </a:rPr>
              <a:t>p</a:t>
            </a:r>
            <a:r>
              <a:rPr sz="2180" spc="40" dirty="0">
                <a:latin typeface="Arial Black"/>
                <a:cs typeface="Arial Black"/>
              </a:rPr>
              <a:t>(</a:t>
            </a:r>
            <a:r>
              <a:rPr sz="1982" b="1" spc="40" dirty="0">
                <a:latin typeface="Arial"/>
                <a:cs typeface="Arial"/>
              </a:rPr>
              <a:t>z</a:t>
            </a:r>
            <a:r>
              <a:rPr sz="2229" i="1" spc="59" baseline="-11111" dirty="0">
                <a:latin typeface="Arial"/>
                <a:cs typeface="Arial"/>
              </a:rPr>
              <a:t>k</a:t>
            </a:r>
            <a:r>
              <a:rPr sz="2229" i="1" spc="-268" baseline="-11111" dirty="0">
                <a:latin typeface="Arial"/>
                <a:cs typeface="Arial"/>
              </a:rPr>
              <a:t> </a:t>
            </a:r>
            <a:r>
              <a:rPr sz="2180" spc="-20" dirty="0">
                <a:latin typeface="FreeSans"/>
                <a:cs typeface="FreeSans"/>
              </a:rPr>
              <a:t>|</a:t>
            </a:r>
            <a:r>
              <a:rPr sz="1982" b="1" spc="-20" dirty="0">
                <a:latin typeface="Arial"/>
                <a:cs typeface="Arial"/>
              </a:rPr>
              <a:t>Z</a:t>
            </a:r>
            <a:r>
              <a:rPr sz="2229" spc="-30" baseline="-11111" dirty="0">
                <a:latin typeface="Arial"/>
                <a:cs typeface="Arial"/>
              </a:rPr>
              <a:t>1</a:t>
            </a:r>
            <a:r>
              <a:rPr sz="2378" spc="-30" baseline="-10416" dirty="0">
                <a:latin typeface="LM Sans 8"/>
                <a:cs typeface="LM Sans 8"/>
              </a:rPr>
              <a:t>:</a:t>
            </a:r>
            <a:r>
              <a:rPr sz="2229" i="1" spc="-30" baseline="-11111" dirty="0">
                <a:latin typeface="Arial"/>
                <a:cs typeface="Arial"/>
              </a:rPr>
              <a:t>k</a:t>
            </a:r>
            <a:r>
              <a:rPr sz="2229" i="1" spc="-400" baseline="-11111" dirty="0">
                <a:latin typeface="Arial"/>
                <a:cs typeface="Arial"/>
              </a:rPr>
              <a:t> </a:t>
            </a:r>
            <a:r>
              <a:rPr sz="2378" spc="73" baseline="-10416" dirty="0">
                <a:latin typeface="FreeSans"/>
                <a:cs typeface="FreeSans"/>
              </a:rPr>
              <a:t>−</a:t>
            </a:r>
            <a:r>
              <a:rPr sz="2229" spc="73" baseline="-11111" dirty="0">
                <a:latin typeface="Arial"/>
                <a:cs typeface="Arial"/>
              </a:rPr>
              <a:t>1</a:t>
            </a:r>
            <a:r>
              <a:rPr sz="2180" spc="5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4" name="object 14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10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13" y="415449"/>
            <a:ext cx="3537533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2493065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8227" y="3551160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68227" y="4609231"/>
            <a:ext cx="144583" cy="14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75813" y="1564389"/>
            <a:ext cx="8452328" cy="367825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10" dirty="0">
                <a:latin typeface="Arial"/>
                <a:cs typeface="Arial"/>
              </a:rPr>
              <a:t>We </a:t>
            </a:r>
            <a:r>
              <a:rPr sz="1982" spc="30" dirty="0">
                <a:latin typeface="Arial"/>
                <a:cs typeface="Arial"/>
              </a:rPr>
              <a:t>can distinguish three estimation problems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59"/>
              </a:spcBef>
            </a:pPr>
            <a:endParaRPr sz="3072">
              <a:latin typeface="Arial"/>
              <a:cs typeface="Arial"/>
            </a:endParaRPr>
          </a:p>
          <a:p>
            <a:pPr marL="573821" marR="10067">
              <a:lnSpc>
                <a:spcPct val="102600"/>
              </a:lnSpc>
            </a:pPr>
            <a:r>
              <a:rPr sz="1982" b="1" spc="30" dirty="0">
                <a:latin typeface="Arial"/>
                <a:cs typeface="Arial"/>
              </a:rPr>
              <a:t>Filtering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estimate the </a:t>
            </a:r>
            <a:r>
              <a:rPr sz="1982" i="1" spc="30" dirty="0">
                <a:latin typeface="Arial"/>
                <a:cs typeface="Arial"/>
              </a:rPr>
              <a:t>current </a:t>
            </a:r>
            <a:r>
              <a:rPr sz="1982" spc="30" dirty="0">
                <a:latin typeface="Arial"/>
                <a:cs typeface="Arial"/>
              </a:rPr>
              <a:t>state 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i="1" spc="10" dirty="0">
                <a:latin typeface="Arial"/>
                <a:cs typeface="Arial"/>
              </a:rPr>
              <a:t>k </a:t>
            </a:r>
            <a:r>
              <a:rPr sz="2180" spc="-10" dirty="0">
                <a:latin typeface="Arial Black"/>
                <a:cs typeface="Arial Black"/>
              </a:rPr>
              <a:t>)</a:t>
            </a:r>
            <a:r>
              <a:rPr sz="2180" spc="-495" dirty="0">
                <a:latin typeface="Arial Black"/>
                <a:cs typeface="Arial Black"/>
              </a:rPr>
              <a:t> </a:t>
            </a:r>
            <a:r>
              <a:rPr sz="1982" spc="20" dirty="0">
                <a:latin typeface="Arial"/>
                <a:cs typeface="Arial"/>
              </a:rPr>
              <a:t>given all </a:t>
            </a:r>
            <a:r>
              <a:rPr sz="1982" spc="30" dirty="0">
                <a:latin typeface="Arial"/>
                <a:cs typeface="Arial"/>
              </a:rPr>
              <a:t>the data </a:t>
            </a:r>
            <a:r>
              <a:rPr sz="1982" spc="10" dirty="0">
                <a:latin typeface="Arial"/>
                <a:cs typeface="Arial"/>
              </a:rPr>
              <a:t>availabe  </a:t>
            </a:r>
            <a:r>
              <a:rPr sz="1982" spc="40" dirty="0">
                <a:latin typeface="Arial"/>
                <a:cs typeface="Arial"/>
              </a:rPr>
              <a:t>up </a:t>
            </a:r>
            <a:r>
              <a:rPr sz="1982" spc="30" dirty="0">
                <a:latin typeface="Arial"/>
                <a:cs typeface="Arial"/>
              </a:rPr>
              <a:t>to </a:t>
            </a:r>
            <a:r>
              <a:rPr sz="1982" spc="40" dirty="0">
                <a:latin typeface="Arial"/>
                <a:cs typeface="Arial"/>
              </a:rPr>
              <a:t>and </a:t>
            </a:r>
            <a:r>
              <a:rPr sz="1982" spc="30" dirty="0">
                <a:latin typeface="Arial"/>
                <a:cs typeface="Arial"/>
              </a:rPr>
              <a:t>including 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i="1" spc="10" dirty="0">
                <a:latin typeface="Arial"/>
                <a:cs typeface="Arial"/>
              </a:rPr>
              <a:t>k</a:t>
            </a:r>
            <a:r>
              <a:rPr sz="1982" i="1" spc="-377" dirty="0">
                <a:latin typeface="Arial"/>
                <a:cs typeface="Arial"/>
              </a:rPr>
              <a:t> 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 marL="573821" marR="303269">
              <a:lnSpc>
                <a:spcPct val="102600"/>
              </a:lnSpc>
            </a:pPr>
            <a:r>
              <a:rPr sz="1982" b="1" spc="40" dirty="0">
                <a:latin typeface="Arial"/>
                <a:cs typeface="Arial"/>
              </a:rPr>
              <a:t>Smoothing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estimate </a:t>
            </a:r>
            <a:r>
              <a:rPr sz="1982" spc="40" dirty="0">
                <a:latin typeface="Arial"/>
                <a:cs typeface="Arial"/>
              </a:rPr>
              <a:t>some </a:t>
            </a:r>
            <a:r>
              <a:rPr sz="1982" i="1" spc="30" dirty="0">
                <a:latin typeface="Arial"/>
                <a:cs typeface="Arial"/>
              </a:rPr>
              <a:t>past </a:t>
            </a:r>
            <a:r>
              <a:rPr sz="1982" spc="20" dirty="0">
                <a:latin typeface="Arial"/>
                <a:cs typeface="Arial"/>
              </a:rPr>
              <a:t>value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b="1" spc="20" dirty="0">
                <a:latin typeface="Arial"/>
                <a:cs typeface="Arial"/>
              </a:rPr>
              <a:t>x</a:t>
            </a:r>
            <a:r>
              <a:rPr sz="2180" spc="20" dirty="0">
                <a:latin typeface="Arial Black"/>
                <a:cs typeface="Arial Black"/>
              </a:rPr>
              <a:t>(</a:t>
            </a:r>
            <a:r>
              <a:rPr sz="1982" i="1" spc="20" dirty="0">
                <a:latin typeface="Arial"/>
                <a:cs typeface="Arial"/>
              </a:rPr>
              <a:t>l</a:t>
            </a:r>
            <a:r>
              <a:rPr sz="2180" spc="20" dirty="0">
                <a:latin typeface="Arial Black"/>
                <a:cs typeface="Arial Black"/>
              </a:rPr>
              <a:t>)</a:t>
            </a:r>
            <a:r>
              <a:rPr sz="1982" spc="20" dirty="0">
                <a:latin typeface="Arial"/>
                <a:cs typeface="Arial"/>
              </a:rPr>
              <a:t>, </a:t>
            </a:r>
            <a:r>
              <a:rPr sz="1982" i="1" spc="10" dirty="0">
                <a:latin typeface="Arial"/>
                <a:cs typeface="Arial"/>
              </a:rPr>
              <a:t>l </a:t>
            </a:r>
            <a:r>
              <a:rPr sz="2180" spc="99" dirty="0">
                <a:latin typeface="Arial"/>
                <a:cs typeface="Arial"/>
              </a:rPr>
              <a:t>&lt; </a:t>
            </a:r>
            <a:r>
              <a:rPr sz="1982" i="1" spc="30" dirty="0">
                <a:latin typeface="Arial"/>
                <a:cs typeface="Arial"/>
              </a:rPr>
              <a:t>k </a:t>
            </a:r>
            <a:r>
              <a:rPr sz="1982" spc="20" dirty="0">
                <a:latin typeface="Arial"/>
                <a:cs typeface="Arial"/>
              </a:rPr>
              <a:t>, given all</a:t>
            </a:r>
            <a:r>
              <a:rPr sz="1982" spc="-367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the  data </a:t>
            </a:r>
            <a:r>
              <a:rPr sz="1982" spc="10" dirty="0">
                <a:latin typeface="Arial"/>
                <a:cs typeface="Arial"/>
              </a:rPr>
              <a:t>availabe </a:t>
            </a:r>
            <a:r>
              <a:rPr sz="1982" spc="40" dirty="0">
                <a:latin typeface="Arial"/>
                <a:cs typeface="Arial"/>
              </a:rPr>
              <a:t>up </a:t>
            </a:r>
            <a:r>
              <a:rPr sz="1982" spc="30" dirty="0">
                <a:latin typeface="Arial"/>
                <a:cs typeface="Arial"/>
              </a:rPr>
              <a:t>to </a:t>
            </a:r>
            <a:r>
              <a:rPr sz="1982" spc="40" dirty="0">
                <a:latin typeface="Arial"/>
                <a:cs typeface="Arial"/>
              </a:rPr>
              <a:t>and </a:t>
            </a:r>
            <a:r>
              <a:rPr sz="1982" spc="30" dirty="0">
                <a:latin typeface="Arial"/>
                <a:cs typeface="Arial"/>
              </a:rPr>
              <a:t>including 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i="1" spc="10" dirty="0">
                <a:latin typeface="Arial"/>
                <a:cs typeface="Arial"/>
              </a:rPr>
              <a:t>k</a:t>
            </a:r>
            <a:r>
              <a:rPr sz="1982" i="1" spc="-377" dirty="0">
                <a:latin typeface="Arial"/>
                <a:cs typeface="Arial"/>
              </a:rPr>
              <a:t> 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 marL="573821" marR="215183">
              <a:lnSpc>
                <a:spcPct val="102699"/>
              </a:lnSpc>
            </a:pPr>
            <a:r>
              <a:rPr sz="1982" b="1" spc="30" dirty="0">
                <a:latin typeface="Arial"/>
                <a:cs typeface="Arial"/>
              </a:rPr>
              <a:t>Prediction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estimate </a:t>
            </a:r>
            <a:r>
              <a:rPr sz="1982" spc="40" dirty="0">
                <a:latin typeface="Arial"/>
                <a:cs typeface="Arial"/>
              </a:rPr>
              <a:t>some </a:t>
            </a:r>
            <a:r>
              <a:rPr sz="1982" i="1" spc="30" dirty="0">
                <a:latin typeface="Arial"/>
                <a:cs typeface="Arial"/>
              </a:rPr>
              <a:t>future </a:t>
            </a:r>
            <a:r>
              <a:rPr sz="1982" spc="20" dirty="0">
                <a:latin typeface="Arial"/>
                <a:cs typeface="Arial"/>
              </a:rPr>
              <a:t>value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b="1" spc="20" dirty="0">
                <a:latin typeface="Arial"/>
                <a:cs typeface="Arial"/>
              </a:rPr>
              <a:t>x</a:t>
            </a:r>
            <a:r>
              <a:rPr sz="2180" spc="20" dirty="0">
                <a:latin typeface="Arial Black"/>
                <a:cs typeface="Arial Black"/>
              </a:rPr>
              <a:t>(</a:t>
            </a:r>
            <a:r>
              <a:rPr sz="1982" i="1" spc="20" dirty="0">
                <a:latin typeface="Arial"/>
                <a:cs typeface="Arial"/>
              </a:rPr>
              <a:t>l</a:t>
            </a:r>
            <a:r>
              <a:rPr sz="2180" spc="20" dirty="0">
                <a:latin typeface="Arial Black"/>
                <a:cs typeface="Arial Black"/>
              </a:rPr>
              <a:t>)</a:t>
            </a:r>
            <a:r>
              <a:rPr sz="1982" spc="20" dirty="0">
                <a:latin typeface="Arial"/>
                <a:cs typeface="Arial"/>
              </a:rPr>
              <a:t>, </a:t>
            </a:r>
            <a:r>
              <a:rPr sz="1982" i="1" spc="10" dirty="0">
                <a:latin typeface="Arial"/>
                <a:cs typeface="Arial"/>
              </a:rPr>
              <a:t>l </a:t>
            </a:r>
            <a:r>
              <a:rPr sz="2180" spc="99" dirty="0">
                <a:latin typeface="Arial"/>
                <a:cs typeface="Arial"/>
              </a:rPr>
              <a:t>&gt; </a:t>
            </a:r>
            <a:r>
              <a:rPr sz="1982" i="1" spc="30" dirty="0">
                <a:latin typeface="Arial"/>
                <a:cs typeface="Arial"/>
              </a:rPr>
              <a:t>k </a:t>
            </a:r>
            <a:r>
              <a:rPr sz="1982" spc="20" dirty="0">
                <a:latin typeface="Arial"/>
                <a:cs typeface="Arial"/>
              </a:rPr>
              <a:t>, given all</a:t>
            </a:r>
            <a:r>
              <a:rPr sz="1982" spc="-337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the  data </a:t>
            </a:r>
            <a:r>
              <a:rPr sz="1982" spc="10" dirty="0">
                <a:latin typeface="Arial"/>
                <a:cs typeface="Arial"/>
              </a:rPr>
              <a:t>availabe </a:t>
            </a:r>
            <a:r>
              <a:rPr sz="1982" spc="40" dirty="0">
                <a:latin typeface="Arial"/>
                <a:cs typeface="Arial"/>
              </a:rPr>
              <a:t>up </a:t>
            </a:r>
            <a:r>
              <a:rPr sz="1982" spc="30" dirty="0">
                <a:latin typeface="Arial"/>
                <a:cs typeface="Arial"/>
              </a:rPr>
              <a:t>to </a:t>
            </a:r>
            <a:r>
              <a:rPr sz="1982" spc="40" dirty="0">
                <a:latin typeface="Arial"/>
                <a:cs typeface="Arial"/>
              </a:rPr>
              <a:t>and </a:t>
            </a:r>
            <a:r>
              <a:rPr sz="1982" spc="30" dirty="0">
                <a:latin typeface="Arial"/>
                <a:cs typeface="Arial"/>
              </a:rPr>
              <a:t>including 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i="1" spc="10" dirty="0">
                <a:latin typeface="Arial"/>
                <a:cs typeface="Arial"/>
              </a:rPr>
              <a:t>k</a:t>
            </a:r>
            <a:r>
              <a:rPr sz="1982" i="1" spc="-377" dirty="0">
                <a:latin typeface="Arial"/>
                <a:cs typeface="Arial"/>
              </a:rPr>
              <a:t> 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2" name="object 12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11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855" y="253379"/>
            <a:ext cx="3704379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691855" y="1165810"/>
            <a:ext cx="354652" cy="35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91063" y="1194863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2040" y="1621382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202040" y="1962369"/>
            <a:ext cx="144583" cy="14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202040" y="2303382"/>
            <a:ext cx="144583" cy="144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150950" y="1124629"/>
            <a:ext cx="4039299" cy="1400063"/>
          </a:xfrm>
          <a:prstGeom prst="rect">
            <a:avLst/>
          </a:prstGeom>
        </p:spPr>
        <p:txBody>
          <a:bodyPr vert="horz" wrap="square" lIns="0" tIns="61659" rIns="0" bIns="0" rtlCol="0">
            <a:spAutoFit/>
          </a:bodyPr>
          <a:lstStyle/>
          <a:p>
            <a:pPr marL="25168">
              <a:spcBef>
                <a:spcPts val="486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982">
              <a:latin typeface="Arial"/>
              <a:cs typeface="Arial"/>
            </a:endParaRPr>
          </a:p>
          <a:p>
            <a:pPr marL="330954" marR="421557">
              <a:lnSpc>
                <a:spcPct val="112900"/>
              </a:lnSpc>
            </a:pP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Recall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on </a:t>
            </a: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Estimation</a:t>
            </a:r>
            <a:r>
              <a:rPr sz="1982" spc="-109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Theory  </a:t>
            </a:r>
            <a:r>
              <a:rPr sz="1982" spc="40" dirty="0">
                <a:latin typeface="Arial"/>
                <a:cs typeface="Arial"/>
              </a:rPr>
              <a:t>What </a:t>
            </a:r>
            <a:r>
              <a:rPr sz="1982" spc="20" dirty="0">
                <a:latin typeface="Arial"/>
                <a:cs typeface="Arial"/>
              </a:rPr>
              <a:t>Is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20" dirty="0">
                <a:latin typeface="Arial"/>
                <a:cs typeface="Arial"/>
              </a:rPr>
              <a:t>Particle Filter</a:t>
            </a:r>
            <a:r>
              <a:rPr sz="1982" spc="-277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  <a:p>
            <a:pPr marL="330954">
              <a:spcBef>
                <a:spcPts val="307"/>
              </a:spcBef>
            </a:pP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Applications </a:t>
            </a:r>
            <a:r>
              <a:rPr sz="1982" spc="20" dirty="0">
                <a:solidFill>
                  <a:srgbClr val="CCCCCC"/>
                </a:solidFill>
                <a:latin typeface="Arial"/>
                <a:cs typeface="Arial"/>
              </a:rPr>
              <a:t>in </a:t>
            </a: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Computer</a:t>
            </a:r>
            <a:r>
              <a:rPr sz="1982" spc="-5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Vision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1855" y="2783216"/>
            <a:ext cx="354652" cy="354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791063" y="281226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2040" y="3238788"/>
            <a:ext cx="144583" cy="1445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150951" y="2742036"/>
            <a:ext cx="3466750" cy="68388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30954" marR="10067" indent="-307045">
              <a:lnSpc>
                <a:spcPct val="112900"/>
              </a:lnSpc>
              <a:spcBef>
                <a:spcPts val="178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General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Bayesian</a:t>
            </a:r>
            <a:r>
              <a:rPr sz="1982" spc="-13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Framework 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Kalman</a:t>
            </a:r>
            <a:r>
              <a:rPr sz="1982" spc="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CCCCCC"/>
                </a:solidFill>
                <a:latin typeface="Arial"/>
                <a:cs typeface="Arial"/>
              </a:rPr>
              <a:t>Filter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1855" y="3718620"/>
            <a:ext cx="354652" cy="3546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1791063" y="3745886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148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91855" y="4313064"/>
            <a:ext cx="354652" cy="354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 txBox="1"/>
          <p:nvPr/>
        </p:nvSpPr>
        <p:spPr>
          <a:xfrm>
            <a:off x="1791063" y="434211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2040" y="4768639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2202040" y="5109626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 txBox="1"/>
          <p:nvPr/>
        </p:nvSpPr>
        <p:spPr>
          <a:xfrm>
            <a:off x="2150951" y="3705443"/>
            <a:ext cx="3855578" cy="222856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Particle</a:t>
            </a:r>
            <a:r>
              <a:rPr sz="1982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Filters</a:t>
            </a:r>
            <a:endParaRPr sz="1982">
              <a:latin typeface="Arial"/>
              <a:cs typeface="Arial"/>
            </a:endParaRPr>
          </a:p>
          <a:p>
            <a:pPr marL="330954" marR="1473562" indent="-307045">
              <a:lnSpc>
                <a:spcPct val="112900"/>
              </a:lnSpc>
              <a:spcBef>
                <a:spcPts val="1992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Visual </a:t>
            </a:r>
            <a:r>
              <a:rPr sz="1982" spc="-10" dirty="0">
                <a:solidFill>
                  <a:srgbClr val="3333B2"/>
                </a:solidFill>
                <a:latin typeface="Arial"/>
                <a:cs typeface="Arial"/>
              </a:rPr>
              <a:t>Tracking  </a:t>
            </a:r>
            <a:r>
              <a:rPr sz="1982" spc="-10" dirty="0">
                <a:solidFill>
                  <a:srgbClr val="CCCCCC"/>
                </a:solidFill>
                <a:latin typeface="Arial"/>
                <a:cs typeface="Arial"/>
              </a:rPr>
              <a:t>Tracking</a:t>
            </a:r>
            <a:r>
              <a:rPr sz="1982" spc="-79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Methods</a:t>
            </a:r>
            <a:endParaRPr sz="1982">
              <a:latin typeface="Arial"/>
              <a:cs typeface="Arial"/>
            </a:endParaRPr>
          </a:p>
          <a:p>
            <a:pPr marL="330954">
              <a:spcBef>
                <a:spcPts val="307"/>
              </a:spcBef>
            </a:pPr>
            <a:r>
              <a:rPr sz="1982" spc="20" dirty="0">
                <a:solidFill>
                  <a:srgbClr val="CCCCCC"/>
                </a:solidFill>
                <a:latin typeface="Arial"/>
                <a:cs typeface="Arial"/>
              </a:rPr>
              <a:t>Particle Filters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Based</a:t>
            </a:r>
            <a:r>
              <a:rPr sz="1982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-10" dirty="0">
                <a:solidFill>
                  <a:srgbClr val="CCCCCC"/>
                </a:solidFill>
                <a:latin typeface="Arial"/>
                <a:cs typeface="Arial"/>
              </a:rPr>
              <a:t>Tracking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2309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Conclusion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91855" y="5589458"/>
            <a:ext cx="354652" cy="3546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1791063" y="5616700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1486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27" name="object 27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12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653" y="647708"/>
            <a:ext cx="7182254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What Is A </a:t>
            </a:r>
            <a:r>
              <a:rPr dirty="0"/>
              <a:t>Particle Filter</a:t>
            </a:r>
            <a:r>
              <a:rPr spc="-367" dirty="0"/>
              <a:t> </a:t>
            </a:r>
            <a:r>
              <a:rPr spc="1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2423555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8227" y="3897836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5812" y="1767720"/>
            <a:ext cx="8018197" cy="304217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b="1" spc="30" dirty="0">
                <a:latin typeface="Arial"/>
                <a:cs typeface="Arial"/>
              </a:rPr>
              <a:t>Recursive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20" dirty="0">
                <a:latin typeface="Arial"/>
                <a:cs typeface="Arial"/>
              </a:rPr>
              <a:t>filter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902"/>
              </a:spcBef>
            </a:pPr>
            <a:r>
              <a:rPr sz="1982" spc="30" dirty="0">
                <a:latin typeface="Arial"/>
                <a:cs typeface="Arial"/>
              </a:rPr>
              <a:t>Sequential update of </a:t>
            </a:r>
            <a:r>
              <a:rPr sz="1982" spc="20" dirty="0">
                <a:latin typeface="Arial"/>
                <a:cs typeface="Arial"/>
              </a:rPr>
              <a:t>previous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estimate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109"/>
              </a:spcBef>
            </a:pPr>
            <a:r>
              <a:rPr sz="2180" spc="-69" dirty="0">
                <a:latin typeface="FreeSans"/>
                <a:cs typeface="FreeSans"/>
              </a:rPr>
              <a:t>⇒ </a:t>
            </a:r>
            <a:r>
              <a:rPr sz="1982" spc="10" dirty="0">
                <a:latin typeface="Arial"/>
                <a:cs typeface="Arial"/>
              </a:rPr>
              <a:t>faster </a:t>
            </a:r>
            <a:r>
              <a:rPr sz="1982" spc="30" dirty="0">
                <a:latin typeface="Arial"/>
                <a:cs typeface="Arial"/>
              </a:rPr>
              <a:t>online data processing as opposed to batch</a:t>
            </a:r>
            <a:r>
              <a:rPr sz="1982" spc="14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processing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3230"/>
              </a:spcBef>
            </a:pPr>
            <a:r>
              <a:rPr sz="1982" b="1" spc="20" dirty="0">
                <a:latin typeface="Arial"/>
                <a:cs typeface="Arial"/>
              </a:rPr>
              <a:t>Approximate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method</a:t>
            </a:r>
            <a:endParaRPr sz="1982">
              <a:latin typeface="Arial"/>
              <a:cs typeface="Arial"/>
            </a:endParaRPr>
          </a:p>
          <a:p>
            <a:pPr marL="573821" marR="562496">
              <a:lnSpc>
                <a:spcPct val="112900"/>
              </a:lnSpc>
              <a:spcBef>
                <a:spcPts val="585"/>
              </a:spcBef>
            </a:pPr>
            <a:r>
              <a:rPr sz="1982" spc="20" dirty="0">
                <a:latin typeface="Arial"/>
                <a:cs typeface="Arial"/>
              </a:rPr>
              <a:t>It is impossible </a:t>
            </a:r>
            <a:r>
              <a:rPr sz="1982" spc="30" dirty="0">
                <a:latin typeface="Arial"/>
                <a:cs typeface="Arial"/>
              </a:rPr>
              <a:t>to obtain analytic solutions to non-linear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and  </a:t>
            </a:r>
            <a:r>
              <a:rPr sz="1982" spc="30" dirty="0">
                <a:latin typeface="Arial"/>
                <a:cs typeface="Arial"/>
              </a:rPr>
              <a:t>non-Gaussian estimation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problems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109"/>
              </a:spcBef>
            </a:pPr>
            <a:r>
              <a:rPr sz="2180" spc="-69" dirty="0">
                <a:latin typeface="FreeSans"/>
                <a:cs typeface="FreeSans"/>
              </a:rPr>
              <a:t>⇒ </a:t>
            </a:r>
            <a:r>
              <a:rPr sz="1982" spc="30" dirty="0">
                <a:latin typeface="Arial"/>
                <a:cs typeface="Arial"/>
              </a:rPr>
              <a:t>particle </a:t>
            </a:r>
            <a:r>
              <a:rPr sz="1982" spc="20" dirty="0">
                <a:latin typeface="Arial"/>
                <a:cs typeface="Arial"/>
              </a:rPr>
              <a:t>filters provide approximate</a:t>
            </a:r>
            <a:r>
              <a:rPr sz="1982" spc="10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solutions</a:t>
            </a:r>
            <a:endParaRPr sz="1982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1" name="object 11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13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797" y="254503"/>
            <a:ext cx="5752699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What Is A </a:t>
            </a:r>
            <a:r>
              <a:rPr dirty="0"/>
              <a:t>Particle Filter</a:t>
            </a:r>
            <a:r>
              <a:rPr spc="-367" dirty="0"/>
              <a:t> </a:t>
            </a:r>
            <a:r>
              <a:rPr spc="1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572182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8227" y="2329381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68227" y="3086578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75812" y="916348"/>
            <a:ext cx="8602071" cy="23964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spc="20" dirty="0">
                <a:latin typeface="Arial"/>
                <a:cs typeface="Arial"/>
              </a:rPr>
              <a:t>Particle filter is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573821" marR="10067">
              <a:lnSpc>
                <a:spcPct val="112900"/>
              </a:lnSpc>
              <a:spcBef>
                <a:spcPts val="595"/>
              </a:spcBef>
            </a:pP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technique </a:t>
            </a:r>
            <a:r>
              <a:rPr sz="1982" dirty="0">
                <a:latin typeface="Arial"/>
                <a:cs typeface="Arial"/>
              </a:rPr>
              <a:t>for </a:t>
            </a:r>
            <a:r>
              <a:rPr sz="1982" spc="30" dirty="0">
                <a:latin typeface="Arial"/>
                <a:cs typeface="Arial"/>
              </a:rPr>
              <a:t>implementing </a:t>
            </a:r>
            <a:r>
              <a:rPr sz="1982" spc="20" dirty="0">
                <a:latin typeface="Arial"/>
                <a:cs typeface="Arial"/>
              </a:rPr>
              <a:t>recursive Bayesian filter </a:t>
            </a:r>
            <a:r>
              <a:rPr sz="1982" spc="10" dirty="0">
                <a:latin typeface="Arial"/>
                <a:cs typeface="Arial"/>
              </a:rPr>
              <a:t>by </a:t>
            </a:r>
            <a:r>
              <a:rPr sz="1982" spc="40" dirty="0">
                <a:latin typeface="Arial"/>
                <a:cs typeface="Arial"/>
              </a:rPr>
              <a:t>Monte Carlo  </a:t>
            </a:r>
            <a:r>
              <a:rPr sz="1982" spc="30" dirty="0">
                <a:latin typeface="Arial"/>
                <a:cs typeface="Arial"/>
              </a:rPr>
              <a:t>sampling.</a:t>
            </a:r>
            <a:endParaRPr sz="1982">
              <a:latin typeface="Arial"/>
              <a:cs typeface="Arial"/>
            </a:endParaRPr>
          </a:p>
          <a:p>
            <a:pPr marL="573821" marR="708468">
              <a:lnSpc>
                <a:spcPct val="112900"/>
              </a:lnSpc>
              <a:spcBef>
                <a:spcPts val="595"/>
              </a:spcBef>
            </a:pPr>
            <a:r>
              <a:rPr sz="1982" spc="30" dirty="0">
                <a:latin typeface="Arial"/>
                <a:cs typeface="Arial"/>
              </a:rPr>
              <a:t>the idea </a:t>
            </a:r>
            <a:r>
              <a:rPr sz="1982" spc="20" dirty="0">
                <a:latin typeface="Arial"/>
                <a:cs typeface="Arial"/>
              </a:rPr>
              <a:t>is </a:t>
            </a:r>
            <a:r>
              <a:rPr sz="1982" spc="30" dirty="0">
                <a:latin typeface="Arial"/>
                <a:cs typeface="Arial"/>
              </a:rPr>
              <a:t>to represent the posterior density </a:t>
            </a:r>
            <a:r>
              <a:rPr sz="1982" spc="10" dirty="0">
                <a:latin typeface="Arial"/>
                <a:cs typeface="Arial"/>
              </a:rPr>
              <a:t>by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set of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random  particles with associated weights</a:t>
            </a:r>
            <a:r>
              <a:rPr sz="1982" spc="-248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;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892"/>
              </a:spcBef>
            </a:pPr>
            <a:r>
              <a:rPr sz="1982" spc="40" dirty="0">
                <a:latin typeface="Arial"/>
                <a:cs typeface="Arial"/>
              </a:rPr>
              <a:t>and </a:t>
            </a:r>
            <a:r>
              <a:rPr sz="1982" spc="30" dirty="0">
                <a:latin typeface="Arial"/>
                <a:cs typeface="Arial"/>
              </a:rPr>
              <a:t>compute estimates based </a:t>
            </a:r>
            <a:r>
              <a:rPr sz="1982" spc="40" dirty="0">
                <a:latin typeface="Arial"/>
                <a:cs typeface="Arial"/>
              </a:rPr>
              <a:t>on </a:t>
            </a:r>
            <a:r>
              <a:rPr sz="1982" spc="30" dirty="0">
                <a:latin typeface="Arial"/>
                <a:cs typeface="Arial"/>
              </a:rPr>
              <a:t>these samples </a:t>
            </a:r>
            <a:r>
              <a:rPr sz="1982" spc="40" dirty="0">
                <a:latin typeface="Arial"/>
                <a:cs typeface="Arial"/>
              </a:rPr>
              <a:t>and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weights</a:t>
            </a:r>
            <a:endParaRPr sz="1982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7753" y="3858210"/>
            <a:ext cx="5783257" cy="194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14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419534"/>
            <a:ext cx="2827101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691855" y="1165810"/>
            <a:ext cx="354652" cy="35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91063" y="1194863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2040" y="1621382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202040" y="1962369"/>
            <a:ext cx="144583" cy="14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202040" y="2303382"/>
            <a:ext cx="144583" cy="144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150950" y="1124629"/>
            <a:ext cx="4039299" cy="1400063"/>
          </a:xfrm>
          <a:prstGeom prst="rect">
            <a:avLst/>
          </a:prstGeom>
        </p:spPr>
        <p:txBody>
          <a:bodyPr vert="horz" wrap="square" lIns="0" tIns="61659" rIns="0" bIns="0" rtlCol="0">
            <a:spAutoFit/>
          </a:bodyPr>
          <a:lstStyle/>
          <a:p>
            <a:pPr marL="25168">
              <a:spcBef>
                <a:spcPts val="486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982">
              <a:latin typeface="Arial"/>
              <a:cs typeface="Arial"/>
            </a:endParaRPr>
          </a:p>
          <a:p>
            <a:pPr marL="330954" marR="421557">
              <a:lnSpc>
                <a:spcPct val="112900"/>
              </a:lnSpc>
            </a:pP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Recall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on </a:t>
            </a: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Estimation</a:t>
            </a:r>
            <a:r>
              <a:rPr sz="1982" spc="-109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Theory  What </a:t>
            </a:r>
            <a:r>
              <a:rPr sz="1982" spc="20" dirty="0">
                <a:solidFill>
                  <a:srgbClr val="CCCCCC"/>
                </a:solidFill>
                <a:latin typeface="Arial"/>
                <a:cs typeface="Arial"/>
              </a:rPr>
              <a:t>Is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A </a:t>
            </a:r>
            <a:r>
              <a:rPr sz="1982" spc="20" dirty="0">
                <a:solidFill>
                  <a:srgbClr val="CCCCCC"/>
                </a:solidFill>
                <a:latin typeface="Arial"/>
                <a:cs typeface="Arial"/>
              </a:rPr>
              <a:t>Particle Filter</a:t>
            </a:r>
            <a:r>
              <a:rPr sz="1982" spc="-277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  <a:p>
            <a:pPr marL="330954">
              <a:spcBef>
                <a:spcPts val="307"/>
              </a:spcBef>
            </a:pPr>
            <a:r>
              <a:rPr sz="1982" spc="30" dirty="0">
                <a:latin typeface="Arial"/>
                <a:cs typeface="Arial"/>
              </a:rPr>
              <a:t>Applications </a:t>
            </a:r>
            <a:r>
              <a:rPr sz="1982" spc="20" dirty="0">
                <a:latin typeface="Arial"/>
                <a:cs typeface="Arial"/>
              </a:rPr>
              <a:t>in </a:t>
            </a:r>
            <a:r>
              <a:rPr sz="1982" spc="30" dirty="0">
                <a:latin typeface="Arial"/>
                <a:cs typeface="Arial"/>
              </a:rPr>
              <a:t>Computer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Vision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1855" y="2783216"/>
            <a:ext cx="354652" cy="354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791063" y="281226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2040" y="3238788"/>
            <a:ext cx="144583" cy="1445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150951" y="2742036"/>
            <a:ext cx="3466750" cy="68388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30954" marR="10067" indent="-307045">
              <a:lnSpc>
                <a:spcPct val="112900"/>
              </a:lnSpc>
              <a:spcBef>
                <a:spcPts val="178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General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Bayesian</a:t>
            </a:r>
            <a:r>
              <a:rPr sz="1982" spc="-13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Framework 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Kalman</a:t>
            </a:r>
            <a:r>
              <a:rPr sz="1982" spc="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CCCCCC"/>
                </a:solidFill>
                <a:latin typeface="Arial"/>
                <a:cs typeface="Arial"/>
              </a:rPr>
              <a:t>Filter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1855" y="3718620"/>
            <a:ext cx="354652" cy="3546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1791063" y="3745886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148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91855" y="4313064"/>
            <a:ext cx="354652" cy="3546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 txBox="1"/>
          <p:nvPr/>
        </p:nvSpPr>
        <p:spPr>
          <a:xfrm>
            <a:off x="1791063" y="434211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2040" y="4768639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/>
          <p:nvPr/>
        </p:nvSpPr>
        <p:spPr>
          <a:xfrm>
            <a:off x="2202040" y="5109626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 txBox="1"/>
          <p:nvPr/>
        </p:nvSpPr>
        <p:spPr>
          <a:xfrm>
            <a:off x="2150951" y="3705443"/>
            <a:ext cx="3855578" cy="222856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Particle</a:t>
            </a:r>
            <a:r>
              <a:rPr sz="1982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Filters</a:t>
            </a:r>
            <a:endParaRPr sz="1982">
              <a:latin typeface="Arial"/>
              <a:cs typeface="Arial"/>
            </a:endParaRPr>
          </a:p>
          <a:p>
            <a:pPr marL="330954" marR="1473562" indent="-307045">
              <a:lnSpc>
                <a:spcPct val="112900"/>
              </a:lnSpc>
              <a:spcBef>
                <a:spcPts val="1992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Visual </a:t>
            </a:r>
            <a:r>
              <a:rPr sz="1982" spc="-10" dirty="0">
                <a:solidFill>
                  <a:srgbClr val="3333B2"/>
                </a:solidFill>
                <a:latin typeface="Arial"/>
                <a:cs typeface="Arial"/>
              </a:rPr>
              <a:t>Tracking  </a:t>
            </a:r>
            <a:r>
              <a:rPr sz="1982" spc="-10" dirty="0">
                <a:solidFill>
                  <a:srgbClr val="CCCCCC"/>
                </a:solidFill>
                <a:latin typeface="Arial"/>
                <a:cs typeface="Arial"/>
              </a:rPr>
              <a:t>Tracking</a:t>
            </a:r>
            <a:r>
              <a:rPr sz="1982" spc="-79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30" dirty="0">
                <a:solidFill>
                  <a:srgbClr val="CCCCCC"/>
                </a:solidFill>
                <a:latin typeface="Arial"/>
                <a:cs typeface="Arial"/>
              </a:rPr>
              <a:t>Methods</a:t>
            </a:r>
            <a:endParaRPr sz="1982">
              <a:latin typeface="Arial"/>
              <a:cs typeface="Arial"/>
            </a:endParaRPr>
          </a:p>
          <a:p>
            <a:pPr marL="330954">
              <a:spcBef>
                <a:spcPts val="307"/>
              </a:spcBef>
            </a:pPr>
            <a:r>
              <a:rPr sz="1982" spc="20" dirty="0">
                <a:solidFill>
                  <a:srgbClr val="CCCCCC"/>
                </a:solidFill>
                <a:latin typeface="Arial"/>
                <a:cs typeface="Arial"/>
              </a:rPr>
              <a:t>Particle Filters </a:t>
            </a:r>
            <a:r>
              <a:rPr sz="1982" spc="40" dirty="0">
                <a:solidFill>
                  <a:srgbClr val="CCCCCC"/>
                </a:solidFill>
                <a:latin typeface="Arial"/>
                <a:cs typeface="Arial"/>
              </a:rPr>
              <a:t>Based</a:t>
            </a:r>
            <a:r>
              <a:rPr sz="1982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982" spc="-10" dirty="0">
                <a:solidFill>
                  <a:srgbClr val="CCCCCC"/>
                </a:solidFill>
                <a:latin typeface="Arial"/>
                <a:cs typeface="Arial"/>
              </a:rPr>
              <a:t>Tracking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2309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Conclusion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91855" y="5589458"/>
            <a:ext cx="354652" cy="3546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1791063" y="5616700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1486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27" name="object 27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15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13" y="203406"/>
            <a:ext cx="7864836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Applications </a:t>
            </a:r>
            <a:r>
              <a:rPr dirty="0"/>
              <a:t>in </a:t>
            </a:r>
            <a:r>
              <a:rPr spc="10" dirty="0"/>
              <a:t>Computer</a:t>
            </a:r>
            <a:r>
              <a:rPr spc="-129" dirty="0"/>
              <a:t> </a:t>
            </a:r>
            <a:r>
              <a:rPr spc="10" dirty="0"/>
              <a:t>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534909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3" y="879076"/>
            <a:ext cx="8537895" cy="155805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b="1" spc="30" dirty="0">
                <a:latin typeface="Arial"/>
                <a:cs typeface="Arial"/>
              </a:rPr>
              <a:t>Visual</a:t>
            </a:r>
            <a:r>
              <a:rPr sz="1982" b="1" spc="10" dirty="0">
                <a:latin typeface="Arial"/>
                <a:cs typeface="Arial"/>
              </a:rPr>
              <a:t> Tracking</a:t>
            </a:r>
            <a:endParaRPr sz="1982">
              <a:latin typeface="Arial"/>
              <a:cs typeface="Arial"/>
            </a:endParaRPr>
          </a:p>
          <a:p>
            <a:pPr marL="573821" marR="10067">
              <a:lnSpc>
                <a:spcPct val="112900"/>
              </a:lnSpc>
              <a:spcBef>
                <a:spcPts val="595"/>
              </a:spcBef>
            </a:pPr>
            <a:r>
              <a:rPr sz="1982" spc="20" dirty="0">
                <a:latin typeface="Arial"/>
                <a:cs typeface="Arial"/>
              </a:rPr>
              <a:t>Particle filters </a:t>
            </a:r>
            <a:r>
              <a:rPr sz="1982" spc="30" dirty="0">
                <a:latin typeface="Arial"/>
                <a:cs typeface="Arial"/>
              </a:rPr>
              <a:t>were </a:t>
            </a:r>
            <a:r>
              <a:rPr sz="1982" spc="20" dirty="0">
                <a:latin typeface="Arial"/>
                <a:cs typeface="Arial"/>
              </a:rPr>
              <a:t>first </a:t>
            </a:r>
            <a:r>
              <a:rPr sz="1982" spc="30" dirty="0">
                <a:latin typeface="Arial"/>
                <a:cs typeface="Arial"/>
              </a:rPr>
              <a:t>introduced to the computer vision community  </a:t>
            </a:r>
            <a:r>
              <a:rPr sz="1982" spc="10" dirty="0">
                <a:latin typeface="Arial"/>
                <a:cs typeface="Arial"/>
              </a:rPr>
              <a:t>by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spc="20" dirty="0">
                <a:latin typeface="Arial"/>
                <a:cs typeface="Arial"/>
              </a:rPr>
              <a:t>famous CONDENSATION </a:t>
            </a:r>
            <a:r>
              <a:rPr sz="1982" spc="30" dirty="0">
                <a:latin typeface="Arial"/>
                <a:cs typeface="Arial"/>
              </a:rPr>
              <a:t>paper of Isard </a:t>
            </a:r>
            <a:r>
              <a:rPr sz="1982" spc="40" dirty="0">
                <a:latin typeface="Arial"/>
                <a:cs typeface="Arial"/>
              </a:rPr>
              <a:t>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10" dirty="0">
                <a:latin typeface="Arial"/>
                <a:cs typeface="Arial"/>
              </a:rPr>
              <a:t>Blake.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109"/>
              </a:spcBef>
            </a:pPr>
            <a:r>
              <a:rPr sz="2180" spc="-69" dirty="0">
                <a:latin typeface="FreeSans"/>
                <a:cs typeface="FreeSans"/>
              </a:rPr>
              <a:t>⇒ </a:t>
            </a:r>
            <a:r>
              <a:rPr sz="1982" spc="30" dirty="0">
                <a:latin typeface="Arial"/>
                <a:cs typeface="Arial"/>
              </a:rPr>
              <a:t>real-time contour</a:t>
            </a:r>
            <a:r>
              <a:rPr sz="1982" spc="8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tracking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3354" y="2612941"/>
            <a:ext cx="6043549" cy="1763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2324930" y="4556100"/>
            <a:ext cx="7838254" cy="161533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04900"/>
              </a:lnSpc>
              <a:spcBef>
                <a:spcPts val="198"/>
              </a:spcBef>
            </a:pPr>
            <a:r>
              <a:rPr sz="1883" spc="-10" dirty="0">
                <a:latin typeface="Arial"/>
                <a:cs typeface="Arial"/>
              </a:rPr>
              <a:t>M. Isard and A. </a:t>
            </a:r>
            <a:r>
              <a:rPr sz="1883" spc="-20" dirty="0">
                <a:latin typeface="Arial"/>
                <a:cs typeface="Arial"/>
              </a:rPr>
              <a:t>Blake, </a:t>
            </a:r>
            <a:r>
              <a:rPr sz="1883" i="1" spc="-30" dirty="0">
                <a:latin typeface="Arial"/>
                <a:cs typeface="Arial"/>
              </a:rPr>
              <a:t>CONDENSATION </a:t>
            </a:r>
            <a:r>
              <a:rPr sz="1883" i="1" spc="-10" dirty="0">
                <a:latin typeface="Arial"/>
                <a:cs typeface="Arial"/>
              </a:rPr>
              <a:t>- conditional density propagation  </a:t>
            </a:r>
            <a:r>
              <a:rPr sz="1883" i="1" spc="-30" dirty="0">
                <a:latin typeface="Arial"/>
                <a:cs typeface="Arial"/>
              </a:rPr>
              <a:t>for </a:t>
            </a:r>
            <a:r>
              <a:rPr sz="1883" i="1" spc="-10" dirty="0">
                <a:latin typeface="Arial"/>
                <a:cs typeface="Arial"/>
              </a:rPr>
              <a:t>visual </a:t>
            </a:r>
            <a:r>
              <a:rPr sz="1883" i="1" spc="-20" dirty="0">
                <a:latin typeface="Arial"/>
                <a:cs typeface="Arial"/>
              </a:rPr>
              <a:t>tracking</a:t>
            </a:r>
            <a:r>
              <a:rPr sz="1883" spc="-20" dirty="0">
                <a:latin typeface="Arial"/>
                <a:cs typeface="Arial"/>
              </a:rPr>
              <a:t>, </a:t>
            </a:r>
            <a:r>
              <a:rPr sz="1883" spc="-10" dirty="0">
                <a:latin typeface="Arial"/>
                <a:cs typeface="Arial"/>
              </a:rPr>
              <a:t>Int. </a:t>
            </a:r>
            <a:r>
              <a:rPr sz="1883" spc="-40" dirty="0">
                <a:latin typeface="Arial"/>
                <a:cs typeface="Arial"/>
              </a:rPr>
              <a:t>J. </a:t>
            </a:r>
            <a:r>
              <a:rPr sz="1883" spc="-10" dirty="0">
                <a:latin typeface="Arial"/>
                <a:cs typeface="Arial"/>
              </a:rPr>
              <a:t>Computer Vision, 29, 1, 5–28,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(1998)</a:t>
            </a:r>
            <a:endParaRPr sz="1883">
              <a:latin typeface="Arial"/>
              <a:cs typeface="Arial"/>
            </a:endParaRPr>
          </a:p>
          <a:p>
            <a:pPr>
              <a:spcBef>
                <a:spcPts val="109"/>
              </a:spcBef>
            </a:pPr>
            <a:endParaRPr sz="2477">
              <a:latin typeface="Arial"/>
              <a:cs typeface="Arial"/>
            </a:endParaRPr>
          </a:p>
          <a:p>
            <a:pPr marL="25168" marR="98154">
              <a:lnSpc>
                <a:spcPct val="104900"/>
              </a:lnSpc>
            </a:pPr>
            <a:r>
              <a:rPr sz="1883" spc="-10" dirty="0">
                <a:latin typeface="Arial"/>
                <a:cs typeface="Arial"/>
              </a:rPr>
              <a:t>A lot of work has been published on contour </a:t>
            </a:r>
            <a:r>
              <a:rPr sz="1883" spc="-20" dirty="0">
                <a:latin typeface="Arial"/>
                <a:cs typeface="Arial"/>
              </a:rPr>
              <a:t>extraction </a:t>
            </a:r>
            <a:r>
              <a:rPr sz="1883" spc="-10" dirty="0">
                <a:latin typeface="Arial"/>
                <a:cs typeface="Arial"/>
              </a:rPr>
              <a:t>and </a:t>
            </a:r>
            <a:r>
              <a:rPr sz="1883" spc="-20" dirty="0">
                <a:latin typeface="Arial"/>
                <a:cs typeface="Arial"/>
              </a:rPr>
              <a:t>tracking </a:t>
            </a:r>
            <a:r>
              <a:rPr sz="1883" spc="-10" dirty="0">
                <a:latin typeface="Arial"/>
                <a:cs typeface="Arial"/>
              </a:rPr>
              <a:t>since  then.</a:t>
            </a:r>
            <a:endParaRPr sz="188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8227" y="5662744"/>
            <a:ext cx="144583" cy="14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16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72651"/>
            <a:ext cx="7981329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Applications </a:t>
            </a:r>
            <a:r>
              <a:rPr dirty="0"/>
              <a:t>in </a:t>
            </a:r>
            <a:r>
              <a:rPr spc="10" dirty="0"/>
              <a:t>Computer</a:t>
            </a:r>
            <a:r>
              <a:rPr spc="-129" dirty="0"/>
              <a:t> </a:t>
            </a:r>
            <a:r>
              <a:rPr spc="10" dirty="0"/>
              <a:t>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283364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2" y="718382"/>
            <a:ext cx="7922563" cy="1115215"/>
          </a:xfrm>
          <a:prstGeom prst="rect">
            <a:avLst/>
          </a:prstGeom>
        </p:spPr>
        <p:txBody>
          <a:bodyPr vert="horz" wrap="square" lIns="0" tIns="91859" rIns="0" bIns="0" rtlCol="0">
            <a:spAutoFit/>
          </a:bodyPr>
          <a:lstStyle/>
          <a:p>
            <a:pPr marL="25168">
              <a:spcBef>
                <a:spcPts val="723"/>
              </a:spcBef>
            </a:pPr>
            <a:r>
              <a:rPr sz="1982" b="1" spc="30" dirty="0">
                <a:latin typeface="Arial"/>
                <a:cs typeface="Arial"/>
              </a:rPr>
              <a:t>Medical </a:t>
            </a:r>
            <a:r>
              <a:rPr sz="1982" b="1" spc="40" dirty="0">
                <a:latin typeface="Arial"/>
                <a:cs typeface="Arial"/>
              </a:rPr>
              <a:t>Image</a:t>
            </a:r>
            <a:r>
              <a:rPr sz="1982" b="1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Analysis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545"/>
              </a:spcBef>
            </a:pPr>
            <a:r>
              <a:rPr sz="1982" spc="20" dirty="0">
                <a:latin typeface="Arial"/>
                <a:cs typeface="Arial"/>
              </a:rPr>
              <a:t>Particle filters </a:t>
            </a:r>
            <a:r>
              <a:rPr sz="1982" spc="10" dirty="0">
                <a:latin typeface="Arial"/>
                <a:cs typeface="Arial"/>
              </a:rPr>
              <a:t>have </a:t>
            </a:r>
            <a:r>
              <a:rPr sz="1982" spc="40" dirty="0">
                <a:latin typeface="Arial"/>
                <a:cs typeface="Arial"/>
              </a:rPr>
              <a:t>been </a:t>
            </a:r>
            <a:r>
              <a:rPr sz="1982" spc="30" dirty="0">
                <a:latin typeface="Arial"/>
                <a:cs typeface="Arial"/>
              </a:rPr>
              <a:t>widely used </a:t>
            </a:r>
            <a:r>
              <a:rPr sz="1982" spc="20" dirty="0">
                <a:latin typeface="Arial"/>
                <a:cs typeface="Arial"/>
              </a:rPr>
              <a:t>in </a:t>
            </a:r>
            <a:r>
              <a:rPr sz="1982" spc="30" dirty="0">
                <a:latin typeface="Arial"/>
                <a:cs typeface="Arial"/>
              </a:rPr>
              <a:t>medical image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analysis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109"/>
              </a:spcBef>
            </a:pPr>
            <a:r>
              <a:rPr sz="2180" spc="-69" dirty="0">
                <a:latin typeface="FreeSans"/>
                <a:cs typeface="FreeSans"/>
              </a:rPr>
              <a:t>⇒ </a:t>
            </a:r>
            <a:r>
              <a:rPr sz="1982" spc="30" dirty="0">
                <a:latin typeface="Arial"/>
                <a:cs typeface="Arial"/>
              </a:rPr>
              <a:t>contour </a:t>
            </a:r>
            <a:r>
              <a:rPr sz="1982" spc="20" dirty="0">
                <a:latin typeface="Arial"/>
                <a:cs typeface="Arial"/>
              </a:rPr>
              <a:t>tracking, </a:t>
            </a:r>
            <a:r>
              <a:rPr sz="1982" spc="30" dirty="0">
                <a:latin typeface="Arial"/>
                <a:cs typeface="Arial"/>
              </a:rPr>
              <a:t>image</a:t>
            </a:r>
            <a:r>
              <a:rPr sz="1982" spc="8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segmentation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9226" y="2138872"/>
            <a:ext cx="6978982" cy="195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75812" y="4661198"/>
            <a:ext cx="8629755" cy="1826931"/>
          </a:xfrm>
          <a:prstGeom prst="rect">
            <a:avLst/>
          </a:prstGeom>
        </p:spPr>
        <p:txBody>
          <a:bodyPr vert="horz" wrap="square" lIns="0" tIns="39009" rIns="0" bIns="0" rtlCol="0">
            <a:spAutoFit/>
          </a:bodyPr>
          <a:lstStyle/>
          <a:p>
            <a:pPr marL="25168">
              <a:spcBef>
                <a:spcPts val="307"/>
              </a:spcBef>
            </a:pPr>
            <a:r>
              <a:rPr sz="1883" spc="-10" dirty="0">
                <a:latin typeface="Arial"/>
                <a:cs typeface="Arial"/>
              </a:rPr>
              <a:t>I. Smal et al., </a:t>
            </a:r>
            <a:r>
              <a:rPr sz="1883" i="1" spc="-10" dirty="0">
                <a:latin typeface="Arial"/>
                <a:cs typeface="Arial"/>
              </a:rPr>
              <a:t>Multiple Object </a:t>
            </a:r>
            <a:r>
              <a:rPr sz="1883" i="1" spc="-40" dirty="0">
                <a:latin typeface="Arial"/>
                <a:cs typeface="Arial"/>
              </a:rPr>
              <a:t>Tracking </a:t>
            </a:r>
            <a:r>
              <a:rPr sz="1883" i="1" spc="-10" dirty="0">
                <a:latin typeface="Arial"/>
                <a:cs typeface="Arial"/>
              </a:rPr>
              <a:t>in Molecular Bioimaging</a:t>
            </a:r>
            <a:r>
              <a:rPr sz="1883" i="1" spc="50" dirty="0">
                <a:latin typeface="Arial"/>
                <a:cs typeface="Arial"/>
              </a:rPr>
              <a:t> </a:t>
            </a:r>
            <a:r>
              <a:rPr sz="1883" i="1" spc="-30" dirty="0">
                <a:latin typeface="Arial"/>
                <a:cs typeface="Arial"/>
              </a:rPr>
              <a:t>by</a:t>
            </a:r>
            <a:endParaRPr sz="1883">
              <a:latin typeface="Arial"/>
              <a:cs typeface="Arial"/>
            </a:endParaRPr>
          </a:p>
          <a:p>
            <a:pPr marL="25168" marR="56627">
              <a:lnSpc>
                <a:spcPct val="104900"/>
              </a:lnSpc>
            </a:pPr>
            <a:r>
              <a:rPr sz="1883" i="1" spc="-10" dirty="0">
                <a:latin typeface="Arial"/>
                <a:cs typeface="Arial"/>
              </a:rPr>
              <a:t>Rao-Blackwellized Marginal Particle Filtering</a:t>
            </a:r>
            <a:r>
              <a:rPr sz="1883" spc="-10" dirty="0">
                <a:latin typeface="Arial"/>
                <a:cs typeface="Arial"/>
              </a:rPr>
              <a:t>, Medical Image Analysis, 12 (6), </a:t>
            </a:r>
            <a:r>
              <a:rPr sz="1883" spc="-30" dirty="0">
                <a:latin typeface="Arial"/>
                <a:cs typeface="Arial"/>
              </a:rPr>
              <a:t>pp.  </a:t>
            </a:r>
            <a:r>
              <a:rPr sz="1883" spc="-10" dirty="0">
                <a:latin typeface="Arial"/>
                <a:cs typeface="Arial"/>
              </a:rPr>
              <a:t>764–777,</a:t>
            </a:r>
            <a:r>
              <a:rPr sz="1883" spc="-2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(2008)</a:t>
            </a:r>
            <a:endParaRPr sz="1883">
              <a:latin typeface="Arial"/>
              <a:cs typeface="Arial"/>
            </a:endParaRPr>
          </a:p>
          <a:p>
            <a:pPr marL="25168" marR="10067">
              <a:lnSpc>
                <a:spcPct val="118900"/>
              </a:lnSpc>
              <a:spcBef>
                <a:spcPts val="1793"/>
              </a:spcBef>
            </a:pPr>
            <a:r>
              <a:rPr sz="1883" spc="-10" dirty="0">
                <a:latin typeface="Arial"/>
                <a:cs typeface="Arial"/>
              </a:rPr>
              <a:t>M. de Bruijne and M. Nielsen, </a:t>
            </a:r>
            <a:r>
              <a:rPr sz="1883" i="1" spc="-10" dirty="0">
                <a:latin typeface="Arial"/>
                <a:cs typeface="Arial"/>
              </a:rPr>
              <a:t>Shape Particle Filtering </a:t>
            </a:r>
            <a:r>
              <a:rPr sz="1883" i="1" spc="-30" dirty="0">
                <a:latin typeface="Arial"/>
                <a:cs typeface="Arial"/>
              </a:rPr>
              <a:t>for </a:t>
            </a:r>
            <a:r>
              <a:rPr sz="1883" i="1" spc="-10" dirty="0">
                <a:latin typeface="Arial"/>
                <a:cs typeface="Arial"/>
              </a:rPr>
              <a:t>Image Segmentation</a:t>
            </a:r>
            <a:r>
              <a:rPr sz="1883" spc="-10" dirty="0">
                <a:latin typeface="Arial"/>
                <a:cs typeface="Arial"/>
              </a:rPr>
              <a:t>, in  Proc. MICCAI, </a:t>
            </a:r>
            <a:r>
              <a:rPr sz="1883" spc="-30" dirty="0">
                <a:latin typeface="Arial"/>
                <a:cs typeface="Arial"/>
              </a:rPr>
              <a:t>pp. </a:t>
            </a:r>
            <a:r>
              <a:rPr sz="1883" spc="-10" dirty="0">
                <a:latin typeface="Arial"/>
                <a:cs typeface="Arial"/>
              </a:rPr>
              <a:t>168–175,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(2004)</a:t>
            </a:r>
            <a:endParaRPr sz="1883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2" name="object 12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17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104" y="180218"/>
            <a:ext cx="8526195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Applications </a:t>
            </a:r>
            <a:r>
              <a:rPr dirty="0"/>
              <a:t>in </a:t>
            </a:r>
            <a:r>
              <a:rPr spc="10" dirty="0"/>
              <a:t>Computer</a:t>
            </a:r>
            <a:r>
              <a:rPr spc="-129" dirty="0"/>
              <a:t> </a:t>
            </a:r>
            <a:r>
              <a:rPr spc="10" dirty="0"/>
              <a:t>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279036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3" y="722686"/>
            <a:ext cx="8444778" cy="1438428"/>
          </a:xfrm>
          <a:prstGeom prst="rect">
            <a:avLst/>
          </a:prstGeom>
        </p:spPr>
        <p:txBody>
          <a:bodyPr vert="horz" wrap="square" lIns="0" tIns="86826" rIns="0" bIns="0" rtlCol="0">
            <a:spAutoFit/>
          </a:bodyPr>
          <a:lstStyle/>
          <a:p>
            <a:pPr marL="25168">
              <a:spcBef>
                <a:spcPts val="684"/>
              </a:spcBef>
            </a:pPr>
            <a:r>
              <a:rPr sz="1982" b="1" spc="40" dirty="0">
                <a:latin typeface="Arial"/>
                <a:cs typeface="Arial"/>
              </a:rPr>
              <a:t>Human Computer</a:t>
            </a:r>
            <a:r>
              <a:rPr sz="1982" b="1" spc="-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Interaction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515"/>
              </a:spcBef>
            </a:pPr>
            <a:r>
              <a:rPr sz="1982" spc="20" dirty="0">
                <a:latin typeface="Arial"/>
                <a:cs typeface="Arial"/>
              </a:rPr>
              <a:t>Particle filters </a:t>
            </a:r>
            <a:r>
              <a:rPr sz="1982" spc="30" dirty="0">
                <a:latin typeface="Arial"/>
                <a:cs typeface="Arial"/>
              </a:rPr>
              <a:t>are used </a:t>
            </a:r>
            <a:r>
              <a:rPr sz="1982" spc="20" dirty="0">
                <a:latin typeface="Arial"/>
                <a:cs typeface="Arial"/>
              </a:rPr>
              <a:t>in </a:t>
            </a:r>
            <a:r>
              <a:rPr sz="1982" spc="40" dirty="0">
                <a:latin typeface="Arial"/>
                <a:cs typeface="Arial"/>
              </a:rPr>
              <a:t>HCI </a:t>
            </a:r>
            <a:r>
              <a:rPr sz="1982" dirty="0">
                <a:latin typeface="Arial"/>
                <a:cs typeface="Arial"/>
              </a:rPr>
              <a:t>for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tracking</a:t>
            </a:r>
            <a:endParaRPr sz="1982">
              <a:latin typeface="Arial"/>
              <a:cs typeface="Arial"/>
            </a:endParaRPr>
          </a:p>
          <a:p>
            <a:pPr marL="573821" marR="10067">
              <a:lnSpc>
                <a:spcPts val="2675"/>
              </a:lnSpc>
              <a:spcBef>
                <a:spcPts val="149"/>
              </a:spcBef>
            </a:pPr>
            <a:r>
              <a:rPr sz="2180" spc="-69" dirty="0">
                <a:latin typeface="FreeSans"/>
                <a:cs typeface="FreeSans"/>
              </a:rPr>
              <a:t>⇒ </a:t>
            </a:r>
            <a:r>
              <a:rPr sz="1982" spc="10" dirty="0">
                <a:latin typeface="Arial"/>
                <a:cs typeface="Arial"/>
              </a:rPr>
              <a:t>face </a:t>
            </a:r>
            <a:r>
              <a:rPr sz="1982" spc="40" dirty="0">
                <a:latin typeface="Arial"/>
                <a:cs typeface="Arial"/>
              </a:rPr>
              <a:t>and hand </a:t>
            </a:r>
            <a:r>
              <a:rPr sz="1982" spc="20" dirty="0">
                <a:latin typeface="Arial"/>
                <a:cs typeface="Arial"/>
              </a:rPr>
              <a:t>tracking </a:t>
            </a:r>
            <a:r>
              <a:rPr sz="1982" spc="30" dirty="0">
                <a:latin typeface="Arial"/>
                <a:cs typeface="Arial"/>
              </a:rPr>
              <a:t>can </a:t>
            </a:r>
            <a:r>
              <a:rPr sz="1982" spc="40" dirty="0">
                <a:latin typeface="Arial"/>
                <a:cs typeface="Arial"/>
              </a:rPr>
              <a:t>be </a:t>
            </a:r>
            <a:r>
              <a:rPr sz="1982" spc="30" dirty="0">
                <a:latin typeface="Arial"/>
                <a:cs typeface="Arial"/>
              </a:rPr>
              <a:t>coupled with </a:t>
            </a:r>
            <a:r>
              <a:rPr sz="1982" spc="10" dirty="0">
                <a:latin typeface="Arial"/>
                <a:cs typeface="Arial"/>
              </a:rPr>
              <a:t>facial </a:t>
            </a:r>
            <a:r>
              <a:rPr sz="1982" spc="20" dirty="0">
                <a:latin typeface="Arial"/>
                <a:cs typeface="Arial"/>
              </a:rPr>
              <a:t>expression </a:t>
            </a:r>
            <a:r>
              <a:rPr sz="1982" spc="40" dirty="0">
                <a:latin typeface="Arial"/>
                <a:cs typeface="Arial"/>
              </a:rPr>
              <a:t>and  </a:t>
            </a:r>
            <a:r>
              <a:rPr sz="1982" spc="30" dirty="0">
                <a:latin typeface="Arial"/>
                <a:cs typeface="Arial"/>
              </a:rPr>
              <a:t>gesture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recognition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6463" y="2400410"/>
            <a:ext cx="7094391" cy="2140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75813" y="4965943"/>
            <a:ext cx="8467428" cy="121343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254193">
              <a:lnSpc>
                <a:spcPct val="104900"/>
              </a:lnSpc>
              <a:spcBef>
                <a:spcPts val="198"/>
              </a:spcBef>
            </a:pPr>
            <a:r>
              <a:rPr sz="1883" spc="-10" dirty="0">
                <a:latin typeface="Arial"/>
                <a:cs typeface="Arial"/>
              </a:rPr>
              <a:t>M. </a:t>
            </a:r>
            <a:r>
              <a:rPr sz="1883" spc="-30" dirty="0">
                <a:latin typeface="Arial"/>
                <a:cs typeface="Arial"/>
              </a:rPr>
              <a:t>Bray </a:t>
            </a:r>
            <a:r>
              <a:rPr sz="1883" spc="-10" dirty="0">
                <a:latin typeface="Arial"/>
                <a:cs typeface="Arial"/>
              </a:rPr>
              <a:t>et al., </a:t>
            </a:r>
            <a:r>
              <a:rPr sz="1883" i="1" spc="10" dirty="0">
                <a:latin typeface="Arial"/>
                <a:cs typeface="Arial"/>
              </a:rPr>
              <a:t>Smart </a:t>
            </a:r>
            <a:r>
              <a:rPr sz="1883" i="1" dirty="0">
                <a:latin typeface="Arial"/>
                <a:cs typeface="Arial"/>
              </a:rPr>
              <a:t>particle </a:t>
            </a:r>
            <a:r>
              <a:rPr sz="1883" i="1" spc="-10" dirty="0">
                <a:latin typeface="Arial"/>
                <a:cs typeface="Arial"/>
              </a:rPr>
              <a:t>filtering </a:t>
            </a:r>
            <a:r>
              <a:rPr sz="1883" i="1" spc="-30" dirty="0">
                <a:latin typeface="Arial"/>
                <a:cs typeface="Arial"/>
              </a:rPr>
              <a:t>for </a:t>
            </a:r>
            <a:r>
              <a:rPr sz="1883" i="1" spc="-10" dirty="0">
                <a:latin typeface="Arial"/>
                <a:cs typeface="Arial"/>
              </a:rPr>
              <a:t>3D hand </a:t>
            </a:r>
            <a:r>
              <a:rPr sz="1883" i="1" spc="-20" dirty="0">
                <a:latin typeface="Arial"/>
                <a:cs typeface="Arial"/>
              </a:rPr>
              <a:t>tracking</a:t>
            </a:r>
            <a:r>
              <a:rPr sz="1883" spc="-20" dirty="0">
                <a:latin typeface="Arial"/>
                <a:cs typeface="Arial"/>
              </a:rPr>
              <a:t>, </a:t>
            </a:r>
            <a:r>
              <a:rPr sz="1883" spc="-10" dirty="0">
                <a:latin typeface="Arial"/>
                <a:cs typeface="Arial"/>
              </a:rPr>
              <a:t>in Proc. AFGR, </a:t>
            </a:r>
            <a:r>
              <a:rPr sz="1883" spc="-30" dirty="0">
                <a:latin typeface="Arial"/>
                <a:cs typeface="Arial"/>
              </a:rPr>
              <a:t>pp.  </a:t>
            </a:r>
            <a:r>
              <a:rPr sz="1883" spc="-10" dirty="0">
                <a:latin typeface="Arial"/>
                <a:cs typeface="Arial"/>
              </a:rPr>
              <a:t>675–680,</a:t>
            </a:r>
            <a:r>
              <a:rPr sz="1883" spc="-2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(2004)</a:t>
            </a:r>
            <a:endParaRPr sz="188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83">
              <a:latin typeface="Arial"/>
              <a:cs typeface="Arial"/>
            </a:endParaRPr>
          </a:p>
          <a:p>
            <a:pPr marL="25168"/>
            <a:r>
              <a:rPr sz="1883" spc="-10" dirty="0">
                <a:latin typeface="Arial"/>
                <a:cs typeface="Arial"/>
              </a:rPr>
              <a:t>M. </a:t>
            </a:r>
            <a:r>
              <a:rPr sz="1883" spc="-149" dirty="0">
                <a:latin typeface="Arial"/>
                <a:cs typeface="Arial"/>
              </a:rPr>
              <a:t>F. </a:t>
            </a:r>
            <a:r>
              <a:rPr sz="1883" spc="-10" dirty="0">
                <a:latin typeface="Arial"/>
                <a:cs typeface="Arial"/>
              </a:rPr>
              <a:t>Ho et al., </a:t>
            </a:r>
            <a:r>
              <a:rPr sz="1883" i="1" spc="-10" dirty="0">
                <a:latin typeface="Arial"/>
                <a:cs typeface="Arial"/>
              </a:rPr>
              <a:t>A multi-view vision-based hand motion capturing system</a:t>
            </a:r>
            <a:r>
              <a:rPr sz="1883" spc="-10" dirty="0">
                <a:latin typeface="Arial"/>
                <a:cs typeface="Arial"/>
              </a:rPr>
              <a:t>,</a:t>
            </a:r>
            <a:r>
              <a:rPr sz="1883" spc="-11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Pattern</a:t>
            </a:r>
            <a:endParaRPr sz="188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5813" y="6196342"/>
            <a:ext cx="4314877" cy="302465"/>
          </a:xfrm>
          <a:prstGeom prst="rect">
            <a:avLst/>
          </a:prstGeom>
        </p:spPr>
        <p:txBody>
          <a:bodyPr vert="horz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883" spc="-10" dirty="0">
                <a:latin typeface="Arial"/>
                <a:cs typeface="Arial"/>
              </a:rPr>
              <a:t>Recognition, 44 (2), pp ; 443–453</a:t>
            </a:r>
            <a:r>
              <a:rPr sz="1883" spc="-208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(2011)</a:t>
            </a:r>
            <a:endParaRPr sz="1883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18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12" y="262549"/>
            <a:ext cx="7903472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Applications </a:t>
            </a:r>
            <a:r>
              <a:rPr dirty="0"/>
              <a:t>in </a:t>
            </a:r>
            <a:r>
              <a:rPr spc="10" dirty="0"/>
              <a:t>Computer</a:t>
            </a:r>
            <a:r>
              <a:rPr spc="-129" dirty="0"/>
              <a:t> </a:t>
            </a:r>
            <a:r>
              <a:rPr spc="10" dirty="0"/>
              <a:t>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426188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3" y="770354"/>
            <a:ext cx="8583196" cy="8639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b="1" spc="40" dirty="0">
                <a:latin typeface="Arial"/>
                <a:cs typeface="Arial"/>
              </a:rPr>
              <a:t>Image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Restoration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902"/>
              </a:spcBef>
            </a:pPr>
            <a:r>
              <a:rPr sz="1982" spc="20" dirty="0">
                <a:latin typeface="Arial"/>
                <a:cs typeface="Arial"/>
              </a:rPr>
              <a:t>Particle filters </a:t>
            </a:r>
            <a:r>
              <a:rPr sz="1982" spc="10" dirty="0">
                <a:latin typeface="Arial"/>
                <a:cs typeface="Arial"/>
              </a:rPr>
              <a:t>have </a:t>
            </a:r>
            <a:r>
              <a:rPr sz="1982" spc="40" dirty="0">
                <a:latin typeface="Arial"/>
                <a:cs typeface="Arial"/>
              </a:rPr>
              <a:t>been </a:t>
            </a:r>
            <a:r>
              <a:rPr sz="1982" spc="30" dirty="0">
                <a:latin typeface="Arial"/>
                <a:cs typeface="Arial"/>
              </a:rPr>
              <a:t>used </a:t>
            </a:r>
            <a:r>
              <a:rPr sz="1982" dirty="0">
                <a:latin typeface="Arial"/>
                <a:cs typeface="Arial"/>
              </a:rPr>
              <a:t>for </a:t>
            </a:r>
            <a:r>
              <a:rPr sz="1982" spc="30" dirty="0">
                <a:latin typeface="Arial"/>
                <a:cs typeface="Arial"/>
              </a:rPr>
              <a:t>image enhancement </a:t>
            </a:r>
            <a:r>
              <a:rPr sz="1982" spc="40" dirty="0">
                <a:latin typeface="Arial"/>
                <a:cs typeface="Arial"/>
              </a:rPr>
              <a:t>and</a:t>
            </a:r>
            <a:r>
              <a:rPr sz="1982" spc="14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denoising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455" y="2073643"/>
            <a:ext cx="5989779" cy="1647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75813" y="4442421"/>
            <a:ext cx="8605846" cy="160667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04900"/>
              </a:lnSpc>
              <a:spcBef>
                <a:spcPts val="198"/>
              </a:spcBef>
            </a:pPr>
            <a:r>
              <a:rPr sz="1883" spc="-10" dirty="0">
                <a:latin typeface="Arial"/>
                <a:cs typeface="Arial"/>
              </a:rPr>
              <a:t>N. Azzabou, N. </a:t>
            </a:r>
            <a:r>
              <a:rPr sz="1883" spc="-20" dirty="0">
                <a:latin typeface="Arial"/>
                <a:cs typeface="Arial"/>
              </a:rPr>
              <a:t>Paragios, </a:t>
            </a:r>
            <a:r>
              <a:rPr sz="1883" spc="-10" dirty="0">
                <a:latin typeface="Arial"/>
                <a:cs typeface="Arial"/>
              </a:rPr>
              <a:t>and </a:t>
            </a:r>
            <a:r>
              <a:rPr sz="1883" spc="-149" dirty="0">
                <a:latin typeface="Arial"/>
                <a:cs typeface="Arial"/>
              </a:rPr>
              <a:t>F. </a:t>
            </a:r>
            <a:r>
              <a:rPr sz="1883" spc="-10" dirty="0">
                <a:latin typeface="Arial"/>
                <a:cs typeface="Arial"/>
              </a:rPr>
              <a:t>Guichard, </a:t>
            </a:r>
            <a:r>
              <a:rPr sz="1883" i="1" spc="-10" dirty="0">
                <a:latin typeface="Arial"/>
                <a:cs typeface="Arial"/>
              </a:rPr>
              <a:t>Image Reconstruction Using Particle  Filters and Multiple Hypotheses </a:t>
            </a:r>
            <a:r>
              <a:rPr sz="1883" i="1" spc="-40" dirty="0">
                <a:latin typeface="Arial"/>
                <a:cs typeface="Arial"/>
              </a:rPr>
              <a:t>Testing</a:t>
            </a:r>
            <a:r>
              <a:rPr sz="1883" spc="-40" dirty="0">
                <a:latin typeface="Arial"/>
                <a:cs typeface="Arial"/>
              </a:rPr>
              <a:t>, </a:t>
            </a:r>
            <a:r>
              <a:rPr sz="1883" spc="-10" dirty="0">
                <a:latin typeface="Arial"/>
                <a:cs typeface="Arial"/>
              </a:rPr>
              <a:t>IEEE </a:t>
            </a:r>
            <a:r>
              <a:rPr sz="1883" spc="-50" dirty="0">
                <a:latin typeface="Arial"/>
                <a:cs typeface="Arial"/>
              </a:rPr>
              <a:t>Trans. </a:t>
            </a:r>
            <a:r>
              <a:rPr sz="1883" spc="-10" dirty="0">
                <a:latin typeface="Arial"/>
                <a:cs typeface="Arial"/>
              </a:rPr>
              <a:t>on Image Processing, 19, 5,  1181–1190,</a:t>
            </a:r>
            <a:r>
              <a:rPr sz="1883" spc="-2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(2010)</a:t>
            </a:r>
            <a:endParaRPr sz="1883">
              <a:latin typeface="Arial"/>
              <a:cs typeface="Arial"/>
            </a:endParaRPr>
          </a:p>
          <a:p>
            <a:pPr>
              <a:spcBef>
                <a:spcPts val="59"/>
              </a:spcBef>
            </a:pPr>
            <a:endParaRPr sz="2378">
              <a:latin typeface="Arial"/>
              <a:cs typeface="Arial"/>
            </a:endParaRPr>
          </a:p>
          <a:p>
            <a:pPr marL="25168"/>
            <a:r>
              <a:rPr sz="1883" spc="-10" dirty="0">
                <a:latin typeface="Arial"/>
                <a:cs typeface="Arial"/>
              </a:rPr>
              <a:t>L. Xia, </a:t>
            </a:r>
            <a:r>
              <a:rPr sz="1883" i="1" spc="-10" dirty="0">
                <a:latin typeface="Arial"/>
                <a:cs typeface="Arial"/>
              </a:rPr>
              <a:t>Image restoration based on </a:t>
            </a:r>
            <a:r>
              <a:rPr sz="1883" i="1" dirty="0">
                <a:latin typeface="Arial"/>
                <a:cs typeface="Arial"/>
              </a:rPr>
              <a:t>particle </a:t>
            </a:r>
            <a:r>
              <a:rPr sz="1883" i="1" spc="-10" dirty="0">
                <a:latin typeface="Arial"/>
                <a:cs typeface="Arial"/>
              </a:rPr>
              <a:t>filters</a:t>
            </a:r>
            <a:r>
              <a:rPr sz="1883" spc="-10" dirty="0">
                <a:latin typeface="Arial"/>
                <a:cs typeface="Arial"/>
              </a:rPr>
              <a:t>, in Proc. </a:t>
            </a:r>
            <a:r>
              <a:rPr sz="1883" spc="-79" dirty="0">
                <a:latin typeface="Arial"/>
                <a:cs typeface="Arial"/>
              </a:rPr>
              <a:t>ICSP, </a:t>
            </a:r>
            <a:r>
              <a:rPr sz="1883" spc="-30" dirty="0">
                <a:latin typeface="Arial"/>
                <a:cs typeface="Arial"/>
              </a:rPr>
              <a:t>pp.</a:t>
            </a:r>
            <a:r>
              <a:rPr sz="1883" spc="226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1084–1087,</a:t>
            </a:r>
            <a:endParaRPr sz="188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5812" y="6053269"/>
            <a:ext cx="739909" cy="302465"/>
          </a:xfrm>
          <a:prstGeom prst="rect">
            <a:avLst/>
          </a:prstGeom>
        </p:spPr>
        <p:txBody>
          <a:bodyPr vert="horz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883" spc="-10" dirty="0">
                <a:latin typeface="Arial"/>
                <a:cs typeface="Arial"/>
              </a:rPr>
              <a:t>(2004)</a:t>
            </a:r>
            <a:endParaRPr sz="1883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19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-3210"/>
            <a:ext cx="2721604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 err="1"/>
              <a:t>Outl</a:t>
            </a:r>
            <a:r>
              <a:rPr lang="en-IN" spc="10" dirty="0" err="1"/>
              <a:t>i</a:t>
            </a:r>
            <a:r>
              <a:rPr spc="10" dirty="0"/>
              <a:t>ne</a:t>
            </a:r>
          </a:p>
        </p:txBody>
      </p:sp>
      <p:sp>
        <p:nvSpPr>
          <p:cNvPr id="3" name="object 3"/>
          <p:cNvSpPr/>
          <p:nvPr/>
        </p:nvSpPr>
        <p:spPr>
          <a:xfrm>
            <a:off x="1691855" y="1691320"/>
            <a:ext cx="354652" cy="35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91063" y="1720373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0951" y="1678145"/>
            <a:ext cx="1413126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1855" y="2423528"/>
            <a:ext cx="354652" cy="35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91063" y="245260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0951" y="2410351"/>
            <a:ext cx="3466750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General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Bayesian</a:t>
            </a:r>
            <a:r>
              <a:rPr sz="1982" spc="-12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Framework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1855" y="3155762"/>
            <a:ext cx="354652" cy="354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791063" y="3183002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0951" y="3142585"/>
            <a:ext cx="1702546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Particle</a:t>
            </a:r>
            <a:r>
              <a:rPr sz="1982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3333B2"/>
                </a:solidFill>
                <a:latin typeface="Arial"/>
                <a:cs typeface="Arial"/>
              </a:rPr>
              <a:t>Filters</a:t>
            </a:r>
            <a:endParaRPr sz="1982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1855" y="3887994"/>
            <a:ext cx="354652" cy="354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1791063" y="391704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14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0950" y="3874793"/>
            <a:ext cx="1794405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Visual</a:t>
            </a:r>
            <a:r>
              <a:rPr sz="1982" spc="-9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10" dirty="0">
                <a:solidFill>
                  <a:srgbClr val="3333B2"/>
                </a:solidFill>
                <a:latin typeface="Arial"/>
                <a:cs typeface="Arial"/>
              </a:rPr>
              <a:t>Tracking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91855" y="4620202"/>
            <a:ext cx="354652" cy="354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 txBox="1"/>
          <p:nvPr/>
        </p:nvSpPr>
        <p:spPr>
          <a:xfrm>
            <a:off x="1791063" y="4647444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0950" y="4607025"/>
            <a:ext cx="1341400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Conclusion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23" name="object 2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208553"/>
            <a:ext cx="7363481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Applications </a:t>
            </a:r>
            <a:r>
              <a:rPr dirty="0"/>
              <a:t>in </a:t>
            </a:r>
            <a:r>
              <a:rPr spc="10" dirty="0"/>
              <a:t>Computer</a:t>
            </a:r>
            <a:r>
              <a:rPr spc="-129" dirty="0"/>
              <a:t> </a:t>
            </a:r>
            <a:r>
              <a:rPr spc="10" dirty="0"/>
              <a:t>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480850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3" y="825042"/>
            <a:ext cx="7304714" cy="8639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b="1" spc="40" dirty="0">
                <a:latin typeface="Arial"/>
                <a:cs typeface="Arial"/>
              </a:rPr>
              <a:t>Shape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correpondence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902"/>
              </a:spcBef>
            </a:pPr>
            <a:r>
              <a:rPr sz="1982" spc="20" dirty="0">
                <a:latin typeface="Arial"/>
                <a:cs typeface="Arial"/>
              </a:rPr>
              <a:t>Particle filters </a:t>
            </a:r>
            <a:r>
              <a:rPr sz="1982" spc="30" dirty="0">
                <a:latin typeface="Arial"/>
                <a:cs typeface="Arial"/>
              </a:rPr>
              <a:t>can also </a:t>
            </a:r>
            <a:r>
              <a:rPr sz="1982" spc="40" dirty="0">
                <a:latin typeface="Arial"/>
                <a:cs typeface="Arial"/>
              </a:rPr>
              <a:t>be </a:t>
            </a:r>
            <a:r>
              <a:rPr sz="1982" spc="30" dirty="0">
                <a:latin typeface="Arial"/>
                <a:cs typeface="Arial"/>
              </a:rPr>
              <a:t>used </a:t>
            </a:r>
            <a:r>
              <a:rPr sz="1982" dirty="0">
                <a:latin typeface="Arial"/>
                <a:cs typeface="Arial"/>
              </a:rPr>
              <a:t>for </a:t>
            </a:r>
            <a:r>
              <a:rPr sz="1982" spc="30" dirty="0">
                <a:latin typeface="Arial"/>
                <a:cs typeface="Arial"/>
              </a:rPr>
              <a:t>shape</a:t>
            </a:r>
            <a:r>
              <a:rPr sz="1982" spc="11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correspondence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7896" y="2118402"/>
            <a:ext cx="7017899" cy="2745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75812" y="5563911"/>
            <a:ext cx="8186816" cy="683863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18900"/>
              </a:lnSpc>
              <a:spcBef>
                <a:spcPts val="198"/>
              </a:spcBef>
            </a:pPr>
            <a:r>
              <a:rPr sz="1883" spc="-10" dirty="0">
                <a:latin typeface="Arial"/>
                <a:cs typeface="Arial"/>
              </a:rPr>
              <a:t>R. Lakaemper and M. Sobel, </a:t>
            </a:r>
            <a:r>
              <a:rPr sz="1883" i="1" spc="-10" dirty="0">
                <a:latin typeface="Arial"/>
                <a:cs typeface="Arial"/>
              </a:rPr>
              <a:t>Correspondences between </a:t>
            </a:r>
            <a:r>
              <a:rPr sz="1883" i="1" spc="10" dirty="0">
                <a:latin typeface="Arial"/>
                <a:cs typeface="Arial"/>
              </a:rPr>
              <a:t>parts </a:t>
            </a:r>
            <a:r>
              <a:rPr sz="1883" i="1" spc="-10" dirty="0">
                <a:latin typeface="Arial"/>
                <a:cs typeface="Arial"/>
              </a:rPr>
              <a:t>of shapes with  </a:t>
            </a:r>
            <a:r>
              <a:rPr sz="1883" i="1" dirty="0">
                <a:latin typeface="Arial"/>
                <a:cs typeface="Arial"/>
              </a:rPr>
              <a:t>particle </a:t>
            </a:r>
            <a:r>
              <a:rPr sz="1883" i="1" spc="-10" dirty="0">
                <a:latin typeface="Arial"/>
                <a:cs typeface="Arial"/>
              </a:rPr>
              <a:t>filters</a:t>
            </a:r>
            <a:r>
              <a:rPr sz="1883" spc="-10" dirty="0">
                <a:latin typeface="Arial"/>
                <a:cs typeface="Arial"/>
              </a:rPr>
              <a:t>, in Proc. CVPR, </a:t>
            </a:r>
            <a:r>
              <a:rPr sz="1883" spc="-30" dirty="0">
                <a:latin typeface="Arial"/>
                <a:cs typeface="Arial"/>
              </a:rPr>
              <a:t>pp. </a:t>
            </a:r>
            <a:r>
              <a:rPr sz="1883" spc="-10" dirty="0">
                <a:latin typeface="Arial"/>
                <a:cs typeface="Arial"/>
              </a:rPr>
              <a:t>1–8,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(2008)</a:t>
            </a:r>
            <a:endParaRPr sz="1883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2" name="object 12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4" name="object 14"/>
          <p:cNvSpPr txBox="1"/>
          <p:nvPr/>
        </p:nvSpPr>
        <p:spPr>
          <a:xfrm>
            <a:off x="9965800" y="6611765"/>
            <a:ext cx="56751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21 /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110</a:t>
            </a:r>
            <a:endParaRPr sz="109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479" y="195108"/>
            <a:ext cx="7452712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Applications </a:t>
            </a:r>
            <a:r>
              <a:rPr dirty="0"/>
              <a:t>in </a:t>
            </a:r>
            <a:r>
              <a:rPr spc="10" dirty="0"/>
              <a:t>Computer</a:t>
            </a:r>
            <a:r>
              <a:rPr spc="-129" dirty="0"/>
              <a:t> </a:t>
            </a:r>
            <a:r>
              <a:rPr spc="10" dirty="0"/>
              <a:t>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396390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2" y="740555"/>
            <a:ext cx="8274901" cy="1181477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b="1" spc="40" dirty="0">
                <a:latin typeface="Arial"/>
                <a:cs typeface="Arial"/>
              </a:rPr>
              <a:t>Robot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Navigation</a:t>
            </a:r>
            <a:endParaRPr sz="1982">
              <a:latin typeface="Arial"/>
              <a:cs typeface="Arial"/>
            </a:endParaRPr>
          </a:p>
          <a:p>
            <a:pPr marL="573821" marR="10067">
              <a:lnSpc>
                <a:spcPct val="112900"/>
              </a:lnSpc>
              <a:spcBef>
                <a:spcPts val="595"/>
              </a:spcBef>
            </a:pPr>
            <a:r>
              <a:rPr sz="1982" spc="20" dirty="0">
                <a:latin typeface="Arial"/>
                <a:cs typeface="Arial"/>
              </a:rPr>
              <a:t>Particle filters </a:t>
            </a:r>
            <a:r>
              <a:rPr sz="1982" spc="30" dirty="0">
                <a:latin typeface="Arial"/>
                <a:cs typeface="Arial"/>
              </a:rPr>
              <a:t>are now used as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dirty="0">
                <a:latin typeface="Arial"/>
                <a:cs typeface="Arial"/>
              </a:rPr>
              <a:t>key </a:t>
            </a:r>
            <a:r>
              <a:rPr sz="1982" spc="30" dirty="0">
                <a:latin typeface="Arial"/>
                <a:cs typeface="Arial"/>
              </a:rPr>
              <a:t>technique </a:t>
            </a:r>
            <a:r>
              <a:rPr sz="1982" dirty="0">
                <a:latin typeface="Arial"/>
                <a:cs typeface="Arial"/>
              </a:rPr>
              <a:t>for </a:t>
            </a:r>
            <a:r>
              <a:rPr sz="1982" spc="20" dirty="0">
                <a:latin typeface="Arial"/>
                <a:cs typeface="Arial"/>
              </a:rPr>
              <a:t>localization </a:t>
            </a:r>
            <a:r>
              <a:rPr sz="1982" spc="40" dirty="0">
                <a:latin typeface="Arial"/>
                <a:cs typeface="Arial"/>
              </a:rPr>
              <a:t>and  </a:t>
            </a:r>
            <a:r>
              <a:rPr sz="1982" spc="30" dirty="0">
                <a:latin typeface="Arial"/>
                <a:cs typeface="Arial"/>
              </a:rPr>
              <a:t>mapping problems </a:t>
            </a:r>
            <a:r>
              <a:rPr sz="1982" spc="20" dirty="0">
                <a:latin typeface="Arial"/>
                <a:cs typeface="Arial"/>
              </a:rPr>
              <a:t>in </a:t>
            </a:r>
            <a:r>
              <a:rPr sz="1982" spc="30" dirty="0">
                <a:latin typeface="Arial"/>
                <a:cs typeface="Arial"/>
              </a:rPr>
              <a:t>mobile robot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navigation.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1328" y="2529697"/>
            <a:ext cx="2906623" cy="2265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25479" y="5181088"/>
            <a:ext cx="8502662" cy="122928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78020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The Simultaneous Localisation and Map Building (SLAM) problem requires that  the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probability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distribution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i="1" spc="30" dirty="0">
                <a:latin typeface="Arial"/>
                <a:cs typeface="Arial"/>
              </a:rPr>
              <a:t>P</a:t>
            </a:r>
            <a:r>
              <a:rPr sz="1982" spc="30" dirty="0">
                <a:latin typeface="Arial Black"/>
                <a:cs typeface="Arial Black"/>
              </a:rPr>
              <a:t>(</a:t>
            </a:r>
            <a:r>
              <a:rPr sz="1883" b="1" spc="30" dirty="0">
                <a:latin typeface="Arial"/>
                <a:cs typeface="Arial"/>
              </a:rPr>
              <a:t>x</a:t>
            </a:r>
            <a:r>
              <a:rPr sz="1932" i="1" spc="44" baseline="-12820" dirty="0">
                <a:latin typeface="Arial"/>
                <a:cs typeface="Arial"/>
              </a:rPr>
              <a:t>k</a:t>
            </a:r>
            <a:r>
              <a:rPr sz="1932" i="1" spc="-162" baseline="-12820" dirty="0">
                <a:latin typeface="Arial"/>
                <a:cs typeface="Arial"/>
              </a:rPr>
              <a:t> </a:t>
            </a:r>
            <a:r>
              <a:rPr sz="1982" spc="-119" dirty="0">
                <a:latin typeface="Arial Black"/>
                <a:cs typeface="Arial Black"/>
              </a:rPr>
              <a:t>;</a:t>
            </a:r>
            <a:r>
              <a:rPr sz="1982" spc="-327" dirty="0">
                <a:latin typeface="Arial Black"/>
                <a:cs typeface="Arial Black"/>
              </a:rPr>
              <a:t> </a:t>
            </a:r>
            <a:r>
              <a:rPr sz="1883" b="1" spc="-20" dirty="0">
                <a:latin typeface="Arial"/>
                <a:cs typeface="Arial"/>
              </a:rPr>
              <a:t>m</a:t>
            </a:r>
            <a:r>
              <a:rPr sz="1982" spc="-20" dirty="0">
                <a:latin typeface="FreeSans"/>
                <a:cs typeface="FreeSans"/>
              </a:rPr>
              <a:t>|</a:t>
            </a:r>
            <a:r>
              <a:rPr sz="1883" b="1" spc="-20" dirty="0">
                <a:latin typeface="Arial"/>
                <a:cs typeface="Arial"/>
              </a:rPr>
              <a:t>Z</a:t>
            </a:r>
            <a:r>
              <a:rPr sz="1932" spc="-30" baseline="-12820" dirty="0">
                <a:latin typeface="Arial"/>
                <a:cs typeface="Arial"/>
              </a:rPr>
              <a:t>0</a:t>
            </a:r>
            <a:r>
              <a:rPr sz="2081" spc="-30" baseline="-11904" dirty="0">
                <a:latin typeface="LM Sans 8"/>
                <a:cs typeface="LM Sans 8"/>
              </a:rPr>
              <a:t>:</a:t>
            </a:r>
            <a:r>
              <a:rPr sz="1932" i="1" spc="-30" baseline="-12820" dirty="0">
                <a:latin typeface="Arial"/>
                <a:cs typeface="Arial"/>
              </a:rPr>
              <a:t>k</a:t>
            </a:r>
            <a:r>
              <a:rPr sz="1932" i="1" spc="-149" baseline="-12820" dirty="0">
                <a:latin typeface="Arial"/>
                <a:cs typeface="Arial"/>
              </a:rPr>
              <a:t> </a:t>
            </a:r>
            <a:r>
              <a:rPr sz="1982" spc="-119" dirty="0">
                <a:latin typeface="Arial Black"/>
                <a:cs typeface="Arial Black"/>
              </a:rPr>
              <a:t>;</a:t>
            </a:r>
            <a:r>
              <a:rPr sz="1982" spc="-337" dirty="0">
                <a:latin typeface="Arial Black"/>
                <a:cs typeface="Arial Black"/>
              </a:rPr>
              <a:t> </a:t>
            </a:r>
            <a:r>
              <a:rPr sz="1883" b="1" dirty="0">
                <a:latin typeface="Arial"/>
                <a:cs typeface="Arial"/>
              </a:rPr>
              <a:t>U</a:t>
            </a:r>
            <a:r>
              <a:rPr sz="1932" baseline="-12820" dirty="0">
                <a:latin typeface="Arial"/>
                <a:cs typeface="Arial"/>
              </a:rPr>
              <a:t>0</a:t>
            </a:r>
            <a:r>
              <a:rPr sz="2081" baseline="-11904" dirty="0">
                <a:latin typeface="LM Sans 8"/>
                <a:cs typeface="LM Sans 8"/>
              </a:rPr>
              <a:t>:</a:t>
            </a:r>
            <a:r>
              <a:rPr sz="1932" i="1" baseline="-12820" dirty="0">
                <a:latin typeface="Arial"/>
                <a:cs typeface="Arial"/>
              </a:rPr>
              <a:t>k</a:t>
            </a:r>
            <a:r>
              <a:rPr sz="1932" i="1" spc="-149" baseline="-12820" dirty="0">
                <a:latin typeface="Arial"/>
                <a:cs typeface="Arial"/>
              </a:rPr>
              <a:t> </a:t>
            </a:r>
            <a:r>
              <a:rPr sz="1982" spc="-119" dirty="0">
                <a:latin typeface="Arial Black"/>
                <a:cs typeface="Arial Black"/>
              </a:rPr>
              <a:t>;</a:t>
            </a:r>
            <a:r>
              <a:rPr sz="1982" spc="-327" dirty="0">
                <a:latin typeface="Arial Black"/>
                <a:cs typeface="Arial Black"/>
              </a:rPr>
              <a:t> </a:t>
            </a:r>
            <a:r>
              <a:rPr sz="1883" b="1" spc="30" dirty="0">
                <a:latin typeface="Arial"/>
                <a:cs typeface="Arial"/>
              </a:rPr>
              <a:t>x</a:t>
            </a:r>
            <a:r>
              <a:rPr sz="1932" spc="44" baseline="-12820" dirty="0">
                <a:latin typeface="Arial"/>
                <a:cs typeface="Arial"/>
              </a:rPr>
              <a:t>0</a:t>
            </a:r>
            <a:r>
              <a:rPr sz="1982" spc="30" dirty="0">
                <a:latin typeface="Arial Black"/>
                <a:cs typeface="Arial Black"/>
              </a:rPr>
              <a:t>)</a:t>
            </a:r>
            <a:r>
              <a:rPr sz="1982" spc="-139" dirty="0">
                <a:latin typeface="Arial Black"/>
                <a:cs typeface="Arial Black"/>
              </a:rPr>
              <a:t> </a:t>
            </a:r>
            <a:r>
              <a:rPr sz="1883" spc="-10" dirty="0">
                <a:latin typeface="Arial"/>
                <a:cs typeface="Arial"/>
              </a:rPr>
              <a:t>be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computed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30" dirty="0">
                <a:latin typeface="Arial"/>
                <a:cs typeface="Arial"/>
              </a:rPr>
              <a:t>for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all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times</a:t>
            </a:r>
            <a:r>
              <a:rPr sz="1883" dirty="0">
                <a:latin typeface="Arial"/>
                <a:cs typeface="Arial"/>
              </a:rPr>
              <a:t> </a:t>
            </a:r>
            <a:r>
              <a:rPr sz="1883" i="1" spc="-10" dirty="0">
                <a:latin typeface="Arial"/>
                <a:cs typeface="Arial"/>
              </a:rPr>
              <a:t>k</a:t>
            </a:r>
            <a:r>
              <a:rPr sz="1883" i="1" spc="-287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.</a:t>
            </a:r>
            <a:endParaRPr sz="1883">
              <a:latin typeface="Arial"/>
              <a:cs typeface="Arial"/>
            </a:endParaRPr>
          </a:p>
          <a:p>
            <a:pPr marL="75503">
              <a:spcBef>
                <a:spcPts val="2467"/>
              </a:spcBef>
            </a:pPr>
            <a:r>
              <a:rPr sz="1883" spc="-30" dirty="0">
                <a:latin typeface="Arial"/>
                <a:cs typeface="Arial"/>
              </a:rPr>
              <a:t>S. </a:t>
            </a:r>
            <a:r>
              <a:rPr sz="1883" dirty="0">
                <a:latin typeface="Arial"/>
                <a:cs typeface="Arial"/>
              </a:rPr>
              <a:t>Thrun, </a:t>
            </a:r>
            <a:r>
              <a:rPr sz="1883" spc="-89" dirty="0">
                <a:latin typeface="Arial"/>
                <a:cs typeface="Arial"/>
              </a:rPr>
              <a:t>W. </a:t>
            </a:r>
            <a:r>
              <a:rPr sz="1883" spc="-10" dirty="0">
                <a:latin typeface="Arial"/>
                <a:cs typeface="Arial"/>
              </a:rPr>
              <a:t>Burgard and </a:t>
            </a:r>
            <a:r>
              <a:rPr sz="1883" spc="-79" dirty="0">
                <a:latin typeface="Arial"/>
                <a:cs typeface="Arial"/>
              </a:rPr>
              <a:t>D. </a:t>
            </a:r>
            <a:r>
              <a:rPr sz="1883" spc="-40" dirty="0">
                <a:latin typeface="Arial"/>
                <a:cs typeface="Arial"/>
              </a:rPr>
              <a:t>Fox, </a:t>
            </a:r>
            <a:r>
              <a:rPr sz="1883" i="1" spc="-10" dirty="0">
                <a:latin typeface="Arial"/>
                <a:cs typeface="Arial"/>
              </a:rPr>
              <a:t>Probabilistic Robotics</a:t>
            </a:r>
            <a:r>
              <a:rPr sz="1883" spc="-10" dirty="0">
                <a:latin typeface="Arial"/>
                <a:cs typeface="Arial"/>
              </a:rPr>
              <a:t>, The MIT Press,</a:t>
            </a:r>
            <a:r>
              <a:rPr sz="1883" spc="307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(2006)</a:t>
            </a:r>
            <a:endParaRPr sz="1883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2" name="object 12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21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309" y="435404"/>
            <a:ext cx="4129961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dirty="0"/>
              <a:t>Particle</a:t>
            </a:r>
            <a:r>
              <a:rPr spc="-99" dirty="0"/>
              <a:t> </a:t>
            </a:r>
            <a:r>
              <a:rPr spc="10" dirty="0"/>
              <a:t>Filters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936725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8227" y="2352937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68227" y="2769147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68227" y="3526346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5813" y="1280891"/>
            <a:ext cx="8542929" cy="2472087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spc="20" dirty="0">
                <a:latin typeface="Arial"/>
                <a:cs typeface="Arial"/>
              </a:rPr>
              <a:t>Why </a:t>
            </a:r>
            <a:r>
              <a:rPr sz="1982" spc="30" dirty="0">
                <a:latin typeface="Arial"/>
                <a:cs typeface="Arial"/>
              </a:rPr>
              <a:t>particle </a:t>
            </a:r>
            <a:r>
              <a:rPr sz="1982" spc="20" dirty="0">
                <a:latin typeface="Arial"/>
                <a:cs typeface="Arial"/>
              </a:rPr>
              <a:t>filters</a:t>
            </a:r>
            <a:r>
              <a:rPr sz="1982" spc="-226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  <a:p>
            <a:pPr marL="573821" marR="10067">
              <a:lnSpc>
                <a:spcPct val="137800"/>
              </a:lnSpc>
            </a:pPr>
            <a:r>
              <a:rPr sz="1982" spc="40" dirty="0">
                <a:latin typeface="Arial"/>
                <a:cs typeface="Arial"/>
              </a:rPr>
              <a:t>Kalman </a:t>
            </a:r>
            <a:r>
              <a:rPr sz="1982" spc="20" dirty="0">
                <a:latin typeface="Arial"/>
                <a:cs typeface="Arial"/>
              </a:rPr>
              <a:t>filter is limited </a:t>
            </a:r>
            <a:r>
              <a:rPr sz="1982" spc="30" dirty="0">
                <a:latin typeface="Arial"/>
                <a:cs typeface="Arial"/>
              </a:rPr>
              <a:t>to </a:t>
            </a:r>
            <a:r>
              <a:rPr sz="1982" spc="20" dirty="0">
                <a:latin typeface="Arial"/>
                <a:cs typeface="Arial"/>
              </a:rPr>
              <a:t>linear </a:t>
            </a:r>
            <a:r>
              <a:rPr sz="1982" spc="30" dirty="0">
                <a:latin typeface="Arial"/>
                <a:cs typeface="Arial"/>
              </a:rPr>
              <a:t>system with Gaussian noise  Extended </a:t>
            </a:r>
            <a:r>
              <a:rPr sz="1982" spc="40" dirty="0">
                <a:latin typeface="Arial"/>
                <a:cs typeface="Arial"/>
              </a:rPr>
              <a:t>KF and </a:t>
            </a:r>
            <a:r>
              <a:rPr sz="1982" spc="30" dirty="0">
                <a:latin typeface="Arial"/>
                <a:cs typeface="Arial"/>
              </a:rPr>
              <a:t>Unscented </a:t>
            </a:r>
            <a:r>
              <a:rPr sz="1982" spc="40" dirty="0">
                <a:latin typeface="Arial"/>
                <a:cs typeface="Arial"/>
              </a:rPr>
              <a:t>KF </a:t>
            </a:r>
            <a:r>
              <a:rPr sz="1982" spc="30" dirty="0">
                <a:latin typeface="Arial"/>
                <a:cs typeface="Arial"/>
              </a:rPr>
              <a:t>are </a:t>
            </a:r>
            <a:r>
              <a:rPr sz="1982" spc="20" dirty="0">
                <a:latin typeface="Arial"/>
                <a:cs typeface="Arial"/>
              </a:rPr>
              <a:t>limited </a:t>
            </a:r>
            <a:r>
              <a:rPr sz="1982" spc="30" dirty="0">
                <a:latin typeface="Arial"/>
                <a:cs typeface="Arial"/>
              </a:rPr>
              <a:t>to Gaussian</a:t>
            </a:r>
            <a:r>
              <a:rPr sz="1982" spc="13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distributions</a:t>
            </a:r>
            <a:endParaRPr sz="1982">
              <a:latin typeface="Arial"/>
              <a:cs typeface="Arial"/>
            </a:endParaRPr>
          </a:p>
          <a:p>
            <a:pPr marL="573821" marR="1053264">
              <a:lnSpc>
                <a:spcPct val="112900"/>
              </a:lnSpc>
              <a:spcBef>
                <a:spcPts val="595"/>
              </a:spcBef>
            </a:pPr>
            <a:r>
              <a:rPr sz="1982" spc="30" dirty="0">
                <a:latin typeface="Arial"/>
                <a:cs typeface="Arial"/>
              </a:rPr>
              <a:t>Many </a:t>
            </a:r>
            <a:r>
              <a:rPr sz="1982" spc="20" dirty="0">
                <a:latin typeface="Arial"/>
                <a:cs typeface="Arial"/>
              </a:rPr>
              <a:t>practical </a:t>
            </a:r>
            <a:r>
              <a:rPr sz="1982" spc="30" dirty="0">
                <a:latin typeface="Arial"/>
                <a:cs typeface="Arial"/>
              </a:rPr>
              <a:t>problems show </a:t>
            </a:r>
            <a:r>
              <a:rPr sz="1982" spc="40" dirty="0">
                <a:latin typeface="Arial"/>
                <a:cs typeface="Arial"/>
              </a:rPr>
              <a:t>non </a:t>
            </a:r>
            <a:r>
              <a:rPr sz="1982" spc="20" dirty="0">
                <a:latin typeface="Arial"/>
                <a:cs typeface="Arial"/>
              </a:rPr>
              <a:t>linear </a:t>
            </a:r>
            <a:r>
              <a:rPr sz="1982" spc="30" dirty="0">
                <a:latin typeface="Arial"/>
                <a:cs typeface="Arial"/>
              </a:rPr>
              <a:t>dynamics </a:t>
            </a:r>
            <a:r>
              <a:rPr sz="1982" spc="40" dirty="0">
                <a:latin typeface="Arial"/>
                <a:cs typeface="Arial"/>
              </a:rPr>
              <a:t>and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non  </a:t>
            </a:r>
            <a:r>
              <a:rPr sz="1982" spc="30" dirty="0">
                <a:latin typeface="Arial"/>
                <a:cs typeface="Arial"/>
              </a:rPr>
              <a:t>Gaussian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noises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902"/>
              </a:spcBef>
            </a:pPr>
            <a:r>
              <a:rPr sz="1982" spc="10" dirty="0">
                <a:latin typeface="Arial"/>
                <a:cs typeface="Arial"/>
              </a:rPr>
              <a:t>We </a:t>
            </a:r>
            <a:r>
              <a:rPr sz="1982" spc="30" dirty="0">
                <a:latin typeface="Arial"/>
                <a:cs typeface="Arial"/>
              </a:rPr>
              <a:t>often </a:t>
            </a:r>
            <a:r>
              <a:rPr sz="1982" spc="20" dirty="0">
                <a:latin typeface="Arial"/>
                <a:cs typeface="Arial"/>
              </a:rPr>
              <a:t>find </a:t>
            </a:r>
            <a:r>
              <a:rPr sz="1982" spc="30" dirty="0">
                <a:latin typeface="Arial"/>
                <a:cs typeface="Arial"/>
              </a:rPr>
              <a:t>multi-modal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distributions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00309" y="4312461"/>
            <a:ext cx="8888975" cy="1277224"/>
            <a:chOff x="86854" y="2176195"/>
            <a:chExt cx="4485640" cy="644525"/>
          </a:xfrm>
        </p:grpSpPr>
        <p:sp>
          <p:nvSpPr>
            <p:cNvPr id="9" name="object 9"/>
            <p:cNvSpPr/>
            <p:nvPr/>
          </p:nvSpPr>
          <p:spPr>
            <a:xfrm>
              <a:off x="86854" y="2176195"/>
              <a:ext cx="4434840" cy="197485"/>
            </a:xfrm>
            <a:custGeom>
              <a:avLst/>
              <a:gdLst/>
              <a:ahLst/>
              <a:cxnLst/>
              <a:rect l="l" t="t" r="r" b="b"/>
              <a:pathLst>
                <a:path w="4434840" h="197485">
                  <a:moveTo>
                    <a:pt x="438353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7332"/>
                  </a:lnTo>
                  <a:lnTo>
                    <a:pt x="4434332" y="197332"/>
                  </a:lnTo>
                  <a:lnTo>
                    <a:pt x="4434332" y="50800"/>
                  </a:lnTo>
                  <a:lnTo>
                    <a:pt x="4430324" y="31075"/>
                  </a:lnTo>
                  <a:lnTo>
                    <a:pt x="4419410" y="14922"/>
                  </a:lnTo>
                  <a:lnTo>
                    <a:pt x="4403257" y="4008"/>
                  </a:lnTo>
                  <a:lnTo>
                    <a:pt x="43835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55" y="2360866"/>
              <a:ext cx="4434331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655" y="2719057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455" y="2706357"/>
              <a:ext cx="438348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1187" y="2220429"/>
              <a:ext cx="50749" cy="4986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86854" y="2405150"/>
              <a:ext cx="4434840" cy="365125"/>
            </a:xfrm>
            <a:custGeom>
              <a:avLst/>
              <a:gdLst/>
              <a:ahLst/>
              <a:cxnLst/>
              <a:rect l="l" t="t" r="r" b="b"/>
              <a:pathLst>
                <a:path w="4434840" h="365125">
                  <a:moveTo>
                    <a:pt x="4434332" y="0"/>
                  </a:moveTo>
                  <a:lnTo>
                    <a:pt x="0" y="0"/>
                  </a:lnTo>
                  <a:lnTo>
                    <a:pt x="0" y="313907"/>
                  </a:lnTo>
                  <a:lnTo>
                    <a:pt x="4008" y="333631"/>
                  </a:lnTo>
                  <a:lnTo>
                    <a:pt x="14922" y="349784"/>
                  </a:lnTo>
                  <a:lnTo>
                    <a:pt x="31075" y="360699"/>
                  </a:lnTo>
                  <a:lnTo>
                    <a:pt x="50800" y="364707"/>
                  </a:lnTo>
                  <a:lnTo>
                    <a:pt x="4383532" y="364707"/>
                  </a:lnTo>
                  <a:lnTo>
                    <a:pt x="4403257" y="360699"/>
                  </a:lnTo>
                  <a:lnTo>
                    <a:pt x="4419410" y="349784"/>
                  </a:lnTo>
                  <a:lnTo>
                    <a:pt x="4430324" y="333631"/>
                  </a:lnTo>
                  <a:lnTo>
                    <a:pt x="4434332" y="313907"/>
                  </a:lnTo>
                  <a:lnTo>
                    <a:pt x="443433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1187" y="2258522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4795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1187" y="22458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1187" y="22331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1187" y="22204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5813" y="4179177"/>
            <a:ext cx="8505178" cy="1196569"/>
          </a:xfrm>
          <a:prstGeom prst="rect">
            <a:avLst/>
          </a:prstGeom>
        </p:spPr>
        <p:txBody>
          <a:bodyPr vert="horz" wrap="square" lIns="0" tIns="134643" rIns="0" bIns="0" rtlCol="0">
            <a:spAutoFit/>
          </a:bodyPr>
          <a:lstStyle/>
          <a:p>
            <a:pPr marL="25168">
              <a:spcBef>
                <a:spcPts val="1060"/>
              </a:spcBef>
            </a:pPr>
            <a:r>
              <a:rPr sz="2180" spc="-1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218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80" spc="30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endParaRPr sz="2180">
              <a:latin typeface="Arial"/>
              <a:cs typeface="Arial"/>
            </a:endParaRPr>
          </a:p>
          <a:p>
            <a:pPr marL="25168" marR="10067">
              <a:lnSpc>
                <a:spcPct val="112900"/>
              </a:lnSpc>
              <a:spcBef>
                <a:spcPts val="515"/>
              </a:spcBef>
            </a:pPr>
            <a:r>
              <a:rPr sz="1982" spc="30" dirty="0">
                <a:latin typeface="Arial"/>
                <a:cs typeface="Arial"/>
              </a:rPr>
              <a:t>Find </a:t>
            </a:r>
            <a:r>
              <a:rPr sz="1982" spc="40" dirty="0">
                <a:latin typeface="Arial"/>
                <a:cs typeface="Arial"/>
              </a:rPr>
              <a:t>an </a:t>
            </a:r>
            <a:r>
              <a:rPr sz="1982" spc="20" dirty="0">
                <a:latin typeface="Arial"/>
                <a:cs typeface="Arial"/>
              </a:rPr>
              <a:t>approximate </a:t>
            </a:r>
            <a:r>
              <a:rPr sz="1982" spc="30" dirty="0">
                <a:latin typeface="Arial"/>
                <a:cs typeface="Arial"/>
              </a:rPr>
              <a:t>solution using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20" dirty="0">
                <a:latin typeface="Arial"/>
                <a:cs typeface="Arial"/>
              </a:rPr>
              <a:t>complex </a:t>
            </a:r>
            <a:r>
              <a:rPr sz="1982" spc="30" dirty="0">
                <a:latin typeface="Arial"/>
                <a:cs typeface="Arial"/>
              </a:rPr>
              <a:t>model </a:t>
            </a:r>
            <a:r>
              <a:rPr sz="1982" spc="20" dirty="0">
                <a:latin typeface="Arial"/>
                <a:cs typeface="Arial"/>
              </a:rPr>
              <a:t>rather </a:t>
            </a:r>
            <a:r>
              <a:rPr sz="1982" spc="30" dirty="0">
                <a:latin typeface="Arial"/>
                <a:cs typeface="Arial"/>
              </a:rPr>
              <a:t>than </a:t>
            </a:r>
            <a:r>
              <a:rPr sz="1982" spc="40" dirty="0">
                <a:latin typeface="Arial"/>
                <a:cs typeface="Arial"/>
              </a:rPr>
              <a:t>an </a:t>
            </a:r>
            <a:r>
              <a:rPr sz="1982" spc="20" dirty="0">
                <a:latin typeface="Arial"/>
                <a:cs typeface="Arial"/>
              </a:rPr>
              <a:t>exact  </a:t>
            </a:r>
            <a:r>
              <a:rPr sz="1982" spc="30" dirty="0">
                <a:latin typeface="Arial"/>
                <a:cs typeface="Arial"/>
              </a:rPr>
              <a:t>solution using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simplified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model.</a:t>
            </a:r>
            <a:endParaRPr sz="1982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25" name="object 25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22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281" y="234640"/>
            <a:ext cx="4104204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dirty="0"/>
              <a:t>Particle</a:t>
            </a:r>
            <a:r>
              <a:rPr spc="-99" dirty="0"/>
              <a:t> </a:t>
            </a:r>
            <a:r>
              <a:rPr spc="10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5812" y="1126334"/>
            <a:ext cx="267273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latin typeface="Arial"/>
                <a:cs typeface="Arial"/>
              </a:rPr>
              <a:t>Muti-modal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distribution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1383" y="1838923"/>
            <a:ext cx="4726994" cy="182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5812" y="4923660"/>
            <a:ext cx="8637305" cy="105565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12900"/>
              </a:lnSpc>
              <a:spcBef>
                <a:spcPts val="178"/>
              </a:spcBef>
            </a:pP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Gaussian </a:t>
            </a:r>
            <a:r>
              <a:rPr sz="1982" spc="20" dirty="0">
                <a:latin typeface="Arial"/>
                <a:cs typeface="Arial"/>
              </a:rPr>
              <a:t>distribution is </a:t>
            </a:r>
            <a:r>
              <a:rPr sz="1982" spc="30" dirty="0">
                <a:latin typeface="Arial"/>
                <a:cs typeface="Arial"/>
              </a:rPr>
              <a:t>unimodal </a:t>
            </a:r>
            <a:r>
              <a:rPr sz="1982" spc="40" dirty="0">
                <a:latin typeface="Arial"/>
                <a:cs typeface="Arial"/>
              </a:rPr>
              <a:t>and </a:t>
            </a:r>
            <a:r>
              <a:rPr sz="1982" spc="20" dirty="0">
                <a:latin typeface="Arial"/>
                <a:cs typeface="Arial"/>
              </a:rPr>
              <a:t>verifies : </a:t>
            </a:r>
            <a:r>
              <a:rPr sz="1982" spc="40" dirty="0">
                <a:latin typeface="Arial"/>
                <a:cs typeface="Arial"/>
              </a:rPr>
              <a:t>mode = mean = </a:t>
            </a:r>
            <a:r>
              <a:rPr sz="1982" spc="30" dirty="0">
                <a:latin typeface="Arial"/>
                <a:cs typeface="Arial"/>
              </a:rPr>
              <a:t>median  </a:t>
            </a:r>
            <a:r>
              <a:rPr sz="1982" spc="10" dirty="0">
                <a:latin typeface="Arial"/>
                <a:cs typeface="Arial"/>
              </a:rPr>
              <a:t>For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multimodal </a:t>
            </a:r>
            <a:r>
              <a:rPr sz="1982" spc="20" dirty="0">
                <a:latin typeface="Arial"/>
                <a:cs typeface="Arial"/>
              </a:rPr>
              <a:t>distribution, </a:t>
            </a:r>
            <a:r>
              <a:rPr sz="1982" spc="30" dirty="0">
                <a:latin typeface="Arial"/>
                <a:cs typeface="Arial"/>
              </a:rPr>
              <a:t>the mode, </a:t>
            </a:r>
            <a:r>
              <a:rPr sz="1982" spc="40" dirty="0">
                <a:latin typeface="Arial"/>
                <a:cs typeface="Arial"/>
              </a:rPr>
              <a:t>mean and </a:t>
            </a:r>
            <a:r>
              <a:rPr sz="1982" spc="30" dirty="0">
                <a:latin typeface="Arial"/>
                <a:cs typeface="Arial"/>
              </a:rPr>
              <a:t>median </a:t>
            </a:r>
            <a:r>
              <a:rPr sz="1982" spc="40" dirty="0">
                <a:latin typeface="Arial"/>
                <a:cs typeface="Arial"/>
              </a:rPr>
              <a:t>do </a:t>
            </a:r>
            <a:r>
              <a:rPr sz="1982" spc="30" dirty="0">
                <a:latin typeface="Arial"/>
                <a:cs typeface="Arial"/>
              </a:rPr>
              <a:t>not</a:t>
            </a:r>
            <a:r>
              <a:rPr sz="1982" spc="-327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coincide.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307"/>
              </a:spcBef>
            </a:pPr>
            <a:r>
              <a:rPr sz="1982" spc="40" dirty="0">
                <a:latin typeface="Arial"/>
                <a:cs typeface="Arial"/>
              </a:rPr>
              <a:t>=&gt; Kalman </a:t>
            </a:r>
            <a:r>
              <a:rPr sz="1982" spc="10" dirty="0">
                <a:latin typeface="Arial"/>
                <a:cs typeface="Arial"/>
              </a:rPr>
              <a:t>Filter, </a:t>
            </a:r>
            <a:r>
              <a:rPr sz="1982" dirty="0">
                <a:latin typeface="Arial"/>
                <a:cs typeface="Arial"/>
              </a:rPr>
              <a:t>clearly, </a:t>
            </a:r>
            <a:r>
              <a:rPr sz="1982" spc="20" dirty="0">
                <a:latin typeface="Arial"/>
                <a:cs typeface="Arial"/>
              </a:rPr>
              <a:t>is </a:t>
            </a:r>
            <a:r>
              <a:rPr sz="1982" spc="30" dirty="0">
                <a:latin typeface="Arial"/>
                <a:cs typeface="Arial"/>
              </a:rPr>
              <a:t>not </a:t>
            </a:r>
            <a:r>
              <a:rPr sz="1982" spc="20" dirty="0">
                <a:latin typeface="Arial"/>
                <a:cs typeface="Arial"/>
              </a:rPr>
              <a:t>suitable </a:t>
            </a:r>
            <a:r>
              <a:rPr sz="1982" dirty="0">
                <a:latin typeface="Arial"/>
                <a:cs typeface="Arial"/>
              </a:rPr>
              <a:t>for </a:t>
            </a:r>
            <a:r>
              <a:rPr sz="1982" spc="30" dirty="0">
                <a:latin typeface="Arial"/>
                <a:cs typeface="Arial"/>
              </a:rPr>
              <a:t>multi-modal</a:t>
            </a:r>
            <a:r>
              <a:rPr sz="1982" spc="20" dirty="0">
                <a:latin typeface="Arial"/>
                <a:cs typeface="Arial"/>
              </a:rPr>
              <a:t> distributions.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01498"/>
            <a:ext cx="9131836" cy="247895"/>
            <a:chOff x="0" y="3331311"/>
            <a:chExt cx="4608195" cy="125095"/>
          </a:xfrm>
        </p:grpSpPr>
        <p:sp>
          <p:nvSpPr>
            <p:cNvPr id="7" name="object 7"/>
            <p:cNvSpPr/>
            <p:nvPr/>
          </p:nvSpPr>
          <p:spPr>
            <a:xfrm>
              <a:off x="0" y="3331311"/>
              <a:ext cx="1536065" cy="125095"/>
            </a:xfrm>
            <a:custGeom>
              <a:avLst/>
              <a:gdLst/>
              <a:ahLst/>
              <a:cxnLst/>
              <a:rect l="l" t="t" r="r" b="b"/>
              <a:pathLst>
                <a:path w="1536065" h="125095">
                  <a:moveTo>
                    <a:pt x="1535976" y="0"/>
                  </a:moveTo>
                  <a:lnTo>
                    <a:pt x="0" y="0"/>
                  </a:lnTo>
                  <a:lnTo>
                    <a:pt x="0" y="124688"/>
                  </a:lnTo>
                  <a:lnTo>
                    <a:pt x="1535976" y="12468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31311"/>
              <a:ext cx="1536065" cy="125095"/>
            </a:xfrm>
            <a:custGeom>
              <a:avLst/>
              <a:gdLst/>
              <a:ahLst/>
              <a:cxnLst/>
              <a:rect l="l" t="t" r="r" b="b"/>
              <a:pathLst>
                <a:path w="1536064" h="125095">
                  <a:moveTo>
                    <a:pt x="1535976" y="0"/>
                  </a:moveTo>
                  <a:lnTo>
                    <a:pt x="0" y="0"/>
                  </a:lnTo>
                  <a:lnTo>
                    <a:pt x="0" y="124688"/>
                  </a:lnTo>
                  <a:lnTo>
                    <a:pt x="1535976" y="12468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31311"/>
              <a:ext cx="1536065" cy="125095"/>
            </a:xfrm>
            <a:custGeom>
              <a:avLst/>
              <a:gdLst/>
              <a:ahLst/>
              <a:cxnLst/>
              <a:rect l="l" t="t" r="r" b="b"/>
              <a:pathLst>
                <a:path w="1536064" h="125095">
                  <a:moveTo>
                    <a:pt x="1535976" y="0"/>
                  </a:moveTo>
                  <a:lnTo>
                    <a:pt x="0" y="0"/>
                  </a:lnTo>
                  <a:lnTo>
                    <a:pt x="0" y="124688"/>
                  </a:lnTo>
                  <a:lnTo>
                    <a:pt x="1535976" y="12468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1" name="object 11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23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68227" y="2106324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8227" y="2522536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68227" y="2938747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68227" y="3354959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5812" y="1300093"/>
            <a:ext cx="6608847" cy="227957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573821" marR="10067" indent="-549912">
              <a:lnSpc>
                <a:spcPct val="162700"/>
              </a:lnSpc>
              <a:spcBef>
                <a:spcPts val="178"/>
              </a:spcBef>
            </a:pPr>
            <a:r>
              <a:rPr sz="1982" spc="20" dirty="0">
                <a:latin typeface="Arial"/>
                <a:cs typeface="Arial"/>
              </a:rPr>
              <a:t>Particle Filters </a:t>
            </a:r>
            <a:r>
              <a:rPr sz="1982" spc="30" dirty="0">
                <a:latin typeface="Arial"/>
                <a:cs typeface="Arial"/>
              </a:rPr>
              <a:t>(PF) are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10" dirty="0">
                <a:latin typeface="Arial"/>
                <a:cs typeface="Arial"/>
              </a:rPr>
              <a:t>family </a:t>
            </a:r>
            <a:r>
              <a:rPr sz="1982" spc="30" dirty="0">
                <a:latin typeface="Arial"/>
                <a:cs typeface="Arial"/>
              </a:rPr>
              <a:t>of methods often called </a:t>
            </a:r>
            <a:r>
              <a:rPr sz="1982" spc="20" dirty="0">
                <a:latin typeface="Arial"/>
                <a:cs typeface="Arial"/>
              </a:rPr>
              <a:t>:  </a:t>
            </a:r>
            <a:r>
              <a:rPr sz="1982" spc="30" dirty="0">
                <a:latin typeface="Arial"/>
                <a:cs typeface="Arial"/>
              </a:rPr>
              <a:t>condensation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algorithms</a:t>
            </a:r>
            <a:endParaRPr sz="1982">
              <a:latin typeface="Arial"/>
              <a:cs typeface="Arial"/>
            </a:endParaRPr>
          </a:p>
          <a:p>
            <a:pPr marL="573821" marR="2260050">
              <a:lnSpc>
                <a:spcPct val="137800"/>
              </a:lnSpc>
            </a:pPr>
            <a:r>
              <a:rPr sz="1982" spc="30" dirty="0">
                <a:latin typeface="Arial"/>
                <a:cs typeface="Arial"/>
              </a:rPr>
              <a:t>sequential </a:t>
            </a:r>
            <a:r>
              <a:rPr sz="1982" spc="40" dirty="0">
                <a:latin typeface="Arial"/>
                <a:cs typeface="Arial"/>
              </a:rPr>
              <a:t>Monte Carlo</a:t>
            </a:r>
            <a:r>
              <a:rPr sz="1982" spc="-10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methods  bootstrap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filters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902"/>
              </a:spcBef>
            </a:pPr>
            <a:r>
              <a:rPr sz="1982" spc="30" dirty="0">
                <a:latin typeface="Arial"/>
                <a:cs typeface="Arial"/>
              </a:rPr>
              <a:t>etc</a:t>
            </a:r>
            <a:endParaRPr sz="19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5813" y="4395405"/>
            <a:ext cx="8600813" cy="1060463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12900"/>
              </a:lnSpc>
              <a:spcBef>
                <a:spcPts val="178"/>
              </a:spcBef>
            </a:pPr>
            <a:r>
              <a:rPr sz="1982" spc="40" dirty="0">
                <a:latin typeface="Arial"/>
                <a:cs typeface="Arial"/>
              </a:rPr>
              <a:t>PF </a:t>
            </a:r>
            <a:r>
              <a:rPr sz="1982" spc="20" dirty="0">
                <a:latin typeface="Arial"/>
                <a:cs typeface="Arial"/>
              </a:rPr>
              <a:t>is </a:t>
            </a:r>
            <a:r>
              <a:rPr sz="1982" spc="30" dirty="0">
                <a:latin typeface="Arial"/>
                <a:cs typeface="Arial"/>
              </a:rPr>
              <a:t>based </a:t>
            </a:r>
            <a:r>
              <a:rPr sz="1982" spc="40" dirty="0">
                <a:latin typeface="Arial"/>
                <a:cs typeface="Arial"/>
              </a:rPr>
              <a:t>on </a:t>
            </a:r>
            <a:r>
              <a:rPr sz="1982" spc="30" dirty="0">
                <a:latin typeface="Arial"/>
                <a:cs typeface="Arial"/>
              </a:rPr>
              <a:t>representing the posterior pdf </a:t>
            </a:r>
            <a:r>
              <a:rPr sz="1982" spc="10" dirty="0">
                <a:latin typeface="Arial"/>
                <a:cs typeface="Arial"/>
              </a:rPr>
              <a:t>by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set of randomly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chosen  weighted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samples.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1982" spc="30" dirty="0">
                <a:latin typeface="Arial"/>
                <a:cs typeface="Arial"/>
              </a:rPr>
              <a:t>"randomly chosen" </a:t>
            </a:r>
            <a:r>
              <a:rPr sz="2180" spc="99" dirty="0">
                <a:latin typeface="FreeSans"/>
                <a:cs typeface="FreeSans"/>
              </a:rPr>
              <a:t>≡ </a:t>
            </a:r>
            <a:r>
              <a:rPr sz="1982" spc="30" dirty="0">
                <a:latin typeface="Arial"/>
                <a:cs typeface="Arial"/>
              </a:rPr>
              <a:t>"Monte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carlo"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4" name="object 14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24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85654" y="2281688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1985654" y="3038887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5813" y="1296411"/>
            <a:ext cx="4961669" cy="198753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b="1" spc="30" dirty="0">
                <a:latin typeface="Arial"/>
                <a:cs typeface="Arial"/>
              </a:rPr>
              <a:t>Basic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Principle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468">
              <a:latin typeface="Arial"/>
              <a:cs typeface="Arial"/>
            </a:endParaRPr>
          </a:p>
          <a:p>
            <a:pPr marL="490768" marR="10067">
              <a:lnSpc>
                <a:spcPct val="112900"/>
              </a:lnSpc>
            </a:pPr>
            <a:r>
              <a:rPr sz="1982" spc="30" dirty="0">
                <a:latin typeface="Arial"/>
                <a:cs typeface="Arial"/>
              </a:rPr>
              <a:t>Represent the pdf as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set of</a:t>
            </a:r>
            <a:r>
              <a:rPr sz="1982" spc="-327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weighted  samples</a:t>
            </a:r>
            <a:endParaRPr sz="1982">
              <a:latin typeface="Arial"/>
              <a:cs typeface="Arial"/>
            </a:endParaRPr>
          </a:p>
          <a:p>
            <a:pPr marL="490768">
              <a:spcBef>
                <a:spcPts val="704"/>
              </a:spcBef>
            </a:pPr>
            <a:r>
              <a:rPr sz="1982" spc="10" dirty="0">
                <a:latin typeface="Arial"/>
                <a:cs typeface="Arial"/>
              </a:rPr>
              <a:t>For </a:t>
            </a:r>
            <a:r>
              <a:rPr sz="1982" i="1" spc="50" dirty="0">
                <a:latin typeface="Arial"/>
                <a:cs typeface="Arial"/>
              </a:rPr>
              <a:t>N </a:t>
            </a:r>
            <a:r>
              <a:rPr sz="2180" spc="-69" dirty="0">
                <a:latin typeface="FreeSans"/>
                <a:cs typeface="FreeSans"/>
              </a:rPr>
              <a:t>→ </a:t>
            </a:r>
            <a:r>
              <a:rPr sz="2180" spc="149" dirty="0">
                <a:latin typeface="FreeSans"/>
                <a:cs typeface="FreeSans"/>
              </a:rPr>
              <a:t>∞</a:t>
            </a:r>
            <a:r>
              <a:rPr sz="1982" spc="149" dirty="0">
                <a:latin typeface="Arial"/>
                <a:cs typeface="Arial"/>
              </a:rPr>
              <a:t>, </a:t>
            </a:r>
            <a:r>
              <a:rPr sz="1982" spc="40" dirty="0">
                <a:latin typeface="Arial"/>
                <a:cs typeface="Arial"/>
              </a:rPr>
              <a:t>PF </a:t>
            </a:r>
            <a:r>
              <a:rPr sz="1982" spc="20" dirty="0">
                <a:latin typeface="Arial"/>
                <a:cs typeface="Arial"/>
              </a:rPr>
              <a:t>converges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(almost</a:t>
            </a:r>
            <a:endParaRPr sz="198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2356" y="3243479"/>
            <a:ext cx="2519214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latin typeface="Arial"/>
                <a:cs typeface="Arial"/>
              </a:rPr>
              <a:t>surely) to the true</a:t>
            </a:r>
            <a:r>
              <a:rPr sz="1982" spc="-13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pdf</a:t>
            </a:r>
            <a:endParaRPr sz="1982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5654" y="3796086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42356" y="3645962"/>
            <a:ext cx="418526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spc="10" dirty="0">
                <a:latin typeface="Arial"/>
                <a:cs typeface="Arial"/>
              </a:rPr>
              <a:t>For </a:t>
            </a:r>
            <a:r>
              <a:rPr sz="1982" i="1" spc="50" dirty="0">
                <a:latin typeface="Arial"/>
                <a:cs typeface="Arial"/>
              </a:rPr>
              <a:t>N </a:t>
            </a:r>
            <a:r>
              <a:rPr sz="2180" spc="-69" dirty="0">
                <a:latin typeface="FreeSans"/>
                <a:cs typeface="FreeSans"/>
              </a:rPr>
              <a:t>→ </a:t>
            </a:r>
            <a:r>
              <a:rPr sz="2180" spc="149" dirty="0">
                <a:latin typeface="FreeSans"/>
                <a:cs typeface="FreeSans"/>
              </a:rPr>
              <a:t>∞</a:t>
            </a:r>
            <a:r>
              <a:rPr sz="1982" spc="149" dirty="0">
                <a:latin typeface="Arial"/>
                <a:cs typeface="Arial"/>
              </a:rPr>
              <a:t>, </a:t>
            </a:r>
            <a:r>
              <a:rPr sz="1982" spc="40" dirty="0">
                <a:latin typeface="Arial"/>
                <a:cs typeface="Arial"/>
              </a:rPr>
              <a:t>PF </a:t>
            </a:r>
            <a:r>
              <a:rPr sz="1982" spc="30" dirty="0">
                <a:latin typeface="Arial"/>
                <a:cs typeface="Arial"/>
              </a:rPr>
              <a:t>approaches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optimal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5654" y="4513169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562858" y="4892283"/>
            <a:ext cx="116497" cy="116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2562858" y="5193153"/>
            <a:ext cx="116497" cy="1164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242356" y="3937618"/>
            <a:ext cx="3188655" cy="144184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436658">
              <a:lnSpc>
                <a:spcPct val="124500"/>
              </a:lnSpc>
              <a:spcBef>
                <a:spcPts val="178"/>
              </a:spcBef>
            </a:pPr>
            <a:r>
              <a:rPr sz="1982" spc="20" dirty="0">
                <a:latin typeface="Arial"/>
                <a:cs typeface="Arial"/>
              </a:rPr>
              <a:t>Bayesian </a:t>
            </a:r>
            <a:r>
              <a:rPr sz="1982" spc="30" dirty="0">
                <a:latin typeface="Arial"/>
                <a:cs typeface="Arial"/>
              </a:rPr>
              <a:t>estimate  Regions of high</a:t>
            </a:r>
            <a:r>
              <a:rPr sz="1982" spc="-10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density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486"/>
              </a:spcBef>
            </a:pPr>
            <a:r>
              <a:rPr sz="1883" spc="-20" dirty="0">
                <a:latin typeface="Arial"/>
                <a:cs typeface="Arial"/>
              </a:rPr>
              <a:t>Many </a:t>
            </a:r>
            <a:r>
              <a:rPr sz="1883" dirty="0">
                <a:latin typeface="Arial"/>
                <a:cs typeface="Arial"/>
              </a:rPr>
              <a:t>particles</a:t>
            </a:r>
            <a:endParaRPr sz="1883">
              <a:latin typeface="Arial"/>
              <a:cs typeface="Arial"/>
            </a:endParaRPr>
          </a:p>
          <a:p>
            <a:pPr marL="573821">
              <a:spcBef>
                <a:spcPts val="109"/>
              </a:spcBef>
            </a:pPr>
            <a:r>
              <a:rPr sz="1883" spc="-10" dirty="0">
                <a:latin typeface="Arial"/>
                <a:cs typeface="Arial"/>
              </a:rPr>
              <a:t>Large weight of</a:t>
            </a:r>
            <a:r>
              <a:rPr sz="1883" spc="-9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particles</a:t>
            </a:r>
            <a:endParaRPr sz="1883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3144" y="1982499"/>
            <a:ext cx="2973175" cy="9648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7112341" y="3233639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2342" y="3420893"/>
            <a:ext cx="31081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10" dirty="0">
                <a:latin typeface="Arial"/>
                <a:cs typeface="Arial"/>
              </a:rPr>
              <a:t>0</a:t>
            </a:r>
            <a:r>
              <a:rPr sz="1585" spc="-10" dirty="0">
                <a:latin typeface="LM Sans 8"/>
                <a:cs typeface="LM Sans 8"/>
              </a:rPr>
              <a:t>: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77258" y="3249305"/>
            <a:ext cx="264001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554945" algn="l"/>
              </a:tabLst>
            </a:pPr>
            <a:r>
              <a:rPr sz="2180" spc="10" dirty="0">
                <a:latin typeface="FreeSans"/>
                <a:cs typeface="FreeSans"/>
              </a:rPr>
              <a:t>{</a:t>
            </a:r>
            <a:r>
              <a:rPr sz="1982" b="1" spc="10" dirty="0">
                <a:latin typeface="Arial"/>
                <a:cs typeface="Arial"/>
              </a:rPr>
              <a:t>x	</a:t>
            </a:r>
            <a:r>
              <a:rPr sz="2180" spc="-20" dirty="0">
                <a:latin typeface="FreeSans"/>
                <a:cs typeface="FreeSans"/>
              </a:rPr>
              <a:t>}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set of</a:t>
            </a:r>
            <a:r>
              <a:rPr sz="1982" spc="-11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samples.</a:t>
            </a:r>
            <a:endParaRPr sz="198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5059" y="3574652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5629" y="3771909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7258" y="3590317"/>
            <a:ext cx="289168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" dirty="0">
                <a:latin typeface="FreeSans"/>
                <a:cs typeface="FreeSans"/>
              </a:rPr>
              <a:t>{</a:t>
            </a:r>
            <a:r>
              <a:rPr sz="1982" i="1" spc="10" dirty="0">
                <a:latin typeface="Arial"/>
                <a:cs typeface="Arial"/>
              </a:rPr>
              <a:t>w </a:t>
            </a:r>
            <a:r>
              <a:rPr sz="2180" spc="-20" dirty="0">
                <a:latin typeface="FreeSans"/>
                <a:cs typeface="FreeSans"/>
              </a:rPr>
              <a:t>} </a:t>
            </a:r>
            <a:r>
              <a:rPr sz="1982" spc="30" dirty="0">
                <a:latin typeface="Arial"/>
                <a:cs typeface="Arial"/>
              </a:rPr>
              <a:t>associated</a:t>
            </a:r>
            <a:r>
              <a:rPr sz="1982" spc="-13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weights,</a:t>
            </a:r>
            <a:endParaRPr sz="198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7819" y="3742628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308" dirty="0">
                <a:latin typeface="Tuffy"/>
                <a:cs typeface="Tuffy"/>
              </a:rPr>
              <a:t>.</a:t>
            </a:r>
            <a:endParaRPr sz="218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9664" y="4072882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58000" y="3915638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38572" y="4112896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7258" y="3931306"/>
            <a:ext cx="285393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997046" algn="l"/>
              </a:tabLst>
            </a:pPr>
            <a:r>
              <a:rPr sz="1982" spc="30" dirty="0">
                <a:latin typeface="Arial"/>
                <a:cs typeface="Arial"/>
              </a:rPr>
              <a:t>normalized to	</a:t>
            </a:r>
            <a:r>
              <a:rPr sz="1982" i="1" spc="50" dirty="0">
                <a:latin typeface="Arial"/>
                <a:cs typeface="Arial"/>
              </a:rPr>
              <a:t>w </a:t>
            </a:r>
            <a:r>
              <a:rPr sz="2180" spc="238" dirty="0">
                <a:latin typeface="Arial Black"/>
                <a:cs typeface="Arial Black"/>
              </a:rPr>
              <a:t>=</a:t>
            </a:r>
            <a:r>
              <a:rPr sz="2180" spc="-476" dirty="0">
                <a:latin typeface="Arial Black"/>
                <a:cs typeface="Arial Black"/>
              </a:rPr>
              <a:t> </a:t>
            </a:r>
            <a:r>
              <a:rPr sz="1982" spc="40" dirty="0">
                <a:latin typeface="Arial"/>
                <a:cs typeface="Arial"/>
              </a:rPr>
              <a:t>1</a:t>
            </a:r>
            <a:endParaRPr sz="198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1499" y="5187389"/>
            <a:ext cx="31081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dirty="0">
                <a:latin typeface="Arial"/>
                <a:cs typeface="Arial"/>
              </a:rPr>
              <a:t>1</a:t>
            </a:r>
            <a:r>
              <a:rPr sz="1585" spc="-10" dirty="0">
                <a:latin typeface="LM Sans 8"/>
                <a:cs typeface="LM Sans 8"/>
              </a:rPr>
              <a:t>: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78946" y="4820391"/>
            <a:ext cx="188752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10" dirty="0">
                <a:latin typeface="Arial"/>
                <a:cs typeface="Arial"/>
              </a:rPr>
              <a:t>N</a:t>
            </a:r>
            <a:endParaRPr sz="148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70350" y="4791310"/>
            <a:ext cx="41399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150" dirty="0">
                <a:latin typeface="Tuffy"/>
                <a:cs typeface="Tuffy"/>
              </a:rPr>
              <a:t>.</a:t>
            </a:r>
            <a:endParaRPr sz="2180">
              <a:latin typeface="Tuffy"/>
              <a:cs typeface="Tuffy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89956" y="5467622"/>
            <a:ext cx="374988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i="1" spc="69" dirty="0">
                <a:latin typeface="Arial"/>
                <a:cs typeface="Arial"/>
              </a:rPr>
              <a:t>i</a:t>
            </a:r>
            <a:r>
              <a:rPr sz="1585" spc="-10" dirty="0">
                <a:latin typeface="LM Sans 8"/>
                <a:cs typeface="LM Sans 8"/>
              </a:rPr>
              <a:t>=</a:t>
            </a:r>
            <a:r>
              <a:rPr sz="1486" dirty="0"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87092" y="5042841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67663" y="5240101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7259" y="5072224"/>
            <a:ext cx="240722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945041" algn="l"/>
                <a:tab pos="1827165" algn="l"/>
              </a:tabLst>
            </a:pPr>
            <a:r>
              <a:rPr sz="1982" i="1" spc="10" dirty="0">
                <a:latin typeface="Arial"/>
                <a:cs typeface="Arial"/>
              </a:rPr>
              <a:t>p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FreeSans"/>
                <a:cs typeface="FreeSans"/>
              </a:rPr>
              <a:t>|</a:t>
            </a:r>
            <a:r>
              <a:rPr sz="1982" b="1" spc="10" dirty="0">
                <a:latin typeface="Arial"/>
                <a:cs typeface="Arial"/>
              </a:rPr>
              <a:t>Z	</a:t>
            </a:r>
            <a:r>
              <a:rPr sz="2180" spc="-10" dirty="0">
                <a:latin typeface="Arial Black"/>
                <a:cs typeface="Arial Black"/>
              </a:rPr>
              <a:t>)</a:t>
            </a:r>
            <a:r>
              <a:rPr sz="2180" spc="-129" dirty="0">
                <a:latin typeface="Arial Black"/>
                <a:cs typeface="Arial Black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	</a:t>
            </a:r>
            <a:r>
              <a:rPr sz="1982" i="1" spc="50" dirty="0">
                <a:latin typeface="Arial"/>
                <a:cs typeface="Arial"/>
              </a:rPr>
              <a:t>w</a:t>
            </a:r>
            <a:r>
              <a:rPr sz="1982" i="1" spc="317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δ</a:t>
            </a:r>
            <a:r>
              <a:rPr sz="2180" spc="-119" dirty="0">
                <a:latin typeface="Arial Black"/>
                <a:cs typeface="Arial Black"/>
              </a:rPr>
              <a:t>(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77974" y="5187389"/>
            <a:ext cx="31081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dirty="0">
                <a:latin typeface="Arial"/>
                <a:cs typeface="Arial"/>
              </a:rPr>
              <a:t>0</a:t>
            </a:r>
            <a:r>
              <a:rPr sz="1585" spc="-10" dirty="0">
                <a:latin typeface="LM Sans 8"/>
                <a:cs typeface="LM Sans 8"/>
              </a:rPr>
              <a:t>: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41450" y="5042841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41451" y="5230071"/>
            <a:ext cx="31081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dirty="0">
                <a:latin typeface="Arial"/>
                <a:cs typeface="Arial"/>
              </a:rPr>
              <a:t>0</a:t>
            </a:r>
            <a:r>
              <a:rPr sz="1585" spc="-10" dirty="0">
                <a:latin typeface="LM Sans 8"/>
                <a:cs typeface="LM Sans 8"/>
              </a:rPr>
              <a:t>: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32963" y="5072224"/>
            <a:ext cx="126212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489510" algn="l"/>
                <a:tab pos="1128766" algn="l"/>
              </a:tabLst>
            </a:pPr>
            <a:r>
              <a:rPr sz="1982" b="1" spc="40" dirty="0">
                <a:latin typeface="Arial"/>
                <a:cs typeface="Arial"/>
              </a:rPr>
              <a:t>x	</a:t>
            </a:r>
            <a:r>
              <a:rPr sz="2180" spc="287" dirty="0">
                <a:latin typeface="FreeSans"/>
                <a:cs typeface="FreeSans"/>
              </a:rPr>
              <a:t>−</a:t>
            </a:r>
            <a:r>
              <a:rPr sz="1982" b="1" spc="40" dirty="0">
                <a:latin typeface="Arial"/>
                <a:cs typeface="Arial"/>
              </a:rPr>
              <a:t>x</a:t>
            </a:r>
            <a:r>
              <a:rPr sz="1982" b="1" dirty="0">
                <a:latin typeface="Arial"/>
                <a:cs typeface="Arial"/>
              </a:rPr>
              <a:t>	</a:t>
            </a:r>
            <a:r>
              <a:rPr sz="2180" spc="-1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41" name="object 41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25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68227" y="2199468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645406" y="2879453"/>
            <a:ext cx="116497" cy="116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68227" y="3634288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645406" y="4013401"/>
            <a:ext cx="116497" cy="116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00312" y="1255062"/>
            <a:ext cx="8736714" cy="329180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00670">
              <a:spcBef>
                <a:spcPts val="268"/>
              </a:spcBef>
            </a:pPr>
            <a:r>
              <a:rPr sz="1982" b="1" spc="30" dirty="0">
                <a:latin typeface="Arial"/>
                <a:cs typeface="Arial"/>
              </a:rPr>
              <a:t>SIS </a:t>
            </a:r>
            <a:r>
              <a:rPr sz="1982" b="1" spc="20" dirty="0">
                <a:latin typeface="Arial"/>
                <a:cs typeface="Arial"/>
              </a:rPr>
              <a:t>: </a:t>
            </a:r>
            <a:r>
              <a:rPr sz="1982" b="1" spc="30" dirty="0">
                <a:latin typeface="Arial"/>
                <a:cs typeface="Arial"/>
              </a:rPr>
              <a:t>Sequential </a:t>
            </a:r>
            <a:r>
              <a:rPr sz="1982" b="1" spc="40" dirty="0">
                <a:latin typeface="Arial"/>
                <a:cs typeface="Arial"/>
              </a:rPr>
              <a:t>Importance</a:t>
            </a:r>
            <a:r>
              <a:rPr sz="1982" b="1" spc="-10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Sampling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69"/>
              </a:spcBef>
            </a:pPr>
            <a:endParaRPr sz="3468">
              <a:latin typeface="Arial"/>
              <a:cs typeface="Arial"/>
            </a:endParaRPr>
          </a:p>
          <a:p>
            <a:pPr marL="649324" marR="85570">
              <a:lnSpc>
                <a:spcPts val="2378"/>
              </a:lnSpc>
              <a:spcBef>
                <a:spcPts val="10"/>
              </a:spcBef>
            </a:pPr>
            <a:r>
              <a:rPr sz="1982" spc="40" dirty="0">
                <a:latin typeface="Arial"/>
                <a:cs typeface="Arial"/>
              </a:rPr>
              <a:t>The </a:t>
            </a:r>
            <a:r>
              <a:rPr sz="1982" spc="30" dirty="0">
                <a:latin typeface="Arial"/>
                <a:cs typeface="Arial"/>
              </a:rPr>
              <a:t>discrete </a:t>
            </a:r>
            <a:r>
              <a:rPr sz="1982" spc="20" dirty="0">
                <a:latin typeface="Arial"/>
                <a:cs typeface="Arial"/>
              </a:rPr>
              <a:t>approximation is </a:t>
            </a:r>
            <a:r>
              <a:rPr sz="1982" spc="40" dirty="0">
                <a:latin typeface="Arial"/>
                <a:cs typeface="Arial"/>
              </a:rPr>
              <a:t>good </a:t>
            </a:r>
            <a:r>
              <a:rPr sz="1982" spc="10" dirty="0">
                <a:latin typeface="Arial"/>
                <a:cs typeface="Arial"/>
              </a:rPr>
              <a:t>if </a:t>
            </a:r>
            <a:r>
              <a:rPr sz="1982" spc="30" dirty="0">
                <a:latin typeface="Arial"/>
                <a:cs typeface="Arial"/>
              </a:rPr>
              <a:t>the samples are </a:t>
            </a:r>
            <a:r>
              <a:rPr sz="1982" spc="20" dirty="0">
                <a:latin typeface="Arial"/>
                <a:cs typeface="Arial"/>
              </a:rPr>
              <a:t>drawn </a:t>
            </a:r>
            <a:r>
              <a:rPr sz="1982" spc="30" dirty="0">
                <a:latin typeface="Arial"/>
                <a:cs typeface="Arial"/>
              </a:rPr>
              <a:t>from the  posterior pdf </a:t>
            </a:r>
            <a:r>
              <a:rPr sz="1982" i="1" spc="40" dirty="0">
                <a:latin typeface="Arial"/>
                <a:cs typeface="Arial"/>
              </a:rPr>
              <a:t>p</a:t>
            </a:r>
            <a:r>
              <a:rPr sz="2180" spc="40" dirty="0">
                <a:latin typeface="Arial Black"/>
                <a:cs typeface="Arial Black"/>
              </a:rPr>
              <a:t>(</a:t>
            </a:r>
            <a:r>
              <a:rPr sz="1982" b="1" spc="40" dirty="0">
                <a:latin typeface="Arial"/>
                <a:cs typeface="Arial"/>
              </a:rPr>
              <a:t>x</a:t>
            </a:r>
            <a:r>
              <a:rPr sz="2229" i="1" spc="59" baseline="-11111" dirty="0">
                <a:latin typeface="Arial"/>
                <a:cs typeface="Arial"/>
              </a:rPr>
              <a:t>k</a:t>
            </a:r>
            <a:r>
              <a:rPr sz="2229" i="1" spc="-430" baseline="-11111" dirty="0">
                <a:latin typeface="Arial"/>
                <a:cs typeface="Arial"/>
              </a:rPr>
              <a:t> </a:t>
            </a:r>
            <a:r>
              <a:rPr sz="2180" spc="-20" dirty="0">
                <a:latin typeface="FreeSans"/>
                <a:cs typeface="FreeSans"/>
              </a:rPr>
              <a:t>|</a:t>
            </a:r>
            <a:r>
              <a:rPr sz="1982" b="1" spc="-20" dirty="0">
                <a:latin typeface="Arial"/>
                <a:cs typeface="Arial"/>
              </a:rPr>
              <a:t>Z</a:t>
            </a:r>
            <a:r>
              <a:rPr sz="2229" spc="-30" baseline="-11111" dirty="0">
                <a:latin typeface="Arial"/>
                <a:cs typeface="Arial"/>
              </a:rPr>
              <a:t>1</a:t>
            </a:r>
            <a:r>
              <a:rPr sz="2378" spc="-30" baseline="-10416" dirty="0">
                <a:latin typeface="LM Sans 8"/>
                <a:cs typeface="LM Sans 8"/>
              </a:rPr>
              <a:t>:</a:t>
            </a:r>
            <a:r>
              <a:rPr sz="2229" i="1" spc="-30" baseline="-11111" dirty="0">
                <a:latin typeface="Arial"/>
                <a:cs typeface="Arial"/>
              </a:rPr>
              <a:t>k 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 marL="1197977">
              <a:spcBef>
                <a:spcPts val="297"/>
              </a:spcBef>
            </a:pPr>
            <a:r>
              <a:rPr sz="1883" spc="-10" dirty="0">
                <a:latin typeface="Arial"/>
                <a:cs typeface="Arial"/>
              </a:rPr>
              <a:t>But </a:t>
            </a:r>
            <a:r>
              <a:rPr sz="1883" spc="-20" dirty="0">
                <a:latin typeface="Arial"/>
                <a:cs typeface="Arial"/>
              </a:rPr>
              <a:t>we </a:t>
            </a:r>
            <a:r>
              <a:rPr sz="1883" spc="-10" dirty="0">
                <a:latin typeface="Arial"/>
                <a:cs typeface="Arial"/>
              </a:rPr>
              <a:t>don’t </a:t>
            </a:r>
            <a:r>
              <a:rPr sz="1883" spc="-30" dirty="0">
                <a:latin typeface="Arial"/>
                <a:cs typeface="Arial"/>
              </a:rPr>
              <a:t>have </a:t>
            </a:r>
            <a:r>
              <a:rPr sz="1883" spc="-10" dirty="0">
                <a:latin typeface="Arial"/>
                <a:cs typeface="Arial"/>
              </a:rPr>
              <a:t>an </a:t>
            </a:r>
            <a:r>
              <a:rPr sz="1883" spc="-20" dirty="0">
                <a:latin typeface="Arial"/>
                <a:cs typeface="Arial"/>
              </a:rPr>
              <a:t>explicit </a:t>
            </a:r>
            <a:r>
              <a:rPr sz="1883" spc="-10" dirty="0">
                <a:latin typeface="Arial"/>
                <a:cs typeface="Arial"/>
              </a:rPr>
              <a:t>representation of </a:t>
            </a:r>
            <a:r>
              <a:rPr sz="1883" i="1" dirty="0">
                <a:latin typeface="Arial"/>
                <a:cs typeface="Arial"/>
              </a:rPr>
              <a:t>p</a:t>
            </a:r>
            <a:r>
              <a:rPr sz="1982" dirty="0">
                <a:latin typeface="Arial Black"/>
                <a:cs typeface="Arial Black"/>
              </a:rPr>
              <a:t>(</a:t>
            </a:r>
            <a:r>
              <a:rPr sz="1982" dirty="0">
                <a:latin typeface="Arial"/>
                <a:cs typeface="Arial"/>
              </a:rPr>
              <a:t>.</a:t>
            </a:r>
            <a:r>
              <a:rPr sz="1982" dirty="0">
                <a:latin typeface="Arial Black"/>
                <a:cs typeface="Arial Black"/>
              </a:rPr>
              <a:t>)</a:t>
            </a:r>
            <a:r>
              <a:rPr sz="1982" spc="-297" dirty="0">
                <a:latin typeface="Arial Black"/>
                <a:cs typeface="Arial Black"/>
              </a:rPr>
              <a:t> </a:t>
            </a:r>
            <a:r>
              <a:rPr sz="1883" spc="-10" dirty="0">
                <a:latin typeface="Arial"/>
                <a:cs typeface="Arial"/>
              </a:rPr>
              <a:t>!</a:t>
            </a:r>
            <a:endParaRPr sz="1883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072">
              <a:latin typeface="Arial"/>
              <a:cs typeface="Arial"/>
            </a:endParaRPr>
          </a:p>
          <a:p>
            <a:pPr marL="649324"/>
            <a:r>
              <a:rPr sz="1982" spc="-503" dirty="0">
                <a:latin typeface="Arial"/>
                <a:cs typeface="Arial"/>
              </a:rPr>
              <a:t>K </a:t>
            </a:r>
            <a:r>
              <a:rPr sz="1982" spc="-931" dirty="0">
                <a:latin typeface="Arial"/>
                <a:cs typeface="Arial"/>
              </a:rPr>
              <a:t></a:t>
            </a:r>
            <a:r>
              <a:rPr sz="1982" spc="20" dirty="0">
                <a:latin typeface="Arial"/>
                <a:cs typeface="Arial"/>
              </a:rPr>
              <a:t> : </a:t>
            </a:r>
            <a:r>
              <a:rPr sz="1982" spc="30" dirty="0">
                <a:latin typeface="Arial"/>
                <a:cs typeface="Arial"/>
              </a:rPr>
              <a:t>we can sample from another </a:t>
            </a:r>
            <a:r>
              <a:rPr sz="1982" i="1" spc="40" dirty="0">
                <a:latin typeface="Arial"/>
                <a:cs typeface="Arial"/>
              </a:rPr>
              <a:t>importance </a:t>
            </a:r>
            <a:r>
              <a:rPr sz="1982" i="1" spc="30" dirty="0">
                <a:latin typeface="Arial"/>
                <a:cs typeface="Arial"/>
              </a:rPr>
              <a:t>density</a:t>
            </a:r>
            <a:r>
              <a:rPr sz="1982" i="1" spc="99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q</a:t>
            </a:r>
            <a:r>
              <a:rPr sz="2180" dirty="0">
                <a:latin typeface="Arial Black"/>
                <a:cs typeface="Arial Black"/>
              </a:rPr>
              <a:t>(</a:t>
            </a:r>
            <a:r>
              <a:rPr sz="2180" dirty="0">
                <a:latin typeface="Arial"/>
                <a:cs typeface="Arial"/>
              </a:rPr>
              <a:t>.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 marL="1197977" marR="364930">
              <a:lnSpc>
                <a:spcPct val="104900"/>
              </a:lnSpc>
              <a:spcBef>
                <a:spcPts val="337"/>
              </a:spcBef>
            </a:pPr>
            <a:r>
              <a:rPr sz="1883" spc="-10" dirty="0">
                <a:latin typeface="Arial"/>
                <a:cs typeface="Arial"/>
              </a:rPr>
              <a:t>Our approximation is still correct, up to normalization, if the </a:t>
            </a:r>
            <a:r>
              <a:rPr sz="1883" dirty="0">
                <a:latin typeface="Arial"/>
                <a:cs typeface="Arial"/>
              </a:rPr>
              <a:t>particles  </a:t>
            </a:r>
            <a:r>
              <a:rPr sz="1883" spc="-10" dirty="0">
                <a:latin typeface="Arial"/>
                <a:cs typeface="Arial"/>
              </a:rPr>
              <a:t>are weighted</a:t>
            </a:r>
            <a:r>
              <a:rPr sz="1883" spc="-2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:</a:t>
            </a:r>
            <a:endParaRPr sz="188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1964" y="4803818"/>
            <a:ext cx="1346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9972" y="4648426"/>
            <a:ext cx="5675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spc="-10" dirty="0">
                <a:latin typeface="Arial"/>
                <a:cs typeface="Arial"/>
              </a:rPr>
              <a:t>w</a:t>
            </a:r>
            <a:r>
              <a:rPr sz="1883" i="1" spc="248" dirty="0">
                <a:latin typeface="Arial"/>
                <a:cs typeface="Arial"/>
              </a:rPr>
              <a:t> </a:t>
            </a:r>
            <a:r>
              <a:rPr sz="1982" spc="-159" dirty="0">
                <a:latin typeface="FreeSans"/>
                <a:cs typeface="FreeSans"/>
              </a:rPr>
              <a:t>∝</a:t>
            </a:r>
            <a:endParaRPr sz="1982">
              <a:latin typeface="FreeSans"/>
              <a:cs typeface="Free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9707" y="4620083"/>
            <a:ext cx="1080921" cy="2376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825495" algn="l"/>
              </a:tabLst>
            </a:pPr>
            <a:r>
              <a:rPr sz="1288" i="1" dirty="0">
                <a:latin typeface="Arial"/>
                <a:cs typeface="Arial"/>
              </a:rPr>
              <a:t>i	</a:t>
            </a:r>
            <a:r>
              <a:rPr sz="1932" spc="14" baseline="4273" dirty="0">
                <a:latin typeface="Arial"/>
                <a:cs typeface="Arial"/>
              </a:rPr>
              <a:t>0</a:t>
            </a:r>
            <a:r>
              <a:rPr sz="2081" spc="-14" baseline="3968" dirty="0">
                <a:latin typeface="LM Sans 8"/>
                <a:cs typeface="LM Sans 8"/>
              </a:rPr>
              <a:t>:</a:t>
            </a:r>
            <a:r>
              <a:rPr sz="1932" i="1" spc="14" baseline="4273" dirty="0">
                <a:latin typeface="Arial"/>
                <a:cs typeface="Arial"/>
              </a:rPr>
              <a:t>k</a:t>
            </a:r>
            <a:endParaRPr sz="1932" baseline="427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6556" y="4447466"/>
            <a:ext cx="134014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883" i="1" spc="10" dirty="0">
                <a:latin typeface="Arial"/>
                <a:cs typeface="Arial"/>
              </a:rPr>
              <a:t>p</a:t>
            </a:r>
            <a:r>
              <a:rPr sz="1982" spc="10" dirty="0">
                <a:latin typeface="Arial Black"/>
                <a:cs typeface="Arial Black"/>
              </a:rPr>
              <a:t>(</a:t>
            </a:r>
            <a:r>
              <a:rPr sz="1883" b="1" spc="10" dirty="0">
                <a:latin typeface="Arial"/>
                <a:cs typeface="Arial"/>
              </a:rPr>
              <a:t>x</a:t>
            </a:r>
            <a:r>
              <a:rPr sz="1932" i="1" spc="14" baseline="29914" dirty="0">
                <a:latin typeface="Arial"/>
                <a:cs typeface="Arial"/>
              </a:rPr>
              <a:t>i </a:t>
            </a:r>
            <a:r>
              <a:rPr sz="1982" spc="-20" dirty="0">
                <a:latin typeface="FreeSans"/>
                <a:cs typeface="FreeSans"/>
              </a:rPr>
              <a:t>|</a:t>
            </a:r>
            <a:r>
              <a:rPr sz="1883" b="1" spc="-20" dirty="0">
                <a:latin typeface="Arial"/>
                <a:cs typeface="Arial"/>
              </a:rPr>
              <a:t>Z</a:t>
            </a:r>
            <a:r>
              <a:rPr sz="1932" spc="-30" baseline="-12820" dirty="0">
                <a:latin typeface="Arial"/>
                <a:cs typeface="Arial"/>
              </a:rPr>
              <a:t>1</a:t>
            </a:r>
            <a:r>
              <a:rPr sz="2081" spc="-30" baseline="-11904" dirty="0">
                <a:latin typeface="LM Sans 8"/>
                <a:cs typeface="LM Sans 8"/>
              </a:rPr>
              <a:t>:</a:t>
            </a:r>
            <a:r>
              <a:rPr sz="1932" i="1" spc="-30" baseline="-12820" dirty="0">
                <a:latin typeface="Arial"/>
                <a:cs typeface="Arial"/>
              </a:rPr>
              <a:t>k</a:t>
            </a:r>
            <a:r>
              <a:rPr sz="1932" i="1" spc="87" baseline="-12820" dirty="0">
                <a:latin typeface="Arial"/>
                <a:cs typeface="Arial"/>
              </a:rPr>
              <a:t> 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2057" y="4859867"/>
            <a:ext cx="1189139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599884" y="0"/>
                </a:lnTo>
              </a:path>
            </a:pathLst>
          </a:custGeom>
          <a:ln w="7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6688657" y="5002116"/>
            <a:ext cx="279353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288" spc="10" dirty="0">
                <a:latin typeface="Arial"/>
                <a:cs typeface="Arial"/>
              </a:rPr>
              <a:t>0</a:t>
            </a:r>
            <a:r>
              <a:rPr sz="1387" spc="-10" dirty="0">
                <a:latin typeface="LM Sans 8"/>
                <a:cs typeface="LM Sans 8"/>
              </a:rPr>
              <a:t>:</a:t>
            </a: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9173" y="4840374"/>
            <a:ext cx="133510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883" i="1" dirty="0">
                <a:latin typeface="Arial"/>
                <a:cs typeface="Arial"/>
              </a:rPr>
              <a:t>q</a:t>
            </a:r>
            <a:r>
              <a:rPr sz="1982" dirty="0">
                <a:latin typeface="Arial Black"/>
                <a:cs typeface="Arial Black"/>
              </a:rPr>
              <a:t>(</a:t>
            </a:r>
            <a:r>
              <a:rPr sz="1883" b="1" dirty="0">
                <a:latin typeface="Arial"/>
                <a:cs typeface="Arial"/>
              </a:rPr>
              <a:t>x</a:t>
            </a:r>
            <a:r>
              <a:rPr sz="1932" i="1" baseline="29914" dirty="0">
                <a:latin typeface="Arial"/>
                <a:cs typeface="Arial"/>
              </a:rPr>
              <a:t>i </a:t>
            </a:r>
            <a:r>
              <a:rPr sz="1982" spc="-20" dirty="0">
                <a:latin typeface="FreeSans"/>
                <a:cs typeface="FreeSans"/>
              </a:rPr>
              <a:t>|</a:t>
            </a:r>
            <a:r>
              <a:rPr sz="1883" b="1" spc="-20" dirty="0">
                <a:latin typeface="Arial"/>
                <a:cs typeface="Arial"/>
              </a:rPr>
              <a:t>Z</a:t>
            </a:r>
            <a:r>
              <a:rPr sz="1932" spc="-30" baseline="-12820" dirty="0">
                <a:latin typeface="Arial"/>
                <a:cs typeface="Arial"/>
              </a:rPr>
              <a:t>1</a:t>
            </a:r>
            <a:r>
              <a:rPr sz="2081" spc="-30" baseline="-11904" dirty="0">
                <a:latin typeface="LM Sans 8"/>
                <a:cs typeface="LM Sans 8"/>
              </a:rPr>
              <a:t>:</a:t>
            </a:r>
            <a:r>
              <a:rPr sz="1932" i="1" spc="-30" baseline="-12820" dirty="0">
                <a:latin typeface="Arial"/>
                <a:cs typeface="Arial"/>
              </a:rPr>
              <a:t>k</a:t>
            </a:r>
            <a:r>
              <a:rPr sz="1932" i="1" spc="-386" baseline="-12820" dirty="0">
                <a:latin typeface="Arial"/>
                <a:cs typeface="Arial"/>
              </a:rPr>
              <a:t> 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5406" y="5448245"/>
            <a:ext cx="116497" cy="1164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 txBox="1"/>
          <p:nvPr/>
        </p:nvSpPr>
        <p:spPr>
          <a:xfrm>
            <a:off x="2874024" y="5293857"/>
            <a:ext cx="290301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40" dirty="0">
                <a:latin typeface="Arial"/>
                <a:cs typeface="Arial"/>
              </a:rPr>
              <a:t>We </a:t>
            </a:r>
            <a:r>
              <a:rPr sz="1883" spc="-10" dirty="0">
                <a:latin typeface="Arial"/>
                <a:cs typeface="Arial"/>
              </a:rPr>
              <a:t>can choose </a:t>
            </a:r>
            <a:r>
              <a:rPr sz="1883" i="1" spc="-10" dirty="0">
                <a:latin typeface="Arial"/>
                <a:cs typeface="Arial"/>
              </a:rPr>
              <a:t>q</a:t>
            </a:r>
            <a:r>
              <a:rPr sz="1982" spc="-10" dirty="0">
                <a:latin typeface="Arial Black"/>
                <a:cs typeface="Arial Black"/>
              </a:rPr>
              <a:t>(</a:t>
            </a:r>
            <a:r>
              <a:rPr sz="1982" spc="-10" dirty="0">
                <a:latin typeface="Arial"/>
                <a:cs typeface="Arial"/>
              </a:rPr>
              <a:t>.</a:t>
            </a:r>
            <a:r>
              <a:rPr sz="1982" spc="-10" dirty="0">
                <a:latin typeface="Arial Black"/>
                <a:cs typeface="Arial Black"/>
              </a:rPr>
              <a:t>) </a:t>
            </a:r>
            <a:r>
              <a:rPr sz="1883" spc="-10" dirty="0">
                <a:latin typeface="Arial"/>
                <a:cs typeface="Arial"/>
              </a:rPr>
              <a:t>freely</a:t>
            </a:r>
            <a:r>
              <a:rPr sz="1883" spc="-396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!</a:t>
            </a:r>
            <a:endParaRPr sz="1883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26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047" y="117786"/>
            <a:ext cx="4810667" cy="100110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2675" dirty="0">
                <a:solidFill>
                  <a:srgbClr val="FFFFFF"/>
                </a:solidFill>
                <a:latin typeface="Arial"/>
                <a:cs typeface="Arial"/>
              </a:rPr>
              <a:t>Particle</a:t>
            </a:r>
            <a:r>
              <a:rPr sz="2675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75" spc="10" dirty="0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endParaRPr sz="2675">
              <a:latin typeface="Arial"/>
              <a:cs typeface="Arial"/>
            </a:endParaRPr>
          </a:p>
          <a:p>
            <a:pPr marL="83053">
              <a:spcBef>
                <a:spcPts val="2019"/>
              </a:spcBef>
            </a:pPr>
            <a:r>
              <a:rPr sz="1982" b="1" spc="30" dirty="0">
                <a:latin typeface="Arial"/>
                <a:cs typeface="Arial"/>
              </a:rPr>
              <a:t>SIS </a:t>
            </a:r>
            <a:r>
              <a:rPr sz="1982" b="1" spc="20" dirty="0">
                <a:latin typeface="Arial"/>
                <a:cs typeface="Arial"/>
              </a:rPr>
              <a:t>: </a:t>
            </a:r>
            <a:r>
              <a:rPr sz="1982" b="1" spc="30" dirty="0">
                <a:latin typeface="Arial"/>
                <a:cs typeface="Arial"/>
              </a:rPr>
              <a:t>Sequential </a:t>
            </a:r>
            <a:r>
              <a:rPr sz="1982" b="1" spc="40" dirty="0">
                <a:latin typeface="Arial"/>
                <a:cs typeface="Arial"/>
              </a:rPr>
              <a:t>Importance</a:t>
            </a:r>
            <a:r>
              <a:rPr sz="1982" b="1" spc="-59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Sampling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6995" y="1650746"/>
            <a:ext cx="7133869" cy="4993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9" name="object 9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27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00979" y="2147321"/>
            <a:ext cx="8586971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6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3" y="853848"/>
            <a:ext cx="4752783" cy="172695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b="1" spc="30" dirty="0">
                <a:latin typeface="Arial"/>
                <a:cs typeface="Arial"/>
              </a:rPr>
              <a:t>SIS </a:t>
            </a:r>
            <a:r>
              <a:rPr sz="1982" b="1" spc="20" dirty="0">
                <a:latin typeface="Arial"/>
                <a:cs typeface="Arial"/>
              </a:rPr>
              <a:t>: </a:t>
            </a:r>
            <a:r>
              <a:rPr sz="1982" b="1" spc="30" dirty="0">
                <a:latin typeface="Arial"/>
                <a:cs typeface="Arial"/>
              </a:rPr>
              <a:t>Sequential </a:t>
            </a:r>
            <a:r>
              <a:rPr sz="1982" b="1" spc="40" dirty="0">
                <a:latin typeface="Arial"/>
                <a:cs typeface="Arial"/>
              </a:rPr>
              <a:t>Importance</a:t>
            </a:r>
            <a:r>
              <a:rPr sz="1982" b="1" spc="-59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Sampling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675">
              <a:latin typeface="Arial"/>
              <a:cs typeface="Arial"/>
            </a:endParaRPr>
          </a:p>
          <a:p>
            <a:pPr marL="25168"/>
            <a:r>
              <a:rPr sz="1982" spc="30" dirty="0">
                <a:latin typeface="Arial"/>
                <a:cs typeface="Arial"/>
              </a:rPr>
              <a:t>Pseudo-code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378">
              <a:latin typeface="Arial"/>
              <a:cs typeface="Arial"/>
            </a:endParaRPr>
          </a:p>
          <a:p>
            <a:pPr marL="25168"/>
            <a:r>
              <a:rPr sz="1982" spc="-704" dirty="0">
                <a:latin typeface="Arial"/>
                <a:cs typeface="Arial"/>
              </a:rPr>
              <a:t>A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1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SIS </a:t>
            </a:r>
            <a:r>
              <a:rPr sz="1982" spc="20" dirty="0">
                <a:latin typeface="Arial"/>
                <a:cs typeface="Arial"/>
              </a:rPr>
              <a:t>Particle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Filter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5812" y="2831533"/>
            <a:ext cx="10192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Arial Black"/>
                <a:cs typeface="Arial Black"/>
              </a:rPr>
              <a:t>[</a:t>
            </a:r>
            <a:r>
              <a:rPr sz="2180" spc="-89" dirty="0">
                <a:latin typeface="FreeSans"/>
                <a:cs typeface="FreeSans"/>
              </a:rPr>
              <a:t>{</a:t>
            </a:r>
            <a:r>
              <a:rPr sz="2180" spc="-89" dirty="0">
                <a:latin typeface="LM Mono 10"/>
                <a:cs typeface="LM Mono 10"/>
              </a:rPr>
              <a:t>x </a:t>
            </a:r>
            <a:r>
              <a:rPr sz="2180" spc="-69" dirty="0">
                <a:latin typeface="Arial"/>
                <a:cs typeface="Arial"/>
              </a:rPr>
              <a:t>, </a:t>
            </a:r>
            <a:r>
              <a:rPr sz="1982" i="1" spc="50" dirty="0">
                <a:latin typeface="Arial"/>
                <a:cs typeface="Arial"/>
              </a:rPr>
              <a:t>w</a:t>
            </a:r>
            <a:r>
              <a:rPr sz="1982" i="1" spc="89" dirty="0">
                <a:latin typeface="Arial"/>
                <a:cs typeface="Arial"/>
              </a:rPr>
              <a:t> </a:t>
            </a:r>
            <a:r>
              <a:rPr sz="2180" spc="-20" dirty="0">
                <a:latin typeface="FreeSans"/>
                <a:cs typeface="FreeSans"/>
              </a:rPr>
              <a:t>}</a:t>
            </a:r>
            <a:endParaRPr sz="2180">
              <a:latin typeface="FreeSans"/>
              <a:cs typeface="Free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9317" y="2815865"/>
            <a:ext cx="8430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476926" algn="l"/>
              </a:tabLst>
            </a:pPr>
            <a:r>
              <a:rPr sz="1486" i="1" dirty="0">
                <a:latin typeface="Arial"/>
                <a:cs typeface="Arial"/>
              </a:rPr>
              <a:t>i	i</a:t>
            </a:r>
            <a:r>
              <a:rPr sz="1486" i="1" spc="248" dirty="0">
                <a:latin typeface="Arial"/>
                <a:cs typeface="Arial"/>
              </a:rPr>
              <a:t> </a:t>
            </a:r>
            <a:r>
              <a:rPr sz="1486" i="1" spc="10" dirty="0">
                <a:latin typeface="Arial"/>
                <a:cs typeface="Arial"/>
              </a:rPr>
              <a:t>N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9317" y="3003121"/>
            <a:ext cx="102932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458050" algn="l"/>
              </a:tabLst>
            </a:pPr>
            <a:r>
              <a:rPr sz="1486" i="1" dirty="0">
                <a:latin typeface="Arial"/>
                <a:cs typeface="Arial"/>
              </a:rPr>
              <a:t>k	k</a:t>
            </a:r>
            <a:r>
              <a:rPr sz="1486" i="1" spc="10" dirty="0">
                <a:latin typeface="Arial"/>
                <a:cs typeface="Arial"/>
              </a:rPr>
              <a:t> </a:t>
            </a:r>
            <a:r>
              <a:rPr sz="1486" i="1" spc="20" dirty="0">
                <a:latin typeface="Arial"/>
                <a:cs typeface="Arial"/>
              </a:rPr>
              <a:t>i</a:t>
            </a:r>
            <a:r>
              <a:rPr sz="1585" spc="20" dirty="0">
                <a:latin typeface="LM Sans 8"/>
                <a:cs typeface="LM Sans 8"/>
              </a:rPr>
              <a:t>=</a:t>
            </a:r>
            <a:r>
              <a:rPr sz="1486" spc="20" dirty="0"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0368" y="2831532"/>
            <a:ext cx="123444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26" dirty="0">
                <a:latin typeface="Arial Black"/>
                <a:cs typeface="Arial Black"/>
              </a:rPr>
              <a:t>] </a:t>
            </a:r>
            <a:r>
              <a:rPr sz="1982" spc="40" dirty="0">
                <a:latin typeface="Arial"/>
                <a:cs typeface="Arial"/>
              </a:rPr>
              <a:t>= </a:t>
            </a:r>
            <a:r>
              <a:rPr sz="1982" spc="30" dirty="0">
                <a:latin typeface="Arial"/>
                <a:cs typeface="Arial"/>
              </a:rPr>
              <a:t>SIS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2180" spc="-89" dirty="0">
                <a:latin typeface="Arial Black"/>
                <a:cs typeface="Arial Black"/>
              </a:rPr>
              <a:t>[</a:t>
            </a:r>
            <a:r>
              <a:rPr sz="2180" spc="-89" dirty="0">
                <a:latin typeface="FreeSans"/>
                <a:cs typeface="FreeSans"/>
              </a:rPr>
              <a:t>{</a:t>
            </a:r>
            <a:r>
              <a:rPr sz="2180" spc="-89" dirty="0">
                <a:latin typeface="LM Mono 10"/>
                <a:cs typeface="LM Mono 10"/>
              </a:rPr>
              <a:t>x</a:t>
            </a:r>
            <a:endParaRPr sz="2180">
              <a:latin typeface="LM Mono 10"/>
              <a:cs typeface="LM Mono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3466" y="2815865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5007" y="2815865"/>
            <a:ext cx="188752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10" dirty="0">
                <a:latin typeface="Arial"/>
                <a:cs typeface="Arial"/>
              </a:rPr>
              <a:t>N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3467" y="3003122"/>
            <a:ext cx="149617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692109" algn="l"/>
              </a:tabLst>
            </a:pPr>
            <a:r>
              <a:rPr sz="1486" i="1" dirty="0">
                <a:latin typeface="Arial"/>
                <a:cs typeface="Arial"/>
              </a:rPr>
              <a:t>k</a:t>
            </a:r>
            <a:r>
              <a:rPr sz="1486" i="1" spc="-238" dirty="0">
                <a:latin typeface="Arial"/>
                <a:cs typeface="Arial"/>
              </a:rPr>
              <a:t> </a:t>
            </a:r>
            <a:r>
              <a:rPr sz="1585" spc="40" dirty="0">
                <a:latin typeface="FreeSans"/>
                <a:cs typeface="FreeSans"/>
              </a:rPr>
              <a:t>−</a:t>
            </a:r>
            <a:r>
              <a:rPr sz="1486" spc="40" dirty="0">
                <a:latin typeface="Arial"/>
                <a:cs typeface="Arial"/>
              </a:rPr>
              <a:t>1	</a:t>
            </a:r>
            <a:r>
              <a:rPr sz="1486" i="1" dirty="0">
                <a:latin typeface="Arial"/>
                <a:cs typeface="Arial"/>
              </a:rPr>
              <a:t>k </a:t>
            </a:r>
            <a:r>
              <a:rPr sz="1585" spc="40" dirty="0">
                <a:latin typeface="FreeSans"/>
                <a:cs typeface="FreeSans"/>
              </a:rPr>
              <a:t>−</a:t>
            </a:r>
            <a:r>
              <a:rPr sz="1486" spc="40" dirty="0">
                <a:latin typeface="Arial"/>
                <a:cs typeface="Arial"/>
              </a:rPr>
              <a:t>1</a:t>
            </a:r>
            <a:r>
              <a:rPr sz="1486" spc="10" dirty="0">
                <a:latin typeface="Arial"/>
                <a:cs typeface="Arial"/>
              </a:rPr>
              <a:t> </a:t>
            </a:r>
            <a:r>
              <a:rPr sz="1486" i="1" spc="20" dirty="0">
                <a:latin typeface="Arial"/>
                <a:cs typeface="Arial"/>
              </a:rPr>
              <a:t>i</a:t>
            </a:r>
            <a:r>
              <a:rPr sz="1585" spc="20" dirty="0">
                <a:latin typeface="LM Sans 8"/>
                <a:cs typeface="LM Sans 8"/>
              </a:rPr>
              <a:t>=</a:t>
            </a:r>
            <a:r>
              <a:rPr sz="1486" spc="20" dirty="0"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25" y="2831533"/>
            <a:ext cx="171386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742444" algn="l"/>
                <a:tab pos="1169035" algn="l"/>
              </a:tabLst>
            </a:pPr>
            <a:r>
              <a:rPr sz="2180" spc="-69" dirty="0">
                <a:latin typeface="Arial"/>
                <a:cs typeface="Arial"/>
              </a:rPr>
              <a:t>,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1982" i="1" spc="99" dirty="0">
                <a:latin typeface="Arial"/>
                <a:cs typeface="Arial"/>
              </a:rPr>
              <a:t>w</a:t>
            </a:r>
            <a:r>
              <a:rPr sz="2229" i="1" spc="149" baseline="29629" dirty="0">
                <a:latin typeface="Arial"/>
                <a:cs typeface="Arial"/>
              </a:rPr>
              <a:t>i	</a:t>
            </a:r>
            <a:r>
              <a:rPr sz="2180" spc="-20" dirty="0">
                <a:latin typeface="FreeSans"/>
                <a:cs typeface="FreeSans"/>
              </a:rPr>
              <a:t>}	</a:t>
            </a:r>
            <a:r>
              <a:rPr sz="2180" spc="-69" dirty="0">
                <a:latin typeface="Arial"/>
                <a:cs typeface="Arial"/>
              </a:rPr>
              <a:t>,</a:t>
            </a:r>
            <a:r>
              <a:rPr sz="2180" spc="-466" dirty="0">
                <a:latin typeface="Arial"/>
                <a:cs typeface="Arial"/>
              </a:rPr>
              <a:t> </a:t>
            </a:r>
            <a:r>
              <a:rPr sz="2180" spc="-10" dirty="0">
                <a:latin typeface="LM Mono 10"/>
                <a:cs typeface="LM Mono 10"/>
              </a:rPr>
              <a:t>z</a:t>
            </a:r>
            <a:r>
              <a:rPr sz="2229" i="1" spc="-14" baseline="-11111" dirty="0">
                <a:latin typeface="Arial"/>
                <a:cs typeface="Arial"/>
              </a:rPr>
              <a:t>k </a:t>
            </a:r>
            <a:r>
              <a:rPr sz="2180" spc="-226" dirty="0">
                <a:latin typeface="Arial Black"/>
                <a:cs typeface="Arial Black"/>
              </a:rPr>
              <a:t>]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8227" y="3357753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2645406" y="3736868"/>
            <a:ext cx="116497" cy="116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2324930" y="3157927"/>
            <a:ext cx="1506243" cy="751395"/>
          </a:xfrm>
          <a:prstGeom prst="rect">
            <a:avLst/>
          </a:prstGeom>
        </p:spPr>
        <p:txBody>
          <a:bodyPr vert="horz" wrap="square" lIns="0" tIns="71726" rIns="0" bIns="0" rtlCol="0">
            <a:spAutoFit/>
          </a:bodyPr>
          <a:lstStyle/>
          <a:p>
            <a:pPr marL="25168">
              <a:spcBef>
                <a:spcPts val="565"/>
              </a:spcBef>
            </a:pPr>
            <a:r>
              <a:rPr sz="1982" spc="10" dirty="0">
                <a:latin typeface="Arial"/>
                <a:cs typeface="Arial"/>
              </a:rPr>
              <a:t>For </a:t>
            </a:r>
            <a:r>
              <a:rPr sz="1982" i="1" spc="10" dirty="0">
                <a:latin typeface="Arial"/>
                <a:cs typeface="Arial"/>
              </a:rPr>
              <a:t>i </a:t>
            </a:r>
            <a:r>
              <a:rPr sz="2180" spc="238" dirty="0">
                <a:latin typeface="Arial Black"/>
                <a:cs typeface="Arial Black"/>
              </a:rPr>
              <a:t>= </a:t>
            </a:r>
            <a:r>
              <a:rPr sz="1982" spc="40" dirty="0">
                <a:latin typeface="Arial"/>
                <a:cs typeface="Arial"/>
              </a:rPr>
              <a:t>1 </a:t>
            </a:r>
            <a:r>
              <a:rPr sz="2180" spc="-129" dirty="0">
                <a:latin typeface="Arial Black"/>
                <a:cs typeface="Arial Black"/>
              </a:rPr>
              <a:t>:</a:t>
            </a:r>
            <a:r>
              <a:rPr sz="2180" spc="-503" dirty="0">
                <a:latin typeface="Arial Black"/>
                <a:cs typeface="Arial Black"/>
              </a:rPr>
              <a:t> </a:t>
            </a:r>
            <a:r>
              <a:rPr sz="1982" i="1" spc="50" dirty="0">
                <a:latin typeface="Arial"/>
                <a:cs typeface="Arial"/>
              </a:rPr>
              <a:t>N</a:t>
            </a:r>
            <a:endParaRPr sz="1982">
              <a:latin typeface="Arial"/>
              <a:cs typeface="Arial"/>
            </a:endParaRPr>
          </a:p>
          <a:p>
            <a:pPr marL="573821">
              <a:spcBef>
                <a:spcPts val="347"/>
              </a:spcBef>
            </a:pPr>
            <a:r>
              <a:rPr sz="1883" spc="-20" dirty="0">
                <a:latin typeface="Arial"/>
                <a:cs typeface="Arial"/>
              </a:rPr>
              <a:t>Draw</a:t>
            </a:r>
            <a:r>
              <a:rPr sz="1883" spc="-59" dirty="0">
                <a:latin typeface="Arial"/>
                <a:cs typeface="Arial"/>
              </a:rPr>
              <a:t> </a:t>
            </a:r>
            <a:r>
              <a:rPr sz="1982" spc="-10" dirty="0">
                <a:latin typeface="LM Mono 10"/>
                <a:cs typeface="LM Mono 10"/>
              </a:rPr>
              <a:t>x</a:t>
            </a:r>
            <a:endParaRPr sz="1982">
              <a:latin typeface="LM Mono 10"/>
              <a:cs typeface="LM Mono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0424" y="3575468"/>
            <a:ext cx="880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3621" y="3704071"/>
            <a:ext cx="1346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1472" y="3575468"/>
            <a:ext cx="880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0424" y="3741653"/>
            <a:ext cx="1439551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106116" algn="l"/>
              </a:tabLst>
            </a:pPr>
            <a:r>
              <a:rPr sz="1288" i="1" spc="10" dirty="0">
                <a:latin typeface="Arial"/>
                <a:cs typeface="Arial"/>
              </a:rPr>
              <a:t>k	k</a:t>
            </a:r>
            <a:r>
              <a:rPr sz="1288" i="1" spc="-297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55823" y="3582477"/>
            <a:ext cx="181705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1291097" algn="l"/>
              </a:tabLst>
            </a:pPr>
            <a:r>
              <a:rPr sz="1982" spc="258" dirty="0">
                <a:latin typeface="FreeSans"/>
                <a:cs typeface="FreeSans"/>
              </a:rPr>
              <a:t>∼</a:t>
            </a:r>
            <a:r>
              <a:rPr sz="1982" spc="50" dirty="0">
                <a:latin typeface="FreeSans"/>
                <a:cs typeface="FreeSans"/>
              </a:rPr>
              <a:t> </a:t>
            </a:r>
            <a:r>
              <a:rPr sz="1883" i="1" spc="10" dirty="0">
                <a:latin typeface="Arial"/>
                <a:cs typeface="Arial"/>
              </a:rPr>
              <a:t>q</a:t>
            </a:r>
            <a:r>
              <a:rPr sz="1982" spc="10" dirty="0">
                <a:latin typeface="Arial Black"/>
                <a:cs typeface="Arial Black"/>
              </a:rPr>
              <a:t>(</a:t>
            </a:r>
            <a:r>
              <a:rPr sz="1982" spc="10" dirty="0">
                <a:latin typeface="LM Mono 10"/>
                <a:cs typeface="LM Mono 10"/>
              </a:rPr>
              <a:t>x</a:t>
            </a:r>
            <a:r>
              <a:rPr sz="1982" spc="-119" dirty="0">
                <a:latin typeface="LM Mono 10"/>
                <a:cs typeface="LM Mono 10"/>
              </a:rPr>
              <a:t> </a:t>
            </a:r>
            <a:r>
              <a:rPr sz="1982" spc="-59" dirty="0">
                <a:latin typeface="FreeSans"/>
                <a:cs typeface="FreeSans"/>
              </a:rPr>
              <a:t>|</a:t>
            </a:r>
            <a:r>
              <a:rPr sz="1982" spc="-59" dirty="0">
                <a:latin typeface="LM Mono 10"/>
                <a:cs typeface="LM Mono 10"/>
              </a:rPr>
              <a:t>x	</a:t>
            </a:r>
            <a:r>
              <a:rPr sz="1982" spc="-59" dirty="0">
                <a:latin typeface="Arial"/>
                <a:cs typeface="Arial"/>
              </a:rPr>
              <a:t>,</a:t>
            </a:r>
            <a:r>
              <a:rPr sz="1982" spc="-426" dirty="0">
                <a:latin typeface="Arial"/>
                <a:cs typeface="Arial"/>
              </a:rPr>
              <a:t> </a:t>
            </a:r>
            <a:r>
              <a:rPr sz="1982" dirty="0">
                <a:latin typeface="LM Mono 10"/>
                <a:cs typeface="LM Mono 10"/>
              </a:rPr>
              <a:t>z</a:t>
            </a:r>
            <a:r>
              <a:rPr sz="1932" i="1" baseline="-12820" dirty="0">
                <a:latin typeface="Arial"/>
                <a:cs typeface="Arial"/>
              </a:rPr>
              <a:t>k 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45406" y="4037738"/>
            <a:ext cx="116497" cy="116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 txBox="1"/>
          <p:nvPr/>
        </p:nvSpPr>
        <p:spPr>
          <a:xfrm>
            <a:off x="2874024" y="3895885"/>
            <a:ext cx="3054012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Update weights according</a:t>
            </a:r>
            <a:r>
              <a:rPr sz="1883" spc="-6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to</a:t>
            </a:r>
            <a:endParaRPr sz="188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0959" y="4631741"/>
            <a:ext cx="222728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spc="-10" dirty="0">
                <a:latin typeface="Arial"/>
                <a:cs typeface="Arial"/>
              </a:rPr>
              <a:t>w</a:t>
            </a:r>
            <a:endParaRPr sz="188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2948" y="4599640"/>
            <a:ext cx="134643" cy="409898"/>
          </a:xfrm>
          <a:prstGeom prst="rect">
            <a:avLst/>
          </a:prstGeom>
        </p:spPr>
        <p:txBody>
          <a:bodyPr vert="horz" wrap="square" lIns="0" tIns="50334" rIns="0" bIns="0" rtlCol="0">
            <a:spAutoFit/>
          </a:bodyPr>
          <a:lstStyle/>
          <a:p>
            <a:pPr marL="25168" marR="10067" indent="17617">
              <a:lnSpc>
                <a:spcPts val="1387"/>
              </a:lnSpc>
              <a:spcBef>
                <a:spcPts val="396"/>
              </a:spcBef>
            </a:pPr>
            <a:r>
              <a:rPr sz="1288" i="1" dirty="0">
                <a:latin typeface="Arial"/>
                <a:cs typeface="Arial"/>
              </a:rPr>
              <a:t>i  </a:t>
            </a: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8657" y="4619207"/>
            <a:ext cx="45174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59" dirty="0">
                <a:latin typeface="FreeSans"/>
                <a:cs typeface="FreeSans"/>
              </a:rPr>
              <a:t>∝</a:t>
            </a:r>
            <a:r>
              <a:rPr sz="1982" spc="-99" dirty="0">
                <a:latin typeface="FreeSans"/>
                <a:cs typeface="FreeSans"/>
              </a:rPr>
              <a:t> </a:t>
            </a:r>
            <a:r>
              <a:rPr sz="1883" i="1" spc="-10" dirty="0">
                <a:latin typeface="Arial"/>
                <a:cs typeface="Arial"/>
              </a:rPr>
              <a:t>w</a:t>
            </a:r>
            <a:endParaRPr sz="188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37484" y="4599639"/>
            <a:ext cx="880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9743" y="4765824"/>
            <a:ext cx="358629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spc="-297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3846" y="4543265"/>
            <a:ext cx="1346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0241" y="4421671"/>
            <a:ext cx="93621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spc="20" dirty="0">
                <a:latin typeface="Arial"/>
                <a:cs typeface="Arial"/>
              </a:rPr>
              <a:t>p</a:t>
            </a:r>
            <a:r>
              <a:rPr sz="1982" spc="20" dirty="0">
                <a:latin typeface="Arial Black"/>
                <a:cs typeface="Arial Black"/>
              </a:rPr>
              <a:t>(</a:t>
            </a:r>
            <a:r>
              <a:rPr sz="1982" spc="20" dirty="0">
                <a:latin typeface="LM Mono 10"/>
                <a:cs typeface="LM Mono 10"/>
              </a:rPr>
              <a:t>z </a:t>
            </a:r>
            <a:r>
              <a:rPr sz="1982" spc="-59" dirty="0">
                <a:latin typeface="FreeSans"/>
                <a:cs typeface="FreeSans"/>
              </a:rPr>
              <a:t>|</a:t>
            </a:r>
            <a:r>
              <a:rPr sz="1982" spc="-59" dirty="0">
                <a:latin typeface="LM Mono 10"/>
                <a:cs typeface="LM Mono 10"/>
              </a:rPr>
              <a:t>x</a:t>
            </a:r>
            <a:r>
              <a:rPr sz="1982" spc="-436" dirty="0">
                <a:latin typeface="LM Mono 10"/>
                <a:cs typeface="LM Mono 10"/>
              </a:rPr>
              <a:t> 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1699" y="4414663"/>
            <a:ext cx="97270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  <a:tabLst>
                <a:tab pos="611572" algn="l"/>
                <a:tab pos="909808" algn="l"/>
              </a:tabLst>
            </a:pPr>
            <a:r>
              <a:rPr sz="1288" i="1" dirty="0">
                <a:latin typeface="Arial"/>
                <a:cs typeface="Arial"/>
              </a:rPr>
              <a:t>i	i	i</a:t>
            </a:r>
            <a:endParaRPr sz="128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41698" y="4580847"/>
            <a:ext cx="1243248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611572" algn="l"/>
              </a:tabLst>
            </a:pPr>
            <a:r>
              <a:rPr sz="1288" i="1" spc="10" dirty="0">
                <a:latin typeface="Arial"/>
                <a:cs typeface="Arial"/>
              </a:rPr>
              <a:t>k	k k</a:t>
            </a:r>
            <a:r>
              <a:rPr sz="1288" i="1" spc="-168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55288" y="4421670"/>
            <a:ext cx="114006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016771" algn="l"/>
              </a:tabLst>
            </a:pPr>
            <a:r>
              <a:rPr sz="1883" i="1" spc="79" dirty="0">
                <a:latin typeface="Arial"/>
                <a:cs typeface="Arial"/>
              </a:rPr>
              <a:t>p</a:t>
            </a:r>
            <a:r>
              <a:rPr sz="1982" spc="-20" dirty="0">
                <a:latin typeface="Arial Black"/>
                <a:cs typeface="Arial Black"/>
              </a:rPr>
              <a:t>(</a:t>
            </a:r>
            <a:r>
              <a:rPr sz="1982" spc="-10" dirty="0">
                <a:latin typeface="LM Mono 10"/>
                <a:cs typeface="LM Mono 10"/>
              </a:rPr>
              <a:t>x</a:t>
            </a:r>
            <a:r>
              <a:rPr sz="1982" spc="-129" dirty="0">
                <a:latin typeface="LM Mono 10"/>
                <a:cs typeface="LM Mono 10"/>
              </a:rPr>
              <a:t> </a:t>
            </a:r>
            <a:r>
              <a:rPr sz="1982" spc="-109" dirty="0">
                <a:latin typeface="FreeSans"/>
                <a:cs typeface="FreeSans"/>
              </a:rPr>
              <a:t>|</a:t>
            </a:r>
            <a:r>
              <a:rPr sz="1982" spc="-10" dirty="0">
                <a:latin typeface="LM Mono 10"/>
                <a:cs typeface="LM Mono 10"/>
              </a:rPr>
              <a:t>x</a:t>
            </a:r>
            <a:r>
              <a:rPr sz="1982" dirty="0">
                <a:latin typeface="LM Mono 10"/>
                <a:cs typeface="LM Mono 10"/>
              </a:rPr>
              <a:t>	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95408" y="4830648"/>
            <a:ext cx="1975607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353" y="0"/>
                </a:lnTo>
              </a:path>
            </a:pathLst>
          </a:custGeom>
          <a:ln w="7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 txBox="1"/>
          <p:nvPr/>
        </p:nvSpPr>
        <p:spPr>
          <a:xfrm>
            <a:off x="6439302" y="4811154"/>
            <a:ext cx="58513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dirty="0">
                <a:latin typeface="Arial"/>
                <a:cs typeface="Arial"/>
              </a:rPr>
              <a:t>q</a:t>
            </a:r>
            <a:r>
              <a:rPr sz="1982" dirty="0">
                <a:latin typeface="Arial Black"/>
                <a:cs typeface="Arial Black"/>
              </a:rPr>
              <a:t>(</a:t>
            </a:r>
            <a:r>
              <a:rPr sz="1982" dirty="0">
                <a:latin typeface="LM Mono 10"/>
                <a:cs typeface="LM Mono 10"/>
              </a:rPr>
              <a:t>x</a:t>
            </a:r>
            <a:r>
              <a:rPr sz="1982" spc="-268" dirty="0">
                <a:latin typeface="LM Mono 10"/>
                <a:cs typeface="LM Mono 10"/>
              </a:rPr>
              <a:t> </a:t>
            </a:r>
            <a:r>
              <a:rPr sz="1982" spc="-109" dirty="0">
                <a:latin typeface="FreeSans"/>
                <a:cs typeface="FreeSans"/>
              </a:rPr>
              <a:t>|</a:t>
            </a:r>
            <a:endParaRPr sz="1982">
              <a:latin typeface="FreeSans"/>
              <a:cs typeface="Free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7646" y="4806689"/>
            <a:ext cx="38631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  <a:tabLst>
                <a:tab pos="322145" algn="l"/>
              </a:tabLst>
            </a:pPr>
            <a:r>
              <a:rPr sz="1288" i="1" dirty="0">
                <a:latin typeface="Arial"/>
                <a:cs typeface="Arial"/>
              </a:rPr>
              <a:t>i	i</a:t>
            </a:r>
            <a:endParaRPr sz="128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07645" y="4972873"/>
            <a:ext cx="656858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288" i="1" spc="10" dirty="0">
                <a:latin typeface="Arial"/>
                <a:cs typeface="Arial"/>
              </a:rPr>
              <a:t>k k</a:t>
            </a:r>
            <a:r>
              <a:rPr sz="1288" i="1" spc="-168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23540" y="4811154"/>
            <a:ext cx="105323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527261" algn="l"/>
              </a:tabLst>
            </a:pPr>
            <a:r>
              <a:rPr sz="1982" spc="-10" dirty="0">
                <a:latin typeface="LM Mono 10"/>
                <a:cs typeface="LM Mono 10"/>
              </a:rPr>
              <a:t>x	</a:t>
            </a:r>
            <a:r>
              <a:rPr sz="1982" spc="-59" dirty="0">
                <a:latin typeface="Arial"/>
                <a:cs typeface="Arial"/>
              </a:rPr>
              <a:t>,</a:t>
            </a:r>
            <a:r>
              <a:rPr sz="1982" spc="-426" dirty="0">
                <a:latin typeface="Arial"/>
                <a:cs typeface="Arial"/>
              </a:rPr>
              <a:t> </a:t>
            </a:r>
            <a:r>
              <a:rPr sz="1982" dirty="0">
                <a:latin typeface="LM Mono 10"/>
                <a:cs typeface="LM Mono 10"/>
              </a:rPr>
              <a:t>z</a:t>
            </a:r>
            <a:r>
              <a:rPr sz="1932" i="1" baseline="-12820" dirty="0">
                <a:latin typeface="Arial"/>
                <a:cs typeface="Arial"/>
              </a:rPr>
              <a:t>k 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68227" y="5485595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 txBox="1"/>
          <p:nvPr/>
        </p:nvSpPr>
        <p:spPr>
          <a:xfrm>
            <a:off x="2324929" y="5245972"/>
            <a:ext cx="2471397" cy="8639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spc="40" dirty="0">
                <a:latin typeface="Arial"/>
                <a:cs typeface="Arial"/>
              </a:rPr>
              <a:t>End</a:t>
            </a:r>
            <a:r>
              <a:rPr sz="1982" spc="10" dirty="0">
                <a:latin typeface="Arial"/>
                <a:cs typeface="Arial"/>
              </a:rPr>
              <a:t> For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902"/>
              </a:spcBef>
            </a:pPr>
            <a:r>
              <a:rPr sz="1982" spc="30" dirty="0">
                <a:latin typeface="Arial"/>
                <a:cs typeface="Arial"/>
              </a:rPr>
              <a:t>Normalize weights</a:t>
            </a:r>
            <a:r>
              <a:rPr sz="1982" spc="-9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to</a:t>
            </a:r>
            <a:endParaRPr sz="1982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68227" y="5901807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1" name="object 41"/>
          <p:cNvSpPr txBox="1"/>
          <p:nvPr/>
        </p:nvSpPr>
        <p:spPr>
          <a:xfrm>
            <a:off x="4817846" y="5563005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308" dirty="0">
                <a:latin typeface="Tuffy"/>
                <a:cs typeface="Tuffy"/>
              </a:rPr>
              <a:t>.</a:t>
            </a:r>
            <a:endParaRPr sz="2180">
              <a:latin typeface="Tuffy"/>
              <a:cs typeface="Tuffy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39665" y="5724414"/>
            <a:ext cx="188752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10" dirty="0">
                <a:latin typeface="Arial"/>
                <a:cs typeface="Arial"/>
              </a:rPr>
              <a:t>N</a:t>
            </a:r>
            <a:endParaRPr sz="148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39665" y="5923272"/>
            <a:ext cx="717259" cy="2681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2229" i="1" spc="30" baseline="3703" dirty="0">
                <a:latin typeface="Arial"/>
                <a:cs typeface="Arial"/>
              </a:rPr>
              <a:t>i</a:t>
            </a:r>
            <a:r>
              <a:rPr sz="2378" spc="30" baseline="3472" dirty="0">
                <a:latin typeface="LM Sans 8"/>
                <a:cs typeface="LM Sans 8"/>
              </a:rPr>
              <a:t>=</a:t>
            </a:r>
            <a:r>
              <a:rPr sz="2229" spc="30" baseline="3703" dirty="0">
                <a:latin typeface="Arial"/>
                <a:cs typeface="Arial"/>
              </a:rPr>
              <a:t>1</a:t>
            </a:r>
            <a:r>
              <a:rPr sz="2229" spc="87" baseline="3703" dirty="0">
                <a:latin typeface="Arial"/>
                <a:cs typeface="Arial"/>
              </a:rPr>
              <a:t> 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71643" y="5751683"/>
            <a:ext cx="98151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99" dirty="0">
                <a:latin typeface="Arial"/>
                <a:cs typeface="Arial"/>
              </a:rPr>
              <a:t>w</a:t>
            </a:r>
            <a:r>
              <a:rPr sz="2229" i="1" spc="149" baseline="29629" dirty="0">
                <a:latin typeface="Arial"/>
                <a:cs typeface="Arial"/>
              </a:rPr>
              <a:t>i </a:t>
            </a:r>
            <a:r>
              <a:rPr sz="2180" spc="238" dirty="0">
                <a:latin typeface="Arial Black"/>
                <a:cs typeface="Arial Black"/>
              </a:rPr>
              <a:t>=</a:t>
            </a:r>
            <a:r>
              <a:rPr sz="2180" spc="-159" dirty="0">
                <a:latin typeface="Arial Black"/>
                <a:cs typeface="Arial Black"/>
              </a:rPr>
              <a:t> </a:t>
            </a:r>
            <a:r>
              <a:rPr sz="1982" spc="40" dirty="0">
                <a:latin typeface="Arial"/>
                <a:cs typeface="Arial"/>
              </a:rPr>
              <a:t>1</a:t>
            </a:r>
            <a:endParaRPr sz="1982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00979" y="6229254"/>
            <a:ext cx="8586971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6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51" name="object 51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28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5813" y="954316"/>
            <a:ext cx="8399477" cy="2124046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b="1" spc="30" dirty="0">
                <a:latin typeface="Arial"/>
                <a:cs typeface="Arial"/>
              </a:rPr>
              <a:t>SIS </a:t>
            </a:r>
            <a:r>
              <a:rPr sz="1982" b="1" spc="20" dirty="0">
                <a:latin typeface="Arial"/>
                <a:cs typeface="Arial"/>
              </a:rPr>
              <a:t>: </a:t>
            </a:r>
            <a:r>
              <a:rPr sz="1982" b="1" spc="30" dirty="0">
                <a:latin typeface="Arial"/>
                <a:cs typeface="Arial"/>
              </a:rPr>
              <a:t>Sequential </a:t>
            </a:r>
            <a:r>
              <a:rPr sz="1982" b="1" spc="40" dirty="0">
                <a:latin typeface="Arial"/>
                <a:cs typeface="Arial"/>
              </a:rPr>
              <a:t>Importance</a:t>
            </a:r>
            <a:r>
              <a:rPr sz="1982" b="1" spc="-10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Sampling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69"/>
              </a:spcBef>
            </a:pPr>
            <a:endParaRPr sz="2378">
              <a:latin typeface="Arial"/>
              <a:cs typeface="Arial"/>
            </a:endParaRPr>
          </a:p>
          <a:p>
            <a:pPr marL="25168" marR="10067">
              <a:lnSpc>
                <a:spcPct val="112900"/>
              </a:lnSpc>
            </a:pPr>
            <a:r>
              <a:rPr sz="1982" b="1" spc="40" dirty="0">
                <a:latin typeface="Arial"/>
                <a:cs typeface="Arial"/>
              </a:rPr>
              <a:t>Degeneracy </a:t>
            </a:r>
            <a:r>
              <a:rPr sz="1982" b="1" spc="20" dirty="0">
                <a:latin typeface="Arial"/>
                <a:cs typeface="Arial"/>
              </a:rPr>
              <a:t>problem </a:t>
            </a:r>
            <a:r>
              <a:rPr sz="1982" spc="20" dirty="0">
                <a:latin typeface="Arial"/>
                <a:cs typeface="Arial"/>
              </a:rPr>
              <a:t>: after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-10" dirty="0">
                <a:latin typeface="Arial"/>
                <a:cs typeface="Arial"/>
              </a:rPr>
              <a:t>few </a:t>
            </a:r>
            <a:r>
              <a:rPr sz="1982" spc="20" dirty="0">
                <a:latin typeface="Arial"/>
                <a:cs typeface="Arial"/>
              </a:rPr>
              <a:t>iterations, </a:t>
            </a:r>
            <a:r>
              <a:rPr sz="1982" spc="30" dirty="0">
                <a:latin typeface="Arial"/>
                <a:cs typeface="Arial"/>
              </a:rPr>
              <a:t>most particles </a:t>
            </a:r>
            <a:r>
              <a:rPr sz="1982" spc="10" dirty="0">
                <a:latin typeface="Arial"/>
                <a:cs typeface="Arial"/>
              </a:rPr>
              <a:t>have  </a:t>
            </a:r>
            <a:r>
              <a:rPr sz="1982" spc="20" dirty="0">
                <a:latin typeface="Arial"/>
                <a:cs typeface="Arial"/>
              </a:rPr>
              <a:t>negligible </a:t>
            </a:r>
            <a:r>
              <a:rPr sz="1982" spc="30" dirty="0">
                <a:latin typeface="Arial"/>
                <a:cs typeface="Arial"/>
              </a:rPr>
              <a:t>weights</a:t>
            </a:r>
            <a:r>
              <a:rPr sz="1982" spc="-208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; </a:t>
            </a:r>
            <a:r>
              <a:rPr sz="1982" spc="30" dirty="0">
                <a:latin typeface="Arial"/>
                <a:cs typeface="Arial"/>
              </a:rPr>
              <a:t>the weights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are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concentrated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on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a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10" dirty="0">
                <a:latin typeface="Arial"/>
                <a:cs typeface="Arial"/>
              </a:rPr>
              <a:t>few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particles only</a:t>
            </a:r>
            <a:r>
              <a:rPr sz="1982" spc="-218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!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675">
              <a:latin typeface="Arial"/>
              <a:cs typeface="Arial"/>
            </a:endParaRPr>
          </a:p>
          <a:p>
            <a:pPr marL="25168"/>
            <a:r>
              <a:rPr sz="1982" b="1" spc="30" dirty="0">
                <a:latin typeface="Arial"/>
                <a:cs typeface="Arial"/>
              </a:rPr>
              <a:t>Solutions</a:t>
            </a:r>
            <a:r>
              <a:rPr sz="1982" b="1" spc="10" dirty="0">
                <a:latin typeface="Arial"/>
                <a:cs typeface="Arial"/>
              </a:rPr>
              <a:t> </a:t>
            </a:r>
            <a:r>
              <a:rPr sz="1982" b="1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892" y="3177713"/>
            <a:ext cx="253021" cy="2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011500" y="3174192"/>
            <a:ext cx="130868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9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9892" y="3593925"/>
            <a:ext cx="253021" cy="253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011500" y="3590404"/>
            <a:ext cx="130868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0096" y="3919227"/>
            <a:ext cx="3171039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599806" y="0"/>
                </a:lnTo>
              </a:path>
            </a:pathLst>
          </a:custGeom>
          <a:ln w="7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324929" y="3003671"/>
            <a:ext cx="6747265" cy="8639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Brute </a:t>
            </a:r>
            <a:r>
              <a:rPr sz="1982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force</a:t>
            </a:r>
            <a:r>
              <a:rPr sz="1982" i="1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-20" dirty="0">
                <a:latin typeface="Arial"/>
                <a:cs typeface="Arial"/>
              </a:rPr>
              <a:t>many, </a:t>
            </a:r>
            <a:r>
              <a:rPr sz="1982" spc="30" dirty="0">
                <a:latin typeface="Arial"/>
                <a:cs typeface="Arial"/>
              </a:rPr>
              <a:t>many samples </a:t>
            </a:r>
            <a:r>
              <a:rPr sz="1982" spc="20" dirty="0">
                <a:latin typeface="Arial"/>
                <a:cs typeface="Arial"/>
              </a:rPr>
              <a:t>!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spc="20" dirty="0">
                <a:latin typeface="Arial"/>
                <a:cs typeface="Arial"/>
              </a:rPr>
              <a:t>course,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impractical.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902"/>
              </a:spcBef>
            </a:pPr>
            <a:r>
              <a:rPr sz="1982" i="1" spc="30" dirty="0">
                <a:latin typeface="Arial"/>
                <a:cs typeface="Arial"/>
              </a:rPr>
              <a:t>Optimal </a:t>
            </a:r>
            <a:r>
              <a:rPr sz="1982" i="1" spc="40" dirty="0">
                <a:latin typeface="Arial"/>
                <a:cs typeface="Arial"/>
              </a:rPr>
              <a:t>importance </a:t>
            </a:r>
            <a:r>
              <a:rPr sz="1982" i="1" spc="30" dirty="0">
                <a:latin typeface="Arial"/>
                <a:cs typeface="Arial"/>
              </a:rPr>
              <a:t>density</a:t>
            </a:r>
            <a:r>
              <a:rPr sz="1982" i="1" spc="-2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3274" y="3992342"/>
            <a:ext cx="1350208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288" i="1" spc="10" dirty="0">
                <a:latin typeface="Arial"/>
                <a:cs typeface="Arial"/>
              </a:rPr>
              <a:t>k k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 </a:t>
            </a: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spc="79" dirty="0">
                <a:latin typeface="Arial"/>
                <a:cs typeface="Arial"/>
              </a:rPr>
              <a:t> </a:t>
            </a:r>
            <a:r>
              <a:rPr sz="1288" i="1" spc="10" dirty="0">
                <a:latin typeface="Arial"/>
                <a:cs typeface="Arial"/>
              </a:rPr>
              <a:t>opt</a:t>
            </a:r>
            <a:endParaRPr sz="12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4930" y="3879523"/>
            <a:ext cx="262114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010479" algn="l"/>
                <a:tab pos="1789414" algn="l"/>
              </a:tabLst>
            </a:pPr>
            <a:r>
              <a:rPr sz="1883" i="1" dirty="0">
                <a:latin typeface="Arial"/>
                <a:cs typeface="Arial"/>
              </a:rPr>
              <a:t>q</a:t>
            </a:r>
            <a:r>
              <a:rPr sz="1982" dirty="0">
                <a:latin typeface="Arial Black"/>
                <a:cs typeface="Arial Black"/>
              </a:rPr>
              <a:t>(</a:t>
            </a:r>
            <a:r>
              <a:rPr sz="1982" dirty="0">
                <a:latin typeface="LM Mono 10"/>
                <a:cs typeface="LM Mono 10"/>
              </a:rPr>
              <a:t>x</a:t>
            </a:r>
            <a:r>
              <a:rPr sz="1982" spc="-119" dirty="0">
                <a:latin typeface="LM Mono 10"/>
                <a:cs typeface="LM Mono 10"/>
              </a:rPr>
              <a:t> </a:t>
            </a:r>
            <a:r>
              <a:rPr sz="1982" spc="-59" dirty="0">
                <a:latin typeface="FreeSans"/>
                <a:cs typeface="FreeSans"/>
              </a:rPr>
              <a:t>|</a:t>
            </a:r>
            <a:r>
              <a:rPr sz="1982" spc="-59" dirty="0">
                <a:latin typeface="LM Mono 10"/>
                <a:cs typeface="LM Mono 10"/>
              </a:rPr>
              <a:t>x	</a:t>
            </a:r>
            <a:r>
              <a:rPr sz="1982" spc="-59" dirty="0">
                <a:latin typeface="Arial"/>
                <a:cs typeface="Arial"/>
              </a:rPr>
              <a:t>,</a:t>
            </a:r>
            <a:r>
              <a:rPr sz="1982" spc="-226" dirty="0">
                <a:latin typeface="Arial"/>
                <a:cs typeface="Arial"/>
              </a:rPr>
              <a:t> </a:t>
            </a:r>
            <a:r>
              <a:rPr sz="1982" spc="-10" dirty="0">
                <a:latin typeface="LM Mono 10"/>
                <a:cs typeface="LM Mono 10"/>
              </a:rPr>
              <a:t>z</a:t>
            </a:r>
            <a:r>
              <a:rPr sz="1982" spc="-129" dirty="0">
                <a:latin typeface="LM Mono 10"/>
                <a:cs typeface="LM Mono 10"/>
              </a:rPr>
              <a:t> </a:t>
            </a:r>
            <a:r>
              <a:rPr sz="1982" spc="-10" dirty="0">
                <a:latin typeface="Arial Black"/>
                <a:cs typeface="Arial Black"/>
              </a:rPr>
              <a:t>)	</a:t>
            </a:r>
            <a:r>
              <a:rPr sz="1982" spc="218" dirty="0">
                <a:latin typeface="Arial Black"/>
                <a:cs typeface="Arial Black"/>
              </a:rPr>
              <a:t>= </a:t>
            </a:r>
            <a:r>
              <a:rPr sz="1883" i="1" spc="20" dirty="0">
                <a:latin typeface="Arial"/>
                <a:cs typeface="Arial"/>
              </a:rPr>
              <a:t>p</a:t>
            </a:r>
            <a:r>
              <a:rPr sz="1982" spc="20" dirty="0">
                <a:latin typeface="Arial Black"/>
                <a:cs typeface="Arial Black"/>
              </a:rPr>
              <a:t>(</a:t>
            </a:r>
            <a:r>
              <a:rPr sz="1982" spc="20" dirty="0">
                <a:latin typeface="LM Mono 10"/>
                <a:cs typeface="LM Mono 10"/>
              </a:rPr>
              <a:t>x</a:t>
            </a:r>
            <a:r>
              <a:rPr sz="1982" spc="-604" dirty="0">
                <a:latin typeface="LM Mono 10"/>
                <a:cs typeface="LM Mono 10"/>
              </a:rPr>
              <a:t> </a:t>
            </a:r>
            <a:r>
              <a:rPr sz="1982" spc="-109" dirty="0">
                <a:latin typeface="FreeSans"/>
                <a:cs typeface="FreeSans"/>
              </a:rPr>
              <a:t>|</a:t>
            </a:r>
            <a:endParaRPr sz="1982">
              <a:latin typeface="FreeSans"/>
              <a:cs typeface="Free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8676" y="3992342"/>
            <a:ext cx="563740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288" i="1" spc="10" dirty="0">
                <a:latin typeface="Arial"/>
                <a:cs typeface="Arial"/>
              </a:rPr>
              <a:t>k k</a:t>
            </a:r>
            <a:r>
              <a:rPr sz="1288" i="1" spc="-168" dirty="0">
                <a:latin typeface="Arial"/>
                <a:cs typeface="Arial"/>
              </a:rPr>
              <a:t> </a:t>
            </a:r>
            <a:r>
              <a:rPr sz="1387" spc="59" dirty="0">
                <a:latin typeface="FreeSans"/>
                <a:cs typeface="FreeSans"/>
              </a:rPr>
              <a:t>−</a:t>
            </a:r>
            <a:endParaRPr sz="1387">
              <a:latin typeface="FreeSans"/>
              <a:cs typeface="Free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1707" y="4001118"/>
            <a:ext cx="47565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spc="10" dirty="0">
                <a:latin typeface="Arial"/>
                <a:cs typeface="Arial"/>
              </a:rPr>
              <a:t>1</a:t>
            </a:r>
            <a:r>
              <a:rPr sz="1288" spc="317" dirty="0">
                <a:latin typeface="Arial"/>
                <a:cs typeface="Arial"/>
              </a:rPr>
              <a:t> </a:t>
            </a: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4906" y="3879523"/>
            <a:ext cx="95257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476926" algn="l"/>
              </a:tabLst>
            </a:pPr>
            <a:r>
              <a:rPr sz="1982" spc="-10" dirty="0">
                <a:latin typeface="LM Mono 10"/>
                <a:cs typeface="LM Mono 10"/>
              </a:rPr>
              <a:t>x	</a:t>
            </a:r>
            <a:r>
              <a:rPr sz="1982" spc="-59" dirty="0">
                <a:latin typeface="Arial"/>
                <a:cs typeface="Arial"/>
              </a:rPr>
              <a:t>, </a:t>
            </a:r>
            <a:r>
              <a:rPr sz="1982" spc="-10" dirty="0">
                <a:latin typeface="LM Mono 10"/>
                <a:cs typeface="LM Mono 10"/>
              </a:rPr>
              <a:t>z</a:t>
            </a:r>
            <a:r>
              <a:rPr sz="1982" spc="-454" dirty="0">
                <a:latin typeface="LM Mono 10"/>
                <a:cs typeface="LM Mono 10"/>
              </a:rPr>
              <a:t> 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4977" y="3957868"/>
            <a:ext cx="12331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33" dirty="0">
                <a:latin typeface="Tuffy"/>
                <a:cs typeface="Tuffy"/>
              </a:rPr>
              <a:t>∫</a:t>
            </a:r>
            <a:endParaRPr sz="1982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5580" y="4301989"/>
            <a:ext cx="1346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3432" y="4164612"/>
            <a:ext cx="111993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spc="139" dirty="0">
                <a:latin typeface="FreeSans"/>
                <a:cs typeface="FreeSans"/>
              </a:rPr>
              <a:t>j</a:t>
            </a:r>
            <a:endParaRPr sz="1387">
              <a:latin typeface="FreeSans"/>
              <a:cs typeface="Free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0627" y="4164611"/>
            <a:ext cx="386313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spc="139" dirty="0">
                <a:latin typeface="FreeSans"/>
                <a:cs typeface="FreeSans"/>
              </a:rPr>
              <a:t>j</a:t>
            </a:r>
            <a:r>
              <a:rPr sz="1387" spc="367" dirty="0">
                <a:latin typeface="FreeSans"/>
                <a:cs typeface="FreeSans"/>
              </a:rPr>
              <a:t> </a:t>
            </a: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9429" y="4180395"/>
            <a:ext cx="436898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>
              <a:spcBef>
                <a:spcPts val="188"/>
              </a:spcBef>
              <a:tabLst>
                <a:tab pos="1926579" algn="l"/>
                <a:tab pos="3804081" algn="l"/>
              </a:tabLst>
            </a:pPr>
            <a:r>
              <a:rPr sz="1883" spc="-10" dirty="0">
                <a:latin typeface="Arial"/>
                <a:cs typeface="Arial"/>
              </a:rPr>
              <a:t>and </a:t>
            </a:r>
            <a:r>
              <a:rPr sz="1883" i="1" spc="69" dirty="0">
                <a:latin typeface="Arial"/>
                <a:cs typeface="Arial"/>
              </a:rPr>
              <a:t>w</a:t>
            </a:r>
            <a:r>
              <a:rPr sz="1932" i="1" spc="103" baseline="29914" dirty="0">
                <a:latin typeface="Arial"/>
                <a:cs typeface="Arial"/>
              </a:rPr>
              <a:t>i </a:t>
            </a:r>
            <a:r>
              <a:rPr sz="1932" i="1" spc="371" baseline="29914" dirty="0">
                <a:latin typeface="Arial"/>
                <a:cs typeface="Arial"/>
              </a:rPr>
              <a:t> </a:t>
            </a:r>
            <a:r>
              <a:rPr sz="1982" spc="218" dirty="0">
                <a:latin typeface="Arial Black"/>
                <a:cs typeface="Arial Black"/>
              </a:rPr>
              <a:t>=</a:t>
            </a:r>
            <a:r>
              <a:rPr sz="1982" spc="-119" dirty="0">
                <a:latin typeface="Arial Black"/>
                <a:cs typeface="Arial Black"/>
              </a:rPr>
              <a:t> </a:t>
            </a:r>
            <a:r>
              <a:rPr sz="1883" i="1" spc="69" dirty="0">
                <a:latin typeface="Arial"/>
                <a:cs typeface="Arial"/>
              </a:rPr>
              <a:t>w</a:t>
            </a:r>
            <a:r>
              <a:rPr sz="1932" i="1" spc="103" baseline="29914" dirty="0">
                <a:latin typeface="Arial"/>
                <a:cs typeface="Arial"/>
              </a:rPr>
              <a:t>i	</a:t>
            </a:r>
            <a:r>
              <a:rPr sz="1883" i="1" spc="20" dirty="0">
                <a:latin typeface="Arial"/>
                <a:cs typeface="Arial"/>
              </a:rPr>
              <a:t>p</a:t>
            </a:r>
            <a:r>
              <a:rPr sz="1982" spc="20" dirty="0">
                <a:latin typeface="Arial Black"/>
                <a:cs typeface="Arial Black"/>
              </a:rPr>
              <a:t>(</a:t>
            </a:r>
            <a:r>
              <a:rPr sz="1982" spc="20" dirty="0">
                <a:latin typeface="LM Mono 10"/>
                <a:cs typeface="LM Mono 10"/>
              </a:rPr>
              <a:t>z </a:t>
            </a:r>
            <a:r>
              <a:rPr sz="1982" spc="-59" dirty="0">
                <a:latin typeface="FreeSans"/>
                <a:cs typeface="FreeSans"/>
              </a:rPr>
              <a:t>|</a:t>
            </a:r>
            <a:r>
              <a:rPr sz="1982" spc="-59" dirty="0">
                <a:latin typeface="LM Mono 10"/>
                <a:cs typeface="LM Mono 10"/>
              </a:rPr>
              <a:t>x</a:t>
            </a:r>
            <a:r>
              <a:rPr sz="1982" spc="-248" dirty="0">
                <a:latin typeface="LM Mono 10"/>
                <a:cs typeface="LM Mono 10"/>
              </a:rPr>
              <a:t> </a:t>
            </a:r>
            <a:r>
              <a:rPr sz="1982" spc="10" dirty="0">
                <a:latin typeface="Arial Black"/>
                <a:cs typeface="Arial Black"/>
              </a:rPr>
              <a:t>)</a:t>
            </a:r>
            <a:r>
              <a:rPr sz="1883" i="1" spc="10" dirty="0">
                <a:latin typeface="Arial"/>
                <a:cs typeface="Arial"/>
              </a:rPr>
              <a:t>p</a:t>
            </a:r>
            <a:r>
              <a:rPr sz="1982" spc="10" dirty="0">
                <a:latin typeface="Arial Black"/>
                <a:cs typeface="Arial Black"/>
              </a:rPr>
              <a:t>(</a:t>
            </a:r>
            <a:r>
              <a:rPr sz="1982" spc="10" dirty="0">
                <a:latin typeface="LM Mono 10"/>
                <a:cs typeface="LM Mono 10"/>
              </a:rPr>
              <a:t>x</a:t>
            </a:r>
            <a:r>
              <a:rPr sz="1982" spc="-119" dirty="0">
                <a:latin typeface="LM Mono 10"/>
                <a:cs typeface="LM Mono 10"/>
              </a:rPr>
              <a:t> </a:t>
            </a:r>
            <a:r>
              <a:rPr sz="1982" spc="-59" dirty="0">
                <a:latin typeface="FreeSans"/>
                <a:cs typeface="FreeSans"/>
              </a:rPr>
              <a:t>|</a:t>
            </a:r>
            <a:r>
              <a:rPr sz="1982" spc="-59" dirty="0">
                <a:latin typeface="LM Mono 10"/>
                <a:cs typeface="LM Mono 10"/>
              </a:rPr>
              <a:t>x	</a:t>
            </a:r>
            <a:r>
              <a:rPr sz="1982" spc="59" dirty="0">
                <a:latin typeface="Arial Black"/>
                <a:cs typeface="Arial Black"/>
              </a:rPr>
              <a:t>)</a:t>
            </a:r>
            <a:r>
              <a:rPr sz="1883" i="1" spc="59" dirty="0">
                <a:latin typeface="Arial"/>
                <a:cs typeface="Arial"/>
              </a:rPr>
              <a:t>d</a:t>
            </a:r>
            <a:r>
              <a:rPr sz="1982" spc="59" dirty="0">
                <a:latin typeface="LM Mono 10"/>
                <a:cs typeface="LM Mono 10"/>
              </a:rPr>
              <a:t>x</a:t>
            </a:r>
            <a:r>
              <a:rPr sz="2081" spc="87" baseline="27777" dirty="0">
                <a:latin typeface="FreeSans"/>
                <a:cs typeface="FreeSans"/>
              </a:rPr>
              <a:t>j</a:t>
            </a:r>
            <a:endParaRPr sz="2081" baseline="27777">
              <a:latin typeface="FreeSans"/>
              <a:cs typeface="Free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0422" y="4339572"/>
            <a:ext cx="3578742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646807" algn="l"/>
                <a:tab pos="1887569" algn="l"/>
                <a:tab pos="2475232" algn="l"/>
                <a:tab pos="3469352" algn="l"/>
              </a:tabLst>
            </a:pPr>
            <a:r>
              <a:rPr sz="1288" i="1" spc="10" dirty="0">
                <a:latin typeface="Arial"/>
                <a:cs typeface="Arial"/>
              </a:rPr>
              <a:t>k	k</a:t>
            </a:r>
            <a:r>
              <a:rPr sz="1288" i="1" spc="-208" dirty="0">
                <a:latin typeface="Arial"/>
                <a:cs typeface="Arial"/>
              </a:rPr>
              <a:t> </a:t>
            </a:r>
            <a:r>
              <a:rPr sz="1387" spc="59" dirty="0">
                <a:latin typeface="FreeSans"/>
                <a:cs typeface="FreeSans"/>
              </a:rPr>
              <a:t>−</a:t>
            </a:r>
            <a:r>
              <a:rPr sz="1288" spc="10" dirty="0">
                <a:latin typeface="Arial"/>
                <a:cs typeface="Arial"/>
              </a:rPr>
              <a:t>1</a:t>
            </a:r>
            <a:r>
              <a:rPr sz="1288" dirty="0">
                <a:latin typeface="Arial"/>
                <a:cs typeface="Arial"/>
              </a:rPr>
              <a:t>	</a:t>
            </a: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dirty="0">
                <a:latin typeface="Arial"/>
                <a:cs typeface="Arial"/>
              </a:rPr>
              <a:t>	</a:t>
            </a: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dirty="0">
                <a:latin typeface="Arial"/>
                <a:cs typeface="Arial"/>
              </a:rPr>
              <a:t>    </a:t>
            </a:r>
            <a:r>
              <a:rPr sz="1288" i="1" spc="-109" dirty="0">
                <a:latin typeface="Arial"/>
                <a:cs typeface="Arial"/>
              </a:rPr>
              <a:t> </a:t>
            </a: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spc="-208" dirty="0">
                <a:latin typeface="Arial"/>
                <a:cs typeface="Arial"/>
              </a:rPr>
              <a:t> </a:t>
            </a:r>
            <a:r>
              <a:rPr sz="1387" spc="59" dirty="0">
                <a:latin typeface="FreeSans"/>
                <a:cs typeface="FreeSans"/>
              </a:rPr>
              <a:t>−</a:t>
            </a:r>
            <a:r>
              <a:rPr sz="1288" spc="10" dirty="0">
                <a:latin typeface="Arial"/>
                <a:cs typeface="Arial"/>
              </a:rPr>
              <a:t>1</a:t>
            </a:r>
            <a:r>
              <a:rPr sz="1288" dirty="0">
                <a:latin typeface="Arial"/>
                <a:cs typeface="Arial"/>
              </a:rPr>
              <a:t>	</a:t>
            </a: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4930" y="4493801"/>
            <a:ext cx="6981316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But </a:t>
            </a:r>
            <a:r>
              <a:rPr sz="1883" spc="-20" dirty="0">
                <a:latin typeface="Arial"/>
                <a:cs typeface="Arial"/>
              </a:rPr>
              <a:t>evaluating </a:t>
            </a:r>
            <a:r>
              <a:rPr sz="1883" spc="-10" dirty="0">
                <a:latin typeface="Arial"/>
                <a:cs typeface="Arial"/>
              </a:rPr>
              <a:t>an integral </a:t>
            </a:r>
            <a:r>
              <a:rPr sz="1883" spc="-30" dirty="0">
                <a:latin typeface="Arial"/>
                <a:cs typeface="Arial"/>
              </a:rPr>
              <a:t>over </a:t>
            </a:r>
            <a:r>
              <a:rPr sz="1883" spc="-10" dirty="0">
                <a:latin typeface="Arial"/>
                <a:cs typeface="Arial"/>
              </a:rPr>
              <a:t>the entire state can rarely be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done.</a:t>
            </a:r>
            <a:endParaRPr sz="188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2475" y="5204627"/>
            <a:ext cx="1346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24930" y="5083033"/>
            <a:ext cx="521585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An alternative </a:t>
            </a:r>
            <a:r>
              <a:rPr sz="1883" spc="-20" dirty="0">
                <a:latin typeface="Arial"/>
                <a:cs typeface="Arial"/>
              </a:rPr>
              <a:t>convenient </a:t>
            </a:r>
            <a:r>
              <a:rPr sz="1883" spc="-10" dirty="0">
                <a:latin typeface="Arial"/>
                <a:cs typeface="Arial"/>
              </a:rPr>
              <a:t>choice is to </a:t>
            </a:r>
            <a:r>
              <a:rPr sz="1883" spc="-20" dirty="0">
                <a:latin typeface="Arial"/>
                <a:cs typeface="Arial"/>
              </a:rPr>
              <a:t>take </a:t>
            </a:r>
            <a:r>
              <a:rPr sz="1883" i="1" dirty="0">
                <a:latin typeface="Arial"/>
                <a:cs typeface="Arial"/>
              </a:rPr>
              <a:t>q</a:t>
            </a:r>
            <a:r>
              <a:rPr sz="1982" dirty="0">
                <a:latin typeface="Arial Black"/>
                <a:cs typeface="Arial Black"/>
              </a:rPr>
              <a:t>(</a:t>
            </a:r>
            <a:r>
              <a:rPr sz="1982" dirty="0">
                <a:latin typeface="LM Mono 10"/>
                <a:cs typeface="LM Mono 10"/>
              </a:rPr>
              <a:t>x</a:t>
            </a:r>
            <a:r>
              <a:rPr sz="1982" spc="-40" dirty="0">
                <a:latin typeface="LM Mono 10"/>
                <a:cs typeface="LM Mono 10"/>
              </a:rPr>
              <a:t> </a:t>
            </a:r>
            <a:r>
              <a:rPr sz="1982" spc="-59" dirty="0">
                <a:latin typeface="FreeSans"/>
                <a:cs typeface="FreeSans"/>
              </a:rPr>
              <a:t>|</a:t>
            </a:r>
            <a:r>
              <a:rPr sz="1982" spc="-59" dirty="0">
                <a:latin typeface="LM Mono 10"/>
                <a:cs typeface="LM Mono 10"/>
              </a:rPr>
              <a:t>x</a:t>
            </a:r>
            <a:endParaRPr sz="1982">
              <a:latin typeface="LM Mono 10"/>
              <a:cs typeface="LM Mono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90350" y="5075998"/>
            <a:ext cx="880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46844" y="5204628"/>
            <a:ext cx="105575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  <a:tabLst>
                <a:tab pos="946301" algn="l"/>
              </a:tabLst>
            </a:pPr>
            <a:r>
              <a:rPr sz="1288" i="1" spc="10" dirty="0">
                <a:latin typeface="Arial"/>
                <a:cs typeface="Arial"/>
              </a:rPr>
              <a:t>k	k</a:t>
            </a:r>
            <a:endParaRPr sz="12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66183" y="5075998"/>
            <a:ext cx="880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0349" y="5242184"/>
            <a:ext cx="2134159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800741" algn="l"/>
              </a:tabLst>
            </a:pP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spc="-208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	</a:t>
            </a: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spc="-287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10752" y="5083033"/>
            <a:ext cx="19240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800741" algn="l"/>
              </a:tabLst>
            </a:pPr>
            <a:r>
              <a:rPr sz="1982" spc="-59" dirty="0">
                <a:latin typeface="Arial"/>
                <a:cs typeface="Arial"/>
              </a:rPr>
              <a:t>,</a:t>
            </a:r>
            <a:r>
              <a:rPr sz="1982" spc="-226" dirty="0">
                <a:latin typeface="Arial"/>
                <a:cs typeface="Arial"/>
              </a:rPr>
              <a:t> </a:t>
            </a:r>
            <a:r>
              <a:rPr sz="1982" spc="-10" dirty="0">
                <a:latin typeface="LM Mono 10"/>
                <a:cs typeface="LM Mono 10"/>
              </a:rPr>
              <a:t>z</a:t>
            </a:r>
            <a:r>
              <a:rPr sz="1982" spc="-129" dirty="0">
                <a:latin typeface="LM Mono 10"/>
                <a:cs typeface="LM Mono 10"/>
              </a:rPr>
              <a:t> </a:t>
            </a:r>
            <a:r>
              <a:rPr sz="1982" spc="-10" dirty="0">
                <a:latin typeface="Arial Black"/>
                <a:cs typeface="Arial Black"/>
              </a:rPr>
              <a:t>)</a:t>
            </a:r>
            <a:r>
              <a:rPr sz="1982" spc="-119" dirty="0">
                <a:latin typeface="Arial Black"/>
                <a:cs typeface="Arial Black"/>
              </a:rPr>
              <a:t> </a:t>
            </a:r>
            <a:r>
              <a:rPr sz="1982" spc="218" dirty="0">
                <a:latin typeface="Arial Black"/>
                <a:cs typeface="Arial Black"/>
              </a:rPr>
              <a:t>=</a:t>
            </a:r>
            <a:r>
              <a:rPr sz="1982" spc="-119" dirty="0">
                <a:latin typeface="Arial Black"/>
                <a:cs typeface="Arial Black"/>
              </a:rPr>
              <a:t> </a:t>
            </a:r>
            <a:r>
              <a:rPr sz="1883" i="1" spc="79" dirty="0">
                <a:latin typeface="Arial"/>
                <a:cs typeface="Arial"/>
              </a:rPr>
              <a:t>p</a:t>
            </a:r>
            <a:r>
              <a:rPr sz="1982" spc="-10" dirty="0">
                <a:latin typeface="Arial Black"/>
                <a:cs typeface="Arial Black"/>
              </a:rPr>
              <a:t>(</a:t>
            </a:r>
            <a:r>
              <a:rPr sz="1982" spc="-10" dirty="0">
                <a:latin typeface="LM Mono 10"/>
                <a:cs typeface="LM Mono 10"/>
              </a:rPr>
              <a:t>x</a:t>
            </a:r>
            <a:r>
              <a:rPr sz="1982" spc="-129" dirty="0">
                <a:latin typeface="LM Mono 10"/>
                <a:cs typeface="LM Mono 10"/>
              </a:rPr>
              <a:t> </a:t>
            </a:r>
            <a:r>
              <a:rPr sz="1982" spc="-119" dirty="0">
                <a:latin typeface="FreeSans"/>
                <a:cs typeface="FreeSans"/>
              </a:rPr>
              <a:t>|</a:t>
            </a:r>
            <a:r>
              <a:rPr sz="1982" spc="-10" dirty="0">
                <a:latin typeface="LM Mono 10"/>
                <a:cs typeface="LM Mono 10"/>
              </a:rPr>
              <a:t>x</a:t>
            </a:r>
            <a:r>
              <a:rPr sz="1982" dirty="0">
                <a:latin typeface="LM Mono 10"/>
                <a:cs typeface="LM Mono 10"/>
              </a:rPr>
              <a:t>	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24930" y="5383906"/>
            <a:ext cx="734498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188" dirty="0">
                <a:latin typeface="Arial"/>
                <a:cs typeface="Arial"/>
              </a:rPr>
              <a:t>‹</a:t>
            </a:r>
            <a:r>
              <a:rPr sz="1982" spc="-188" dirty="0">
                <a:latin typeface="FreeSans"/>
                <a:cs typeface="FreeSans"/>
              </a:rPr>
              <a:t>→ </a:t>
            </a:r>
            <a:r>
              <a:rPr sz="1883" spc="-10" dirty="0">
                <a:latin typeface="Arial"/>
                <a:cs typeface="Arial"/>
              </a:rPr>
              <a:t>easy to implement, </a:t>
            </a:r>
            <a:r>
              <a:rPr sz="1883" spc="-20" dirty="0">
                <a:latin typeface="Arial"/>
                <a:cs typeface="Arial"/>
              </a:rPr>
              <a:t>but </a:t>
            </a:r>
            <a:r>
              <a:rPr sz="1883" spc="-10" dirty="0">
                <a:latin typeface="Arial"/>
                <a:cs typeface="Arial"/>
              </a:rPr>
              <a:t>does not </a:t>
            </a:r>
            <a:r>
              <a:rPr sz="1883" spc="-20" dirty="0">
                <a:latin typeface="Arial"/>
                <a:cs typeface="Arial"/>
              </a:rPr>
              <a:t>take </a:t>
            </a:r>
            <a:r>
              <a:rPr sz="1883" spc="-10" dirty="0">
                <a:latin typeface="Arial"/>
                <a:cs typeface="Arial"/>
              </a:rPr>
              <a:t>measurements into</a:t>
            </a:r>
            <a:r>
              <a:rPr sz="1883" spc="5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account.</a:t>
            </a:r>
            <a:endParaRPr sz="188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61720" y="5828399"/>
            <a:ext cx="253021" cy="253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1" name="object 31"/>
          <p:cNvSpPr txBox="1"/>
          <p:nvPr/>
        </p:nvSpPr>
        <p:spPr>
          <a:xfrm>
            <a:off x="2023328" y="5823519"/>
            <a:ext cx="130868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9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24929" y="5772535"/>
            <a:ext cx="1308683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spc="-10" dirty="0">
                <a:latin typeface="Arial"/>
                <a:cs typeface="Arial"/>
              </a:rPr>
              <a:t>Resampling</a:t>
            </a:r>
            <a:endParaRPr sz="1883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50096" y="6137721"/>
            <a:ext cx="1258349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530" y="0"/>
                </a:lnTo>
              </a:path>
            </a:pathLst>
          </a:custGeom>
          <a:ln w="7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39" name="object 39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29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0F1-8A6E-491B-ADC3-7BCB9BB0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4E45-ABE4-41D6-AEF4-F3D1B639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lang="en-US" sz="2800" spc="15" dirty="0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lang="en-US" sz="2800" dirty="0">
              <a:latin typeface="Arial"/>
              <a:cs typeface="Arial"/>
            </a:endParaRPr>
          </a:p>
          <a:p>
            <a:pPr marL="167005" marR="212725">
              <a:lnSpc>
                <a:spcPct val="112900"/>
              </a:lnSpc>
            </a:pPr>
            <a:r>
              <a:rPr lang="en-US" sz="2800" spc="15" dirty="0">
                <a:latin typeface="Arial"/>
                <a:cs typeface="Arial"/>
              </a:rPr>
              <a:t>Recall </a:t>
            </a:r>
            <a:r>
              <a:rPr lang="en-US" sz="2800" spc="20" dirty="0">
                <a:latin typeface="Arial"/>
                <a:cs typeface="Arial"/>
              </a:rPr>
              <a:t>on </a:t>
            </a:r>
            <a:r>
              <a:rPr lang="en-US" sz="2800" spc="15" dirty="0">
                <a:latin typeface="Arial"/>
                <a:cs typeface="Arial"/>
              </a:rPr>
              <a:t>Estimation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20" dirty="0">
                <a:latin typeface="Arial"/>
                <a:cs typeface="Arial"/>
              </a:rPr>
              <a:t>Theory  </a:t>
            </a:r>
          </a:p>
          <a:p>
            <a:pPr marL="167005" marR="212725">
              <a:lnSpc>
                <a:spcPct val="112900"/>
              </a:lnSpc>
            </a:pPr>
            <a:r>
              <a:rPr lang="en-US" sz="2800" spc="20" dirty="0">
                <a:latin typeface="Arial"/>
                <a:cs typeface="Arial"/>
              </a:rPr>
              <a:t>What </a:t>
            </a:r>
            <a:r>
              <a:rPr lang="en-US" sz="2800" spc="10" dirty="0">
                <a:latin typeface="Arial"/>
                <a:cs typeface="Arial"/>
              </a:rPr>
              <a:t>Is </a:t>
            </a:r>
            <a:r>
              <a:rPr lang="en-US" sz="2800" spc="20" dirty="0">
                <a:latin typeface="Arial"/>
                <a:cs typeface="Arial"/>
              </a:rPr>
              <a:t>A </a:t>
            </a:r>
            <a:r>
              <a:rPr lang="en-US" sz="2800" spc="10" dirty="0">
                <a:latin typeface="Arial"/>
                <a:cs typeface="Arial"/>
              </a:rPr>
              <a:t>Particle Filter</a:t>
            </a:r>
            <a:r>
              <a:rPr lang="en-US" sz="2800" spc="-140" dirty="0">
                <a:latin typeface="Arial"/>
                <a:cs typeface="Arial"/>
              </a:rPr>
              <a:t> </a:t>
            </a:r>
            <a:r>
              <a:rPr lang="en-US" sz="2800" spc="20" dirty="0">
                <a:latin typeface="Arial"/>
                <a:cs typeface="Arial"/>
              </a:rPr>
              <a:t>?</a:t>
            </a:r>
            <a:endParaRPr lang="en-US" sz="28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55"/>
              </a:spcBef>
            </a:pPr>
            <a:r>
              <a:rPr lang="en-US" sz="2800" spc="15" dirty="0">
                <a:latin typeface="Arial"/>
                <a:cs typeface="Arial"/>
              </a:rPr>
              <a:t>Applications </a:t>
            </a:r>
            <a:r>
              <a:rPr lang="en-US" sz="2800" spc="10" dirty="0">
                <a:latin typeface="Arial"/>
                <a:cs typeface="Arial"/>
              </a:rPr>
              <a:t>in </a:t>
            </a:r>
            <a:r>
              <a:rPr lang="en-US" sz="2800" spc="15" dirty="0">
                <a:latin typeface="Arial"/>
                <a:cs typeface="Arial"/>
              </a:rPr>
              <a:t>Computer</a:t>
            </a:r>
            <a:r>
              <a:rPr lang="en-US" sz="2800" spc="-25" dirty="0">
                <a:latin typeface="Arial"/>
                <a:cs typeface="Arial"/>
              </a:rPr>
              <a:t> </a:t>
            </a:r>
            <a:r>
              <a:rPr lang="en-US" sz="2800" spc="15" dirty="0">
                <a:latin typeface="Arial"/>
                <a:cs typeface="Arial"/>
              </a:rPr>
              <a:t>Vision</a:t>
            </a:r>
            <a:endParaRPr lang="en-US" sz="2800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099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5813" y="776184"/>
            <a:ext cx="4752783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b="1" spc="30" dirty="0">
                <a:latin typeface="Arial"/>
                <a:cs typeface="Arial"/>
              </a:rPr>
              <a:t>SIS </a:t>
            </a:r>
            <a:r>
              <a:rPr sz="1982" b="1" spc="20" dirty="0">
                <a:latin typeface="Arial"/>
                <a:cs typeface="Arial"/>
              </a:rPr>
              <a:t>: </a:t>
            </a:r>
            <a:r>
              <a:rPr sz="1982" b="1" spc="30" dirty="0">
                <a:latin typeface="Arial"/>
                <a:cs typeface="Arial"/>
              </a:rPr>
              <a:t>Sequential </a:t>
            </a:r>
            <a:r>
              <a:rPr sz="1982" b="1" spc="40" dirty="0">
                <a:latin typeface="Arial"/>
                <a:cs typeface="Arial"/>
              </a:rPr>
              <a:t>Importance</a:t>
            </a:r>
            <a:r>
              <a:rPr sz="1982" b="1" spc="-59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Sampling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227" y="2367306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5812" y="1445861"/>
            <a:ext cx="8132705" cy="101775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12900"/>
              </a:lnSpc>
              <a:spcBef>
                <a:spcPts val="178"/>
              </a:spcBef>
            </a:pPr>
            <a:r>
              <a:rPr sz="1982" b="1" spc="40" dirty="0">
                <a:latin typeface="Arial"/>
                <a:cs typeface="Arial"/>
              </a:rPr>
              <a:t>Resampling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eliminate particles with small associated weights </a:t>
            </a:r>
            <a:r>
              <a:rPr sz="1982" spc="40" dirty="0">
                <a:latin typeface="Arial"/>
                <a:cs typeface="Arial"/>
              </a:rPr>
              <a:t>and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to  concentrate </a:t>
            </a:r>
            <a:r>
              <a:rPr sz="1982" spc="40" dirty="0">
                <a:latin typeface="Arial"/>
                <a:cs typeface="Arial"/>
              </a:rPr>
              <a:t>on </a:t>
            </a:r>
            <a:r>
              <a:rPr sz="1982" spc="30" dirty="0">
                <a:latin typeface="Arial"/>
                <a:cs typeface="Arial"/>
              </a:rPr>
              <a:t>particles with high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weights.</a:t>
            </a:r>
            <a:endParaRPr sz="1982">
              <a:latin typeface="Arial"/>
              <a:cs typeface="Arial"/>
            </a:endParaRPr>
          </a:p>
          <a:p>
            <a:pPr marR="502093" algn="r">
              <a:spcBef>
                <a:spcPts val="614"/>
              </a:spcBef>
            </a:pPr>
            <a:r>
              <a:rPr sz="1486" i="1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2129" y="2388744"/>
            <a:ext cx="31081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dirty="0">
                <a:latin typeface="Arial"/>
                <a:cs typeface="Arial"/>
              </a:rPr>
              <a:t>0</a:t>
            </a:r>
            <a:r>
              <a:rPr sz="1585" spc="-10" dirty="0">
                <a:latin typeface="LM Sans 8"/>
                <a:cs typeface="LM Sans 8"/>
              </a:rPr>
              <a:t>: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4930" y="2217183"/>
            <a:ext cx="74343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7317477" algn="l"/>
              </a:tabLst>
            </a:pPr>
            <a:r>
              <a:rPr sz="1982" spc="40" dirty="0">
                <a:latin typeface="Arial"/>
                <a:cs typeface="Arial"/>
              </a:rPr>
              <a:t>Sample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i="1" spc="50" dirty="0">
                <a:latin typeface="Arial"/>
                <a:cs typeface="Arial"/>
              </a:rPr>
              <a:t>N</a:t>
            </a:r>
            <a:r>
              <a:rPr sz="1982" i="1" spc="10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times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i="1" spc="30" dirty="0">
                <a:latin typeface="Arial"/>
                <a:cs typeface="Arial"/>
              </a:rPr>
              <a:t>with</a:t>
            </a:r>
            <a:r>
              <a:rPr sz="1982" i="1" spc="20" dirty="0">
                <a:latin typeface="Arial"/>
                <a:cs typeface="Arial"/>
              </a:rPr>
              <a:t> </a:t>
            </a:r>
            <a:r>
              <a:rPr sz="1982" i="1" spc="30" dirty="0">
                <a:latin typeface="Arial"/>
                <a:cs typeface="Arial"/>
              </a:rPr>
              <a:t>replacement</a:t>
            </a:r>
            <a:r>
              <a:rPr sz="1982" i="1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from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the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set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of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pa</a:t>
            </a:r>
            <a:r>
              <a:rPr sz="1982" spc="99" dirty="0">
                <a:latin typeface="Arial"/>
                <a:cs typeface="Arial"/>
              </a:rPr>
              <a:t>r</a:t>
            </a:r>
            <a:r>
              <a:rPr sz="1982" spc="20" dirty="0">
                <a:latin typeface="Arial"/>
                <a:cs typeface="Arial"/>
              </a:rPr>
              <a:t>ticles </a:t>
            </a:r>
            <a:r>
              <a:rPr sz="2180" spc="-20" dirty="0">
                <a:latin typeface="FreeSans"/>
                <a:cs typeface="FreeSans"/>
              </a:rPr>
              <a:t>{</a:t>
            </a:r>
            <a:r>
              <a:rPr sz="1982" b="1" spc="40" dirty="0">
                <a:latin typeface="Arial"/>
                <a:cs typeface="Arial"/>
              </a:rPr>
              <a:t>x</a:t>
            </a:r>
            <a:r>
              <a:rPr sz="1982" b="1" dirty="0">
                <a:latin typeface="Arial"/>
                <a:cs typeface="Arial"/>
              </a:rPr>
              <a:t>	</a:t>
            </a:r>
            <a:r>
              <a:rPr sz="2180" spc="-20" dirty="0">
                <a:latin typeface="FreeSans"/>
                <a:cs typeface="FreeSans"/>
              </a:rPr>
              <a:t>}</a:t>
            </a:r>
            <a:endParaRPr sz="2180">
              <a:latin typeface="FreeSans"/>
              <a:cs typeface="Free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4930" y="2571898"/>
            <a:ext cx="3943663" cy="6876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latin typeface="Arial"/>
                <a:cs typeface="Arial"/>
              </a:rPr>
              <a:t>according to </a:t>
            </a:r>
            <a:r>
              <a:rPr sz="1982" spc="40" dirty="0">
                <a:latin typeface="Arial"/>
                <a:cs typeface="Arial"/>
              </a:rPr>
              <a:t>importance </a:t>
            </a:r>
            <a:r>
              <a:rPr sz="1982" spc="30" dirty="0">
                <a:latin typeface="Arial"/>
                <a:cs typeface="Arial"/>
              </a:rPr>
              <a:t>weights</a:t>
            </a:r>
            <a:r>
              <a:rPr sz="1982" spc="-12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2180" spc="-69" dirty="0">
                <a:latin typeface="FreeSans"/>
                <a:cs typeface="FreeSans"/>
              </a:rPr>
              <a:t>⇒ </a:t>
            </a:r>
            <a:r>
              <a:rPr sz="1982" spc="30" dirty="0">
                <a:latin typeface="Arial"/>
                <a:cs typeface="Arial"/>
              </a:rPr>
              <a:t>"</a:t>
            </a:r>
            <a:r>
              <a:rPr sz="1982" i="1" spc="30" dirty="0">
                <a:latin typeface="Arial"/>
                <a:cs typeface="Arial"/>
              </a:rPr>
              <a:t>Survival of the</a:t>
            </a:r>
            <a:r>
              <a:rPr sz="1982" i="1" spc="50" dirty="0">
                <a:latin typeface="Arial"/>
                <a:cs typeface="Arial"/>
              </a:rPr>
              <a:t> </a:t>
            </a:r>
            <a:r>
              <a:rPr sz="1982" i="1" spc="20" dirty="0">
                <a:latin typeface="Arial"/>
                <a:cs typeface="Arial"/>
              </a:rPr>
              <a:t>fittest</a:t>
            </a:r>
            <a:r>
              <a:rPr sz="1982" spc="20" dirty="0">
                <a:latin typeface="Arial"/>
                <a:cs typeface="Arial"/>
              </a:rPr>
              <a:t>"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0433" y="3955932"/>
            <a:ext cx="3971229" cy="2302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5" name="object 15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30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046" y="117785"/>
            <a:ext cx="3371114" cy="100110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2675" dirty="0">
                <a:solidFill>
                  <a:srgbClr val="FFFFFF"/>
                </a:solidFill>
                <a:latin typeface="Arial"/>
                <a:cs typeface="Arial"/>
              </a:rPr>
              <a:t>Particle</a:t>
            </a:r>
            <a:r>
              <a:rPr sz="2675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75" spc="10" dirty="0">
                <a:solidFill>
                  <a:srgbClr val="FFFFFF"/>
                </a:solidFill>
                <a:latin typeface="Arial"/>
                <a:cs typeface="Arial"/>
              </a:rPr>
              <a:t>Filters</a:t>
            </a:r>
            <a:endParaRPr sz="2675">
              <a:latin typeface="Arial"/>
              <a:cs typeface="Arial"/>
            </a:endParaRPr>
          </a:p>
          <a:p>
            <a:pPr marL="83053">
              <a:spcBef>
                <a:spcPts val="2019"/>
              </a:spcBef>
            </a:pPr>
            <a:r>
              <a:rPr sz="1982" b="1" spc="40" dirty="0">
                <a:latin typeface="Arial"/>
                <a:cs typeface="Arial"/>
              </a:rPr>
              <a:t>Sampling and</a:t>
            </a:r>
            <a:r>
              <a:rPr sz="1982" b="1" spc="-149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Resampling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195" y="1650699"/>
            <a:ext cx="9131836" cy="5198238"/>
            <a:chOff x="0" y="832991"/>
            <a:chExt cx="4608195" cy="2623185"/>
          </a:xfrm>
        </p:grpSpPr>
        <p:sp>
          <p:nvSpPr>
            <p:cNvPr id="4" name="object 4"/>
            <p:cNvSpPr/>
            <p:nvPr/>
          </p:nvSpPr>
          <p:spPr>
            <a:xfrm>
              <a:off x="143979" y="832991"/>
              <a:ext cx="4320032" cy="2519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31311"/>
              <a:ext cx="1536065" cy="125095"/>
            </a:xfrm>
            <a:custGeom>
              <a:avLst/>
              <a:gdLst/>
              <a:ahLst/>
              <a:cxnLst/>
              <a:rect l="l" t="t" r="r" b="b"/>
              <a:pathLst>
                <a:path w="1536065" h="125095">
                  <a:moveTo>
                    <a:pt x="1535976" y="0"/>
                  </a:moveTo>
                  <a:lnTo>
                    <a:pt x="0" y="0"/>
                  </a:lnTo>
                  <a:lnTo>
                    <a:pt x="0" y="124688"/>
                  </a:lnTo>
                  <a:lnTo>
                    <a:pt x="1535976" y="12468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31311"/>
              <a:ext cx="1536065" cy="125095"/>
            </a:xfrm>
            <a:custGeom>
              <a:avLst/>
              <a:gdLst/>
              <a:ahLst/>
              <a:cxnLst/>
              <a:rect l="l" t="t" r="r" b="b"/>
              <a:pathLst>
                <a:path w="1536064" h="125095">
                  <a:moveTo>
                    <a:pt x="1535976" y="0"/>
                  </a:moveTo>
                  <a:lnTo>
                    <a:pt x="0" y="0"/>
                  </a:lnTo>
                  <a:lnTo>
                    <a:pt x="0" y="124688"/>
                  </a:lnTo>
                  <a:lnTo>
                    <a:pt x="1535976" y="12468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31311"/>
              <a:ext cx="1536065" cy="125095"/>
            </a:xfrm>
            <a:custGeom>
              <a:avLst/>
              <a:gdLst/>
              <a:ahLst/>
              <a:cxnLst/>
              <a:rect l="l" t="t" r="r" b="b"/>
              <a:pathLst>
                <a:path w="1536064" h="125095">
                  <a:moveTo>
                    <a:pt x="1535976" y="0"/>
                  </a:moveTo>
                  <a:lnTo>
                    <a:pt x="0" y="0"/>
                  </a:lnTo>
                  <a:lnTo>
                    <a:pt x="0" y="124688"/>
                  </a:lnTo>
                  <a:lnTo>
                    <a:pt x="1535976" y="12468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31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00979" y="1428828"/>
            <a:ext cx="8586971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6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775813" y="776183"/>
            <a:ext cx="4493563" cy="108408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b="1" spc="30" dirty="0">
                <a:latin typeface="Arial"/>
                <a:cs typeface="Arial"/>
              </a:rPr>
              <a:t>Generic </a:t>
            </a:r>
            <a:r>
              <a:rPr sz="1982" b="1" spc="20" dirty="0">
                <a:latin typeface="Arial"/>
                <a:cs typeface="Arial"/>
              </a:rPr>
              <a:t>Particle Filter</a:t>
            </a:r>
            <a:r>
              <a:rPr sz="1982" b="1" spc="-20" dirty="0">
                <a:latin typeface="Arial"/>
                <a:cs typeface="Arial"/>
              </a:rPr>
              <a:t> </a:t>
            </a:r>
            <a:r>
              <a:rPr sz="1982" b="1" spc="40" dirty="0">
                <a:latin typeface="Arial"/>
                <a:cs typeface="Arial"/>
              </a:rPr>
              <a:t>Pseudo-Code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774">
              <a:latin typeface="Arial"/>
              <a:cs typeface="Arial"/>
            </a:endParaRPr>
          </a:p>
          <a:p>
            <a:pPr marL="25168"/>
            <a:r>
              <a:rPr sz="1982" spc="-704" dirty="0">
                <a:latin typeface="Arial"/>
                <a:cs typeface="Arial"/>
              </a:rPr>
              <a:t>A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2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40" dirty="0">
                <a:latin typeface="Arial"/>
                <a:cs typeface="Arial"/>
              </a:rPr>
              <a:t>Generic </a:t>
            </a:r>
            <a:r>
              <a:rPr sz="1982" spc="20" dirty="0">
                <a:latin typeface="Arial"/>
                <a:cs typeface="Arial"/>
              </a:rPr>
              <a:t>Particle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Filter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5812" y="2032318"/>
            <a:ext cx="92866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9" dirty="0">
                <a:latin typeface="Arial Black"/>
                <a:cs typeface="Arial Black"/>
              </a:rPr>
              <a:t>[</a:t>
            </a:r>
            <a:r>
              <a:rPr sz="1982" spc="-79" dirty="0">
                <a:latin typeface="FreeSans"/>
                <a:cs typeface="FreeSans"/>
              </a:rPr>
              <a:t>{</a:t>
            </a:r>
            <a:r>
              <a:rPr sz="1982" spc="-79" dirty="0">
                <a:latin typeface="LM Mono 10"/>
                <a:cs typeface="LM Mono 10"/>
              </a:rPr>
              <a:t>x </a:t>
            </a:r>
            <a:r>
              <a:rPr sz="1982" spc="-59" dirty="0">
                <a:latin typeface="Arial"/>
                <a:cs typeface="Arial"/>
              </a:rPr>
              <a:t>, </a:t>
            </a:r>
            <a:r>
              <a:rPr sz="1883" i="1" spc="-10" dirty="0">
                <a:latin typeface="Arial"/>
                <a:cs typeface="Arial"/>
              </a:rPr>
              <a:t>w</a:t>
            </a:r>
            <a:r>
              <a:rPr sz="1883" i="1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FreeSans"/>
                <a:cs typeface="FreeSans"/>
              </a:rPr>
              <a:t>}</a:t>
            </a:r>
            <a:endParaRPr sz="1982">
              <a:latin typeface="FreeSans"/>
              <a:cs typeface="Free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2138" y="2191468"/>
            <a:ext cx="924886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416524" algn="l"/>
              </a:tabLst>
            </a:pPr>
            <a:r>
              <a:rPr sz="1288" i="1" spc="10" dirty="0">
                <a:latin typeface="Arial"/>
                <a:cs typeface="Arial"/>
              </a:rPr>
              <a:t>k	k</a:t>
            </a:r>
            <a:r>
              <a:rPr sz="1288" i="1" spc="30" dirty="0">
                <a:latin typeface="Arial"/>
                <a:cs typeface="Arial"/>
              </a:rPr>
              <a:t> </a:t>
            </a:r>
            <a:r>
              <a:rPr sz="1288" i="1" spc="20" dirty="0">
                <a:latin typeface="Arial"/>
                <a:cs typeface="Arial"/>
              </a:rPr>
              <a:t>i</a:t>
            </a:r>
            <a:r>
              <a:rPr sz="1387" spc="20" dirty="0">
                <a:latin typeface="LM Sans 8"/>
                <a:cs typeface="LM Sans 8"/>
              </a:rPr>
              <a:t>=</a:t>
            </a:r>
            <a:r>
              <a:rPr sz="1288" spc="2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2137" y="2025284"/>
            <a:ext cx="197560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  <a:tabLst>
                <a:tab pos="434141" algn="l"/>
                <a:tab pos="1912737" algn="l"/>
              </a:tabLst>
            </a:pPr>
            <a:r>
              <a:rPr sz="1288" i="1" dirty="0">
                <a:latin typeface="Arial"/>
                <a:cs typeface="Arial"/>
              </a:rPr>
              <a:t>i	i  </a:t>
            </a:r>
            <a:r>
              <a:rPr sz="1288" i="1" spc="50" dirty="0">
                <a:latin typeface="Arial"/>
                <a:cs typeface="Arial"/>
              </a:rPr>
              <a:t> </a:t>
            </a:r>
            <a:r>
              <a:rPr sz="1288" i="1" spc="10" dirty="0">
                <a:latin typeface="Arial"/>
                <a:cs typeface="Arial"/>
              </a:rPr>
              <a:t>N</a:t>
            </a:r>
            <a:r>
              <a:rPr sz="1288" i="1" dirty="0">
                <a:latin typeface="Arial"/>
                <a:cs typeface="Arial"/>
              </a:rPr>
              <a:t>	i</a:t>
            </a:r>
            <a:endParaRPr sz="12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9417" y="2025283"/>
            <a:ext cx="17113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N</a:t>
            </a:r>
            <a:endParaRPr sz="12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911" y="2191468"/>
            <a:ext cx="1333850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621639" algn="l"/>
              </a:tabLst>
            </a:pPr>
            <a:r>
              <a:rPr sz="1288" i="1" spc="10" dirty="0">
                <a:latin typeface="Arial"/>
                <a:cs typeface="Arial"/>
              </a:rPr>
              <a:t>k</a:t>
            </a:r>
            <a:r>
              <a:rPr sz="1288" i="1" spc="-208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	</a:t>
            </a:r>
            <a:r>
              <a:rPr sz="1288" i="1" spc="10" dirty="0">
                <a:latin typeface="Arial"/>
                <a:cs typeface="Arial"/>
              </a:rPr>
              <a:t>k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r>
              <a:rPr sz="1288" spc="20" dirty="0">
                <a:latin typeface="Arial"/>
                <a:cs typeface="Arial"/>
              </a:rPr>
              <a:t> </a:t>
            </a:r>
            <a:r>
              <a:rPr sz="1288" i="1" spc="20" dirty="0">
                <a:latin typeface="Arial"/>
                <a:cs typeface="Arial"/>
              </a:rPr>
              <a:t>i</a:t>
            </a:r>
            <a:r>
              <a:rPr sz="1387" spc="20" dirty="0">
                <a:latin typeface="LM Sans 8"/>
                <a:cs typeface="LM Sans 8"/>
              </a:rPr>
              <a:t>=</a:t>
            </a:r>
            <a:r>
              <a:rPr sz="1288" spc="2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1574" y="2153912"/>
            <a:ext cx="1346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8688" y="2032318"/>
            <a:ext cx="289797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1395543" algn="l"/>
                <a:tab pos="1993273" algn="l"/>
                <a:tab pos="2370787" algn="l"/>
              </a:tabLst>
            </a:pPr>
            <a:r>
              <a:rPr sz="1982" spc="-208" dirty="0">
                <a:latin typeface="Arial Black"/>
                <a:cs typeface="Arial Black"/>
              </a:rPr>
              <a:t>] </a:t>
            </a:r>
            <a:r>
              <a:rPr sz="1883" spc="-10" dirty="0">
                <a:latin typeface="Arial"/>
                <a:cs typeface="Arial"/>
              </a:rPr>
              <a:t>=</a:t>
            </a:r>
            <a:r>
              <a:rPr sz="1883" spc="5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PF </a:t>
            </a:r>
            <a:r>
              <a:rPr sz="1982" spc="-79" dirty="0">
                <a:latin typeface="Arial Black"/>
                <a:cs typeface="Arial Black"/>
              </a:rPr>
              <a:t>[</a:t>
            </a:r>
            <a:r>
              <a:rPr sz="1982" spc="-79" dirty="0">
                <a:latin typeface="FreeSans"/>
                <a:cs typeface="FreeSans"/>
              </a:rPr>
              <a:t>{</a:t>
            </a:r>
            <a:r>
              <a:rPr sz="1982" spc="-79" dirty="0">
                <a:latin typeface="LM Mono 10"/>
                <a:cs typeface="LM Mono 10"/>
              </a:rPr>
              <a:t>x	</a:t>
            </a:r>
            <a:r>
              <a:rPr sz="1982" spc="-59" dirty="0">
                <a:latin typeface="Arial"/>
                <a:cs typeface="Arial"/>
              </a:rPr>
              <a:t>,</a:t>
            </a:r>
            <a:r>
              <a:rPr sz="1982" spc="-226" dirty="0">
                <a:latin typeface="Arial"/>
                <a:cs typeface="Arial"/>
              </a:rPr>
              <a:t> </a:t>
            </a:r>
            <a:r>
              <a:rPr sz="1883" i="1" spc="69" dirty="0">
                <a:latin typeface="Arial"/>
                <a:cs typeface="Arial"/>
              </a:rPr>
              <a:t>w</a:t>
            </a:r>
            <a:r>
              <a:rPr sz="1932" i="1" spc="103" baseline="29914" dirty="0">
                <a:latin typeface="Arial"/>
                <a:cs typeface="Arial"/>
              </a:rPr>
              <a:t>i	</a:t>
            </a:r>
            <a:r>
              <a:rPr sz="1982" spc="-20" dirty="0">
                <a:latin typeface="FreeSans"/>
                <a:cs typeface="FreeSans"/>
              </a:rPr>
              <a:t>}	</a:t>
            </a:r>
            <a:r>
              <a:rPr sz="1982" spc="-59" dirty="0">
                <a:latin typeface="Arial"/>
                <a:cs typeface="Arial"/>
              </a:rPr>
              <a:t>, </a:t>
            </a:r>
            <a:r>
              <a:rPr sz="1982" spc="-10" dirty="0">
                <a:latin typeface="LM Mono 10"/>
                <a:cs typeface="LM Mono 10"/>
              </a:rPr>
              <a:t>z</a:t>
            </a:r>
            <a:r>
              <a:rPr sz="1982" spc="-404" dirty="0">
                <a:latin typeface="LM Mono 10"/>
                <a:cs typeface="LM Mono 10"/>
              </a:rPr>
              <a:t> </a:t>
            </a:r>
            <a:r>
              <a:rPr sz="1982" spc="-208" dirty="0">
                <a:latin typeface="Arial Black"/>
                <a:cs typeface="Arial Black"/>
              </a:rPr>
              <a:t>]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8227" y="2575413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2324929" y="2449107"/>
            <a:ext cx="1532669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FOR </a:t>
            </a:r>
            <a:r>
              <a:rPr sz="1883" i="1" spc="-10" dirty="0">
                <a:latin typeface="Arial"/>
                <a:cs typeface="Arial"/>
              </a:rPr>
              <a:t>i </a:t>
            </a:r>
            <a:r>
              <a:rPr sz="1982" spc="218" dirty="0">
                <a:latin typeface="Arial Black"/>
                <a:cs typeface="Arial Black"/>
              </a:rPr>
              <a:t>= </a:t>
            </a:r>
            <a:r>
              <a:rPr sz="1883" spc="-10" dirty="0">
                <a:latin typeface="Arial"/>
                <a:cs typeface="Arial"/>
              </a:rPr>
              <a:t>1 </a:t>
            </a:r>
            <a:r>
              <a:rPr sz="1982" spc="-119" dirty="0">
                <a:latin typeface="Arial Black"/>
                <a:cs typeface="Arial Black"/>
              </a:rPr>
              <a:t>:</a:t>
            </a:r>
            <a:r>
              <a:rPr sz="1982" spc="-436" dirty="0">
                <a:latin typeface="Arial Black"/>
                <a:cs typeface="Arial Black"/>
              </a:rPr>
              <a:t> </a:t>
            </a:r>
            <a:r>
              <a:rPr sz="1883" i="1" spc="-10" dirty="0">
                <a:latin typeface="Arial"/>
                <a:cs typeface="Arial"/>
              </a:rPr>
              <a:t>N</a:t>
            </a:r>
            <a:endParaRPr sz="188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5406" y="2977982"/>
            <a:ext cx="116497" cy="116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3620424" y="2816582"/>
            <a:ext cx="880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3621" y="2945211"/>
            <a:ext cx="1346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1472" y="2816582"/>
            <a:ext cx="880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dirty="0">
                <a:latin typeface="Arial"/>
                <a:cs typeface="Arial"/>
              </a:rPr>
              <a:t>i</a:t>
            </a:r>
            <a:endParaRPr sz="128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0424" y="2982768"/>
            <a:ext cx="1439551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106116" algn="l"/>
              </a:tabLst>
            </a:pPr>
            <a:r>
              <a:rPr sz="1288" i="1" spc="10" dirty="0">
                <a:latin typeface="Arial"/>
                <a:cs typeface="Arial"/>
              </a:rPr>
              <a:t>k	k</a:t>
            </a:r>
            <a:r>
              <a:rPr sz="1288" i="1" spc="-297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3690" y="2823594"/>
            <a:ext cx="274949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2222298" algn="l"/>
              </a:tabLst>
            </a:pPr>
            <a:r>
              <a:rPr sz="1883" spc="-20" dirty="0">
                <a:latin typeface="Arial"/>
                <a:cs typeface="Arial"/>
              </a:rPr>
              <a:t>Draw </a:t>
            </a:r>
            <a:r>
              <a:rPr sz="1982" spc="-10" dirty="0">
                <a:latin typeface="LM Mono 10"/>
                <a:cs typeface="LM Mono 10"/>
              </a:rPr>
              <a:t>x </a:t>
            </a:r>
            <a:r>
              <a:rPr sz="1982" spc="258" dirty="0">
                <a:latin typeface="FreeSans"/>
                <a:cs typeface="FreeSans"/>
              </a:rPr>
              <a:t>∼</a:t>
            </a:r>
            <a:r>
              <a:rPr sz="1982" spc="495" dirty="0">
                <a:latin typeface="FreeSans"/>
                <a:cs typeface="FreeSans"/>
              </a:rPr>
              <a:t> </a:t>
            </a:r>
            <a:r>
              <a:rPr sz="1883" i="1" spc="10" dirty="0">
                <a:latin typeface="Arial"/>
                <a:cs typeface="Arial"/>
              </a:rPr>
              <a:t>q</a:t>
            </a:r>
            <a:r>
              <a:rPr sz="1982" spc="10" dirty="0">
                <a:latin typeface="Arial Black"/>
                <a:cs typeface="Arial Black"/>
              </a:rPr>
              <a:t>(</a:t>
            </a:r>
            <a:r>
              <a:rPr sz="1982" spc="10" dirty="0">
                <a:latin typeface="LM Mono 10"/>
                <a:cs typeface="LM Mono 10"/>
              </a:rPr>
              <a:t>x</a:t>
            </a:r>
            <a:r>
              <a:rPr sz="1982" spc="-119" dirty="0">
                <a:latin typeface="LM Mono 10"/>
                <a:cs typeface="LM Mono 10"/>
              </a:rPr>
              <a:t> </a:t>
            </a:r>
            <a:r>
              <a:rPr sz="1982" spc="-59" dirty="0">
                <a:latin typeface="FreeSans"/>
                <a:cs typeface="FreeSans"/>
              </a:rPr>
              <a:t>|</a:t>
            </a:r>
            <a:r>
              <a:rPr sz="1982" spc="-59" dirty="0">
                <a:latin typeface="LM Mono 10"/>
                <a:cs typeface="LM Mono 10"/>
              </a:rPr>
              <a:t>x	</a:t>
            </a:r>
            <a:r>
              <a:rPr sz="1982" spc="-59" dirty="0">
                <a:latin typeface="Arial"/>
                <a:cs typeface="Arial"/>
              </a:rPr>
              <a:t>,</a:t>
            </a:r>
            <a:r>
              <a:rPr sz="1982" spc="-426" dirty="0">
                <a:latin typeface="Arial"/>
                <a:cs typeface="Arial"/>
              </a:rPr>
              <a:t> </a:t>
            </a:r>
            <a:r>
              <a:rPr sz="1982" dirty="0">
                <a:latin typeface="LM Mono 10"/>
                <a:cs typeface="LM Mono 10"/>
              </a:rPr>
              <a:t>z</a:t>
            </a:r>
            <a:r>
              <a:rPr sz="1932" i="1" baseline="-12820" dirty="0">
                <a:latin typeface="Arial"/>
                <a:cs typeface="Arial"/>
              </a:rPr>
              <a:t>k </a:t>
            </a:r>
            <a:r>
              <a:rPr sz="1982" spc="-10" dirty="0">
                <a:latin typeface="Arial Black"/>
                <a:cs typeface="Arial Black"/>
              </a:rPr>
              <a:t>)</a:t>
            </a:r>
            <a:endParaRPr sz="1982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45406" y="3381534"/>
            <a:ext cx="116497" cy="116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2874023" y="3227146"/>
            <a:ext cx="363662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Update weights according to </a:t>
            </a:r>
            <a:r>
              <a:rPr sz="1883" i="1" spc="-10" dirty="0">
                <a:latin typeface="Arial"/>
                <a:cs typeface="Arial"/>
              </a:rPr>
              <a:t>w</a:t>
            </a:r>
            <a:r>
              <a:rPr sz="1883" i="1" spc="357" dirty="0">
                <a:latin typeface="Arial"/>
                <a:cs typeface="Arial"/>
              </a:rPr>
              <a:t> </a:t>
            </a:r>
            <a:r>
              <a:rPr sz="1982" spc="-159" dirty="0">
                <a:latin typeface="FreeSans"/>
                <a:cs typeface="FreeSans"/>
              </a:rPr>
              <a:t>∝</a:t>
            </a:r>
            <a:endParaRPr sz="1982">
              <a:latin typeface="FreeSans"/>
              <a:cs typeface="Free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9929" y="3239681"/>
            <a:ext cx="222728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spc="-10" dirty="0">
                <a:latin typeface="Arial"/>
                <a:cs typeface="Arial"/>
              </a:rPr>
              <a:t>w</a:t>
            </a:r>
            <a:endParaRPr sz="188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2843" y="3220137"/>
            <a:ext cx="67447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  <a:tabLst>
                <a:tab pos="611572" algn="l"/>
              </a:tabLst>
            </a:pPr>
            <a:r>
              <a:rPr sz="1288" i="1" dirty="0">
                <a:latin typeface="Arial"/>
                <a:cs typeface="Arial"/>
              </a:rPr>
              <a:t>i	i</a:t>
            </a:r>
            <a:endParaRPr sz="128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15101" y="3386321"/>
            <a:ext cx="945018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611572" algn="l"/>
              </a:tabLst>
            </a:pPr>
            <a:r>
              <a:rPr sz="1288" i="1" spc="10" dirty="0">
                <a:latin typeface="Arial"/>
                <a:cs typeface="Arial"/>
              </a:rPr>
              <a:t>k	k</a:t>
            </a:r>
            <a:r>
              <a:rPr sz="1288" i="1" spc="-297" dirty="0">
                <a:latin typeface="Arial"/>
                <a:cs typeface="Arial"/>
              </a:rPr>
              <a:t> </a:t>
            </a:r>
            <a:r>
              <a:rPr sz="1387" spc="40" dirty="0">
                <a:latin typeface="FreeSans"/>
                <a:cs typeface="FreeSans"/>
              </a:rPr>
              <a:t>−</a:t>
            </a:r>
            <a:r>
              <a:rPr sz="1288" spc="4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7850" y="3239135"/>
            <a:ext cx="425320" cy="167777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75503">
              <a:spcBef>
                <a:spcPts val="238"/>
              </a:spcBef>
            </a:pPr>
            <a:r>
              <a:rPr sz="892" i="1" spc="20" dirty="0">
                <a:latin typeface="Arial"/>
                <a:cs typeface="Arial"/>
              </a:rPr>
              <a:t>k</a:t>
            </a:r>
            <a:r>
              <a:rPr sz="892" i="1" spc="30" dirty="0">
                <a:latin typeface="Arial"/>
                <a:cs typeface="Arial"/>
              </a:rPr>
              <a:t> </a:t>
            </a:r>
            <a:r>
              <a:rPr sz="1338" i="1" spc="30" baseline="-18518" dirty="0">
                <a:latin typeface="Arial"/>
                <a:cs typeface="Arial"/>
              </a:rPr>
              <a:t>k</a:t>
            </a:r>
            <a:endParaRPr sz="1338" baseline="-185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1928" y="3149112"/>
            <a:ext cx="716000" cy="167777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  <a:tabLst>
                <a:tab pos="449241" algn="l"/>
              </a:tabLst>
            </a:pPr>
            <a:r>
              <a:rPr sz="892" i="1" spc="10" dirty="0">
                <a:latin typeface="Arial"/>
                <a:cs typeface="Arial"/>
              </a:rPr>
              <a:t>i	i i</a:t>
            </a:r>
            <a:endParaRPr sz="89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56720" y="3267018"/>
            <a:ext cx="484464" cy="1766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892" i="1" spc="20" dirty="0">
                <a:latin typeface="Arial"/>
                <a:cs typeface="Arial"/>
              </a:rPr>
              <a:t>k k</a:t>
            </a:r>
            <a:r>
              <a:rPr sz="892" i="1" spc="-159" dirty="0">
                <a:latin typeface="Arial"/>
                <a:cs typeface="Arial"/>
              </a:rPr>
              <a:t> </a:t>
            </a:r>
            <a:r>
              <a:rPr sz="991" spc="30" dirty="0">
                <a:latin typeface="FreeSans"/>
                <a:cs typeface="FreeSans"/>
              </a:rPr>
              <a:t>−</a:t>
            </a:r>
            <a:r>
              <a:rPr sz="892" spc="30" dirty="0">
                <a:latin typeface="Arial"/>
                <a:cs typeface="Arial"/>
              </a:rPr>
              <a:t>1</a:t>
            </a:r>
            <a:endParaRPr sz="89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2396" y="3156397"/>
            <a:ext cx="1473526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288" i="1" spc="20" dirty="0">
                <a:latin typeface="Arial"/>
                <a:cs typeface="Arial"/>
              </a:rPr>
              <a:t>p</a:t>
            </a:r>
            <a:r>
              <a:rPr sz="1387" spc="20" dirty="0">
                <a:latin typeface="LM Sans 8"/>
                <a:cs typeface="LM Sans 8"/>
              </a:rPr>
              <a:t>(</a:t>
            </a:r>
            <a:r>
              <a:rPr sz="1387" spc="20" dirty="0">
                <a:latin typeface="LM Mono 10"/>
                <a:cs typeface="LM Mono 10"/>
              </a:rPr>
              <a:t>z </a:t>
            </a:r>
            <a:r>
              <a:rPr sz="1387" spc="-40" dirty="0">
                <a:latin typeface="FreeSans"/>
                <a:cs typeface="FreeSans"/>
              </a:rPr>
              <a:t>|</a:t>
            </a:r>
            <a:r>
              <a:rPr sz="1387" spc="-40" dirty="0">
                <a:latin typeface="LM Mono 10"/>
                <a:cs typeface="LM Mono 10"/>
              </a:rPr>
              <a:t>x </a:t>
            </a:r>
            <a:r>
              <a:rPr sz="1387" spc="10" dirty="0">
                <a:latin typeface="LM Sans 8"/>
                <a:cs typeface="LM Sans 8"/>
              </a:rPr>
              <a:t>)</a:t>
            </a:r>
            <a:r>
              <a:rPr sz="1288" i="1" spc="10" dirty="0">
                <a:latin typeface="Arial"/>
                <a:cs typeface="Arial"/>
              </a:rPr>
              <a:t>p</a:t>
            </a:r>
            <a:r>
              <a:rPr sz="1387" spc="10" dirty="0">
                <a:latin typeface="LM Sans 8"/>
                <a:cs typeface="LM Sans 8"/>
              </a:rPr>
              <a:t>(</a:t>
            </a:r>
            <a:r>
              <a:rPr sz="1387" spc="10" dirty="0">
                <a:latin typeface="LM Mono 10"/>
                <a:cs typeface="LM Mono 10"/>
              </a:rPr>
              <a:t>x </a:t>
            </a:r>
            <a:r>
              <a:rPr sz="1387" spc="-40" dirty="0">
                <a:latin typeface="FreeSans"/>
                <a:cs typeface="FreeSans"/>
              </a:rPr>
              <a:t>|</a:t>
            </a:r>
            <a:r>
              <a:rPr sz="1387" spc="-40" dirty="0">
                <a:latin typeface="LM Mono 10"/>
                <a:cs typeface="LM Mono 10"/>
              </a:rPr>
              <a:t>x</a:t>
            </a:r>
            <a:r>
              <a:rPr sz="1387" spc="129" dirty="0">
                <a:latin typeface="LM Mono 10"/>
                <a:cs typeface="LM Mono 10"/>
              </a:rPr>
              <a:t> </a:t>
            </a:r>
            <a:r>
              <a:rPr sz="1387" spc="-10" dirty="0">
                <a:latin typeface="LM Sans 8"/>
                <a:cs typeface="LM Sans 8"/>
              </a:rPr>
              <a:t>)</a:t>
            </a:r>
            <a:endParaRPr sz="1387">
              <a:latin typeface="LM Sans 8"/>
              <a:cs typeface="LM Sans 8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77563" y="3438613"/>
            <a:ext cx="1423192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8108" y="0"/>
                </a:lnTo>
              </a:path>
            </a:pathLst>
          </a:custGeom>
          <a:ln w="7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0" name="object 30"/>
          <p:cNvSpPr txBox="1"/>
          <p:nvPr/>
        </p:nvSpPr>
        <p:spPr>
          <a:xfrm>
            <a:off x="7524351" y="3400255"/>
            <a:ext cx="290679" cy="167777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892" i="1" spc="10" dirty="0">
                <a:latin typeface="Arial"/>
                <a:cs typeface="Arial"/>
              </a:rPr>
              <a:t>i i</a:t>
            </a:r>
            <a:endParaRPr sz="892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24352" y="3518158"/>
            <a:ext cx="484464" cy="1766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892" i="1" spc="20" dirty="0">
                <a:latin typeface="Arial"/>
                <a:cs typeface="Arial"/>
              </a:rPr>
              <a:t>k k</a:t>
            </a:r>
            <a:r>
              <a:rPr sz="892" i="1" spc="-159" dirty="0">
                <a:latin typeface="Arial"/>
                <a:cs typeface="Arial"/>
              </a:rPr>
              <a:t> </a:t>
            </a:r>
            <a:r>
              <a:rPr sz="991" spc="30" dirty="0">
                <a:latin typeface="FreeSans"/>
                <a:cs typeface="FreeSans"/>
              </a:rPr>
              <a:t>−</a:t>
            </a:r>
            <a:r>
              <a:rPr sz="892" spc="30" dirty="0">
                <a:latin typeface="Arial"/>
                <a:cs typeface="Arial"/>
              </a:rPr>
              <a:t>1</a:t>
            </a:r>
            <a:endParaRPr sz="892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11902" y="3405776"/>
            <a:ext cx="1155164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288" i="1" spc="10" dirty="0">
                <a:latin typeface="Arial"/>
                <a:cs typeface="Arial"/>
              </a:rPr>
              <a:t>q</a:t>
            </a:r>
            <a:r>
              <a:rPr sz="1387" spc="10" dirty="0">
                <a:latin typeface="LM Sans 8"/>
                <a:cs typeface="LM Sans 8"/>
              </a:rPr>
              <a:t>(</a:t>
            </a:r>
            <a:r>
              <a:rPr sz="1387" spc="10" dirty="0">
                <a:latin typeface="LM Mono 10"/>
                <a:cs typeface="LM Mono 10"/>
              </a:rPr>
              <a:t>x </a:t>
            </a:r>
            <a:r>
              <a:rPr sz="1387" spc="-40" dirty="0">
                <a:latin typeface="FreeSans"/>
                <a:cs typeface="FreeSans"/>
              </a:rPr>
              <a:t>|</a:t>
            </a:r>
            <a:r>
              <a:rPr sz="1387" spc="-40" dirty="0">
                <a:latin typeface="LM Mono 10"/>
                <a:cs typeface="LM Mono 10"/>
              </a:rPr>
              <a:t>x </a:t>
            </a:r>
            <a:r>
              <a:rPr sz="1387" spc="-10" dirty="0">
                <a:latin typeface="Arial"/>
                <a:cs typeface="Arial"/>
              </a:rPr>
              <a:t>,</a:t>
            </a:r>
            <a:r>
              <a:rPr sz="1387" spc="-10" dirty="0">
                <a:latin typeface="LM Mono 10"/>
                <a:cs typeface="LM Mono 10"/>
              </a:rPr>
              <a:t>z</a:t>
            </a:r>
            <a:r>
              <a:rPr sz="1338" i="1" spc="-14" baseline="-12345" dirty="0">
                <a:latin typeface="Arial"/>
                <a:cs typeface="Arial"/>
              </a:rPr>
              <a:t>k</a:t>
            </a:r>
            <a:r>
              <a:rPr sz="1338" i="1" spc="311" baseline="-12345" dirty="0">
                <a:latin typeface="Arial"/>
                <a:cs typeface="Arial"/>
              </a:rPr>
              <a:t> </a:t>
            </a:r>
            <a:r>
              <a:rPr sz="1387" spc="-10" dirty="0">
                <a:latin typeface="LM Sans 8"/>
                <a:cs typeface="LM Sans 8"/>
              </a:rPr>
              <a:t>)</a:t>
            </a:r>
            <a:endParaRPr sz="1387">
              <a:latin typeface="LM Sans 8"/>
              <a:cs typeface="LM Sans 8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68227" y="3829810"/>
            <a:ext cx="144583" cy="14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 txBox="1"/>
          <p:nvPr/>
        </p:nvSpPr>
        <p:spPr>
          <a:xfrm>
            <a:off x="2324929" y="3716042"/>
            <a:ext cx="1122447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END</a:t>
            </a:r>
            <a:r>
              <a:rPr sz="1883" spc="-13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FOR</a:t>
            </a:r>
            <a:endParaRPr sz="1883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68227" y="4246625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6" name="object 36"/>
          <p:cNvSpPr txBox="1"/>
          <p:nvPr/>
        </p:nvSpPr>
        <p:spPr>
          <a:xfrm>
            <a:off x="4601560" y="3948003"/>
            <a:ext cx="25292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1199" dirty="0">
                <a:latin typeface="Tuffy"/>
                <a:cs typeface="Tuffy"/>
              </a:rPr>
              <a:t>.</a:t>
            </a:r>
            <a:endParaRPr sz="1982">
              <a:latin typeface="Tuffy"/>
              <a:cs typeface="Tuffy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4154" y="4099747"/>
            <a:ext cx="17113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i="1" spc="10" dirty="0">
                <a:latin typeface="Arial"/>
                <a:cs typeface="Arial"/>
              </a:rPr>
              <a:t>N</a:t>
            </a:r>
            <a:endParaRPr sz="128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04154" y="4279472"/>
            <a:ext cx="644274" cy="2376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32" i="1" spc="30" baseline="4273" dirty="0">
                <a:latin typeface="Arial"/>
                <a:cs typeface="Arial"/>
              </a:rPr>
              <a:t>i</a:t>
            </a:r>
            <a:r>
              <a:rPr sz="2081" spc="30" baseline="3968" dirty="0">
                <a:latin typeface="LM Sans 8"/>
                <a:cs typeface="LM Sans 8"/>
              </a:rPr>
              <a:t>=</a:t>
            </a:r>
            <a:r>
              <a:rPr sz="1932" spc="30" baseline="4273" dirty="0">
                <a:latin typeface="Arial"/>
                <a:cs typeface="Arial"/>
              </a:rPr>
              <a:t>1</a:t>
            </a:r>
            <a:r>
              <a:rPr sz="1932" spc="176" baseline="4273" dirty="0">
                <a:latin typeface="Arial"/>
                <a:cs typeface="Arial"/>
              </a:rPr>
              <a:t> </a:t>
            </a:r>
            <a:r>
              <a:rPr sz="1288" i="1" spc="10" dirty="0">
                <a:latin typeface="Arial"/>
                <a:cs typeface="Arial"/>
              </a:rPr>
              <a:t>k</a:t>
            </a:r>
            <a:endParaRPr sz="128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74595" y="4120321"/>
            <a:ext cx="372345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2891756" algn="l"/>
              </a:tabLst>
            </a:pPr>
            <a:r>
              <a:rPr sz="1883" spc="-10" dirty="0">
                <a:latin typeface="Arial"/>
                <a:cs typeface="Arial"/>
              </a:rPr>
              <a:t>Normalize</a:t>
            </a:r>
            <a:r>
              <a:rPr sz="1883" spc="1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weights</a:t>
            </a:r>
            <a:r>
              <a:rPr sz="1883" spc="10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to	</a:t>
            </a:r>
            <a:r>
              <a:rPr sz="1883" i="1" spc="69" dirty="0">
                <a:latin typeface="Arial"/>
                <a:cs typeface="Arial"/>
              </a:rPr>
              <a:t>w</a:t>
            </a:r>
            <a:r>
              <a:rPr sz="1932" i="1" spc="103" baseline="29914" dirty="0">
                <a:latin typeface="Arial"/>
                <a:cs typeface="Arial"/>
              </a:rPr>
              <a:t>i </a:t>
            </a:r>
            <a:r>
              <a:rPr sz="1982" spc="218" dirty="0">
                <a:latin typeface="Arial Black"/>
                <a:cs typeface="Arial Black"/>
              </a:rPr>
              <a:t>=</a:t>
            </a:r>
            <a:r>
              <a:rPr sz="1982" spc="-79" dirty="0">
                <a:latin typeface="Arial Black"/>
                <a:cs typeface="Arial Black"/>
              </a:rPr>
              <a:t> </a:t>
            </a:r>
            <a:r>
              <a:rPr sz="1883" spc="-10" dirty="0">
                <a:latin typeface="Arial"/>
                <a:cs typeface="Arial"/>
              </a:rPr>
              <a:t>1</a:t>
            </a:r>
            <a:endParaRPr sz="1883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68227" y="4719260"/>
            <a:ext cx="144583" cy="144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1" name="object 41"/>
          <p:cNvSpPr txBox="1"/>
          <p:nvPr/>
        </p:nvSpPr>
        <p:spPr>
          <a:xfrm>
            <a:off x="6569592" y="4132857"/>
            <a:ext cx="892169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865765" algn="l"/>
              </a:tabLst>
            </a:pPr>
            <a:r>
              <a:rPr sz="1883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8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35850" y="4533815"/>
            <a:ext cx="37624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188" dirty="0">
                <a:latin typeface="Tuffy"/>
                <a:cs typeface="Tuffy"/>
              </a:rPr>
              <a:t>ˆ</a:t>
            </a:r>
            <a:endParaRPr sz="1982">
              <a:latin typeface="Tuffy"/>
              <a:cs typeface="Tuffy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24930" y="4605493"/>
            <a:ext cx="3690737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Calculate degeneracy measure :</a:t>
            </a:r>
            <a:r>
              <a:rPr sz="1883" spc="-40" dirty="0">
                <a:latin typeface="Arial"/>
                <a:cs typeface="Arial"/>
              </a:rPr>
              <a:t> </a:t>
            </a:r>
            <a:r>
              <a:rPr sz="1883" i="1" spc="-1229" dirty="0">
                <a:latin typeface="Arial"/>
                <a:cs typeface="Arial"/>
              </a:rPr>
              <a:t>N</a:t>
            </a:r>
            <a:endParaRPr sz="1883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16996" y="4578171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spc="10" dirty="0">
                <a:latin typeface="Arial"/>
                <a:cs typeface="Arial"/>
              </a:rPr>
              <a:t>1</a:t>
            </a:r>
            <a:endParaRPr sz="128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74837" y="4592958"/>
            <a:ext cx="486981" cy="33076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1457"/>
              </a:lnSpc>
              <a:spcBef>
                <a:spcPts val="188"/>
              </a:spcBef>
            </a:pPr>
            <a:r>
              <a:rPr sz="1982" spc="218" dirty="0">
                <a:latin typeface="Arial Black"/>
                <a:cs typeface="Arial Black"/>
              </a:rPr>
              <a:t>=</a:t>
            </a:r>
            <a:endParaRPr sz="1982">
              <a:latin typeface="Arial Black"/>
              <a:cs typeface="Arial Black"/>
            </a:endParaRPr>
          </a:p>
          <a:p>
            <a:pPr marL="319628">
              <a:lnSpc>
                <a:spcPts val="743"/>
              </a:lnSpc>
            </a:pPr>
            <a:r>
              <a:rPr sz="1387" spc="842" dirty="0">
                <a:latin typeface="Tuffy"/>
                <a:cs typeface="Tuffy"/>
              </a:rPr>
              <a:t>.</a:t>
            </a:r>
            <a:endParaRPr sz="1387">
              <a:latin typeface="Tuffy"/>
              <a:cs typeface="Tuffy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89493" y="4728746"/>
            <a:ext cx="121934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  <a:tabLst>
                <a:tab pos="746219" algn="l"/>
                <a:tab pos="1166518" algn="l"/>
              </a:tabLst>
            </a:pPr>
            <a:r>
              <a:rPr sz="1932" i="1" baseline="4273" dirty="0">
                <a:latin typeface="Arial"/>
                <a:cs typeface="Arial"/>
              </a:rPr>
              <a:t>eff	</a:t>
            </a:r>
            <a:r>
              <a:rPr sz="1338" i="1" spc="44" baseline="6172" dirty="0">
                <a:latin typeface="Arial"/>
                <a:cs typeface="Arial"/>
              </a:rPr>
              <a:t>N	</a:t>
            </a:r>
            <a:r>
              <a:rPr sz="892" i="1" spc="10" dirty="0">
                <a:latin typeface="Arial"/>
                <a:cs typeface="Arial"/>
              </a:rPr>
              <a:t>i</a:t>
            </a:r>
            <a:endParaRPr sz="892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11408" y="4894288"/>
            <a:ext cx="518440" cy="17655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38" i="1" spc="30" baseline="6172" dirty="0">
                <a:latin typeface="Arial"/>
                <a:cs typeface="Arial"/>
              </a:rPr>
              <a:t>i</a:t>
            </a:r>
            <a:r>
              <a:rPr sz="1486" spc="30" baseline="5555" dirty="0">
                <a:latin typeface="LM Sans 8"/>
                <a:cs typeface="LM Sans 8"/>
              </a:rPr>
              <a:t>=</a:t>
            </a:r>
            <a:r>
              <a:rPr sz="1338" spc="30" baseline="6172" dirty="0">
                <a:latin typeface="Arial"/>
                <a:cs typeface="Arial"/>
              </a:rPr>
              <a:t>1</a:t>
            </a:r>
            <a:r>
              <a:rPr sz="1338" spc="192" baseline="6172" dirty="0">
                <a:latin typeface="Arial"/>
                <a:cs typeface="Arial"/>
              </a:rPr>
              <a:t> </a:t>
            </a:r>
            <a:r>
              <a:rPr sz="892" i="1" spc="20" dirty="0">
                <a:latin typeface="Arial"/>
                <a:cs typeface="Arial"/>
              </a:rPr>
              <a:t>k</a:t>
            </a:r>
            <a:endParaRPr sz="89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26458" y="4781880"/>
            <a:ext cx="402672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dirty="0">
                <a:latin typeface="LM Sans 8"/>
                <a:cs typeface="LM Sans 8"/>
              </a:rPr>
              <a:t>(</a:t>
            </a:r>
            <a:r>
              <a:rPr sz="1288" i="1" dirty="0">
                <a:latin typeface="Arial"/>
                <a:cs typeface="Arial"/>
              </a:rPr>
              <a:t>w</a:t>
            </a:r>
            <a:r>
              <a:rPr sz="1288" i="1" spc="178" dirty="0">
                <a:latin typeface="Arial"/>
                <a:cs typeface="Arial"/>
              </a:rPr>
              <a:t> </a:t>
            </a:r>
            <a:r>
              <a:rPr sz="1387" spc="-10" dirty="0">
                <a:latin typeface="LM Sans 8"/>
                <a:cs typeface="LM Sans 8"/>
              </a:rPr>
              <a:t>)</a:t>
            </a:r>
            <a:endParaRPr sz="1387">
              <a:latin typeface="LM Sans 8"/>
              <a:cs typeface="LM Sans 8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78369" y="4787583"/>
            <a:ext cx="117026" cy="167777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892" spc="20" dirty="0">
                <a:latin typeface="Arial"/>
                <a:cs typeface="Arial"/>
              </a:rPr>
              <a:t>2</a:t>
            </a:r>
            <a:endParaRPr sz="892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68227" y="5283906"/>
            <a:ext cx="144583" cy="144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1" name="object 51"/>
          <p:cNvSpPr txBox="1"/>
          <p:nvPr/>
        </p:nvSpPr>
        <p:spPr>
          <a:xfrm>
            <a:off x="2621221" y="5098461"/>
            <a:ext cx="37624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188" dirty="0">
                <a:latin typeface="Tuffy"/>
                <a:cs typeface="Tuffy"/>
              </a:rPr>
              <a:t>ˆ</a:t>
            </a:r>
            <a:endParaRPr sz="1982">
              <a:latin typeface="Tuffy"/>
              <a:cs typeface="Tuffy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24929" y="5157603"/>
            <a:ext cx="118788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760061" algn="l"/>
              </a:tabLst>
            </a:pPr>
            <a:r>
              <a:rPr sz="1883" spc="-10" dirty="0">
                <a:latin typeface="Arial"/>
                <a:cs typeface="Arial"/>
              </a:rPr>
              <a:t>IF </a:t>
            </a:r>
            <a:r>
              <a:rPr sz="1883" i="1" spc="-10" dirty="0">
                <a:latin typeface="Arial"/>
                <a:cs typeface="Arial"/>
              </a:rPr>
              <a:t>N	</a:t>
            </a:r>
            <a:r>
              <a:rPr sz="1982" spc="89" dirty="0">
                <a:latin typeface="Arial"/>
                <a:cs typeface="Arial"/>
              </a:rPr>
              <a:t>&lt;</a:t>
            </a:r>
            <a:r>
              <a:rPr sz="1982" spc="-139" dirty="0">
                <a:latin typeface="Arial"/>
                <a:cs typeface="Arial"/>
              </a:rPr>
              <a:t> </a:t>
            </a:r>
            <a:r>
              <a:rPr sz="1883" i="1" spc="-10" dirty="0">
                <a:latin typeface="Arial"/>
                <a:cs typeface="Arial"/>
              </a:rPr>
              <a:t>N</a:t>
            </a:r>
            <a:endParaRPr sz="1883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74866" y="5233499"/>
            <a:ext cx="1221857" cy="627042"/>
          </a:xfrm>
          <a:prstGeom prst="rect">
            <a:avLst/>
          </a:prstGeom>
        </p:spPr>
        <p:txBody>
          <a:bodyPr vert="horz" wrap="square" lIns="0" tIns="74243" rIns="0" bIns="0" rtlCol="0">
            <a:spAutoFit/>
          </a:bodyPr>
          <a:lstStyle/>
          <a:p>
            <a:pPr marL="25168">
              <a:spcBef>
                <a:spcPts val="585"/>
              </a:spcBef>
              <a:tabLst>
                <a:tab pos="710984" algn="l"/>
              </a:tabLst>
            </a:pPr>
            <a:r>
              <a:rPr sz="1288" i="1" dirty="0">
                <a:latin typeface="Arial"/>
                <a:cs typeface="Arial"/>
              </a:rPr>
              <a:t>eff	</a:t>
            </a:r>
            <a:r>
              <a:rPr sz="1288" i="1" spc="10" dirty="0">
                <a:latin typeface="Arial"/>
                <a:cs typeface="Arial"/>
              </a:rPr>
              <a:t>T</a:t>
            </a:r>
            <a:endParaRPr sz="1288">
              <a:latin typeface="Arial"/>
              <a:cs typeface="Arial"/>
            </a:endParaRPr>
          </a:p>
          <a:p>
            <a:pPr marL="123321">
              <a:spcBef>
                <a:spcPts val="503"/>
              </a:spcBef>
            </a:pPr>
            <a:r>
              <a:rPr sz="1883" spc="-10" dirty="0">
                <a:latin typeface="Arial"/>
                <a:cs typeface="Arial"/>
              </a:rPr>
              <a:t>Resample</a:t>
            </a:r>
            <a:endParaRPr sz="1883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645406" y="5686478"/>
            <a:ext cx="116497" cy="116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5" name="object 55"/>
          <p:cNvSpPr/>
          <p:nvPr/>
        </p:nvSpPr>
        <p:spPr>
          <a:xfrm>
            <a:off x="2068227" y="6075207"/>
            <a:ext cx="144583" cy="1445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6" name="object 56"/>
          <p:cNvSpPr txBox="1"/>
          <p:nvPr/>
        </p:nvSpPr>
        <p:spPr>
          <a:xfrm>
            <a:off x="2324930" y="5961438"/>
            <a:ext cx="831766" cy="31390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spc="-10" dirty="0">
                <a:latin typeface="Arial"/>
                <a:cs typeface="Arial"/>
              </a:rPr>
              <a:t>END</a:t>
            </a:r>
            <a:r>
              <a:rPr sz="1883" spc="-13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IF</a:t>
            </a:r>
            <a:endParaRPr sz="1883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800979" y="6345751"/>
            <a:ext cx="8586971" cy="0"/>
          </a:xfrm>
          <a:custGeom>
            <a:avLst/>
            <a:gdLst/>
            <a:ahLst/>
            <a:cxnLst/>
            <a:rect l="l" t="t" r="r" b="b"/>
            <a:pathLst>
              <a:path w="4333240">
                <a:moveTo>
                  <a:pt x="0" y="0"/>
                </a:moveTo>
                <a:lnTo>
                  <a:pt x="433268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63" name="object 6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32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5812" y="1393758"/>
            <a:ext cx="317607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b="1" spc="30" dirty="0">
                <a:latin typeface="Arial"/>
                <a:cs typeface="Arial"/>
              </a:rPr>
              <a:t>Estimation </a:t>
            </a:r>
            <a:r>
              <a:rPr sz="1982" b="1" spc="20" dirty="0">
                <a:latin typeface="Arial"/>
                <a:cs typeface="Arial"/>
              </a:rPr>
              <a:t>form</a:t>
            </a:r>
            <a:r>
              <a:rPr sz="1982" b="1" spc="-59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particles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4954" y="3122425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5805" y="2997233"/>
            <a:ext cx="125709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79" dirty="0">
                <a:latin typeface="Times New Roman"/>
                <a:cs typeface="Times New Roman"/>
              </a:rPr>
              <a:t>E</a:t>
            </a:r>
            <a:r>
              <a:rPr sz="2180" spc="-79" dirty="0">
                <a:latin typeface="Arial Black"/>
                <a:cs typeface="Arial Black"/>
              </a:rPr>
              <a:t>[</a:t>
            </a:r>
            <a:r>
              <a:rPr sz="1982" i="1" spc="-79" dirty="0">
                <a:latin typeface="Arial"/>
                <a:cs typeface="Arial"/>
              </a:rPr>
              <a:t>f 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 </a:t>
            </a:r>
            <a:r>
              <a:rPr sz="2180" spc="-129" dirty="0">
                <a:latin typeface="Arial Black"/>
                <a:cs typeface="Arial Black"/>
              </a:rPr>
              <a:t>)]</a:t>
            </a:r>
            <a:r>
              <a:rPr sz="2180" spc="-69" dirty="0">
                <a:latin typeface="Arial Black"/>
                <a:cs typeface="Arial Black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8059" y="2763880"/>
            <a:ext cx="239086" cy="783551"/>
          </a:xfrm>
          <a:prstGeom prst="rect">
            <a:avLst/>
          </a:prstGeom>
        </p:spPr>
        <p:txBody>
          <a:bodyPr vert="horz" wrap="square" lIns="0" tIns="95634" rIns="0" bIns="0" rtlCol="0">
            <a:spAutoFit/>
          </a:bodyPr>
          <a:lstStyle/>
          <a:p>
            <a:pPr marL="51592">
              <a:spcBef>
                <a:spcPts val="753"/>
              </a:spcBef>
            </a:pPr>
            <a:r>
              <a:rPr sz="1982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565"/>
              </a:spcBef>
            </a:pPr>
            <a:r>
              <a:rPr sz="1982" i="1" spc="50" dirty="0">
                <a:latin typeface="Arial"/>
                <a:cs typeface="Arial"/>
              </a:rPr>
              <a:t>N</a:t>
            </a:r>
            <a:endParaRPr sz="19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5479" y="2051146"/>
            <a:ext cx="8189331" cy="948452"/>
          </a:xfrm>
          <a:prstGeom prst="rect">
            <a:avLst/>
          </a:prstGeom>
        </p:spPr>
        <p:txBody>
          <a:bodyPr vert="horz" wrap="square" lIns="0" tIns="15100" rIns="0" bIns="0" rtlCol="0">
            <a:spAutoFit/>
          </a:bodyPr>
          <a:lstStyle/>
          <a:p>
            <a:pPr marL="75503" marR="60402">
              <a:lnSpc>
                <a:spcPct val="110200"/>
              </a:lnSpc>
              <a:spcBef>
                <a:spcPts val="119"/>
              </a:spcBef>
            </a:pPr>
            <a:r>
              <a:rPr sz="1982" spc="20" dirty="0">
                <a:latin typeface="Arial"/>
                <a:cs typeface="Arial"/>
              </a:rPr>
              <a:t>Any </a:t>
            </a:r>
            <a:r>
              <a:rPr sz="1982" spc="30" dirty="0">
                <a:latin typeface="Arial"/>
                <a:cs typeface="Arial"/>
              </a:rPr>
              <a:t>estimate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of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a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function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i="1" spc="20" dirty="0">
                <a:latin typeface="Arial"/>
                <a:cs typeface="Arial"/>
              </a:rPr>
              <a:t>f</a:t>
            </a:r>
            <a:r>
              <a:rPr sz="1982" i="1" spc="-337" dirty="0">
                <a:latin typeface="Arial"/>
                <a:cs typeface="Arial"/>
              </a:rPr>
              <a:t> 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229" i="1" spc="14" baseline="-11111" dirty="0">
                <a:latin typeface="Arial"/>
                <a:cs typeface="Arial"/>
              </a:rPr>
              <a:t>k</a:t>
            </a:r>
            <a:r>
              <a:rPr sz="2229" i="1" spc="-206" baseline="-11111" dirty="0">
                <a:latin typeface="Arial"/>
                <a:cs typeface="Arial"/>
              </a:rPr>
              <a:t> </a:t>
            </a:r>
            <a:r>
              <a:rPr sz="2180" spc="-10" dirty="0">
                <a:latin typeface="Arial Black"/>
                <a:cs typeface="Arial Black"/>
              </a:rPr>
              <a:t>)</a:t>
            </a:r>
            <a:r>
              <a:rPr sz="2180" spc="-159" dirty="0">
                <a:latin typeface="Arial Black"/>
                <a:cs typeface="Arial Black"/>
              </a:rPr>
              <a:t> </a:t>
            </a:r>
            <a:r>
              <a:rPr sz="1982" spc="30" dirty="0">
                <a:latin typeface="Arial"/>
                <a:cs typeface="Arial"/>
              </a:rPr>
              <a:t>can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be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obtained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from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the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discrete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pdf  </a:t>
            </a:r>
            <a:r>
              <a:rPr sz="1982" spc="20" dirty="0">
                <a:latin typeface="Arial"/>
                <a:cs typeface="Arial"/>
              </a:rPr>
              <a:t>approximation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1172810" algn="ctr">
              <a:spcBef>
                <a:spcPts val="30"/>
              </a:spcBef>
            </a:pPr>
            <a:r>
              <a:rPr sz="1486" i="1" spc="10" dirty="0">
                <a:latin typeface="Arial"/>
                <a:cs typeface="Arial"/>
              </a:rPr>
              <a:t>N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3815" y="2716293"/>
            <a:ext cx="41399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150" dirty="0">
                <a:latin typeface="Tuffy"/>
                <a:cs typeface="Tuffy"/>
              </a:rPr>
              <a:t>.</a:t>
            </a:r>
            <a:endParaRPr sz="218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420" y="3392631"/>
            <a:ext cx="374988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i="1" spc="69" dirty="0">
                <a:latin typeface="Arial"/>
                <a:cs typeface="Arial"/>
              </a:rPr>
              <a:t>i</a:t>
            </a:r>
            <a:r>
              <a:rPr sz="1585" spc="-10" dirty="0">
                <a:latin typeface="LM Sans 8"/>
                <a:cs typeface="LM Sans 8"/>
              </a:rPr>
              <a:t>=</a:t>
            </a:r>
            <a:r>
              <a:rPr sz="1486" dirty="0"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804" y="2997232"/>
            <a:ext cx="57758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spc="50" dirty="0">
                <a:latin typeface="Arial"/>
                <a:cs typeface="Arial"/>
              </a:rPr>
              <a:t>w </a:t>
            </a:r>
            <a:r>
              <a:rPr sz="1982" i="1" spc="20" dirty="0">
                <a:latin typeface="Arial"/>
                <a:cs typeface="Arial"/>
              </a:rPr>
              <a:t>f</a:t>
            </a:r>
            <a:r>
              <a:rPr sz="1982" i="1" spc="-79" dirty="0">
                <a:latin typeface="Arial"/>
                <a:cs typeface="Arial"/>
              </a:rPr>
              <a:t> </a:t>
            </a:r>
            <a:r>
              <a:rPr sz="2180" spc="-10" dirty="0">
                <a:latin typeface="Arial Black"/>
                <a:cs typeface="Arial Black"/>
              </a:rPr>
              <a:t>(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0531" y="2967850"/>
            <a:ext cx="556190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488249" algn="l"/>
              </a:tabLst>
            </a:pPr>
            <a:r>
              <a:rPr sz="1486" i="1" dirty="0">
                <a:latin typeface="Arial"/>
                <a:cs typeface="Arial"/>
              </a:rPr>
              <a:t>i	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1101" y="3165109"/>
            <a:ext cx="62917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507125" algn="l"/>
              </a:tabLst>
            </a:pPr>
            <a:r>
              <a:rPr sz="1486" i="1" dirty="0">
                <a:latin typeface="Arial"/>
                <a:cs typeface="Arial"/>
              </a:rPr>
              <a:t>k	k</a:t>
            </a:r>
            <a:endParaRPr sz="14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9045" y="2997232"/>
            <a:ext cx="43413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b="1" spc="40" dirty="0">
                <a:latin typeface="Arial"/>
                <a:cs typeface="Arial"/>
              </a:rPr>
              <a:t>x</a:t>
            </a:r>
            <a:r>
              <a:rPr sz="1982" b="1" spc="307" dirty="0">
                <a:latin typeface="Arial"/>
                <a:cs typeface="Arial"/>
              </a:rPr>
              <a:t> </a:t>
            </a:r>
            <a:r>
              <a:rPr sz="2180" spc="-1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68227" y="4438448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3586827" y="4413516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4930" y="4288323"/>
            <a:ext cx="181328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spc="40" dirty="0">
                <a:latin typeface="Arial"/>
                <a:cs typeface="Arial"/>
              </a:rPr>
              <a:t>Mean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2180" spc="-69" dirty="0">
                <a:latin typeface="Times New Roman"/>
                <a:cs typeface="Times New Roman"/>
              </a:rPr>
              <a:t>E</a:t>
            </a:r>
            <a:r>
              <a:rPr sz="2180" spc="-69" dirty="0">
                <a:latin typeface="Arial Black"/>
                <a:cs typeface="Arial Black"/>
              </a:rPr>
              <a:t>[</a:t>
            </a:r>
            <a:r>
              <a:rPr sz="1982" b="1" spc="-69" dirty="0">
                <a:latin typeface="Arial"/>
                <a:cs typeface="Arial"/>
              </a:rPr>
              <a:t>x </a:t>
            </a:r>
            <a:r>
              <a:rPr sz="2180" spc="-226" dirty="0">
                <a:latin typeface="Arial Black"/>
                <a:cs typeface="Arial Black"/>
              </a:rPr>
              <a:t>]</a:t>
            </a:r>
            <a:r>
              <a:rPr sz="2180" spc="-248" dirty="0">
                <a:latin typeface="Arial Black"/>
                <a:cs typeface="Arial Black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5073" y="4099646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308" dirty="0">
                <a:latin typeface="Tuffy"/>
                <a:cs typeface="Tuffy"/>
              </a:rPr>
              <a:t>.</a:t>
            </a:r>
            <a:endParaRPr sz="2180">
              <a:latin typeface="Tuffy"/>
              <a:cs typeface="Tuff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2899" y="4202392"/>
            <a:ext cx="1464718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>
              <a:spcBef>
                <a:spcPts val="268"/>
              </a:spcBef>
              <a:tabLst>
                <a:tab pos="498318" algn="l"/>
              </a:tabLst>
            </a:pPr>
            <a:r>
              <a:rPr sz="2229" u="sng" baseline="370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229" baseline="3703" dirty="0">
                <a:latin typeface="Arial"/>
                <a:cs typeface="Arial"/>
              </a:rPr>
              <a:t>	</a:t>
            </a:r>
            <a:r>
              <a:rPr sz="2229" i="1" spc="14" baseline="3703" dirty="0">
                <a:latin typeface="Arial"/>
                <a:cs typeface="Arial"/>
              </a:rPr>
              <a:t>N </a:t>
            </a:r>
            <a:r>
              <a:rPr sz="2973" i="1" spc="149" baseline="-22222" dirty="0">
                <a:latin typeface="Arial"/>
                <a:cs typeface="Arial"/>
              </a:rPr>
              <a:t>w</a:t>
            </a:r>
            <a:r>
              <a:rPr sz="1486" i="1" spc="99" dirty="0">
                <a:latin typeface="Arial"/>
                <a:cs typeface="Arial"/>
              </a:rPr>
              <a:t>i</a:t>
            </a:r>
            <a:r>
              <a:rPr sz="1486" i="1" spc="208" dirty="0">
                <a:latin typeface="Arial"/>
                <a:cs typeface="Arial"/>
              </a:rPr>
              <a:t> </a:t>
            </a:r>
            <a:r>
              <a:rPr sz="2973" b="1" spc="30" baseline="-22222" dirty="0">
                <a:latin typeface="Arial"/>
                <a:cs typeface="Arial"/>
              </a:rPr>
              <a:t>x</a:t>
            </a:r>
            <a:r>
              <a:rPr sz="1486" i="1" spc="20" dirty="0"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3175" y="4459912"/>
            <a:ext cx="1437034" cy="2681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468117" algn="l"/>
              </a:tabLst>
            </a:pPr>
            <a:r>
              <a:rPr sz="1486" i="1" spc="10" dirty="0">
                <a:latin typeface="Arial"/>
                <a:cs typeface="Arial"/>
              </a:rPr>
              <a:t>N	</a:t>
            </a:r>
            <a:r>
              <a:rPr sz="2229" i="1" spc="30" baseline="3703" dirty="0">
                <a:latin typeface="Arial"/>
                <a:cs typeface="Arial"/>
              </a:rPr>
              <a:t>i</a:t>
            </a:r>
            <a:r>
              <a:rPr sz="2378" spc="30" baseline="3472" dirty="0">
                <a:latin typeface="LM Sans 8"/>
                <a:cs typeface="LM Sans 8"/>
              </a:rPr>
              <a:t>=</a:t>
            </a:r>
            <a:r>
              <a:rPr sz="2229" spc="30" baseline="3703" dirty="0">
                <a:latin typeface="Arial"/>
                <a:cs typeface="Arial"/>
              </a:rPr>
              <a:t>1 </a:t>
            </a:r>
            <a:r>
              <a:rPr sz="1486" i="1" dirty="0">
                <a:latin typeface="Arial"/>
                <a:cs typeface="Arial"/>
              </a:rPr>
              <a:t>k</a:t>
            </a:r>
            <a:r>
              <a:rPr sz="1486" i="1" spc="218" dirty="0">
                <a:latin typeface="Arial"/>
                <a:cs typeface="Arial"/>
              </a:rPr>
              <a:t> 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68227" y="4854659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2324929" y="4615037"/>
            <a:ext cx="6724615" cy="86395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168">
              <a:spcBef>
                <a:spcPts val="1080"/>
              </a:spcBef>
            </a:pPr>
            <a:r>
              <a:rPr sz="1982" spc="50" dirty="0">
                <a:latin typeface="Arial"/>
                <a:cs typeface="Arial"/>
              </a:rPr>
              <a:t>MAP </a:t>
            </a:r>
            <a:r>
              <a:rPr sz="1982" spc="30" dirty="0">
                <a:latin typeface="Arial"/>
                <a:cs typeface="Arial"/>
              </a:rPr>
              <a:t>estimate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particle with largest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weight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902"/>
              </a:spcBef>
            </a:pPr>
            <a:r>
              <a:rPr sz="1982" spc="30" dirty="0">
                <a:latin typeface="Arial"/>
                <a:cs typeface="Arial"/>
              </a:rPr>
              <a:t>Robust </a:t>
            </a:r>
            <a:r>
              <a:rPr sz="1982" spc="40" dirty="0">
                <a:latin typeface="Arial"/>
                <a:cs typeface="Arial"/>
              </a:rPr>
              <a:t>mean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40" dirty="0">
                <a:latin typeface="Arial"/>
                <a:cs typeface="Arial"/>
              </a:rPr>
              <a:t>mean </a:t>
            </a:r>
            <a:r>
              <a:rPr sz="1982" spc="30" dirty="0">
                <a:latin typeface="Arial"/>
                <a:cs typeface="Arial"/>
              </a:rPr>
              <a:t>within window around </a:t>
            </a:r>
            <a:r>
              <a:rPr sz="1982" spc="50" dirty="0">
                <a:latin typeface="Arial"/>
                <a:cs typeface="Arial"/>
              </a:rPr>
              <a:t>MAP</a:t>
            </a:r>
            <a:r>
              <a:rPr sz="1982" spc="-10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estimate</a:t>
            </a:r>
            <a:endParaRPr sz="198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8227" y="5270871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28" name="object 28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33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5144" y="1254356"/>
            <a:ext cx="8725389" cy="302070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25838">
              <a:spcBef>
                <a:spcPts val="268"/>
              </a:spcBef>
            </a:pPr>
            <a:r>
              <a:rPr sz="1982" b="1" spc="50" dirty="0">
                <a:latin typeface="Arial"/>
                <a:cs typeface="Arial"/>
              </a:rPr>
              <a:t>A </a:t>
            </a:r>
            <a:r>
              <a:rPr sz="1982" b="1" spc="30" dirty="0">
                <a:latin typeface="Arial"/>
                <a:cs typeface="Arial"/>
              </a:rPr>
              <a:t>simple</a:t>
            </a:r>
            <a:r>
              <a:rPr sz="1982" b="1" spc="-2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example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675">
              <a:latin typeface="Arial"/>
              <a:cs typeface="Arial"/>
            </a:endParaRPr>
          </a:p>
          <a:p>
            <a:pPr marL="125838"/>
            <a:r>
              <a:rPr sz="1982" spc="10" dirty="0">
                <a:latin typeface="Arial"/>
                <a:cs typeface="Arial"/>
              </a:rPr>
              <a:t>We </a:t>
            </a:r>
            <a:r>
              <a:rPr sz="1982" spc="20" dirty="0">
                <a:latin typeface="Arial"/>
                <a:cs typeface="Arial"/>
              </a:rPr>
              <a:t>want </a:t>
            </a:r>
            <a:r>
              <a:rPr sz="1982" spc="30" dirty="0">
                <a:latin typeface="Arial"/>
                <a:cs typeface="Arial"/>
              </a:rPr>
              <a:t>to estimate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parameter </a:t>
            </a:r>
            <a:r>
              <a:rPr sz="1982" b="1" spc="40" dirty="0">
                <a:latin typeface="Arial"/>
                <a:cs typeface="Arial"/>
              </a:rPr>
              <a:t>x </a:t>
            </a:r>
            <a:r>
              <a:rPr sz="1982" spc="40" dirty="0">
                <a:latin typeface="Arial"/>
                <a:cs typeface="Arial"/>
              </a:rPr>
              <a:t>whose </a:t>
            </a:r>
            <a:r>
              <a:rPr sz="1982" spc="10" dirty="0">
                <a:latin typeface="Arial"/>
                <a:cs typeface="Arial"/>
              </a:rPr>
              <a:t>evolution </a:t>
            </a:r>
            <a:r>
              <a:rPr sz="1982" spc="20" dirty="0">
                <a:latin typeface="Arial"/>
                <a:cs typeface="Arial"/>
              </a:rPr>
              <a:t>is </a:t>
            </a:r>
            <a:r>
              <a:rPr sz="1982" spc="30" dirty="0">
                <a:latin typeface="Arial"/>
                <a:cs typeface="Arial"/>
              </a:rPr>
              <a:t>governed </a:t>
            </a:r>
            <a:r>
              <a:rPr sz="1982" spc="10" dirty="0">
                <a:latin typeface="Arial"/>
                <a:cs typeface="Arial"/>
              </a:rPr>
              <a:t>by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2192097">
              <a:spcBef>
                <a:spcPts val="2279"/>
              </a:spcBef>
            </a:pPr>
            <a:r>
              <a:rPr sz="1982" i="1" spc="20" dirty="0">
                <a:latin typeface="Arial"/>
                <a:cs typeface="Arial"/>
              </a:rPr>
              <a:t>x</a:t>
            </a:r>
            <a:r>
              <a:rPr sz="2229" i="1" spc="30" baseline="-11111" dirty="0">
                <a:latin typeface="Arial"/>
                <a:cs typeface="Arial"/>
              </a:rPr>
              <a:t>t</a:t>
            </a:r>
            <a:r>
              <a:rPr sz="2229" i="1" spc="-430" baseline="-11111" dirty="0">
                <a:latin typeface="Arial"/>
                <a:cs typeface="Arial"/>
              </a:rPr>
              <a:t> </a:t>
            </a:r>
            <a:r>
              <a:rPr sz="2378" baseline="-10416" dirty="0">
                <a:latin typeface="LM Sans 8"/>
                <a:cs typeface="LM Sans 8"/>
              </a:rPr>
              <a:t>+</a:t>
            </a:r>
            <a:r>
              <a:rPr sz="2229" baseline="-11111" dirty="0">
                <a:latin typeface="Arial"/>
                <a:cs typeface="Arial"/>
              </a:rPr>
              <a:t>1</a:t>
            </a:r>
            <a:r>
              <a:rPr sz="2229" spc="430" baseline="-11111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r>
              <a:rPr sz="2180" spc="-129" dirty="0">
                <a:latin typeface="Arial Black"/>
                <a:cs typeface="Arial Black"/>
              </a:rPr>
              <a:t> </a:t>
            </a:r>
            <a:r>
              <a:rPr sz="1982" spc="40" dirty="0">
                <a:latin typeface="Arial"/>
                <a:cs typeface="Arial"/>
              </a:rPr>
              <a:t>1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+</a:t>
            </a:r>
            <a:r>
              <a:rPr sz="2180" spc="-248" dirty="0">
                <a:latin typeface="Arial Black"/>
                <a:cs typeface="Arial Black"/>
              </a:rPr>
              <a:t> </a:t>
            </a:r>
            <a:r>
              <a:rPr sz="1982" spc="-10" dirty="0">
                <a:latin typeface="Arial"/>
                <a:cs typeface="Arial"/>
              </a:rPr>
              <a:t>sin</a:t>
            </a:r>
            <a:r>
              <a:rPr sz="2180" spc="-10" dirty="0">
                <a:latin typeface="Arial Black"/>
                <a:cs typeface="Arial Black"/>
              </a:rPr>
              <a:t>(</a:t>
            </a:r>
            <a:r>
              <a:rPr sz="1982" spc="-10" dirty="0">
                <a:latin typeface="Arial"/>
                <a:cs typeface="Arial"/>
              </a:rPr>
              <a:t>4</a:t>
            </a:r>
            <a:r>
              <a:rPr sz="2180" spc="-10" dirty="0">
                <a:latin typeface="Arial"/>
                <a:cs typeface="Arial"/>
              </a:rPr>
              <a:t>.</a:t>
            </a:r>
            <a:r>
              <a:rPr sz="1982" spc="-10" dirty="0">
                <a:latin typeface="Arial"/>
                <a:cs typeface="Arial"/>
              </a:rPr>
              <a:t>10</a:t>
            </a:r>
            <a:r>
              <a:rPr sz="2378" spc="-14" baseline="31250" dirty="0">
                <a:latin typeface="FreeSans"/>
                <a:cs typeface="FreeSans"/>
              </a:rPr>
              <a:t>−</a:t>
            </a:r>
            <a:r>
              <a:rPr sz="2229" spc="-14" baseline="33333" dirty="0">
                <a:latin typeface="Arial"/>
                <a:cs typeface="Arial"/>
              </a:rPr>
              <a:t>2</a:t>
            </a:r>
            <a:r>
              <a:rPr sz="2180" spc="-10" dirty="0">
                <a:latin typeface="Arial"/>
                <a:cs typeface="Arial"/>
              </a:rPr>
              <a:t>π</a:t>
            </a:r>
            <a:r>
              <a:rPr sz="1982" i="1" spc="-10" dirty="0">
                <a:latin typeface="Arial"/>
                <a:cs typeface="Arial"/>
              </a:rPr>
              <a:t>t</a:t>
            </a:r>
            <a:r>
              <a:rPr sz="1982" i="1" spc="-367" dirty="0">
                <a:latin typeface="Arial"/>
                <a:cs typeface="Arial"/>
              </a:rPr>
              <a:t> </a:t>
            </a:r>
            <a:r>
              <a:rPr sz="2180" spc="-10" dirty="0">
                <a:latin typeface="Arial Black"/>
                <a:cs typeface="Arial Black"/>
              </a:rPr>
              <a:t>)</a:t>
            </a:r>
            <a:r>
              <a:rPr sz="2180" spc="-248" dirty="0">
                <a:latin typeface="Arial Black"/>
                <a:cs typeface="Arial Black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+</a:t>
            </a:r>
            <a:r>
              <a:rPr sz="2180" spc="-248" dirty="0">
                <a:latin typeface="Arial Black"/>
                <a:cs typeface="Arial Black"/>
              </a:rPr>
              <a:t> </a:t>
            </a:r>
            <a:r>
              <a:rPr sz="1982" spc="10" dirty="0">
                <a:latin typeface="Arial"/>
                <a:cs typeface="Arial"/>
              </a:rPr>
              <a:t>0</a:t>
            </a:r>
            <a:r>
              <a:rPr sz="2180" spc="10" dirty="0">
                <a:latin typeface="Arial"/>
                <a:cs typeface="Arial"/>
              </a:rPr>
              <a:t>.</a:t>
            </a:r>
            <a:r>
              <a:rPr sz="1982" spc="10" dirty="0">
                <a:latin typeface="Arial"/>
                <a:cs typeface="Arial"/>
              </a:rPr>
              <a:t>5</a:t>
            </a:r>
            <a:r>
              <a:rPr sz="1982" i="1" spc="10" dirty="0">
                <a:latin typeface="Arial"/>
                <a:cs typeface="Arial"/>
              </a:rPr>
              <a:t>x</a:t>
            </a:r>
            <a:r>
              <a:rPr sz="2229" i="1" spc="14" baseline="-11111" dirty="0">
                <a:latin typeface="Arial"/>
                <a:cs typeface="Arial"/>
              </a:rPr>
              <a:t>t</a:t>
            </a:r>
            <a:r>
              <a:rPr sz="2229" i="1" spc="430" baseline="-11111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+</a:t>
            </a:r>
            <a:r>
              <a:rPr sz="2180" spc="-248" dirty="0">
                <a:latin typeface="Arial Black"/>
                <a:cs typeface="Arial Black"/>
              </a:rPr>
              <a:t> </a:t>
            </a:r>
            <a:r>
              <a:rPr sz="1982" i="1" spc="20" dirty="0">
                <a:latin typeface="Arial"/>
                <a:cs typeface="Arial"/>
              </a:rPr>
              <a:t>w</a:t>
            </a:r>
            <a:r>
              <a:rPr sz="2229" i="1" spc="30" baseline="-11111" dirty="0">
                <a:latin typeface="Arial"/>
                <a:cs typeface="Arial"/>
              </a:rPr>
              <a:t>t</a:t>
            </a:r>
            <a:r>
              <a:rPr sz="2229" i="1" spc="-268" baseline="-11111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  <a:p>
            <a:pPr marL="125838">
              <a:spcBef>
                <a:spcPts val="2239"/>
              </a:spcBef>
            </a:pPr>
            <a:r>
              <a:rPr sz="1982" spc="30" dirty="0">
                <a:latin typeface="Arial"/>
                <a:cs typeface="Arial"/>
              </a:rPr>
              <a:t>with </a:t>
            </a:r>
            <a:r>
              <a:rPr sz="1982" i="1" spc="20" dirty="0">
                <a:latin typeface="Arial"/>
                <a:cs typeface="Arial"/>
              </a:rPr>
              <a:t>w</a:t>
            </a:r>
            <a:r>
              <a:rPr sz="2229" i="1" spc="30" baseline="-11111" dirty="0">
                <a:latin typeface="Arial"/>
                <a:cs typeface="Arial"/>
              </a:rPr>
              <a:t>t </a:t>
            </a:r>
            <a:r>
              <a:rPr sz="2180" spc="902" dirty="0">
                <a:latin typeface="Arial"/>
                <a:cs typeface="Arial"/>
              </a:rPr>
              <a:t>~</a:t>
            </a:r>
            <a:r>
              <a:rPr sz="2180" spc="-347" dirty="0">
                <a:latin typeface="Arial"/>
                <a:cs typeface="Arial"/>
              </a:rPr>
              <a:t> </a:t>
            </a:r>
            <a:r>
              <a:rPr sz="1982" i="1" spc="40" dirty="0">
                <a:latin typeface="Arial"/>
                <a:cs typeface="Arial"/>
              </a:rPr>
              <a:t>Gamma</a:t>
            </a:r>
            <a:r>
              <a:rPr sz="2180" spc="40" dirty="0">
                <a:latin typeface="Arial Black"/>
                <a:cs typeface="Arial Black"/>
              </a:rPr>
              <a:t>(</a:t>
            </a:r>
            <a:r>
              <a:rPr sz="1982" spc="40" dirty="0">
                <a:latin typeface="Arial"/>
                <a:cs typeface="Arial"/>
              </a:rPr>
              <a:t>3</a:t>
            </a:r>
            <a:r>
              <a:rPr sz="2180" spc="40" dirty="0">
                <a:latin typeface="Arial"/>
                <a:cs typeface="Arial"/>
              </a:rPr>
              <a:t>, </a:t>
            </a:r>
            <a:r>
              <a:rPr sz="1982" spc="10" dirty="0">
                <a:latin typeface="Arial"/>
                <a:cs typeface="Arial"/>
              </a:rPr>
              <a:t>2</a:t>
            </a:r>
            <a:r>
              <a:rPr sz="2180" spc="10" dirty="0">
                <a:latin typeface="Arial Black"/>
                <a:cs typeface="Arial Black"/>
              </a:rPr>
              <a:t>)</a:t>
            </a:r>
            <a:r>
              <a:rPr sz="1982" spc="10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75">
              <a:latin typeface="Arial"/>
              <a:cs typeface="Arial"/>
            </a:endParaRPr>
          </a:p>
          <a:p>
            <a:pPr marL="125838"/>
            <a:r>
              <a:rPr sz="1982" spc="10" dirty="0">
                <a:latin typeface="Arial"/>
                <a:cs typeface="Arial"/>
              </a:rPr>
              <a:t>We </a:t>
            </a:r>
            <a:r>
              <a:rPr sz="1982" spc="30" dirty="0">
                <a:latin typeface="Arial"/>
                <a:cs typeface="Arial"/>
              </a:rPr>
              <a:t>cannot </a:t>
            </a:r>
            <a:r>
              <a:rPr sz="1982" spc="40" dirty="0">
                <a:latin typeface="Arial"/>
                <a:cs typeface="Arial"/>
              </a:rPr>
              <a:t>measure </a:t>
            </a:r>
            <a:r>
              <a:rPr sz="1982" i="1" spc="30" dirty="0">
                <a:latin typeface="Arial"/>
                <a:cs typeface="Arial"/>
              </a:rPr>
              <a:t>x </a:t>
            </a:r>
            <a:r>
              <a:rPr sz="1982" spc="20" dirty="0">
                <a:latin typeface="Arial"/>
                <a:cs typeface="Arial"/>
              </a:rPr>
              <a:t>directly </a:t>
            </a:r>
            <a:r>
              <a:rPr sz="1982" spc="10" dirty="0">
                <a:latin typeface="Arial"/>
                <a:cs typeface="Arial"/>
              </a:rPr>
              <a:t>but have </a:t>
            </a:r>
            <a:r>
              <a:rPr sz="1982" spc="30" dirty="0">
                <a:latin typeface="Arial"/>
                <a:cs typeface="Arial"/>
              </a:rPr>
              <a:t>access to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set of </a:t>
            </a:r>
            <a:r>
              <a:rPr sz="1982" spc="40" dirty="0">
                <a:latin typeface="Arial"/>
                <a:cs typeface="Arial"/>
              </a:rPr>
              <a:t>measurements</a:t>
            </a:r>
            <a:r>
              <a:rPr sz="1982" spc="10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311" y="4638370"/>
            <a:ext cx="3004937" cy="107501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R="110737" algn="r">
              <a:spcBef>
                <a:spcPts val="178"/>
              </a:spcBef>
            </a:pPr>
            <a:r>
              <a:rPr sz="1982" i="1" spc="10" dirty="0">
                <a:latin typeface="Arial"/>
                <a:cs typeface="Arial"/>
              </a:rPr>
              <a:t>z</a:t>
            </a:r>
            <a:r>
              <a:rPr sz="2229" i="1" spc="14" baseline="-11111" dirty="0">
                <a:latin typeface="Arial"/>
                <a:cs typeface="Arial"/>
              </a:rPr>
              <a:t>t</a:t>
            </a:r>
            <a:r>
              <a:rPr sz="2229" i="1" spc="355" baseline="-11111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endParaRPr sz="2180">
              <a:latin typeface="Arial Black"/>
              <a:cs typeface="Arial Black"/>
            </a:endParaRPr>
          </a:p>
          <a:p>
            <a:pPr>
              <a:spcBef>
                <a:spcPts val="10"/>
              </a:spcBef>
            </a:pPr>
            <a:endParaRPr sz="2477">
              <a:latin typeface="Arial Black"/>
              <a:cs typeface="Arial Black"/>
            </a:endParaRPr>
          </a:p>
          <a:p>
            <a:pPr marL="100670"/>
            <a:r>
              <a:rPr sz="1982" spc="30" dirty="0">
                <a:latin typeface="Arial"/>
                <a:cs typeface="Arial"/>
              </a:rPr>
              <a:t>with </a:t>
            </a:r>
            <a:r>
              <a:rPr sz="1982" i="1" spc="20" dirty="0">
                <a:latin typeface="Arial"/>
                <a:cs typeface="Arial"/>
              </a:rPr>
              <a:t>v</a:t>
            </a:r>
            <a:r>
              <a:rPr sz="2229" i="1" spc="30" baseline="-11111" dirty="0">
                <a:latin typeface="Arial"/>
                <a:cs typeface="Arial"/>
              </a:rPr>
              <a:t>t </a:t>
            </a:r>
            <a:r>
              <a:rPr sz="2180" spc="902" dirty="0">
                <a:latin typeface="Arial"/>
                <a:cs typeface="Arial"/>
              </a:rPr>
              <a:t>~</a:t>
            </a:r>
            <a:r>
              <a:rPr sz="2180" spc="-347" dirty="0">
                <a:latin typeface="Arial"/>
                <a:cs typeface="Arial"/>
              </a:rPr>
              <a:t> </a:t>
            </a:r>
            <a:r>
              <a:rPr sz="2180" spc="79" dirty="0">
                <a:latin typeface="FreeSans"/>
                <a:cs typeface="FreeSans"/>
              </a:rPr>
              <a:t>N</a:t>
            </a:r>
            <a:r>
              <a:rPr sz="2180" spc="79" dirty="0">
                <a:latin typeface="Arial Black"/>
                <a:cs typeface="Arial Black"/>
              </a:rPr>
              <a:t>(</a:t>
            </a:r>
            <a:r>
              <a:rPr sz="1982" spc="79" dirty="0">
                <a:latin typeface="Arial"/>
                <a:cs typeface="Arial"/>
              </a:rPr>
              <a:t>0</a:t>
            </a:r>
            <a:r>
              <a:rPr sz="2180" spc="79" dirty="0">
                <a:latin typeface="Arial"/>
                <a:cs typeface="Arial"/>
              </a:rPr>
              <a:t>, </a:t>
            </a:r>
            <a:r>
              <a:rPr sz="2180" spc="59" dirty="0">
                <a:latin typeface="Arial"/>
                <a:cs typeface="Arial"/>
              </a:rPr>
              <a:t>σ</a:t>
            </a:r>
            <a:r>
              <a:rPr sz="2229" i="1" spc="87" baseline="-11111" dirty="0">
                <a:latin typeface="Arial"/>
                <a:cs typeface="Arial"/>
              </a:rPr>
              <a:t>m 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9696" y="4250975"/>
            <a:ext cx="20511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783" dirty="0">
                <a:latin typeface="Tuffy"/>
                <a:cs typeface="Tuffy"/>
              </a:rPr>
              <a:t>.</a:t>
            </a:r>
            <a:endParaRPr sz="218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6957" y="4465500"/>
            <a:ext cx="289168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>
              <a:spcBef>
                <a:spcPts val="178"/>
              </a:spcBef>
              <a:tabLst>
                <a:tab pos="1720203" algn="l"/>
              </a:tabLst>
            </a:pPr>
            <a:r>
              <a:rPr sz="1982" spc="40" dirty="0">
                <a:latin typeface="Arial"/>
                <a:cs typeface="Arial"/>
              </a:rPr>
              <a:t>0</a:t>
            </a:r>
            <a:r>
              <a:rPr sz="2180" spc="40" dirty="0">
                <a:latin typeface="Arial"/>
                <a:cs typeface="Arial"/>
              </a:rPr>
              <a:t>.</a:t>
            </a:r>
            <a:r>
              <a:rPr sz="1982" spc="40" dirty="0">
                <a:latin typeface="Arial"/>
                <a:cs typeface="Arial"/>
              </a:rPr>
              <a:t>2</a:t>
            </a:r>
            <a:r>
              <a:rPr sz="1982" i="1" spc="40" dirty="0">
                <a:latin typeface="Arial"/>
                <a:cs typeface="Arial"/>
              </a:rPr>
              <a:t>x</a:t>
            </a:r>
            <a:r>
              <a:rPr sz="2229" spc="59" baseline="29629" dirty="0">
                <a:latin typeface="Arial"/>
                <a:cs typeface="Arial"/>
              </a:rPr>
              <a:t>2</a:t>
            </a:r>
            <a:r>
              <a:rPr sz="2229" spc="238" baseline="29629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+</a:t>
            </a:r>
            <a:r>
              <a:rPr sz="2180" spc="-248" dirty="0">
                <a:latin typeface="Arial Black"/>
                <a:cs typeface="Arial Black"/>
              </a:rPr>
              <a:t> </a:t>
            </a:r>
            <a:r>
              <a:rPr sz="1982" i="1" spc="20" dirty="0">
                <a:latin typeface="Arial"/>
                <a:cs typeface="Arial"/>
              </a:rPr>
              <a:t>v</a:t>
            </a:r>
            <a:r>
              <a:rPr sz="2229" i="1" spc="30" baseline="-11111" dirty="0">
                <a:latin typeface="Arial"/>
                <a:cs typeface="Arial"/>
              </a:rPr>
              <a:t>t	</a:t>
            </a:r>
            <a:r>
              <a:rPr sz="1982" spc="10" dirty="0">
                <a:latin typeface="Arial"/>
                <a:cs typeface="Arial"/>
              </a:rPr>
              <a:t>if </a:t>
            </a:r>
            <a:r>
              <a:rPr sz="1982" i="1" spc="20" dirty="0">
                <a:latin typeface="Arial"/>
                <a:cs typeface="Arial"/>
              </a:rPr>
              <a:t>t </a:t>
            </a:r>
            <a:r>
              <a:rPr sz="2180" spc="99" dirty="0">
                <a:latin typeface="FreeSans"/>
                <a:cs typeface="FreeSans"/>
              </a:rPr>
              <a:t>≤</a:t>
            </a:r>
            <a:r>
              <a:rPr sz="2180" spc="-149" dirty="0">
                <a:latin typeface="FreeSans"/>
                <a:cs typeface="FreeSans"/>
              </a:rPr>
              <a:t> </a:t>
            </a:r>
            <a:r>
              <a:rPr sz="1982" spc="40" dirty="0">
                <a:latin typeface="Arial"/>
                <a:cs typeface="Arial"/>
              </a:rPr>
              <a:t>30</a:t>
            </a:r>
            <a:endParaRPr sz="19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9043" y="4806486"/>
            <a:ext cx="9588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spc="10" dirty="0">
                <a:latin typeface="Arial"/>
                <a:cs typeface="Arial"/>
              </a:rPr>
              <a:t>0</a:t>
            </a:r>
            <a:r>
              <a:rPr sz="2180" spc="10" dirty="0">
                <a:latin typeface="Arial"/>
                <a:cs typeface="Arial"/>
              </a:rPr>
              <a:t>.</a:t>
            </a:r>
            <a:r>
              <a:rPr sz="1982" spc="10" dirty="0">
                <a:latin typeface="Arial"/>
                <a:cs typeface="Arial"/>
              </a:rPr>
              <a:t>5</a:t>
            </a:r>
            <a:r>
              <a:rPr sz="1982" i="1" spc="10" dirty="0">
                <a:latin typeface="Arial"/>
                <a:cs typeface="Arial"/>
              </a:rPr>
              <a:t>x</a:t>
            </a:r>
            <a:r>
              <a:rPr sz="2229" i="1" spc="14" baseline="-11111" dirty="0">
                <a:latin typeface="Arial"/>
                <a:cs typeface="Arial"/>
              </a:rPr>
              <a:t>t</a:t>
            </a:r>
            <a:r>
              <a:rPr sz="2229" i="1" spc="281" baseline="-11111" dirty="0">
                <a:latin typeface="Arial"/>
                <a:cs typeface="Arial"/>
              </a:rPr>
              <a:t> </a:t>
            </a:r>
            <a:r>
              <a:rPr sz="2180" spc="99" dirty="0">
                <a:latin typeface="FreeSans"/>
                <a:cs typeface="FreeSans"/>
              </a:rPr>
              <a:t>−</a:t>
            </a:r>
            <a:endParaRPr sz="2180">
              <a:latin typeface="FreeSans"/>
              <a:cs typeface="Free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9020" y="4931679"/>
            <a:ext cx="104443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t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1528" y="4640624"/>
            <a:ext cx="2276353" cy="526820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lnSpc>
                <a:spcPts val="1526"/>
              </a:lnSpc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t</a:t>
            </a:r>
            <a:endParaRPr sz="1486">
              <a:latin typeface="Arial"/>
              <a:cs typeface="Arial"/>
            </a:endParaRPr>
          </a:p>
          <a:p>
            <a:pPr marL="211408">
              <a:lnSpc>
                <a:spcPts val="2358"/>
              </a:lnSpc>
              <a:tabLst>
                <a:tab pos="1155192" algn="l"/>
              </a:tabLst>
            </a:pPr>
            <a:r>
              <a:rPr sz="1982" spc="40" dirty="0">
                <a:latin typeface="Arial"/>
                <a:cs typeface="Arial"/>
              </a:rPr>
              <a:t>2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+</a:t>
            </a:r>
            <a:r>
              <a:rPr sz="2180" spc="-248" dirty="0">
                <a:latin typeface="Arial Black"/>
                <a:cs typeface="Arial Black"/>
              </a:rPr>
              <a:t> </a:t>
            </a:r>
            <a:r>
              <a:rPr sz="1982" i="1" spc="30" dirty="0">
                <a:latin typeface="Arial"/>
                <a:cs typeface="Arial"/>
              </a:rPr>
              <a:t>v	</a:t>
            </a:r>
            <a:r>
              <a:rPr sz="1982" spc="10" dirty="0">
                <a:latin typeface="Arial"/>
                <a:cs typeface="Arial"/>
              </a:rPr>
              <a:t>if  </a:t>
            </a:r>
            <a:r>
              <a:rPr sz="1982" i="1" spc="20" dirty="0">
                <a:latin typeface="Arial"/>
                <a:cs typeface="Arial"/>
              </a:rPr>
              <a:t>t </a:t>
            </a:r>
            <a:r>
              <a:rPr sz="2180" spc="99" dirty="0">
                <a:latin typeface="Arial"/>
                <a:cs typeface="Arial"/>
              </a:rPr>
              <a:t>&gt;</a:t>
            </a:r>
            <a:r>
              <a:rPr sz="2180" spc="327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30</a:t>
            </a:r>
            <a:endParaRPr sz="19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8581" y="4638370"/>
            <a:ext cx="1195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6" name="object 16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34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047" y="117786"/>
            <a:ext cx="3844255" cy="43960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2675" dirty="0">
                <a:solidFill>
                  <a:srgbClr val="FFFFFF"/>
                </a:solidFill>
                <a:latin typeface="Arial"/>
                <a:cs typeface="Arial"/>
              </a:rPr>
              <a:t>Particle </a:t>
            </a:r>
            <a:r>
              <a:rPr sz="2675" spc="10" dirty="0">
                <a:solidFill>
                  <a:srgbClr val="FFFFFF"/>
                </a:solidFill>
                <a:latin typeface="Arial"/>
                <a:cs typeface="Arial"/>
              </a:rPr>
              <a:t>Filters </a:t>
            </a:r>
            <a:r>
              <a:rPr sz="267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675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75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67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5813" y="776184"/>
            <a:ext cx="7334914" cy="105599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b="1" spc="50" dirty="0">
                <a:latin typeface="Arial"/>
                <a:cs typeface="Arial"/>
              </a:rPr>
              <a:t>A </a:t>
            </a:r>
            <a:r>
              <a:rPr sz="1982" b="1" spc="30" dirty="0">
                <a:latin typeface="Arial"/>
                <a:cs typeface="Arial"/>
              </a:rPr>
              <a:t>simple</a:t>
            </a:r>
            <a:r>
              <a:rPr sz="1982" b="1" spc="-2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example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675">
              <a:latin typeface="Arial"/>
              <a:cs typeface="Arial"/>
            </a:endParaRPr>
          </a:p>
          <a:p>
            <a:pPr marL="25168"/>
            <a:r>
              <a:rPr sz="1982" spc="30" dirty="0">
                <a:latin typeface="Arial"/>
                <a:cs typeface="Arial"/>
              </a:rPr>
              <a:t>Gaussian </a:t>
            </a:r>
            <a:r>
              <a:rPr sz="1982" spc="40" dirty="0">
                <a:latin typeface="Arial"/>
                <a:cs typeface="Arial"/>
              </a:rPr>
              <a:t>and </a:t>
            </a:r>
            <a:r>
              <a:rPr sz="1982" spc="50" dirty="0">
                <a:latin typeface="Arial"/>
                <a:cs typeface="Arial"/>
              </a:rPr>
              <a:t>Gamma </a:t>
            </a:r>
            <a:r>
              <a:rPr sz="1982" spc="20" dirty="0">
                <a:latin typeface="Arial"/>
                <a:cs typeface="Arial"/>
              </a:rPr>
              <a:t>distributions : </a:t>
            </a:r>
            <a:r>
              <a:rPr sz="1982" spc="40" dirty="0">
                <a:latin typeface="Arial"/>
                <a:cs typeface="Arial"/>
              </a:rPr>
              <a:t>same mean 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variance.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6368" y="2280650"/>
            <a:ext cx="5976988" cy="369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189215" y="12863175"/>
            <a:ext cx="5436066" cy="189339"/>
          </a:xfrm>
          <a:prstGeom prst="rect">
            <a:avLst/>
          </a:prstGeom>
        </p:spPr>
        <p:txBody>
          <a:bodyPr vert="horz" wrap="square" lIns="0" tIns="21392" rIns="0" bIns="0" rtlCol="0" anchor="ctr">
            <a:spAutoFit/>
          </a:bodyPr>
          <a:lstStyle/>
          <a:p>
            <a:pPr marL="25168">
              <a:spcBef>
                <a:spcPts val="168"/>
              </a:spcBef>
            </a:pPr>
            <a:r>
              <a:rPr spc="10" dirty="0"/>
              <a:t>Désiré Sidibé</a:t>
            </a:r>
            <a:r>
              <a:rPr spc="258" dirty="0"/>
              <a:t> </a:t>
            </a:r>
            <a:r>
              <a:rPr spc="10" dirty="0"/>
              <a:t>(Le2i)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1292" y="12863175"/>
            <a:ext cx="8154099" cy="189339"/>
          </a:xfrm>
          <a:prstGeom prst="rect">
            <a:avLst/>
          </a:prstGeom>
        </p:spPr>
        <p:txBody>
          <a:bodyPr vert="horz" wrap="square" lIns="0" tIns="21392" rIns="0" bIns="0" rtlCol="0" anchor="ctr">
            <a:spAutoFit/>
          </a:bodyPr>
          <a:lstStyle/>
          <a:p>
            <a:pPr marL="25168">
              <a:spcBef>
                <a:spcPts val="168"/>
              </a:spcBef>
            </a:pPr>
            <a:r>
              <a:rPr spc="10" dirty="0"/>
              <a:t>April 6th</a:t>
            </a:r>
            <a:r>
              <a:rPr spc="-79" dirty="0"/>
              <a:t> </a:t>
            </a:r>
            <a:r>
              <a:rPr spc="10" dirty="0"/>
              <a:t>2011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20119596" y="12863175"/>
            <a:ext cx="5436066" cy="189339"/>
          </a:xfrm>
          <a:prstGeom prst="rect">
            <a:avLst/>
          </a:prstGeom>
        </p:spPr>
        <p:txBody>
          <a:bodyPr vert="horz" wrap="square" lIns="0" tIns="21392" rIns="0" bIns="0" rtlCol="0" anchor="ctr">
            <a:spAutoFit/>
          </a:bodyPr>
          <a:lstStyle/>
          <a:p>
            <a:pPr marL="154781">
              <a:spcBef>
                <a:spcPts val="168"/>
              </a:spcBef>
            </a:pPr>
            <a:fld id="{81D60167-4931-47E6-BA6A-407CBD079E47}" type="slidenum">
              <a:rPr spc="10" dirty="0"/>
              <a:pPr marL="154781">
                <a:spcBef>
                  <a:spcPts val="168"/>
                </a:spcBef>
              </a:pPr>
              <a:t>35</a:t>
            </a:fld>
            <a:r>
              <a:rPr spc="10" dirty="0"/>
              <a:t> /</a:t>
            </a:r>
            <a:r>
              <a:rPr spc="-109" dirty="0"/>
              <a:t> </a:t>
            </a:r>
            <a:r>
              <a:rPr spc="10" dirty="0"/>
              <a:t>110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8" y="-3210"/>
            <a:ext cx="3226428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Introduction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0309" y="1781393"/>
            <a:ext cx="8888975" cy="1672345"/>
            <a:chOff x="86854" y="898943"/>
            <a:chExt cx="4485640" cy="843915"/>
          </a:xfrm>
        </p:grpSpPr>
        <p:sp>
          <p:nvSpPr>
            <p:cNvPr id="4" name="object 4"/>
            <p:cNvSpPr/>
            <p:nvPr/>
          </p:nvSpPr>
          <p:spPr>
            <a:xfrm>
              <a:off x="86854" y="898943"/>
              <a:ext cx="4434840" cy="185420"/>
            </a:xfrm>
            <a:custGeom>
              <a:avLst/>
              <a:gdLst/>
              <a:ahLst/>
              <a:cxnLst/>
              <a:rect l="l" t="t" r="r" b="b"/>
              <a:pathLst>
                <a:path w="4434840" h="185419">
                  <a:moveTo>
                    <a:pt x="438353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156"/>
                  </a:lnTo>
                  <a:lnTo>
                    <a:pt x="4434332" y="185156"/>
                  </a:lnTo>
                  <a:lnTo>
                    <a:pt x="4434332" y="50800"/>
                  </a:lnTo>
                  <a:lnTo>
                    <a:pt x="4430324" y="31075"/>
                  </a:lnTo>
                  <a:lnTo>
                    <a:pt x="4419410" y="14922"/>
                  </a:lnTo>
                  <a:lnTo>
                    <a:pt x="4403257" y="4008"/>
                  </a:lnTo>
                  <a:lnTo>
                    <a:pt x="43835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6855" y="1071435"/>
              <a:ext cx="4434331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37655" y="1640674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88455" y="1627974"/>
              <a:ext cx="438348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4521187" y="943178"/>
              <a:ext cx="50749" cy="6974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86854" y="1115711"/>
              <a:ext cx="4434840" cy="575945"/>
            </a:xfrm>
            <a:custGeom>
              <a:avLst/>
              <a:gdLst/>
              <a:ahLst/>
              <a:cxnLst/>
              <a:rect l="l" t="t" r="r" b="b"/>
              <a:pathLst>
                <a:path w="4434840" h="575944">
                  <a:moveTo>
                    <a:pt x="4434332" y="0"/>
                  </a:moveTo>
                  <a:lnTo>
                    <a:pt x="0" y="0"/>
                  </a:lnTo>
                  <a:lnTo>
                    <a:pt x="0" y="524963"/>
                  </a:lnTo>
                  <a:lnTo>
                    <a:pt x="4008" y="544688"/>
                  </a:lnTo>
                  <a:lnTo>
                    <a:pt x="14922" y="560841"/>
                  </a:lnTo>
                  <a:lnTo>
                    <a:pt x="31075" y="571755"/>
                  </a:lnTo>
                  <a:lnTo>
                    <a:pt x="50800" y="575763"/>
                  </a:lnTo>
                  <a:lnTo>
                    <a:pt x="4383532" y="575763"/>
                  </a:lnTo>
                  <a:lnTo>
                    <a:pt x="4403257" y="571755"/>
                  </a:lnTo>
                  <a:lnTo>
                    <a:pt x="4419410" y="560841"/>
                  </a:lnTo>
                  <a:lnTo>
                    <a:pt x="4430324" y="544688"/>
                  </a:lnTo>
                  <a:lnTo>
                    <a:pt x="4434332" y="524963"/>
                  </a:lnTo>
                  <a:lnTo>
                    <a:pt x="443433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1187" y="981261"/>
              <a:ext cx="0" cy="678815"/>
            </a:xfrm>
            <a:custGeom>
              <a:avLst/>
              <a:gdLst/>
              <a:ahLst/>
              <a:cxnLst/>
              <a:rect l="l" t="t" r="r" b="b"/>
              <a:pathLst>
                <a:path h="678814">
                  <a:moveTo>
                    <a:pt x="0" y="6784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1187" y="9685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1187" y="9558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1187" y="9431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516" y="1162011"/>
              <a:ext cx="72961" cy="729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516" y="1372044"/>
              <a:ext cx="72961" cy="729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700309" y="3953856"/>
            <a:ext cx="8888975" cy="1258349"/>
            <a:chOff x="86854" y="1995233"/>
            <a:chExt cx="4485640" cy="635000"/>
          </a:xfrm>
        </p:grpSpPr>
        <p:sp>
          <p:nvSpPr>
            <p:cNvPr id="17" name="object 17"/>
            <p:cNvSpPr/>
            <p:nvPr/>
          </p:nvSpPr>
          <p:spPr>
            <a:xfrm>
              <a:off x="86854" y="1995233"/>
              <a:ext cx="4434840" cy="185420"/>
            </a:xfrm>
            <a:custGeom>
              <a:avLst/>
              <a:gdLst/>
              <a:ahLst/>
              <a:cxnLst/>
              <a:rect l="l" t="t" r="r" b="b"/>
              <a:pathLst>
                <a:path w="4434840" h="185419">
                  <a:moveTo>
                    <a:pt x="438353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156"/>
                  </a:lnTo>
                  <a:lnTo>
                    <a:pt x="4434332" y="185156"/>
                  </a:lnTo>
                  <a:lnTo>
                    <a:pt x="4434332" y="50800"/>
                  </a:lnTo>
                  <a:lnTo>
                    <a:pt x="4430324" y="31075"/>
                  </a:lnTo>
                  <a:lnTo>
                    <a:pt x="4419410" y="14922"/>
                  </a:lnTo>
                  <a:lnTo>
                    <a:pt x="4403257" y="4008"/>
                  </a:lnTo>
                  <a:lnTo>
                    <a:pt x="43835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855" y="2167737"/>
              <a:ext cx="4434331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655" y="2528620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8455" y="2515920"/>
              <a:ext cx="438348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1187" y="2039467"/>
              <a:ext cx="50749" cy="4891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854" y="2212015"/>
              <a:ext cx="4434840" cy="367665"/>
            </a:xfrm>
            <a:custGeom>
              <a:avLst/>
              <a:gdLst/>
              <a:ahLst/>
              <a:cxnLst/>
              <a:rect l="l" t="t" r="r" b="b"/>
              <a:pathLst>
                <a:path w="4434840" h="367664">
                  <a:moveTo>
                    <a:pt x="4434332" y="0"/>
                  </a:moveTo>
                  <a:lnTo>
                    <a:pt x="0" y="0"/>
                  </a:lnTo>
                  <a:lnTo>
                    <a:pt x="0" y="316605"/>
                  </a:lnTo>
                  <a:lnTo>
                    <a:pt x="4008" y="336330"/>
                  </a:lnTo>
                  <a:lnTo>
                    <a:pt x="14922" y="352483"/>
                  </a:lnTo>
                  <a:lnTo>
                    <a:pt x="31075" y="363397"/>
                  </a:lnTo>
                  <a:lnTo>
                    <a:pt x="50800" y="367406"/>
                  </a:lnTo>
                  <a:lnTo>
                    <a:pt x="4383532" y="367406"/>
                  </a:lnTo>
                  <a:lnTo>
                    <a:pt x="4403257" y="363397"/>
                  </a:lnTo>
                  <a:lnTo>
                    <a:pt x="4419410" y="352483"/>
                  </a:lnTo>
                  <a:lnTo>
                    <a:pt x="4430324" y="336330"/>
                  </a:lnTo>
                  <a:lnTo>
                    <a:pt x="4434332" y="316605"/>
                  </a:lnTo>
                  <a:lnTo>
                    <a:pt x="443433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1187" y="2077565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h="470535">
                  <a:moveTo>
                    <a:pt x="0" y="4701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1187" y="20648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1187" y="20521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1187" y="20394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75812" y="1668711"/>
            <a:ext cx="8222050" cy="3391782"/>
          </a:xfrm>
          <a:prstGeom prst="rect">
            <a:avLst/>
          </a:prstGeom>
        </p:spPr>
        <p:txBody>
          <a:bodyPr vert="horz" wrap="square" lIns="0" tIns="114510" rIns="0" bIns="0" rtlCol="0">
            <a:spAutoFit/>
          </a:bodyPr>
          <a:lstStyle/>
          <a:p>
            <a:pPr marL="25168">
              <a:spcBef>
                <a:spcPts val="902"/>
              </a:spcBef>
            </a:pPr>
            <a:r>
              <a:rPr sz="2180" spc="20" dirty="0">
                <a:solidFill>
                  <a:srgbClr val="FFFFFF"/>
                </a:solidFill>
                <a:latin typeface="Arial"/>
                <a:cs typeface="Arial"/>
              </a:rPr>
              <a:t>Particle Filters : two</a:t>
            </a:r>
            <a:r>
              <a:rPr sz="218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80" spc="30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endParaRPr sz="218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1982" b="1" spc="20" dirty="0">
                <a:latin typeface="Arial"/>
                <a:cs typeface="Arial"/>
              </a:rPr>
              <a:t>Filter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procedure that estimates parameters </a:t>
            </a:r>
            <a:r>
              <a:rPr sz="1982" spc="20" dirty="0">
                <a:latin typeface="Arial"/>
                <a:cs typeface="Arial"/>
              </a:rPr>
              <a:t>(state)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system.</a:t>
            </a:r>
            <a:endParaRPr sz="1982">
              <a:latin typeface="Arial"/>
              <a:cs typeface="Arial"/>
            </a:endParaRPr>
          </a:p>
          <a:p>
            <a:pPr marL="573821" marR="338504">
              <a:lnSpc>
                <a:spcPct val="112900"/>
              </a:lnSpc>
              <a:spcBef>
                <a:spcPts val="595"/>
              </a:spcBef>
            </a:pPr>
            <a:r>
              <a:rPr sz="1982" b="1" spc="20" dirty="0">
                <a:latin typeface="Arial"/>
                <a:cs typeface="Arial"/>
              </a:rPr>
              <a:t>Particles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set of randomly chosen weighted samples used to  </a:t>
            </a:r>
            <a:r>
              <a:rPr sz="1982" spc="20" dirty="0">
                <a:latin typeface="Arial"/>
                <a:cs typeface="Arial"/>
              </a:rPr>
              <a:t>approximate </a:t>
            </a:r>
            <a:r>
              <a:rPr sz="1982" spc="40" dirty="0">
                <a:latin typeface="Arial"/>
                <a:cs typeface="Arial"/>
              </a:rPr>
              <a:t>a</a:t>
            </a:r>
            <a:r>
              <a:rPr sz="1982" spc="10" dirty="0">
                <a:latin typeface="Arial"/>
                <a:cs typeface="Arial"/>
              </a:rPr>
              <a:t> pdf.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180">
              <a:latin typeface="Arial"/>
              <a:cs typeface="Arial"/>
            </a:endParaRPr>
          </a:p>
          <a:p>
            <a:pPr marL="25168">
              <a:spcBef>
                <a:spcPts val="10"/>
              </a:spcBef>
            </a:pPr>
            <a:r>
              <a:rPr sz="2180" spc="30" dirty="0">
                <a:solidFill>
                  <a:srgbClr val="FFFFFF"/>
                </a:solidFill>
                <a:latin typeface="Arial"/>
                <a:cs typeface="Arial"/>
              </a:rPr>
              <a:t>Estimation</a:t>
            </a:r>
            <a:endParaRPr sz="2180">
              <a:latin typeface="Arial"/>
              <a:cs typeface="Arial"/>
            </a:endParaRPr>
          </a:p>
          <a:p>
            <a:pPr marL="25168" marR="201341">
              <a:lnSpc>
                <a:spcPct val="112900"/>
              </a:lnSpc>
              <a:spcBef>
                <a:spcPts val="357"/>
              </a:spcBef>
            </a:pPr>
            <a:r>
              <a:rPr sz="1982" b="1" i="1" spc="30" dirty="0">
                <a:latin typeface="Arial"/>
                <a:cs typeface="Arial"/>
              </a:rPr>
              <a:t>Estimation </a:t>
            </a:r>
            <a:r>
              <a:rPr sz="1982" i="1" spc="20" dirty="0">
                <a:latin typeface="Arial"/>
                <a:cs typeface="Arial"/>
              </a:rPr>
              <a:t>is </a:t>
            </a:r>
            <a:r>
              <a:rPr sz="1982" i="1" spc="30" dirty="0">
                <a:latin typeface="Arial"/>
                <a:cs typeface="Arial"/>
              </a:rPr>
              <a:t>the process </a:t>
            </a:r>
            <a:r>
              <a:rPr sz="1982" i="1" spc="10" dirty="0">
                <a:latin typeface="Arial"/>
                <a:cs typeface="Arial"/>
              </a:rPr>
              <a:t>by </a:t>
            </a:r>
            <a:r>
              <a:rPr sz="1982" i="1" spc="30" dirty="0">
                <a:latin typeface="Arial"/>
                <a:cs typeface="Arial"/>
              </a:rPr>
              <a:t>which we </a:t>
            </a:r>
            <a:r>
              <a:rPr sz="1982" i="1" spc="10" dirty="0">
                <a:latin typeface="Arial"/>
                <a:cs typeface="Arial"/>
              </a:rPr>
              <a:t>infer </a:t>
            </a:r>
            <a:r>
              <a:rPr sz="1982" i="1" spc="30" dirty="0">
                <a:latin typeface="Arial"/>
                <a:cs typeface="Arial"/>
              </a:rPr>
              <a:t>the </a:t>
            </a:r>
            <a:r>
              <a:rPr sz="1982" i="1" spc="20" dirty="0">
                <a:latin typeface="Arial"/>
                <a:cs typeface="Arial"/>
              </a:rPr>
              <a:t>value </a:t>
            </a:r>
            <a:r>
              <a:rPr sz="1982" i="1" spc="30" dirty="0">
                <a:latin typeface="Arial"/>
                <a:cs typeface="Arial"/>
              </a:rPr>
              <a:t>of </a:t>
            </a:r>
            <a:r>
              <a:rPr sz="1982" i="1" spc="40" dirty="0">
                <a:latin typeface="Arial"/>
                <a:cs typeface="Arial"/>
              </a:rPr>
              <a:t>a </a:t>
            </a:r>
            <a:r>
              <a:rPr sz="1982" i="1" spc="30" dirty="0">
                <a:latin typeface="Arial"/>
                <a:cs typeface="Arial"/>
              </a:rPr>
              <a:t>quantity of  </a:t>
            </a:r>
            <a:r>
              <a:rPr sz="1982" i="1" spc="20" dirty="0">
                <a:latin typeface="Arial"/>
                <a:cs typeface="Arial"/>
              </a:rPr>
              <a:t>interest, </a:t>
            </a:r>
            <a:r>
              <a:rPr sz="1982" b="1" spc="30" dirty="0">
                <a:latin typeface="Arial"/>
                <a:cs typeface="Arial"/>
              </a:rPr>
              <a:t>x</a:t>
            </a:r>
            <a:r>
              <a:rPr sz="1982" i="1" spc="30" dirty="0">
                <a:latin typeface="Arial"/>
                <a:cs typeface="Arial"/>
              </a:rPr>
              <a:t>, </a:t>
            </a:r>
            <a:r>
              <a:rPr sz="1982" i="1" spc="10" dirty="0">
                <a:latin typeface="Arial"/>
                <a:cs typeface="Arial"/>
              </a:rPr>
              <a:t>by </a:t>
            </a:r>
            <a:r>
              <a:rPr sz="1982" i="1" spc="30" dirty="0">
                <a:latin typeface="Arial"/>
                <a:cs typeface="Arial"/>
              </a:rPr>
              <a:t>processing data that </a:t>
            </a:r>
            <a:r>
              <a:rPr sz="1982" i="1" spc="20" dirty="0">
                <a:latin typeface="Arial"/>
                <a:cs typeface="Arial"/>
              </a:rPr>
              <a:t>is in </a:t>
            </a:r>
            <a:r>
              <a:rPr sz="1982" i="1" spc="40" dirty="0">
                <a:latin typeface="Arial"/>
                <a:cs typeface="Arial"/>
              </a:rPr>
              <a:t>some </a:t>
            </a:r>
            <a:r>
              <a:rPr sz="1982" i="1" dirty="0">
                <a:latin typeface="Arial"/>
                <a:cs typeface="Arial"/>
              </a:rPr>
              <a:t>way </a:t>
            </a:r>
            <a:r>
              <a:rPr sz="1982" i="1" spc="30" dirty="0">
                <a:latin typeface="Arial"/>
                <a:cs typeface="Arial"/>
              </a:rPr>
              <a:t>dependent </a:t>
            </a:r>
            <a:r>
              <a:rPr sz="1982" i="1" spc="40" dirty="0">
                <a:latin typeface="Arial"/>
                <a:cs typeface="Arial"/>
              </a:rPr>
              <a:t>on</a:t>
            </a:r>
            <a:r>
              <a:rPr sz="1982" i="1" spc="5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x</a:t>
            </a:r>
            <a:r>
              <a:rPr sz="1982" i="1" spc="30" dirty="0"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33" name="object 3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4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-3210"/>
            <a:ext cx="3704378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85654" y="2049522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1985654" y="3147710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985654" y="3563920"/>
            <a:ext cx="144583" cy="144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985654" y="4321145"/>
            <a:ext cx="144583" cy="14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985654" y="5078343"/>
            <a:ext cx="144583" cy="144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1775812" y="1206538"/>
            <a:ext cx="5790920" cy="40809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latin typeface="Arial"/>
                <a:cs typeface="Arial"/>
              </a:rPr>
              <a:t>State estimation or </a:t>
            </a:r>
            <a:r>
              <a:rPr sz="1982" spc="20" dirty="0">
                <a:latin typeface="Arial"/>
                <a:cs typeface="Arial"/>
              </a:rPr>
              <a:t>filtering </a:t>
            </a:r>
            <a:r>
              <a:rPr sz="1982" spc="30" dirty="0">
                <a:latin typeface="Arial"/>
                <a:cs typeface="Arial"/>
              </a:rPr>
              <a:t>has many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applications</a:t>
            </a:r>
            <a:endParaRPr sz="1982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477" dirty="0">
              <a:latin typeface="Arial"/>
              <a:cs typeface="Arial"/>
            </a:endParaRPr>
          </a:p>
          <a:p>
            <a:pPr marL="490768" marR="2242432">
              <a:lnSpc>
                <a:spcPct val="112900"/>
              </a:lnSpc>
            </a:pPr>
            <a:r>
              <a:rPr sz="1982" spc="30" dirty="0">
                <a:latin typeface="Arial"/>
                <a:cs typeface="Arial"/>
              </a:rPr>
              <a:t>Estimating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communication  signals from noisy  measurements</a:t>
            </a:r>
            <a:endParaRPr sz="1982" dirty="0">
              <a:latin typeface="Arial"/>
              <a:cs typeface="Arial"/>
            </a:endParaRPr>
          </a:p>
          <a:p>
            <a:pPr marL="490768">
              <a:spcBef>
                <a:spcPts val="902"/>
              </a:spcBef>
            </a:pPr>
            <a:r>
              <a:rPr sz="1982" spc="30" dirty="0">
                <a:latin typeface="Arial"/>
                <a:cs typeface="Arial"/>
              </a:rPr>
              <a:t>Predicting economical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data</a:t>
            </a:r>
            <a:endParaRPr sz="1982" dirty="0">
              <a:latin typeface="Arial"/>
              <a:cs typeface="Arial"/>
            </a:endParaRPr>
          </a:p>
          <a:p>
            <a:pPr marL="490768" marR="2063742">
              <a:lnSpc>
                <a:spcPct val="112900"/>
              </a:lnSpc>
              <a:spcBef>
                <a:spcPts val="595"/>
              </a:spcBef>
            </a:pPr>
            <a:r>
              <a:rPr sz="1982" spc="-10" dirty="0">
                <a:latin typeface="Arial"/>
                <a:cs typeface="Arial"/>
              </a:rPr>
              <a:t>Tracking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spc="20" dirty="0">
                <a:latin typeface="Arial"/>
                <a:cs typeface="Arial"/>
              </a:rPr>
              <a:t>aircraft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positions  from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radar</a:t>
            </a:r>
            <a:endParaRPr sz="1982" dirty="0">
              <a:latin typeface="Arial"/>
              <a:cs typeface="Arial"/>
            </a:endParaRPr>
          </a:p>
          <a:p>
            <a:pPr marL="490768" marR="2032283">
              <a:lnSpc>
                <a:spcPct val="112900"/>
              </a:lnSpc>
              <a:spcBef>
                <a:spcPts val="585"/>
              </a:spcBef>
            </a:pPr>
            <a:r>
              <a:rPr sz="1982" spc="-10" dirty="0">
                <a:latin typeface="Arial"/>
                <a:cs typeface="Arial"/>
              </a:rPr>
              <a:t>Tracking </a:t>
            </a:r>
            <a:r>
              <a:rPr sz="1982" spc="30" dirty="0">
                <a:latin typeface="Arial"/>
                <a:cs typeface="Arial"/>
              </a:rPr>
              <a:t>of people or cars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in  </a:t>
            </a:r>
            <a:r>
              <a:rPr sz="1982" spc="30" dirty="0">
                <a:latin typeface="Arial"/>
                <a:cs typeface="Arial"/>
              </a:rPr>
              <a:t>surveillance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videos</a:t>
            </a:r>
            <a:endParaRPr sz="1982" dirty="0">
              <a:latin typeface="Arial"/>
              <a:cs typeface="Arial"/>
            </a:endParaRPr>
          </a:p>
          <a:p>
            <a:pPr marL="490768" marR="3529754">
              <a:lnSpc>
                <a:spcPct val="137800"/>
              </a:lnSpc>
            </a:pPr>
            <a:r>
              <a:rPr sz="1982" spc="30" dirty="0">
                <a:latin typeface="Arial"/>
                <a:cs typeface="Arial"/>
              </a:rPr>
              <a:t>Mobile</a:t>
            </a:r>
            <a:r>
              <a:rPr sz="1982" spc="-12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robotics 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9113" y="1665426"/>
            <a:ext cx="3593764" cy="41001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6" name="object 16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5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-3210"/>
            <a:ext cx="3512178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068227" y="1674007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8227" y="2090217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068227" y="2506429"/>
            <a:ext cx="144583" cy="14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1775813" y="867726"/>
            <a:ext cx="6343335" cy="1859032"/>
          </a:xfrm>
          <a:prstGeom prst="rect">
            <a:avLst/>
          </a:prstGeom>
        </p:spPr>
        <p:txBody>
          <a:bodyPr vert="horz" wrap="square" lIns="0" tIns="212659" rIns="0" bIns="0" rtlCol="0">
            <a:spAutoFit/>
          </a:bodyPr>
          <a:lstStyle/>
          <a:p>
            <a:pPr marL="25168">
              <a:spcBef>
                <a:spcPts val="1673"/>
              </a:spcBef>
            </a:pPr>
            <a:r>
              <a:rPr sz="1982" b="1" spc="40" dirty="0">
                <a:latin typeface="Arial"/>
                <a:cs typeface="Arial"/>
              </a:rPr>
              <a:t>Goals </a:t>
            </a:r>
            <a:r>
              <a:rPr sz="1982" b="1" spc="30" dirty="0">
                <a:latin typeface="Arial"/>
                <a:cs typeface="Arial"/>
              </a:rPr>
              <a:t>of this presentation</a:t>
            </a:r>
            <a:r>
              <a:rPr sz="1982" b="1" spc="-3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 dirty="0">
              <a:latin typeface="Arial"/>
              <a:cs typeface="Arial"/>
            </a:endParaRPr>
          </a:p>
          <a:p>
            <a:pPr marL="573821" marR="3066671">
              <a:lnSpc>
                <a:spcPct val="137800"/>
              </a:lnSpc>
              <a:spcBef>
                <a:spcPts val="595"/>
              </a:spcBef>
            </a:pPr>
            <a:r>
              <a:rPr sz="1982" spc="30" dirty="0">
                <a:latin typeface="Arial"/>
                <a:cs typeface="Arial"/>
              </a:rPr>
              <a:t>State the problem  Introduce the </a:t>
            </a:r>
            <a:r>
              <a:rPr sz="1982" dirty="0">
                <a:latin typeface="Arial"/>
                <a:cs typeface="Arial"/>
              </a:rPr>
              <a:t>key</a:t>
            </a:r>
            <a:r>
              <a:rPr sz="1982" spc="-11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ideas</a:t>
            </a:r>
            <a:endParaRPr sz="1982" dirty="0">
              <a:latin typeface="Arial"/>
              <a:cs typeface="Arial"/>
            </a:endParaRPr>
          </a:p>
          <a:p>
            <a:pPr marL="573821">
              <a:spcBef>
                <a:spcPts val="892"/>
              </a:spcBef>
            </a:pPr>
            <a:r>
              <a:rPr sz="1982" spc="30" dirty="0">
                <a:latin typeface="Arial"/>
                <a:cs typeface="Arial"/>
              </a:rPr>
              <a:t>Show examples of applications </a:t>
            </a:r>
            <a:r>
              <a:rPr sz="1982" spc="20" dirty="0">
                <a:latin typeface="Arial"/>
                <a:cs typeface="Arial"/>
              </a:rPr>
              <a:t>in </a:t>
            </a:r>
            <a:r>
              <a:rPr sz="1982" spc="30" dirty="0">
                <a:latin typeface="Arial"/>
                <a:cs typeface="Arial"/>
              </a:rPr>
              <a:t>computer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vision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093" y="3426099"/>
            <a:ext cx="2734447" cy="246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5681891" y="4032092"/>
            <a:ext cx="4544071" cy="1341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4" name="object 14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6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-3210"/>
            <a:ext cx="7674603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lang="en-IN" sz="4400" spc="15" dirty="0">
                <a:latin typeface="Arial"/>
                <a:cs typeface="Arial"/>
              </a:rPr>
              <a:t>Recall </a:t>
            </a:r>
            <a:r>
              <a:rPr lang="en-IN" sz="4400" spc="20" dirty="0">
                <a:latin typeface="Arial"/>
                <a:cs typeface="Arial"/>
              </a:rPr>
              <a:t>on </a:t>
            </a:r>
            <a:r>
              <a:rPr lang="en-IN" sz="4400" spc="15" dirty="0">
                <a:latin typeface="Arial"/>
                <a:cs typeface="Arial"/>
              </a:rPr>
              <a:t>Estimation</a:t>
            </a:r>
            <a:r>
              <a:rPr lang="en-IN" sz="4400" spc="-55" dirty="0">
                <a:latin typeface="Arial"/>
                <a:cs typeface="Arial"/>
              </a:rPr>
              <a:t> </a:t>
            </a:r>
            <a:r>
              <a:rPr lang="en-IN" sz="4400" spc="20" dirty="0">
                <a:latin typeface="Arial"/>
                <a:cs typeface="Arial"/>
              </a:rPr>
              <a:t>Theory </a:t>
            </a:r>
            <a:endParaRPr spc="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700309" y="1331132"/>
            <a:ext cx="8888975" cy="1287291"/>
            <a:chOff x="86854" y="671728"/>
            <a:chExt cx="4485640" cy="649605"/>
          </a:xfrm>
        </p:grpSpPr>
        <p:sp>
          <p:nvSpPr>
            <p:cNvPr id="4" name="object 4"/>
            <p:cNvSpPr/>
            <p:nvPr/>
          </p:nvSpPr>
          <p:spPr>
            <a:xfrm>
              <a:off x="86854" y="671728"/>
              <a:ext cx="4434840" cy="196850"/>
            </a:xfrm>
            <a:custGeom>
              <a:avLst/>
              <a:gdLst/>
              <a:ahLst/>
              <a:cxnLst/>
              <a:rect l="l" t="t" r="r" b="b"/>
              <a:pathLst>
                <a:path w="4434840" h="196850">
                  <a:moveTo>
                    <a:pt x="438353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6250"/>
                  </a:lnTo>
                  <a:lnTo>
                    <a:pt x="4434332" y="196250"/>
                  </a:lnTo>
                  <a:lnTo>
                    <a:pt x="4434332" y="50800"/>
                  </a:lnTo>
                  <a:lnTo>
                    <a:pt x="4430324" y="31075"/>
                  </a:lnTo>
                  <a:lnTo>
                    <a:pt x="4419410" y="14922"/>
                  </a:lnTo>
                  <a:lnTo>
                    <a:pt x="4403257" y="4008"/>
                  </a:lnTo>
                  <a:lnTo>
                    <a:pt x="43835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6855" y="855319"/>
              <a:ext cx="4434331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137655" y="1219111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88455" y="1206411"/>
              <a:ext cx="438348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4521187" y="715962"/>
              <a:ext cx="50749" cy="5031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86854" y="899603"/>
              <a:ext cx="4434840" cy="370840"/>
            </a:xfrm>
            <a:custGeom>
              <a:avLst/>
              <a:gdLst/>
              <a:ahLst/>
              <a:cxnLst/>
              <a:rect l="l" t="t" r="r" b="b"/>
              <a:pathLst>
                <a:path w="4434840" h="370840">
                  <a:moveTo>
                    <a:pt x="4434332" y="0"/>
                  </a:moveTo>
                  <a:lnTo>
                    <a:pt x="0" y="0"/>
                  </a:lnTo>
                  <a:lnTo>
                    <a:pt x="0" y="319507"/>
                  </a:lnTo>
                  <a:lnTo>
                    <a:pt x="4008" y="339232"/>
                  </a:lnTo>
                  <a:lnTo>
                    <a:pt x="14922" y="355385"/>
                  </a:lnTo>
                  <a:lnTo>
                    <a:pt x="31075" y="366299"/>
                  </a:lnTo>
                  <a:lnTo>
                    <a:pt x="50800" y="370308"/>
                  </a:lnTo>
                  <a:lnTo>
                    <a:pt x="4383532" y="370308"/>
                  </a:lnTo>
                  <a:lnTo>
                    <a:pt x="4403257" y="366299"/>
                  </a:lnTo>
                  <a:lnTo>
                    <a:pt x="4419410" y="355385"/>
                  </a:lnTo>
                  <a:lnTo>
                    <a:pt x="4430324" y="339232"/>
                  </a:lnTo>
                  <a:lnTo>
                    <a:pt x="4434332" y="319507"/>
                  </a:lnTo>
                  <a:lnTo>
                    <a:pt x="443433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1187" y="754058"/>
              <a:ext cx="0" cy="484505"/>
            </a:xfrm>
            <a:custGeom>
              <a:avLst/>
              <a:gdLst/>
              <a:ahLst/>
              <a:cxnLst/>
              <a:rect l="l" t="t" r="r" b="b"/>
              <a:pathLst>
                <a:path h="484505">
                  <a:moveTo>
                    <a:pt x="0" y="4841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1187" y="7413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1187" y="728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1187" y="715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/>
          <p:nvPr/>
        </p:nvSpPr>
        <p:spPr>
          <a:xfrm>
            <a:off x="2068227" y="2958729"/>
            <a:ext cx="144583" cy="144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2068227" y="3374942"/>
            <a:ext cx="144583" cy="144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 txBox="1"/>
          <p:nvPr/>
        </p:nvSpPr>
        <p:spPr>
          <a:xfrm>
            <a:off x="1700309" y="1153684"/>
            <a:ext cx="8748040" cy="2727786"/>
          </a:xfrm>
          <a:prstGeom prst="rect">
            <a:avLst/>
          </a:prstGeom>
        </p:spPr>
        <p:txBody>
          <a:bodyPr vert="horz" wrap="square" lIns="0" tIns="138418" rIns="0" bIns="0" rtlCol="0">
            <a:spAutoFit/>
          </a:bodyPr>
          <a:lstStyle/>
          <a:p>
            <a:pPr marL="125838">
              <a:spcBef>
                <a:spcPts val="1090"/>
              </a:spcBef>
            </a:pPr>
            <a:r>
              <a:rPr sz="2180" spc="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8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80" spc="2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2180">
              <a:latin typeface="Arial"/>
              <a:cs typeface="Arial"/>
            </a:endParaRPr>
          </a:p>
          <a:p>
            <a:pPr marL="125838">
              <a:spcBef>
                <a:spcPts val="783"/>
              </a:spcBef>
            </a:pPr>
            <a:r>
              <a:rPr sz="1982" spc="30" dirty="0">
                <a:latin typeface="Arial"/>
                <a:cs typeface="Arial"/>
              </a:rPr>
              <a:t>Find the </a:t>
            </a:r>
            <a:r>
              <a:rPr sz="1982" i="1" spc="30" dirty="0">
                <a:latin typeface="Arial"/>
                <a:cs typeface="Arial"/>
              </a:rPr>
              <a:t>best </a:t>
            </a:r>
            <a:r>
              <a:rPr sz="1982" spc="30" dirty="0">
                <a:latin typeface="Arial"/>
                <a:cs typeface="Arial"/>
              </a:rPr>
              <a:t>estimate </a:t>
            </a:r>
            <a:r>
              <a:rPr sz="1982" b="1" spc="-367" dirty="0">
                <a:latin typeface="Arial"/>
                <a:cs typeface="Arial"/>
              </a:rPr>
              <a:t>x</a:t>
            </a:r>
            <a:r>
              <a:rPr sz="3270" spc="-549" baseline="5050" dirty="0">
                <a:latin typeface="Arial Black"/>
                <a:cs typeface="Arial Black"/>
              </a:rPr>
              <a:t>ˆ </a:t>
            </a:r>
            <a:r>
              <a:rPr sz="1982" dirty="0">
                <a:latin typeface="Arial"/>
                <a:cs typeface="Arial"/>
              </a:rPr>
              <a:t>for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parameter </a:t>
            </a:r>
            <a:r>
              <a:rPr sz="1982" b="1" spc="40" dirty="0">
                <a:latin typeface="Arial"/>
                <a:cs typeface="Arial"/>
              </a:rPr>
              <a:t>x </a:t>
            </a:r>
            <a:r>
              <a:rPr sz="1982" spc="20" dirty="0">
                <a:latin typeface="Arial"/>
                <a:cs typeface="Arial"/>
              </a:rPr>
              <a:t>given </a:t>
            </a:r>
            <a:r>
              <a:rPr sz="1982" spc="40" dirty="0">
                <a:latin typeface="Arial"/>
                <a:cs typeface="Arial"/>
              </a:rPr>
              <a:t>a </a:t>
            </a:r>
            <a:r>
              <a:rPr sz="1982" spc="30" dirty="0">
                <a:latin typeface="Arial"/>
                <a:cs typeface="Arial"/>
              </a:rPr>
              <a:t>set of </a:t>
            </a:r>
            <a:r>
              <a:rPr sz="1982" i="1" spc="30" dirty="0">
                <a:latin typeface="Arial"/>
                <a:cs typeface="Arial"/>
              </a:rPr>
              <a:t>k</a:t>
            </a:r>
            <a:r>
              <a:rPr sz="1982" i="1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measurements</a:t>
            </a:r>
            <a:endParaRPr sz="1982">
              <a:latin typeface="Arial"/>
              <a:cs typeface="Arial"/>
            </a:endParaRPr>
          </a:p>
          <a:p>
            <a:pPr marL="125838">
              <a:spcBef>
                <a:spcPts val="69"/>
              </a:spcBef>
            </a:pPr>
            <a:r>
              <a:rPr sz="1982" b="1" spc="10" dirty="0">
                <a:latin typeface="Arial"/>
                <a:cs typeface="Arial"/>
              </a:rPr>
              <a:t>Z</a:t>
            </a:r>
            <a:r>
              <a:rPr sz="2229" spc="14" baseline="-11111" dirty="0">
                <a:latin typeface="Arial"/>
                <a:cs typeface="Arial"/>
              </a:rPr>
              <a:t>1</a:t>
            </a:r>
            <a:r>
              <a:rPr sz="2378" spc="14" baseline="-10416" dirty="0">
                <a:latin typeface="LM Sans 8"/>
                <a:cs typeface="LM Sans 8"/>
              </a:rPr>
              <a:t>:</a:t>
            </a:r>
            <a:r>
              <a:rPr sz="2229" i="1" spc="14" baseline="-11111" dirty="0">
                <a:latin typeface="Arial"/>
                <a:cs typeface="Arial"/>
              </a:rPr>
              <a:t>k</a:t>
            </a:r>
            <a:r>
              <a:rPr sz="2229" i="1" spc="44" baseline="-11111" dirty="0">
                <a:latin typeface="Arial"/>
                <a:cs typeface="Arial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r>
              <a:rPr sz="2180" spc="-129" dirty="0">
                <a:latin typeface="Arial Black"/>
                <a:cs typeface="Arial Black"/>
              </a:rPr>
              <a:t> </a:t>
            </a:r>
            <a:r>
              <a:rPr sz="2180" spc="10" dirty="0">
                <a:latin typeface="FreeSans"/>
                <a:cs typeface="FreeSans"/>
              </a:rPr>
              <a:t>{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229" spc="14" baseline="-11111" dirty="0">
                <a:latin typeface="Arial"/>
                <a:cs typeface="Arial"/>
              </a:rPr>
              <a:t>1</a:t>
            </a:r>
            <a:r>
              <a:rPr sz="2180" spc="10" dirty="0">
                <a:latin typeface="Arial"/>
                <a:cs typeface="Arial"/>
              </a:rPr>
              <a:t>,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,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1982" b="1" spc="20" dirty="0">
                <a:latin typeface="Arial"/>
                <a:cs typeface="Arial"/>
              </a:rPr>
              <a:t>z</a:t>
            </a:r>
            <a:r>
              <a:rPr sz="2229" i="1" spc="30" baseline="-11111" dirty="0">
                <a:latin typeface="Arial"/>
                <a:cs typeface="Arial"/>
              </a:rPr>
              <a:t>k</a:t>
            </a:r>
            <a:r>
              <a:rPr sz="2229" i="1" spc="-206" baseline="-11111" dirty="0">
                <a:latin typeface="Arial"/>
                <a:cs typeface="Arial"/>
              </a:rPr>
              <a:t> </a:t>
            </a:r>
            <a:r>
              <a:rPr sz="2180" spc="-50" dirty="0">
                <a:latin typeface="FreeSans"/>
                <a:cs typeface="FreeSans"/>
              </a:rPr>
              <a:t>}</a:t>
            </a:r>
            <a:r>
              <a:rPr sz="2180" spc="-50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marL="674491">
              <a:spcBef>
                <a:spcPts val="3290"/>
              </a:spcBef>
            </a:pPr>
            <a:r>
              <a:rPr sz="1982" spc="30" dirty="0">
                <a:latin typeface="Arial"/>
                <a:cs typeface="Arial"/>
              </a:rPr>
              <a:t>State estimation </a:t>
            </a:r>
            <a:r>
              <a:rPr sz="1982" spc="20" dirty="0">
                <a:latin typeface="Arial"/>
                <a:cs typeface="Arial"/>
              </a:rPr>
              <a:t>is </a:t>
            </a:r>
            <a:r>
              <a:rPr sz="1982" spc="30" dirty="0">
                <a:latin typeface="Arial"/>
                <a:cs typeface="Arial"/>
              </a:rPr>
              <a:t>based </a:t>
            </a:r>
            <a:r>
              <a:rPr sz="1982" spc="40" dirty="0">
                <a:latin typeface="Arial"/>
                <a:cs typeface="Arial"/>
              </a:rPr>
              <a:t>on </a:t>
            </a:r>
            <a:r>
              <a:rPr sz="1982" spc="30" dirty="0">
                <a:latin typeface="Arial"/>
                <a:cs typeface="Arial"/>
              </a:rPr>
              <a:t>probability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10" dirty="0">
                <a:latin typeface="Arial"/>
                <a:cs typeface="Arial"/>
              </a:rPr>
              <a:t>theroy.</a:t>
            </a:r>
            <a:endParaRPr sz="1982">
              <a:latin typeface="Arial"/>
              <a:cs typeface="Arial"/>
            </a:endParaRPr>
          </a:p>
          <a:p>
            <a:pPr marL="674491" marR="687075">
              <a:lnSpc>
                <a:spcPct val="112900"/>
              </a:lnSpc>
              <a:spcBef>
                <a:spcPts val="595"/>
              </a:spcBef>
            </a:pPr>
            <a:r>
              <a:rPr sz="1982" spc="40" dirty="0">
                <a:latin typeface="Arial"/>
                <a:cs typeface="Arial"/>
              </a:rPr>
              <a:t>One </a:t>
            </a:r>
            <a:r>
              <a:rPr sz="1982" spc="30" dirty="0">
                <a:latin typeface="Arial"/>
                <a:cs typeface="Arial"/>
              </a:rPr>
              <a:t>of the </a:t>
            </a:r>
            <a:r>
              <a:rPr sz="1982" i="1" spc="30" dirty="0">
                <a:latin typeface="Arial"/>
                <a:cs typeface="Arial"/>
              </a:rPr>
              <a:t>’most important’ </a:t>
            </a:r>
            <a:r>
              <a:rPr sz="1982" spc="30" dirty="0">
                <a:latin typeface="Arial"/>
                <a:cs typeface="Arial"/>
              </a:rPr>
              <a:t>results </a:t>
            </a:r>
            <a:r>
              <a:rPr sz="1982" spc="20" dirty="0">
                <a:latin typeface="Arial"/>
                <a:cs typeface="Arial"/>
              </a:rPr>
              <a:t>in </a:t>
            </a:r>
            <a:r>
              <a:rPr sz="1982" spc="30" dirty="0">
                <a:latin typeface="Arial"/>
                <a:cs typeface="Arial"/>
              </a:rPr>
              <a:t>probability </a:t>
            </a:r>
            <a:r>
              <a:rPr sz="1982" spc="40" dirty="0">
                <a:latin typeface="Arial"/>
                <a:cs typeface="Arial"/>
              </a:rPr>
              <a:t>theory </a:t>
            </a:r>
            <a:r>
              <a:rPr sz="1982" spc="20" dirty="0">
                <a:latin typeface="Arial"/>
                <a:cs typeface="Arial"/>
              </a:rPr>
              <a:t>is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10" dirty="0">
                <a:latin typeface="Arial"/>
                <a:cs typeface="Arial"/>
              </a:rPr>
              <a:t>Bayes  </a:t>
            </a:r>
            <a:r>
              <a:rPr sz="1982" spc="30" dirty="0">
                <a:latin typeface="Arial"/>
                <a:cs typeface="Arial"/>
              </a:rPr>
              <a:t>Rule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7538" y="3993720"/>
            <a:ext cx="119920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spc="69" dirty="0">
                <a:latin typeface="Arial"/>
                <a:cs typeface="Arial"/>
              </a:rPr>
              <a:t>P</a:t>
            </a:r>
            <a:r>
              <a:rPr sz="2180" spc="69" dirty="0">
                <a:latin typeface="Arial Black"/>
                <a:cs typeface="Arial Black"/>
              </a:rPr>
              <a:t>(</a:t>
            </a:r>
            <a:r>
              <a:rPr sz="1982" i="1" spc="69" dirty="0">
                <a:latin typeface="Arial"/>
                <a:cs typeface="Arial"/>
              </a:rPr>
              <a:t>A</a:t>
            </a:r>
            <a:r>
              <a:rPr sz="1982" i="1" spc="-377" dirty="0">
                <a:latin typeface="Arial"/>
                <a:cs typeface="Arial"/>
              </a:rPr>
              <a:t> </a:t>
            </a:r>
            <a:r>
              <a:rPr sz="2180" spc="20" dirty="0">
                <a:latin typeface="FreeSans"/>
                <a:cs typeface="FreeSans"/>
              </a:rPr>
              <a:t>|</a:t>
            </a:r>
            <a:r>
              <a:rPr sz="1982" i="1" spc="20" dirty="0">
                <a:latin typeface="Arial"/>
                <a:cs typeface="Arial"/>
              </a:rPr>
              <a:t>B</a:t>
            </a:r>
            <a:r>
              <a:rPr sz="2180" spc="20" dirty="0">
                <a:latin typeface="Arial Black"/>
                <a:cs typeface="Arial Black"/>
              </a:rPr>
              <a:t>)</a:t>
            </a:r>
            <a:r>
              <a:rPr sz="2180" spc="-208" dirty="0">
                <a:latin typeface="Arial Black"/>
                <a:cs typeface="Arial Black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1986" y="3800712"/>
            <a:ext cx="151756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u="sng" spc="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80" u="sng" spc="59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1982" i="1" u="sng" spc="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180" u="sng" spc="59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|</a:t>
            </a:r>
            <a:r>
              <a:rPr sz="1982" i="1" u="sng" spc="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982" i="1" u="sng" spc="-39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80" u="sng" spc="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r>
              <a:rPr sz="1982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80" u="sng" spc="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1982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982" i="1" u="sng" spc="-38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80" u="sng" spc="-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4656" y="4182899"/>
            <a:ext cx="65308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spc="188" dirty="0">
                <a:latin typeface="Arial"/>
                <a:cs typeface="Arial"/>
              </a:rPr>
              <a:t>P</a:t>
            </a:r>
            <a:r>
              <a:rPr sz="2180" spc="-20" dirty="0">
                <a:latin typeface="Arial Black"/>
                <a:cs typeface="Arial Black"/>
              </a:rPr>
              <a:t>(</a:t>
            </a:r>
            <a:r>
              <a:rPr sz="1982" i="1" spc="198" dirty="0">
                <a:latin typeface="Arial"/>
                <a:cs typeface="Arial"/>
              </a:rPr>
              <a:t>B</a:t>
            </a:r>
            <a:r>
              <a:rPr sz="2180" spc="-1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3405" y="4563854"/>
            <a:ext cx="3520859" cy="1171712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algn="ctr">
              <a:spcBef>
                <a:spcPts val="664"/>
              </a:spcBef>
            </a:pPr>
            <a:r>
              <a:rPr sz="2973" spc="44" baseline="-41666" dirty="0">
                <a:latin typeface="Arial"/>
                <a:cs typeface="Arial"/>
              </a:rPr>
              <a:t>posterior </a:t>
            </a:r>
            <a:r>
              <a:rPr sz="3270" spc="355" baseline="-37878" dirty="0">
                <a:latin typeface="Arial Black"/>
                <a:cs typeface="Arial Black"/>
              </a:rPr>
              <a:t>= </a:t>
            </a:r>
            <a:r>
              <a:rPr sz="1982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likelihood </a:t>
            </a:r>
            <a:r>
              <a:rPr sz="2180" u="sng" spc="99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×</a:t>
            </a:r>
            <a:r>
              <a:rPr sz="2180" u="sng" spc="-337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 </a:t>
            </a:r>
            <a:r>
              <a:rPr sz="1982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prior</a:t>
            </a:r>
            <a:endParaRPr sz="1982">
              <a:latin typeface="Arial"/>
              <a:cs typeface="Arial"/>
            </a:endParaRPr>
          </a:p>
          <a:p>
            <a:pPr marL="1949230">
              <a:spcBef>
                <a:spcPts val="525"/>
              </a:spcBef>
            </a:pPr>
            <a:r>
              <a:rPr sz="1982" spc="20" dirty="0">
                <a:latin typeface="Arial"/>
                <a:cs typeface="Arial"/>
              </a:rPr>
              <a:t>evidence</a:t>
            </a:r>
            <a:endParaRPr sz="1982">
              <a:latin typeface="Arial"/>
              <a:cs typeface="Arial"/>
            </a:endParaRPr>
          </a:p>
          <a:p>
            <a:pPr marL="28941" algn="ctr">
              <a:spcBef>
                <a:spcPts val="644"/>
              </a:spcBef>
            </a:pPr>
            <a:r>
              <a:rPr sz="1982" spc="40" dirty="0">
                <a:latin typeface="Arial"/>
                <a:cs typeface="Arial"/>
              </a:rPr>
              <a:t>=&gt; </a:t>
            </a:r>
            <a:r>
              <a:rPr sz="1982" spc="30" dirty="0">
                <a:latin typeface="Arial"/>
                <a:cs typeface="Arial"/>
              </a:rPr>
              <a:t>simple </a:t>
            </a:r>
            <a:r>
              <a:rPr sz="1982" spc="10" dirty="0">
                <a:latin typeface="Arial"/>
                <a:cs typeface="Arial"/>
              </a:rPr>
              <a:t>but </a:t>
            </a:r>
            <a:r>
              <a:rPr sz="1982" spc="20" dirty="0">
                <a:latin typeface="Arial"/>
                <a:cs typeface="Arial"/>
              </a:rPr>
              <a:t>powerful</a:t>
            </a:r>
            <a:r>
              <a:rPr sz="1982" spc="-277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!</a:t>
            </a:r>
            <a:endParaRPr sz="1982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26" name="object 26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7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-3210"/>
            <a:ext cx="3872384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5812" y="1040640"/>
            <a:ext cx="5335398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30" dirty="0">
                <a:latin typeface="Arial"/>
                <a:cs typeface="Arial"/>
              </a:rPr>
              <a:t>Using </a:t>
            </a:r>
            <a:r>
              <a:rPr sz="1982" spc="10" dirty="0">
                <a:latin typeface="Arial"/>
                <a:cs typeface="Arial"/>
              </a:rPr>
              <a:t>Bayes </a:t>
            </a:r>
            <a:r>
              <a:rPr sz="1982" spc="20" dirty="0">
                <a:latin typeface="Arial"/>
                <a:cs typeface="Arial"/>
              </a:rPr>
              <a:t>rule,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i="1" spc="30" dirty="0">
                <a:latin typeface="Arial"/>
                <a:cs typeface="Arial"/>
              </a:rPr>
              <a:t>posterior </a:t>
            </a:r>
            <a:r>
              <a:rPr sz="1982" spc="30" dirty="0">
                <a:latin typeface="Arial"/>
                <a:cs typeface="Arial"/>
              </a:rPr>
              <a:t>pdf </a:t>
            </a:r>
            <a:r>
              <a:rPr sz="1982" spc="20" dirty="0">
                <a:latin typeface="Arial"/>
                <a:cs typeface="Arial"/>
              </a:rPr>
              <a:t>is given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10" dirty="0">
                <a:latin typeface="Arial"/>
                <a:cs typeface="Arial"/>
              </a:rPr>
              <a:t>by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9249" y="1784411"/>
            <a:ext cx="164340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10" dirty="0">
                <a:latin typeface="Arial"/>
                <a:cs typeface="Arial"/>
              </a:rPr>
              <a:t>p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FreeSans"/>
                <a:cs typeface="FreeSans"/>
              </a:rPr>
              <a:t>|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229" spc="14" baseline="-11111" dirty="0">
                <a:latin typeface="Arial"/>
                <a:cs typeface="Arial"/>
              </a:rPr>
              <a:t>1</a:t>
            </a:r>
            <a:r>
              <a:rPr sz="2378" spc="14" baseline="-10416" dirty="0">
                <a:latin typeface="LM Sans 8"/>
                <a:cs typeface="LM Sans 8"/>
              </a:rPr>
              <a:t>:</a:t>
            </a:r>
            <a:r>
              <a:rPr sz="2229" i="1" spc="14" baseline="-11111" dirty="0">
                <a:latin typeface="Arial"/>
                <a:cs typeface="Arial"/>
              </a:rPr>
              <a:t>k </a:t>
            </a:r>
            <a:r>
              <a:rPr sz="2180" spc="-10" dirty="0">
                <a:latin typeface="Arial Black"/>
                <a:cs typeface="Arial Black"/>
              </a:rPr>
              <a:t>)</a:t>
            </a:r>
            <a:r>
              <a:rPr sz="2180" spc="248" dirty="0">
                <a:latin typeface="Arial Black"/>
                <a:cs typeface="Arial Black"/>
              </a:rPr>
              <a:t> </a:t>
            </a:r>
            <a:r>
              <a:rPr sz="2180" spc="238" dirty="0">
                <a:latin typeface="Arial Black"/>
                <a:cs typeface="Arial Black"/>
              </a:rPr>
              <a:t>=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356" y="1591406"/>
            <a:ext cx="169499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80" u="sng" spc="3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1982" b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2229" u="sng" spc="44" baseline="-11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378" u="sng" spc="44" baseline="-10416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:</a:t>
            </a:r>
            <a:r>
              <a:rPr sz="2229" i="1" u="sng" spc="44" baseline="-11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2229" i="1" u="sng" spc="-281" baseline="-11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80" u="sng" dirty="0">
                <a:uFill>
                  <a:solidFill>
                    <a:srgbClr val="000000"/>
                  </a:solidFill>
                </a:uFill>
                <a:latin typeface="FreeSans"/>
                <a:cs typeface="FreeSans"/>
              </a:rPr>
              <a:t>|</a:t>
            </a:r>
            <a:r>
              <a:rPr sz="1982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180" u="sng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r>
              <a:rPr sz="1982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180" u="sng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1982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180" u="sng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9709" y="1973591"/>
            <a:ext cx="97899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30" dirty="0">
                <a:latin typeface="Arial"/>
                <a:cs typeface="Arial"/>
              </a:rPr>
              <a:t>p</a:t>
            </a:r>
            <a:r>
              <a:rPr sz="2180" spc="30" dirty="0">
                <a:latin typeface="Arial Black"/>
                <a:cs typeface="Arial Black"/>
              </a:rPr>
              <a:t>(</a:t>
            </a:r>
            <a:r>
              <a:rPr sz="1982" b="1" spc="30" dirty="0">
                <a:latin typeface="Arial"/>
                <a:cs typeface="Arial"/>
              </a:rPr>
              <a:t>Z</a:t>
            </a:r>
            <a:r>
              <a:rPr sz="2229" spc="44" baseline="-11111" dirty="0">
                <a:latin typeface="Arial"/>
                <a:cs typeface="Arial"/>
              </a:rPr>
              <a:t>1</a:t>
            </a:r>
            <a:r>
              <a:rPr sz="2378" spc="44" baseline="-10416" dirty="0">
                <a:latin typeface="LM Sans 8"/>
                <a:cs typeface="LM Sans 8"/>
              </a:rPr>
              <a:t>:</a:t>
            </a:r>
            <a:r>
              <a:rPr sz="2229" i="1" spc="44" baseline="-11111" dirty="0">
                <a:latin typeface="Arial"/>
                <a:cs typeface="Arial"/>
              </a:rPr>
              <a:t>k</a:t>
            </a:r>
            <a:r>
              <a:rPr sz="2229" i="1" spc="-311" baseline="-11111" dirty="0">
                <a:latin typeface="Arial"/>
                <a:cs typeface="Arial"/>
              </a:rPr>
              <a:t> </a:t>
            </a:r>
            <a:r>
              <a:rPr sz="2180" spc="-1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810" y="2348428"/>
            <a:ext cx="8813474" cy="381936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907268">
              <a:spcBef>
                <a:spcPts val="178"/>
              </a:spcBef>
              <a:tabLst>
                <a:tab pos="4351476" algn="l"/>
              </a:tabLst>
            </a:pPr>
            <a:r>
              <a:rPr sz="2180" spc="-188" dirty="0">
                <a:latin typeface="FreeSans"/>
                <a:cs typeface="FreeSans"/>
              </a:rPr>
              <a:t>∝	</a:t>
            </a:r>
            <a:r>
              <a:rPr sz="2180" spc="-149" dirty="0">
                <a:latin typeface="Arial"/>
                <a:cs typeface="Arial"/>
              </a:rPr>
              <a:t>η </a:t>
            </a:r>
            <a:r>
              <a:rPr sz="2180" spc="99" dirty="0">
                <a:latin typeface="FreeSans"/>
                <a:cs typeface="FreeSans"/>
              </a:rPr>
              <a:t>× </a:t>
            </a:r>
            <a:r>
              <a:rPr sz="1982" i="1" spc="20" dirty="0">
                <a:latin typeface="Arial"/>
                <a:cs typeface="Arial"/>
              </a:rPr>
              <a:t>p</a:t>
            </a:r>
            <a:r>
              <a:rPr sz="2180" spc="20" dirty="0">
                <a:latin typeface="Arial Black"/>
                <a:cs typeface="Arial Black"/>
              </a:rPr>
              <a:t>(</a:t>
            </a:r>
            <a:r>
              <a:rPr sz="1982" b="1" spc="20" dirty="0">
                <a:latin typeface="Arial"/>
                <a:cs typeface="Arial"/>
              </a:rPr>
              <a:t>Z</a:t>
            </a:r>
            <a:r>
              <a:rPr sz="2229" spc="30" baseline="-11111" dirty="0">
                <a:latin typeface="Arial"/>
                <a:cs typeface="Arial"/>
              </a:rPr>
              <a:t>1</a:t>
            </a:r>
            <a:r>
              <a:rPr sz="2378" spc="30" baseline="-10416" dirty="0">
                <a:latin typeface="LM Sans 8"/>
                <a:cs typeface="LM Sans 8"/>
              </a:rPr>
              <a:t>:</a:t>
            </a:r>
            <a:r>
              <a:rPr sz="2229" i="1" spc="30" baseline="-11111" dirty="0">
                <a:latin typeface="Arial"/>
                <a:cs typeface="Arial"/>
              </a:rPr>
              <a:t>k</a:t>
            </a:r>
            <a:r>
              <a:rPr sz="2229" i="1" spc="-446" baseline="-11111" dirty="0">
                <a:latin typeface="Arial"/>
                <a:cs typeface="Arial"/>
              </a:rPr>
              <a:t> </a:t>
            </a:r>
            <a:r>
              <a:rPr sz="2180" dirty="0">
                <a:latin typeface="FreeSans"/>
                <a:cs typeface="FreeSans"/>
              </a:rPr>
              <a:t>|</a:t>
            </a:r>
            <a:r>
              <a:rPr sz="1982" b="1" dirty="0">
                <a:latin typeface="Arial"/>
                <a:cs typeface="Arial"/>
              </a:rPr>
              <a:t>x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i="1" dirty="0">
                <a:latin typeface="Arial"/>
                <a:cs typeface="Arial"/>
              </a:rPr>
              <a:t>p</a:t>
            </a:r>
            <a:r>
              <a:rPr sz="2180" dirty="0">
                <a:latin typeface="Arial Black"/>
                <a:cs typeface="Arial Black"/>
              </a:rPr>
              <a:t>(</a:t>
            </a:r>
            <a:r>
              <a:rPr sz="1982" b="1" dirty="0">
                <a:latin typeface="Arial"/>
                <a:cs typeface="Arial"/>
              </a:rPr>
              <a:t>x</a:t>
            </a:r>
            <a:r>
              <a:rPr sz="218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  <a:p>
            <a:pPr marL="176173" marR="4737799">
              <a:lnSpc>
                <a:spcPct val="102600"/>
              </a:lnSpc>
              <a:spcBef>
                <a:spcPts val="2170"/>
              </a:spcBef>
            </a:pPr>
            <a:r>
              <a:rPr sz="1982" i="1" spc="10" dirty="0">
                <a:latin typeface="Arial"/>
                <a:cs typeface="Arial"/>
              </a:rPr>
              <a:t>p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FreeSans"/>
                <a:cs typeface="FreeSans"/>
              </a:rPr>
              <a:t>|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229" spc="14" baseline="-11111" dirty="0">
                <a:latin typeface="Arial"/>
                <a:cs typeface="Arial"/>
              </a:rPr>
              <a:t>1</a:t>
            </a:r>
            <a:r>
              <a:rPr sz="2378" spc="14" baseline="-10416" dirty="0">
                <a:latin typeface="LM Sans 8"/>
                <a:cs typeface="LM Sans 8"/>
              </a:rPr>
              <a:t>:</a:t>
            </a:r>
            <a:r>
              <a:rPr sz="2229" i="1" spc="14" baseline="-11111" dirty="0">
                <a:latin typeface="Arial"/>
                <a:cs typeface="Arial"/>
              </a:rPr>
              <a:t>k </a:t>
            </a:r>
            <a:r>
              <a:rPr sz="2180" spc="-10" dirty="0">
                <a:latin typeface="Arial Black"/>
                <a:cs typeface="Arial Black"/>
              </a:rPr>
              <a:t>)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b="1" spc="30" dirty="0">
                <a:latin typeface="Arial"/>
                <a:cs typeface="Arial"/>
              </a:rPr>
              <a:t>posterior </a:t>
            </a:r>
            <a:r>
              <a:rPr sz="1982" spc="30" dirty="0">
                <a:latin typeface="Arial"/>
                <a:cs typeface="Arial"/>
              </a:rPr>
              <a:t>pdf  </a:t>
            </a:r>
            <a:r>
              <a:rPr sz="1982" i="1" spc="30" dirty="0">
                <a:latin typeface="Arial"/>
                <a:cs typeface="Arial"/>
              </a:rPr>
              <a:t>p</a:t>
            </a:r>
            <a:r>
              <a:rPr sz="2180" spc="30" dirty="0">
                <a:latin typeface="Arial Black"/>
                <a:cs typeface="Arial Black"/>
              </a:rPr>
              <a:t>(</a:t>
            </a:r>
            <a:r>
              <a:rPr sz="1982" b="1" spc="30" dirty="0">
                <a:latin typeface="Arial"/>
                <a:cs typeface="Arial"/>
              </a:rPr>
              <a:t>Z</a:t>
            </a:r>
            <a:r>
              <a:rPr sz="2229" spc="44" baseline="-11111" dirty="0">
                <a:latin typeface="Arial"/>
                <a:cs typeface="Arial"/>
              </a:rPr>
              <a:t>1</a:t>
            </a:r>
            <a:r>
              <a:rPr sz="2378" spc="44" baseline="-10416" dirty="0">
                <a:latin typeface="LM Sans 8"/>
                <a:cs typeface="LM Sans 8"/>
              </a:rPr>
              <a:t>:</a:t>
            </a:r>
            <a:r>
              <a:rPr sz="2229" i="1" spc="44" baseline="-11111" dirty="0">
                <a:latin typeface="Arial"/>
                <a:cs typeface="Arial"/>
              </a:rPr>
              <a:t>k </a:t>
            </a:r>
            <a:r>
              <a:rPr sz="2180" spc="-40" dirty="0">
                <a:latin typeface="FreeSans"/>
                <a:cs typeface="FreeSans"/>
              </a:rPr>
              <a:t>|</a:t>
            </a:r>
            <a:r>
              <a:rPr sz="1982" b="1" spc="-40" dirty="0">
                <a:latin typeface="Arial"/>
                <a:cs typeface="Arial"/>
              </a:rPr>
              <a:t>x</a:t>
            </a:r>
            <a:r>
              <a:rPr sz="2180" spc="-40" dirty="0">
                <a:latin typeface="Arial Black"/>
                <a:cs typeface="Arial Black"/>
              </a:rPr>
              <a:t>)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b="1" spc="30" dirty="0">
                <a:latin typeface="Arial"/>
                <a:cs typeface="Arial"/>
              </a:rPr>
              <a:t>likelihood</a:t>
            </a:r>
            <a:r>
              <a:rPr sz="1982" b="1" spc="-386" dirty="0">
                <a:latin typeface="Arial"/>
                <a:cs typeface="Arial"/>
              </a:rPr>
              <a:t> </a:t>
            </a:r>
            <a:r>
              <a:rPr sz="1982" spc="30" dirty="0">
                <a:latin typeface="Arial"/>
                <a:cs typeface="Arial"/>
              </a:rPr>
              <a:t>function  </a:t>
            </a:r>
            <a:r>
              <a:rPr sz="1982" i="1" spc="30" dirty="0">
                <a:latin typeface="Arial"/>
                <a:cs typeface="Arial"/>
              </a:rPr>
              <a:t>p</a:t>
            </a:r>
            <a:r>
              <a:rPr sz="2180" spc="30" dirty="0">
                <a:latin typeface="Arial Black"/>
                <a:cs typeface="Arial Black"/>
              </a:rPr>
              <a:t>(</a:t>
            </a:r>
            <a:r>
              <a:rPr sz="1982" b="1" spc="30" dirty="0">
                <a:latin typeface="Arial"/>
                <a:cs typeface="Arial"/>
              </a:rPr>
              <a:t>x</a:t>
            </a:r>
            <a:r>
              <a:rPr sz="2180" spc="30" dirty="0">
                <a:latin typeface="Arial Black"/>
                <a:cs typeface="Arial Black"/>
              </a:rPr>
              <a:t>) </a:t>
            </a:r>
            <a:r>
              <a:rPr sz="1982" spc="20" dirty="0">
                <a:latin typeface="Arial"/>
                <a:cs typeface="Arial"/>
              </a:rPr>
              <a:t>: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b="1" spc="30" dirty="0">
                <a:latin typeface="Arial"/>
                <a:cs typeface="Arial"/>
              </a:rPr>
              <a:t>prior</a:t>
            </a:r>
            <a:r>
              <a:rPr sz="1982" b="1" spc="-198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distribution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 marL="266776" marR="35235" indent="1023063" algn="r">
              <a:lnSpc>
                <a:spcPct val="104900"/>
              </a:lnSpc>
              <a:spcBef>
                <a:spcPts val="1714"/>
              </a:spcBef>
            </a:pPr>
            <a:r>
              <a:rPr sz="1883" spc="-10" dirty="0">
                <a:latin typeface="Arial"/>
                <a:cs typeface="Arial"/>
              </a:rPr>
              <a:t>"‘</a:t>
            </a:r>
            <a:r>
              <a:rPr sz="1883" i="1" spc="-10" dirty="0">
                <a:latin typeface="Arial"/>
                <a:cs typeface="Arial"/>
              </a:rPr>
              <a:t>The probability of </a:t>
            </a:r>
            <a:r>
              <a:rPr sz="1883" i="1" spc="-20" dirty="0">
                <a:latin typeface="Arial"/>
                <a:cs typeface="Arial"/>
              </a:rPr>
              <a:t>any </a:t>
            </a:r>
            <a:r>
              <a:rPr sz="1883" i="1" spc="-30" dirty="0">
                <a:latin typeface="Arial"/>
                <a:cs typeface="Arial"/>
              </a:rPr>
              <a:t>event </a:t>
            </a:r>
            <a:r>
              <a:rPr sz="1883" i="1" spc="-10" dirty="0">
                <a:latin typeface="Arial"/>
                <a:cs typeface="Arial"/>
              </a:rPr>
              <a:t>is the ratio between the </a:t>
            </a:r>
            <a:r>
              <a:rPr sz="1883" i="1" spc="-20" dirty="0">
                <a:latin typeface="Arial"/>
                <a:cs typeface="Arial"/>
              </a:rPr>
              <a:t>value </a:t>
            </a:r>
            <a:r>
              <a:rPr sz="1883" i="1" spc="-10" dirty="0">
                <a:latin typeface="Arial"/>
                <a:cs typeface="Arial"/>
              </a:rPr>
              <a:t>at</a:t>
            </a:r>
            <a:r>
              <a:rPr sz="1883" i="1" spc="159" dirty="0">
                <a:latin typeface="Arial"/>
                <a:cs typeface="Arial"/>
              </a:rPr>
              <a:t> </a:t>
            </a:r>
            <a:r>
              <a:rPr sz="1883" i="1" spc="-10" dirty="0">
                <a:latin typeface="Arial"/>
                <a:cs typeface="Arial"/>
              </a:rPr>
              <a:t>which</a:t>
            </a:r>
            <a:r>
              <a:rPr sz="1883" i="1" dirty="0">
                <a:latin typeface="Arial"/>
                <a:cs typeface="Arial"/>
              </a:rPr>
              <a:t> </a:t>
            </a:r>
            <a:r>
              <a:rPr sz="1883" i="1" spc="-10" dirty="0">
                <a:latin typeface="Arial"/>
                <a:cs typeface="Arial"/>
              </a:rPr>
              <a:t>an  expectation depending on the happening of the </a:t>
            </a:r>
            <a:r>
              <a:rPr sz="1883" i="1" spc="-30" dirty="0">
                <a:latin typeface="Arial"/>
                <a:cs typeface="Arial"/>
              </a:rPr>
              <a:t>event </a:t>
            </a:r>
            <a:r>
              <a:rPr sz="1883" i="1" spc="-10" dirty="0">
                <a:latin typeface="Arial"/>
                <a:cs typeface="Arial"/>
              </a:rPr>
              <a:t>ought to be computed,</a:t>
            </a:r>
            <a:r>
              <a:rPr sz="1883" i="1" spc="139" dirty="0">
                <a:latin typeface="Arial"/>
                <a:cs typeface="Arial"/>
              </a:rPr>
              <a:t> </a:t>
            </a:r>
            <a:r>
              <a:rPr sz="1883" i="1" spc="-10" dirty="0">
                <a:latin typeface="Arial"/>
                <a:cs typeface="Arial"/>
              </a:rPr>
              <a:t>and</a:t>
            </a:r>
            <a:endParaRPr sz="1883">
              <a:latin typeface="Arial"/>
              <a:cs typeface="Arial"/>
            </a:endParaRPr>
          </a:p>
          <a:p>
            <a:pPr marR="35235" algn="r">
              <a:spcBef>
                <a:spcPts val="109"/>
              </a:spcBef>
            </a:pPr>
            <a:r>
              <a:rPr sz="1883" i="1" spc="-10" dirty="0">
                <a:latin typeface="Arial"/>
                <a:cs typeface="Arial"/>
              </a:rPr>
              <a:t>the </a:t>
            </a:r>
            <a:r>
              <a:rPr sz="1883" i="1" spc="-20" dirty="0">
                <a:latin typeface="Arial"/>
                <a:cs typeface="Arial"/>
              </a:rPr>
              <a:t>value </a:t>
            </a:r>
            <a:r>
              <a:rPr sz="1883" i="1" spc="-10" dirty="0">
                <a:latin typeface="Arial"/>
                <a:cs typeface="Arial"/>
              </a:rPr>
              <a:t>of the thing </a:t>
            </a:r>
            <a:r>
              <a:rPr sz="1883" i="1" spc="-20" dirty="0">
                <a:latin typeface="Arial"/>
                <a:cs typeface="Arial"/>
              </a:rPr>
              <a:t>expected </a:t>
            </a:r>
            <a:r>
              <a:rPr sz="1883" i="1" spc="-10" dirty="0">
                <a:latin typeface="Arial"/>
                <a:cs typeface="Arial"/>
              </a:rPr>
              <a:t>upon its</a:t>
            </a:r>
            <a:r>
              <a:rPr sz="1883" i="1" spc="109" dirty="0">
                <a:latin typeface="Arial"/>
                <a:cs typeface="Arial"/>
              </a:rPr>
              <a:t> </a:t>
            </a:r>
            <a:r>
              <a:rPr sz="1883" i="1" spc="-10" dirty="0">
                <a:latin typeface="Arial"/>
                <a:cs typeface="Arial"/>
              </a:rPr>
              <a:t>happening.</a:t>
            </a:r>
            <a:r>
              <a:rPr sz="1883" spc="-10" dirty="0">
                <a:latin typeface="Arial"/>
                <a:cs typeface="Arial"/>
              </a:rPr>
              <a:t>"’</a:t>
            </a:r>
            <a:endParaRPr sz="1883">
              <a:latin typeface="Arial"/>
              <a:cs typeface="Arial"/>
            </a:endParaRPr>
          </a:p>
          <a:p>
            <a:pPr marR="35235" algn="r">
              <a:spcBef>
                <a:spcPts val="119"/>
              </a:spcBef>
            </a:pPr>
            <a:r>
              <a:rPr sz="1883" spc="-10" dirty="0">
                <a:latin typeface="Arial"/>
                <a:cs typeface="Arial"/>
              </a:rPr>
              <a:t>Thomas </a:t>
            </a:r>
            <a:r>
              <a:rPr sz="1883" spc="-30" dirty="0">
                <a:latin typeface="Arial"/>
                <a:cs typeface="Arial"/>
              </a:rPr>
              <a:t>Bayes</a:t>
            </a:r>
            <a:r>
              <a:rPr sz="1883" spc="-79" dirty="0">
                <a:latin typeface="Arial"/>
                <a:cs typeface="Arial"/>
              </a:rPr>
              <a:t> </a:t>
            </a:r>
            <a:r>
              <a:rPr sz="1883" spc="-10" dirty="0">
                <a:latin typeface="Arial"/>
                <a:cs typeface="Arial"/>
              </a:rPr>
              <a:t>(1702-1761)</a:t>
            </a:r>
            <a:endParaRPr sz="1883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8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-3210"/>
            <a:ext cx="3704378" cy="705063"/>
          </a:xfrm>
          <a:prstGeom prst="rect">
            <a:avLst/>
          </a:prstGeom>
        </p:spPr>
        <p:txBody>
          <a:bodyPr vert="horz" wrap="square" lIns="0" tIns="27684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18"/>
              </a:spcBef>
            </a:pPr>
            <a:r>
              <a:rPr spc="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479" y="748180"/>
            <a:ext cx="7928855" cy="2071016"/>
          </a:xfrm>
          <a:prstGeom prst="rect">
            <a:avLst/>
          </a:prstGeom>
        </p:spPr>
        <p:txBody>
          <a:bodyPr vert="horz" wrap="square" lIns="0" tIns="61659" rIns="0" bIns="0" rtlCol="0">
            <a:spAutoFit/>
          </a:bodyPr>
          <a:lstStyle/>
          <a:p>
            <a:pPr marL="75503">
              <a:spcBef>
                <a:spcPts val="486"/>
              </a:spcBef>
            </a:pPr>
            <a:r>
              <a:rPr sz="1982" b="1" spc="40" dirty="0">
                <a:latin typeface="Arial"/>
                <a:cs typeface="Arial"/>
              </a:rPr>
              <a:t>Maximum </a:t>
            </a:r>
            <a:r>
              <a:rPr sz="1982" b="1" spc="30" dirty="0">
                <a:latin typeface="Arial"/>
                <a:cs typeface="Arial"/>
              </a:rPr>
              <a:t>Likelihood</a:t>
            </a:r>
            <a:r>
              <a:rPr sz="1982" b="1" spc="-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Estimation</a:t>
            </a:r>
            <a:endParaRPr sz="1982">
              <a:latin typeface="Arial"/>
              <a:cs typeface="Arial"/>
            </a:endParaRPr>
          </a:p>
          <a:p>
            <a:pPr marL="75503">
              <a:spcBef>
                <a:spcPts val="307"/>
              </a:spcBef>
            </a:pPr>
            <a:r>
              <a:rPr sz="1982" spc="20" dirty="0">
                <a:latin typeface="Arial"/>
                <a:cs typeface="Arial"/>
              </a:rPr>
              <a:t>If </a:t>
            </a:r>
            <a:r>
              <a:rPr sz="1982" spc="30" dirty="0">
                <a:latin typeface="Arial"/>
                <a:cs typeface="Arial"/>
              </a:rPr>
              <a:t>we </a:t>
            </a:r>
            <a:r>
              <a:rPr sz="1982" spc="10" dirty="0">
                <a:latin typeface="Arial"/>
                <a:cs typeface="Arial"/>
              </a:rPr>
              <a:t>have </a:t>
            </a:r>
            <a:r>
              <a:rPr sz="1982" spc="40" dirty="0">
                <a:latin typeface="Arial"/>
                <a:cs typeface="Arial"/>
              </a:rPr>
              <a:t>no </a:t>
            </a:r>
            <a:r>
              <a:rPr sz="1982" spc="30" dirty="0">
                <a:latin typeface="Arial"/>
                <a:cs typeface="Arial"/>
              </a:rPr>
              <a:t>prior knowledge about the parameter </a:t>
            </a:r>
            <a:r>
              <a:rPr sz="1982" b="1" spc="40" dirty="0">
                <a:latin typeface="Arial"/>
                <a:cs typeface="Arial"/>
              </a:rPr>
              <a:t>x</a:t>
            </a:r>
            <a:r>
              <a:rPr sz="1982" b="1" spc="-69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807880" algn="ctr">
              <a:spcBef>
                <a:spcPts val="1516"/>
              </a:spcBef>
            </a:pPr>
            <a:r>
              <a:rPr sz="1982" i="1" spc="10" dirty="0">
                <a:latin typeface="Arial"/>
                <a:cs typeface="Arial"/>
              </a:rPr>
              <a:t>p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FreeSans"/>
                <a:cs typeface="FreeSans"/>
              </a:rPr>
              <a:t>|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229" spc="14" baseline="-11111" dirty="0">
                <a:latin typeface="Arial"/>
                <a:cs typeface="Arial"/>
              </a:rPr>
              <a:t>1</a:t>
            </a:r>
            <a:r>
              <a:rPr sz="2378" spc="14" baseline="-10416" dirty="0">
                <a:latin typeface="LM Sans 8"/>
                <a:cs typeface="LM Sans 8"/>
              </a:rPr>
              <a:t>:</a:t>
            </a:r>
            <a:r>
              <a:rPr sz="2229" i="1" spc="14" baseline="-11111" dirty="0">
                <a:latin typeface="Arial"/>
                <a:cs typeface="Arial"/>
              </a:rPr>
              <a:t>k </a:t>
            </a:r>
            <a:r>
              <a:rPr sz="2180" spc="-10" dirty="0">
                <a:latin typeface="Arial Black"/>
                <a:cs typeface="Arial Black"/>
              </a:rPr>
              <a:t>) </a:t>
            </a:r>
            <a:r>
              <a:rPr sz="2180" spc="-188" dirty="0">
                <a:latin typeface="FreeSans"/>
                <a:cs typeface="FreeSans"/>
              </a:rPr>
              <a:t>∝ </a:t>
            </a:r>
            <a:r>
              <a:rPr sz="2180" spc="-149" dirty="0">
                <a:latin typeface="Arial"/>
                <a:cs typeface="Arial"/>
              </a:rPr>
              <a:t>η </a:t>
            </a:r>
            <a:r>
              <a:rPr sz="2180" spc="99" dirty="0">
                <a:latin typeface="FreeSans"/>
                <a:cs typeface="FreeSans"/>
              </a:rPr>
              <a:t>×</a:t>
            </a:r>
            <a:r>
              <a:rPr sz="2180" spc="-268" dirty="0">
                <a:latin typeface="FreeSans"/>
                <a:cs typeface="FreeSans"/>
              </a:rPr>
              <a:t> </a:t>
            </a:r>
            <a:r>
              <a:rPr sz="1982" i="1" spc="30" dirty="0">
                <a:latin typeface="Arial"/>
                <a:cs typeface="Arial"/>
              </a:rPr>
              <a:t>p</a:t>
            </a:r>
            <a:r>
              <a:rPr sz="2180" spc="30" dirty="0">
                <a:latin typeface="Arial Black"/>
                <a:cs typeface="Arial Black"/>
              </a:rPr>
              <a:t>(</a:t>
            </a:r>
            <a:r>
              <a:rPr sz="1982" b="1" spc="30" dirty="0">
                <a:latin typeface="Arial"/>
                <a:cs typeface="Arial"/>
              </a:rPr>
              <a:t>Z</a:t>
            </a:r>
            <a:r>
              <a:rPr sz="2229" spc="44" baseline="-11111" dirty="0">
                <a:latin typeface="Arial"/>
                <a:cs typeface="Arial"/>
              </a:rPr>
              <a:t>1</a:t>
            </a:r>
            <a:r>
              <a:rPr sz="2378" spc="44" baseline="-10416" dirty="0">
                <a:latin typeface="LM Sans 8"/>
                <a:cs typeface="LM Sans 8"/>
              </a:rPr>
              <a:t>:</a:t>
            </a:r>
            <a:r>
              <a:rPr sz="2229" i="1" spc="44" baseline="-11111" dirty="0">
                <a:latin typeface="Arial"/>
                <a:cs typeface="Arial"/>
              </a:rPr>
              <a:t>k </a:t>
            </a:r>
            <a:r>
              <a:rPr sz="2180" spc="-30" dirty="0">
                <a:latin typeface="FreeSans"/>
                <a:cs typeface="FreeSans"/>
              </a:rPr>
              <a:t>|</a:t>
            </a:r>
            <a:r>
              <a:rPr sz="1982" b="1" spc="-30" dirty="0">
                <a:latin typeface="Arial"/>
                <a:cs typeface="Arial"/>
              </a:rPr>
              <a:t>x</a:t>
            </a:r>
            <a:r>
              <a:rPr sz="2180" spc="-3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  <a:p>
            <a:pPr marL="75503" marR="60402">
              <a:lnSpc>
                <a:spcPct val="110200"/>
              </a:lnSpc>
              <a:spcBef>
                <a:spcPts val="1209"/>
              </a:spcBef>
            </a:pPr>
            <a:r>
              <a:rPr sz="1982" spc="30" dirty="0">
                <a:latin typeface="Arial"/>
                <a:cs typeface="Arial"/>
              </a:rPr>
              <a:t>Then, the estimate </a:t>
            </a:r>
            <a:r>
              <a:rPr sz="1982" b="1" spc="-367" dirty="0">
                <a:latin typeface="Arial"/>
                <a:cs typeface="Arial"/>
              </a:rPr>
              <a:t>x</a:t>
            </a:r>
            <a:r>
              <a:rPr sz="3270" spc="-549" baseline="5050" dirty="0">
                <a:latin typeface="Arial Black"/>
                <a:cs typeface="Arial Black"/>
              </a:rPr>
              <a:t>ˆ </a:t>
            </a:r>
            <a:r>
              <a:rPr sz="1982" spc="20" dirty="0">
                <a:latin typeface="Arial"/>
                <a:cs typeface="Arial"/>
              </a:rPr>
              <a:t>is given </a:t>
            </a:r>
            <a:r>
              <a:rPr sz="1982" spc="10" dirty="0">
                <a:latin typeface="Arial"/>
                <a:cs typeface="Arial"/>
              </a:rPr>
              <a:t>by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spc="20" dirty="0">
                <a:latin typeface="Arial"/>
                <a:cs typeface="Arial"/>
              </a:rPr>
              <a:t>value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b="1" spc="40" dirty="0">
                <a:latin typeface="Arial"/>
                <a:cs typeface="Arial"/>
              </a:rPr>
              <a:t>x </a:t>
            </a:r>
            <a:r>
              <a:rPr sz="1982" spc="30" dirty="0">
                <a:latin typeface="Arial"/>
                <a:cs typeface="Arial"/>
              </a:rPr>
              <a:t>which maximizes the  </a:t>
            </a:r>
            <a:r>
              <a:rPr sz="1982" spc="20" dirty="0">
                <a:latin typeface="Arial"/>
                <a:cs typeface="Arial"/>
              </a:rPr>
              <a:t>likelihood </a:t>
            </a:r>
            <a:r>
              <a:rPr sz="1982" spc="30" dirty="0">
                <a:latin typeface="Arial"/>
                <a:cs typeface="Arial"/>
              </a:rPr>
              <a:t>function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5983" y="2949504"/>
            <a:ext cx="315846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latin typeface="Arial"/>
                <a:cs typeface="Arial"/>
              </a:rPr>
              <a:t>ML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4413" y="3076974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970" y="2824335"/>
            <a:ext cx="208508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542362" algn="l"/>
              </a:tabLst>
            </a:pPr>
            <a:r>
              <a:rPr sz="1982" b="1" spc="-367" dirty="0">
                <a:latin typeface="Arial"/>
                <a:cs typeface="Arial"/>
              </a:rPr>
              <a:t>x</a:t>
            </a:r>
            <a:r>
              <a:rPr sz="3270" spc="-549" baseline="5050" dirty="0">
                <a:latin typeface="Arial Black"/>
                <a:cs typeface="Arial Black"/>
              </a:rPr>
              <a:t>ˆ	</a:t>
            </a:r>
            <a:r>
              <a:rPr sz="2180" spc="238" dirty="0">
                <a:latin typeface="Arial Black"/>
                <a:cs typeface="Arial Black"/>
              </a:rPr>
              <a:t>=</a:t>
            </a:r>
            <a:r>
              <a:rPr sz="2180" spc="-188" dirty="0">
                <a:latin typeface="Arial Black"/>
                <a:cs typeface="Arial Black"/>
              </a:rPr>
              <a:t> </a:t>
            </a:r>
            <a:r>
              <a:rPr sz="1982" spc="30" dirty="0">
                <a:latin typeface="Arial"/>
                <a:cs typeface="Arial"/>
              </a:rPr>
              <a:t>arg</a:t>
            </a:r>
            <a:r>
              <a:rPr sz="1982" spc="-238" dirty="0">
                <a:latin typeface="Arial"/>
                <a:cs typeface="Arial"/>
              </a:rPr>
              <a:t> </a:t>
            </a:r>
            <a:r>
              <a:rPr sz="1982" spc="40" dirty="0">
                <a:latin typeface="Arial"/>
                <a:cs typeface="Arial"/>
              </a:rPr>
              <a:t>max</a:t>
            </a:r>
            <a:r>
              <a:rPr sz="1982" spc="-226" dirty="0">
                <a:latin typeface="Arial"/>
                <a:cs typeface="Arial"/>
              </a:rPr>
              <a:t> </a:t>
            </a:r>
            <a:r>
              <a:rPr sz="1982" i="1" spc="59" dirty="0">
                <a:latin typeface="Arial"/>
                <a:cs typeface="Arial"/>
              </a:rPr>
              <a:t>p</a:t>
            </a:r>
            <a:r>
              <a:rPr sz="2180" spc="59" dirty="0">
                <a:latin typeface="Arial Black"/>
                <a:cs typeface="Arial Black"/>
              </a:rPr>
              <a:t>(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3820" y="2939475"/>
            <a:ext cx="31081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dirty="0">
                <a:latin typeface="Arial"/>
                <a:cs typeface="Arial"/>
              </a:rPr>
              <a:t>1</a:t>
            </a:r>
            <a:r>
              <a:rPr sz="1585" spc="-10" dirty="0">
                <a:latin typeface="LM Sans 8"/>
                <a:cs typeface="LM Sans 8"/>
              </a:rPr>
              <a:t>: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4461" y="2824336"/>
            <a:ext cx="812891" cy="99884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479443" algn="l"/>
              </a:tabLst>
            </a:pPr>
            <a:r>
              <a:rPr sz="1982" b="1" spc="40" dirty="0">
                <a:latin typeface="Arial"/>
                <a:cs typeface="Arial"/>
              </a:rPr>
              <a:t>Z	</a:t>
            </a:r>
            <a:r>
              <a:rPr sz="2180" spc="-119" dirty="0">
                <a:latin typeface="FreeSans"/>
                <a:cs typeface="FreeSans"/>
              </a:rPr>
              <a:t>|</a:t>
            </a:r>
            <a:r>
              <a:rPr sz="1982" b="1" spc="40" dirty="0">
                <a:latin typeface="Arial"/>
                <a:cs typeface="Arial"/>
              </a:rPr>
              <a:t>x</a:t>
            </a:r>
            <a:r>
              <a:rPr sz="2180" spc="-1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479" y="3600297"/>
            <a:ext cx="8603330" cy="204787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>
              <a:spcBef>
                <a:spcPts val="268"/>
              </a:spcBef>
            </a:pPr>
            <a:r>
              <a:rPr sz="1982" b="1" spc="40" dirty="0">
                <a:latin typeface="Arial"/>
                <a:cs typeface="Arial"/>
              </a:rPr>
              <a:t>Maximum </a:t>
            </a:r>
            <a:r>
              <a:rPr sz="1982" b="1" spc="20" dirty="0">
                <a:latin typeface="Arial"/>
                <a:cs typeface="Arial"/>
              </a:rPr>
              <a:t>A-Posteriori</a:t>
            </a:r>
            <a:r>
              <a:rPr sz="1982" b="1" spc="-10" dirty="0">
                <a:latin typeface="Arial"/>
                <a:cs typeface="Arial"/>
              </a:rPr>
              <a:t> </a:t>
            </a:r>
            <a:r>
              <a:rPr sz="1982" b="1" spc="30" dirty="0">
                <a:latin typeface="Arial"/>
                <a:cs typeface="Arial"/>
              </a:rPr>
              <a:t>Estimation</a:t>
            </a:r>
            <a:endParaRPr sz="1982">
              <a:latin typeface="Arial"/>
              <a:cs typeface="Arial"/>
            </a:endParaRPr>
          </a:p>
          <a:p>
            <a:pPr marL="75503">
              <a:spcBef>
                <a:spcPts val="109"/>
              </a:spcBef>
            </a:pPr>
            <a:r>
              <a:rPr sz="1982" spc="30" dirty="0">
                <a:latin typeface="Arial"/>
                <a:cs typeface="Arial"/>
              </a:rPr>
              <a:t>In many cases we </a:t>
            </a:r>
            <a:r>
              <a:rPr sz="1982" spc="10" dirty="0">
                <a:latin typeface="Arial"/>
                <a:cs typeface="Arial"/>
              </a:rPr>
              <a:t>have </a:t>
            </a:r>
            <a:r>
              <a:rPr sz="1982" spc="40" dirty="0">
                <a:latin typeface="Arial"/>
                <a:cs typeface="Arial"/>
              </a:rPr>
              <a:t>some </a:t>
            </a:r>
            <a:r>
              <a:rPr sz="1982" spc="30" dirty="0">
                <a:latin typeface="Arial"/>
                <a:cs typeface="Arial"/>
              </a:rPr>
              <a:t>prior knowledge </a:t>
            </a:r>
            <a:r>
              <a:rPr sz="1982" spc="40" dirty="0">
                <a:latin typeface="Arial"/>
                <a:cs typeface="Arial"/>
              </a:rPr>
              <a:t>on </a:t>
            </a:r>
            <a:r>
              <a:rPr sz="1982" b="1" spc="40" dirty="0">
                <a:latin typeface="Arial"/>
                <a:cs typeface="Arial"/>
              </a:rPr>
              <a:t>x </a:t>
            </a:r>
            <a:r>
              <a:rPr sz="1982" spc="30" dirty="0">
                <a:latin typeface="Arial"/>
                <a:cs typeface="Arial"/>
              </a:rPr>
              <a:t>represented </a:t>
            </a:r>
            <a:r>
              <a:rPr sz="1982" spc="10" dirty="0">
                <a:latin typeface="Arial"/>
                <a:cs typeface="Arial"/>
              </a:rPr>
              <a:t>by </a:t>
            </a:r>
            <a:r>
              <a:rPr sz="1982" i="1" spc="30" dirty="0">
                <a:latin typeface="Arial"/>
                <a:cs typeface="Arial"/>
              </a:rPr>
              <a:t>p</a:t>
            </a:r>
            <a:r>
              <a:rPr sz="2180" spc="30" dirty="0">
                <a:latin typeface="Arial Black"/>
                <a:cs typeface="Arial Black"/>
              </a:rPr>
              <a:t>(</a:t>
            </a:r>
            <a:r>
              <a:rPr sz="1982" b="1" spc="30" dirty="0">
                <a:latin typeface="Arial"/>
                <a:cs typeface="Arial"/>
              </a:rPr>
              <a:t>x</a:t>
            </a:r>
            <a:r>
              <a:rPr sz="2180" spc="30" dirty="0">
                <a:latin typeface="Arial Black"/>
                <a:cs typeface="Arial Black"/>
              </a:rPr>
              <a:t>)</a:t>
            </a:r>
            <a:r>
              <a:rPr sz="2180" spc="-238" dirty="0">
                <a:latin typeface="Arial Black"/>
                <a:cs typeface="Arial Black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  <a:p>
            <a:pPr marL="133388" algn="ctr">
              <a:spcBef>
                <a:spcPts val="1476"/>
              </a:spcBef>
            </a:pPr>
            <a:r>
              <a:rPr sz="1982" i="1" spc="10" dirty="0">
                <a:latin typeface="Arial"/>
                <a:cs typeface="Arial"/>
              </a:rPr>
              <a:t>p</a:t>
            </a:r>
            <a:r>
              <a:rPr sz="2180" spc="10" dirty="0">
                <a:latin typeface="Arial Black"/>
                <a:cs typeface="Arial Black"/>
              </a:rPr>
              <a:t>(</a:t>
            </a:r>
            <a:r>
              <a:rPr sz="1982" b="1" spc="10" dirty="0">
                <a:latin typeface="Arial"/>
                <a:cs typeface="Arial"/>
              </a:rPr>
              <a:t>x</a:t>
            </a:r>
            <a:r>
              <a:rPr sz="2180" spc="10" dirty="0">
                <a:latin typeface="FreeSans"/>
                <a:cs typeface="FreeSans"/>
              </a:rPr>
              <a:t>|</a:t>
            </a:r>
            <a:r>
              <a:rPr sz="1982" b="1" spc="10" dirty="0">
                <a:latin typeface="Arial"/>
                <a:cs typeface="Arial"/>
              </a:rPr>
              <a:t>Z</a:t>
            </a:r>
            <a:r>
              <a:rPr sz="2229" spc="14" baseline="-11111" dirty="0">
                <a:latin typeface="Arial"/>
                <a:cs typeface="Arial"/>
              </a:rPr>
              <a:t>1</a:t>
            </a:r>
            <a:r>
              <a:rPr sz="2378" spc="14" baseline="-10416" dirty="0">
                <a:latin typeface="LM Sans 8"/>
                <a:cs typeface="LM Sans 8"/>
              </a:rPr>
              <a:t>:</a:t>
            </a:r>
            <a:r>
              <a:rPr sz="2229" i="1" spc="14" baseline="-11111" dirty="0">
                <a:latin typeface="Arial"/>
                <a:cs typeface="Arial"/>
              </a:rPr>
              <a:t>k </a:t>
            </a:r>
            <a:r>
              <a:rPr sz="2180" spc="-10" dirty="0">
                <a:latin typeface="Arial Black"/>
                <a:cs typeface="Arial Black"/>
              </a:rPr>
              <a:t>) </a:t>
            </a:r>
            <a:r>
              <a:rPr sz="2180" spc="-188" dirty="0">
                <a:latin typeface="FreeSans"/>
                <a:cs typeface="FreeSans"/>
              </a:rPr>
              <a:t>∝ </a:t>
            </a:r>
            <a:r>
              <a:rPr sz="2180" spc="-149" dirty="0">
                <a:latin typeface="Arial"/>
                <a:cs typeface="Arial"/>
              </a:rPr>
              <a:t>η </a:t>
            </a:r>
            <a:r>
              <a:rPr sz="2180" spc="99" dirty="0">
                <a:latin typeface="FreeSans"/>
                <a:cs typeface="FreeSans"/>
              </a:rPr>
              <a:t>× </a:t>
            </a:r>
            <a:r>
              <a:rPr sz="1982" i="1" spc="20" dirty="0">
                <a:latin typeface="Arial"/>
                <a:cs typeface="Arial"/>
              </a:rPr>
              <a:t>p</a:t>
            </a:r>
            <a:r>
              <a:rPr sz="2180" spc="20" dirty="0">
                <a:latin typeface="Arial Black"/>
                <a:cs typeface="Arial Black"/>
              </a:rPr>
              <a:t>(</a:t>
            </a:r>
            <a:r>
              <a:rPr sz="1982" b="1" spc="20" dirty="0">
                <a:latin typeface="Arial"/>
                <a:cs typeface="Arial"/>
              </a:rPr>
              <a:t>Z</a:t>
            </a:r>
            <a:r>
              <a:rPr sz="2229" spc="30" baseline="-11111" dirty="0">
                <a:latin typeface="Arial"/>
                <a:cs typeface="Arial"/>
              </a:rPr>
              <a:t>1</a:t>
            </a:r>
            <a:r>
              <a:rPr sz="2378" spc="30" baseline="-10416" dirty="0">
                <a:latin typeface="LM Sans 8"/>
                <a:cs typeface="LM Sans 8"/>
              </a:rPr>
              <a:t>:</a:t>
            </a:r>
            <a:r>
              <a:rPr sz="2229" i="1" spc="30" baseline="-11111" dirty="0">
                <a:latin typeface="Arial"/>
                <a:cs typeface="Arial"/>
              </a:rPr>
              <a:t>k</a:t>
            </a:r>
            <a:r>
              <a:rPr sz="2229" i="1" spc="-489" baseline="-11111" dirty="0">
                <a:latin typeface="Arial"/>
                <a:cs typeface="Arial"/>
              </a:rPr>
              <a:t> </a:t>
            </a:r>
            <a:r>
              <a:rPr sz="2180" dirty="0">
                <a:latin typeface="FreeSans"/>
                <a:cs typeface="FreeSans"/>
              </a:rPr>
              <a:t>|</a:t>
            </a:r>
            <a:r>
              <a:rPr sz="1982" b="1" dirty="0">
                <a:latin typeface="Arial"/>
                <a:cs typeface="Arial"/>
              </a:rPr>
              <a:t>x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i="1" dirty="0">
                <a:latin typeface="Arial"/>
                <a:cs typeface="Arial"/>
              </a:rPr>
              <a:t>p</a:t>
            </a:r>
            <a:r>
              <a:rPr sz="2180" dirty="0">
                <a:latin typeface="Arial Black"/>
                <a:cs typeface="Arial Black"/>
              </a:rPr>
              <a:t>(</a:t>
            </a:r>
            <a:r>
              <a:rPr sz="1982" b="1" dirty="0">
                <a:latin typeface="Arial"/>
                <a:cs typeface="Arial"/>
              </a:rPr>
              <a:t>x</a:t>
            </a:r>
            <a:r>
              <a:rPr sz="218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  <a:p>
            <a:pPr marL="75503" marR="734894">
              <a:lnSpc>
                <a:spcPct val="110200"/>
              </a:lnSpc>
              <a:spcBef>
                <a:spcPts val="1209"/>
              </a:spcBef>
            </a:pPr>
            <a:r>
              <a:rPr sz="1982" spc="30" dirty="0">
                <a:latin typeface="Arial"/>
                <a:cs typeface="Arial"/>
              </a:rPr>
              <a:t>Then, the estimate </a:t>
            </a:r>
            <a:r>
              <a:rPr sz="1982" b="1" spc="-367" dirty="0">
                <a:latin typeface="Arial"/>
                <a:cs typeface="Arial"/>
              </a:rPr>
              <a:t>x</a:t>
            </a:r>
            <a:r>
              <a:rPr sz="3270" spc="-549" baseline="5050" dirty="0">
                <a:latin typeface="Arial Black"/>
                <a:cs typeface="Arial Black"/>
              </a:rPr>
              <a:t>ˆ </a:t>
            </a:r>
            <a:r>
              <a:rPr sz="1982" spc="20" dirty="0">
                <a:latin typeface="Arial"/>
                <a:cs typeface="Arial"/>
              </a:rPr>
              <a:t>is given </a:t>
            </a:r>
            <a:r>
              <a:rPr sz="1982" spc="10" dirty="0">
                <a:latin typeface="Arial"/>
                <a:cs typeface="Arial"/>
              </a:rPr>
              <a:t>by </a:t>
            </a:r>
            <a:r>
              <a:rPr sz="1982" spc="30" dirty="0">
                <a:latin typeface="Arial"/>
                <a:cs typeface="Arial"/>
              </a:rPr>
              <a:t>the </a:t>
            </a:r>
            <a:r>
              <a:rPr sz="1982" spc="20" dirty="0">
                <a:latin typeface="Arial"/>
                <a:cs typeface="Arial"/>
              </a:rPr>
              <a:t>value </a:t>
            </a:r>
            <a:r>
              <a:rPr sz="1982" spc="30" dirty="0">
                <a:latin typeface="Arial"/>
                <a:cs typeface="Arial"/>
              </a:rPr>
              <a:t>of </a:t>
            </a:r>
            <a:r>
              <a:rPr sz="1982" b="1" spc="40" dirty="0">
                <a:latin typeface="Arial"/>
                <a:cs typeface="Arial"/>
              </a:rPr>
              <a:t>x </a:t>
            </a:r>
            <a:r>
              <a:rPr sz="1982" spc="30" dirty="0">
                <a:latin typeface="Arial"/>
                <a:cs typeface="Arial"/>
              </a:rPr>
              <a:t>which maximizes the  posterior </a:t>
            </a:r>
            <a:r>
              <a:rPr sz="1982" spc="20" dirty="0">
                <a:latin typeface="Arial"/>
                <a:cs typeface="Arial"/>
              </a:rPr>
              <a:t>distribution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20" dirty="0"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7700" y="6079570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b="1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5969" y="5942071"/>
            <a:ext cx="2502855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2216006" algn="l"/>
              </a:tabLst>
            </a:pPr>
            <a:r>
              <a:rPr sz="1486" i="1" spc="10" dirty="0">
                <a:latin typeface="Arial"/>
                <a:cs typeface="Arial"/>
              </a:rPr>
              <a:t>MAP	</a:t>
            </a:r>
            <a:r>
              <a:rPr sz="1486" spc="-10" dirty="0">
                <a:latin typeface="Arial"/>
                <a:cs typeface="Arial"/>
              </a:rPr>
              <a:t>1</a:t>
            </a:r>
            <a:r>
              <a:rPr sz="1585" spc="-10" dirty="0">
                <a:latin typeface="LM Sans 8"/>
                <a:cs typeface="LM Sans 8"/>
              </a:rPr>
              <a:t>:</a:t>
            </a:r>
            <a:r>
              <a:rPr sz="1486" i="1" dirty="0">
                <a:latin typeface="Arial"/>
                <a:cs typeface="Arial"/>
              </a:rPr>
              <a:t>k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0955" y="5826931"/>
            <a:ext cx="3507018" cy="6938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85817" algn="l"/>
                <a:tab pos="2656439" algn="l"/>
              </a:tabLst>
            </a:pPr>
            <a:r>
              <a:rPr sz="1982" b="1" spc="-367" dirty="0">
                <a:latin typeface="Arial"/>
                <a:cs typeface="Arial"/>
              </a:rPr>
              <a:t>x</a:t>
            </a:r>
            <a:r>
              <a:rPr sz="3270" spc="-549" baseline="5050" dirty="0">
                <a:latin typeface="Arial Black"/>
                <a:cs typeface="Arial Black"/>
              </a:rPr>
              <a:t>ˆ	</a:t>
            </a:r>
            <a:r>
              <a:rPr sz="2180" spc="238" dirty="0">
                <a:latin typeface="Arial Black"/>
                <a:cs typeface="Arial Black"/>
              </a:rPr>
              <a:t>=</a:t>
            </a:r>
            <a:r>
              <a:rPr sz="2180" spc="-347" dirty="0">
                <a:latin typeface="Arial Black"/>
                <a:cs typeface="Arial Black"/>
              </a:rPr>
              <a:t> </a:t>
            </a:r>
            <a:r>
              <a:rPr sz="1982" spc="30" dirty="0">
                <a:latin typeface="Arial"/>
                <a:cs typeface="Arial"/>
              </a:rPr>
              <a:t>arg </a:t>
            </a:r>
            <a:r>
              <a:rPr sz="1982" spc="40" dirty="0">
                <a:latin typeface="Arial"/>
                <a:cs typeface="Arial"/>
              </a:rPr>
              <a:t>max</a:t>
            </a:r>
            <a:r>
              <a:rPr sz="1982" spc="-188" dirty="0">
                <a:latin typeface="Arial"/>
                <a:cs typeface="Arial"/>
              </a:rPr>
              <a:t> </a:t>
            </a:r>
            <a:r>
              <a:rPr sz="1982" i="1" spc="50" dirty="0">
                <a:latin typeface="Arial"/>
                <a:cs typeface="Arial"/>
              </a:rPr>
              <a:t>p</a:t>
            </a:r>
            <a:r>
              <a:rPr sz="2180" spc="50" dirty="0">
                <a:latin typeface="Arial Black"/>
                <a:cs typeface="Arial Black"/>
              </a:rPr>
              <a:t>(</a:t>
            </a:r>
            <a:r>
              <a:rPr sz="1982" b="1" spc="50" dirty="0">
                <a:latin typeface="Arial"/>
                <a:cs typeface="Arial"/>
              </a:rPr>
              <a:t>Z	</a:t>
            </a:r>
            <a:r>
              <a:rPr sz="2180" dirty="0">
                <a:latin typeface="FreeSans"/>
                <a:cs typeface="FreeSans"/>
              </a:rPr>
              <a:t>|</a:t>
            </a:r>
            <a:r>
              <a:rPr sz="1982" b="1" dirty="0">
                <a:latin typeface="Arial"/>
                <a:cs typeface="Arial"/>
              </a:rPr>
              <a:t>x</a:t>
            </a:r>
            <a:r>
              <a:rPr sz="2180" dirty="0">
                <a:latin typeface="Arial Black"/>
                <a:cs typeface="Arial Black"/>
              </a:rPr>
              <a:t>)</a:t>
            </a:r>
            <a:r>
              <a:rPr sz="1982" i="1" dirty="0">
                <a:latin typeface="Arial"/>
                <a:cs typeface="Arial"/>
              </a:rPr>
              <a:t>p</a:t>
            </a:r>
            <a:r>
              <a:rPr sz="2180" dirty="0">
                <a:latin typeface="Arial Black"/>
                <a:cs typeface="Arial Black"/>
              </a:rPr>
              <a:t>(</a:t>
            </a:r>
            <a:r>
              <a:rPr sz="1982" b="1" dirty="0">
                <a:latin typeface="Arial"/>
                <a:cs typeface="Arial"/>
              </a:rPr>
              <a:t>x</a:t>
            </a:r>
            <a:r>
              <a:rPr sz="2180" dirty="0">
                <a:latin typeface="Arial Black"/>
                <a:cs typeface="Arial Black"/>
              </a:rPr>
              <a:t>)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0591" y="3336492"/>
            <a:ext cx="715010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Désiré Sidibé</a:t>
            </a:r>
            <a:r>
              <a:rPr lang="en-IN" spc="130"/>
              <a:t> </a:t>
            </a:r>
            <a:r>
              <a:rPr lang="en-IN" spc="5"/>
              <a:t>(Le2i)</a:t>
            </a:r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5421425" y="6611765"/>
            <a:ext cx="1345175" cy="189339"/>
          </a:xfrm>
          <a:prstGeom prst="rect">
            <a:avLst/>
          </a:prstGeom>
        </p:spPr>
        <p:txBody>
          <a:bodyPr vert="horz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</a:pPr>
            <a:r>
              <a:rPr sz="1090" b="1" spc="2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Image -</a:t>
            </a:r>
            <a:r>
              <a:rPr sz="1090" b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0" b="1" spc="10" dirty="0">
                <a:solidFill>
                  <a:srgbClr val="FFFFFF"/>
                </a:solidFill>
                <a:latin typeface="Arial"/>
                <a:cs typeface="Arial"/>
              </a:rPr>
              <a:t>I2S</a:t>
            </a:r>
            <a:endParaRPr sz="109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3620617" y="3336492"/>
            <a:ext cx="498475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168"/>
              </a:spcBef>
            </a:pPr>
            <a:r>
              <a:rPr lang="en-IN" spc="5"/>
              <a:t>April 6th</a:t>
            </a:r>
            <a:r>
              <a:rPr lang="en-IN" spc="-40"/>
              <a:t> </a:t>
            </a:r>
            <a:r>
              <a:rPr lang="en-IN" spc="5"/>
              <a:t>2011</a:t>
            </a:r>
            <a:endParaRPr spc="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4192358" y="3336492"/>
            <a:ext cx="351789" cy="11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">
              <a:spcBef>
                <a:spcPts val="85"/>
              </a:spcBef>
            </a:pPr>
            <a:fld id="{81D60167-4931-47E6-BA6A-407CBD079E47}" type="slidenum">
              <a:rPr lang="en-IN" spc="5" smtClean="0"/>
              <a:pPr marL="78105">
                <a:spcBef>
                  <a:spcPts val="85"/>
                </a:spcBef>
              </a:pPr>
              <a:t>9</a:t>
            </a:fld>
            <a:r>
              <a:rPr lang="en-IN" spc="5"/>
              <a:t> /</a:t>
            </a:r>
            <a:r>
              <a:rPr lang="en-IN" spc="-55"/>
              <a:t> </a:t>
            </a:r>
            <a:r>
              <a:rPr lang="en-IN" spc="5"/>
              <a:t>110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3030</Words>
  <Application>Microsoft Office PowerPoint</Application>
  <PresentationFormat>Widescreen</PresentationFormat>
  <Paragraphs>545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</vt:lpstr>
      <vt:lpstr>Arial Black</vt:lpstr>
      <vt:lpstr>Calibri</vt:lpstr>
      <vt:lpstr>Calibri Light</vt:lpstr>
      <vt:lpstr>FreeSans</vt:lpstr>
      <vt:lpstr>LM Mono 10</vt:lpstr>
      <vt:lpstr>LM Sans 8</vt:lpstr>
      <vt:lpstr>Times New Roman</vt:lpstr>
      <vt:lpstr>Tuffy</vt:lpstr>
      <vt:lpstr>Office Theme</vt:lpstr>
      <vt:lpstr>PARTICLE FILTERS</vt:lpstr>
      <vt:lpstr>Outline</vt:lpstr>
      <vt:lpstr>PowerPoint Presentation</vt:lpstr>
      <vt:lpstr>Introduction</vt:lpstr>
      <vt:lpstr>Introduction</vt:lpstr>
      <vt:lpstr>Introduction</vt:lpstr>
      <vt:lpstr>Recall on Estimation Theory </vt:lpstr>
      <vt:lpstr>Introduction</vt:lpstr>
      <vt:lpstr>Introduction</vt:lpstr>
      <vt:lpstr>Introduction</vt:lpstr>
      <vt:lpstr>Introduction</vt:lpstr>
      <vt:lpstr>Outline</vt:lpstr>
      <vt:lpstr>What Is A Particle Filter ?</vt:lpstr>
      <vt:lpstr>What Is A Particle Filter ?</vt:lpstr>
      <vt:lpstr>Outline</vt:lpstr>
      <vt:lpstr>Applications in Computer Vision</vt:lpstr>
      <vt:lpstr>Applications in Computer Vision</vt:lpstr>
      <vt:lpstr>Applications in Computer Vision</vt:lpstr>
      <vt:lpstr>Applications in Computer Vision</vt:lpstr>
      <vt:lpstr>Applications in Computer Vision</vt:lpstr>
      <vt:lpstr>Applications in Computer Vision</vt:lpstr>
      <vt:lpstr>Particle Filters</vt:lpstr>
      <vt:lpstr>Particle Filters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FILTERS</dc:title>
  <dc:creator>GEETHA P</dc:creator>
  <cp:lastModifiedBy>Susila M</cp:lastModifiedBy>
  <cp:revision>7</cp:revision>
  <dcterms:created xsi:type="dcterms:W3CDTF">2021-10-07T06:56:17Z</dcterms:created>
  <dcterms:modified xsi:type="dcterms:W3CDTF">2022-10-12T08:03:37Z</dcterms:modified>
</cp:coreProperties>
</file>