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E32B-9F8B-45BF-B343-FC7A7F50BD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47417F-AEAF-4EAA-B000-6FB48107A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5D4D17-CE39-4989-9D0E-04AD736864A8}"/>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5" name="Footer Placeholder 4">
            <a:extLst>
              <a:ext uri="{FF2B5EF4-FFF2-40B4-BE49-F238E27FC236}">
                <a16:creationId xmlns:a16="http://schemas.microsoft.com/office/drawing/2014/main" id="{7EF7C851-88CC-4E25-86C4-4D6A6FE3E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7D34EB-A826-4B36-8342-67120D822EC4}"/>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83998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43F2-9A3D-45F7-A2D1-58E710D5B7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C3E1C8-EA7A-4344-8F00-6811836E7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3885B-476F-4BD0-983C-4496559FE6F3}"/>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5" name="Footer Placeholder 4">
            <a:extLst>
              <a:ext uri="{FF2B5EF4-FFF2-40B4-BE49-F238E27FC236}">
                <a16:creationId xmlns:a16="http://schemas.microsoft.com/office/drawing/2014/main" id="{96A246B5-06EA-4764-BAEC-ABE09379B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A0DF6-0280-4E22-9B68-1614D01ADBD5}"/>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150425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601BE-7174-4208-8A1E-ED5F878261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253A02-1A93-47CA-B3A6-111CCCEAA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A965D-A956-40F2-A63D-046F3F2D6314}"/>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5" name="Footer Placeholder 4">
            <a:extLst>
              <a:ext uri="{FF2B5EF4-FFF2-40B4-BE49-F238E27FC236}">
                <a16:creationId xmlns:a16="http://schemas.microsoft.com/office/drawing/2014/main" id="{B6D2DB59-25C9-4DC6-ACA0-D8442419E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0441B-4DAA-496A-AA5E-987F531FA717}"/>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176039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FB38-8325-4A6E-8E7E-40E4BB175B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0B6117-FC65-4A85-8E43-0A89B5EB72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82917-64C0-4BA8-AF52-AD72B2A69D37}"/>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5" name="Footer Placeholder 4">
            <a:extLst>
              <a:ext uri="{FF2B5EF4-FFF2-40B4-BE49-F238E27FC236}">
                <a16:creationId xmlns:a16="http://schemas.microsoft.com/office/drawing/2014/main" id="{9F8F92D3-C228-4211-B2D7-F92E8CE5A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DD9C8-825D-4C6E-A9F1-C84A1B63A8A3}"/>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66399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26E0-E4A3-44E7-98F4-9AC04D8CB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AA27A5-5F63-45E1-B61C-914118E0C8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B78FC8-020A-486C-8852-C95C64960784}"/>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5" name="Footer Placeholder 4">
            <a:extLst>
              <a:ext uri="{FF2B5EF4-FFF2-40B4-BE49-F238E27FC236}">
                <a16:creationId xmlns:a16="http://schemas.microsoft.com/office/drawing/2014/main" id="{919E9381-7F61-4BE6-BA5C-19481D84B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19EDC-EEF1-4964-8F56-BF2D8BD01311}"/>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112753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2586-53D5-489C-BF3F-8E0DA8D211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798FE5-A7C7-49F2-B451-AD4FFFF8A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17FB92-BA4C-4F2C-84D6-53E5E698C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96BD01-5A19-48D0-A944-5E0B4DC38400}"/>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6" name="Footer Placeholder 5">
            <a:extLst>
              <a:ext uri="{FF2B5EF4-FFF2-40B4-BE49-F238E27FC236}">
                <a16:creationId xmlns:a16="http://schemas.microsoft.com/office/drawing/2014/main" id="{6AB07AF1-B1F8-4CB0-B55F-9FB602DC7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863DE-8030-4BE0-BDFA-1F089DF6B3F9}"/>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325368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E7AA-0BE9-4B1C-AC03-263FC71099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C1550A-A665-4359-BE0E-70193824F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79BC5-02FA-445A-94A0-9DC2979C65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981C82-B880-419F-8F15-C5436CC1E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C5445-69C3-4BBE-857A-21724E07B4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1BEA33-F4AA-4FFC-AACF-3BEB75C47D70}"/>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8" name="Footer Placeholder 7">
            <a:extLst>
              <a:ext uri="{FF2B5EF4-FFF2-40B4-BE49-F238E27FC236}">
                <a16:creationId xmlns:a16="http://schemas.microsoft.com/office/drawing/2014/main" id="{AB982BFA-4261-48A7-8A1A-A6A8B0BA71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2260-53AC-4032-AA4D-FFD6A54FA824}"/>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205493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88BF-DEF8-4C45-8CA9-ADB2D75484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1594A5-A8FE-4BAB-8CAD-85957A80F578}"/>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4" name="Footer Placeholder 3">
            <a:extLst>
              <a:ext uri="{FF2B5EF4-FFF2-40B4-BE49-F238E27FC236}">
                <a16:creationId xmlns:a16="http://schemas.microsoft.com/office/drawing/2014/main" id="{F634F3EA-F3A2-43F1-ADCC-8141C6364F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68495C-41AD-4FBB-B2CB-1949EB0A3872}"/>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336403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9B3F2-3BFB-4090-B7E9-88C3963A0399}"/>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3" name="Footer Placeholder 2">
            <a:extLst>
              <a:ext uri="{FF2B5EF4-FFF2-40B4-BE49-F238E27FC236}">
                <a16:creationId xmlns:a16="http://schemas.microsoft.com/office/drawing/2014/main" id="{020E2FD7-EC10-4CBE-8681-40B9BBB3A0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D5D36F-397F-472B-9AAD-472EF628A8B5}"/>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386490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1071-33C5-494B-9287-C859FD0E9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D662A-3D03-47CA-ADAE-AAE381938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1D6643-8F47-4A41-8EC6-1936ABA04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F748B-F779-479C-8E6E-4D44FAD92784}"/>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6" name="Footer Placeholder 5">
            <a:extLst>
              <a:ext uri="{FF2B5EF4-FFF2-40B4-BE49-F238E27FC236}">
                <a16:creationId xmlns:a16="http://schemas.microsoft.com/office/drawing/2014/main" id="{E704BEBF-97E6-4136-9DAD-4A820EB9F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96BBC-7A06-4DA7-B141-D974FBEDE0D6}"/>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143772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D16-1873-445F-9BC1-EB1B7FAAA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177CD6-6C29-4FE7-9FE1-4E9443F54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E8E31D-6722-4A42-BFBB-526B78066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D2AA2-5EB3-48F7-8F3D-008F1DD5D48C}"/>
              </a:ext>
            </a:extLst>
          </p:cNvPr>
          <p:cNvSpPr>
            <a:spLocks noGrp="1"/>
          </p:cNvSpPr>
          <p:nvPr>
            <p:ph type="dt" sz="half" idx="10"/>
          </p:nvPr>
        </p:nvSpPr>
        <p:spPr/>
        <p:txBody>
          <a:bodyPr/>
          <a:lstStyle/>
          <a:p>
            <a:fld id="{F96224E1-471F-4775-BD5F-81B3290C64FC}" type="datetimeFigureOut">
              <a:rPr lang="en-IN" smtClean="0"/>
              <a:t>11-10-2022</a:t>
            </a:fld>
            <a:endParaRPr lang="en-IN"/>
          </a:p>
        </p:txBody>
      </p:sp>
      <p:sp>
        <p:nvSpPr>
          <p:cNvPr id="6" name="Footer Placeholder 5">
            <a:extLst>
              <a:ext uri="{FF2B5EF4-FFF2-40B4-BE49-F238E27FC236}">
                <a16:creationId xmlns:a16="http://schemas.microsoft.com/office/drawing/2014/main" id="{23564FC5-3023-4CFB-8FCC-3204DEB690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CC068-92C6-438B-97E1-ED295F3E7ABA}"/>
              </a:ext>
            </a:extLst>
          </p:cNvPr>
          <p:cNvSpPr>
            <a:spLocks noGrp="1"/>
          </p:cNvSpPr>
          <p:nvPr>
            <p:ph type="sldNum" sz="quarter" idx="12"/>
          </p:nvPr>
        </p:nvSpPr>
        <p:spPr/>
        <p:txBody>
          <a:bodyPr/>
          <a:lstStyle/>
          <a:p>
            <a:fld id="{EBC9FC56-FB90-4565-859B-388E1612581A}" type="slidenum">
              <a:rPr lang="en-IN" smtClean="0"/>
              <a:t>‹#›</a:t>
            </a:fld>
            <a:endParaRPr lang="en-IN"/>
          </a:p>
        </p:txBody>
      </p:sp>
    </p:spTree>
    <p:extLst>
      <p:ext uri="{BB962C8B-B14F-4D97-AF65-F5344CB8AC3E}">
        <p14:creationId xmlns:p14="http://schemas.microsoft.com/office/powerpoint/2010/main" val="220051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9AFDC-58BE-4854-ACAE-56DF9C153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570CDC-8767-4F7A-AC46-AF299AFAB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05B52-8761-4CC1-A7AE-268ECA995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224E1-471F-4775-BD5F-81B3290C64FC}" type="datetimeFigureOut">
              <a:rPr lang="en-IN" smtClean="0"/>
              <a:t>11-10-2022</a:t>
            </a:fld>
            <a:endParaRPr lang="en-IN"/>
          </a:p>
        </p:txBody>
      </p:sp>
      <p:sp>
        <p:nvSpPr>
          <p:cNvPr id="5" name="Footer Placeholder 4">
            <a:extLst>
              <a:ext uri="{FF2B5EF4-FFF2-40B4-BE49-F238E27FC236}">
                <a16:creationId xmlns:a16="http://schemas.microsoft.com/office/drawing/2014/main" id="{9D4A6315-E8F1-4B0B-9DC4-A4FDAC581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DE275A-751B-4E13-A8FA-CEA24BE55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9FC56-FB90-4565-859B-388E1612581A}" type="slidenum">
              <a:rPr lang="en-IN" smtClean="0"/>
              <a:t>‹#›</a:t>
            </a:fld>
            <a:endParaRPr lang="en-IN"/>
          </a:p>
        </p:txBody>
      </p:sp>
    </p:spTree>
    <p:extLst>
      <p:ext uri="{BB962C8B-B14F-4D97-AF65-F5344CB8AC3E}">
        <p14:creationId xmlns:p14="http://schemas.microsoft.com/office/powerpoint/2010/main" val="338280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C980-B5C5-4D84-886B-0A220DDA9AE2}"/>
              </a:ext>
            </a:extLst>
          </p:cNvPr>
          <p:cNvSpPr>
            <a:spLocks noGrp="1"/>
          </p:cNvSpPr>
          <p:nvPr>
            <p:ph type="ctrTitle"/>
          </p:nvPr>
        </p:nvSpPr>
        <p:spPr/>
        <p:txBody>
          <a:bodyPr/>
          <a:lstStyle/>
          <a:p>
            <a:r>
              <a:rPr lang="en-US" dirty="0"/>
              <a:t>Combining views from multiple cameras</a:t>
            </a:r>
            <a:endParaRPr lang="en-IN" dirty="0"/>
          </a:p>
        </p:txBody>
      </p:sp>
      <p:sp>
        <p:nvSpPr>
          <p:cNvPr id="3" name="Subtitle 2">
            <a:extLst>
              <a:ext uri="{FF2B5EF4-FFF2-40B4-BE49-F238E27FC236}">
                <a16:creationId xmlns:a16="http://schemas.microsoft.com/office/drawing/2014/main" id="{B77A41BE-BB8B-453F-AFD1-5A9F1373826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51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757D-8F63-4F92-B8D2-54DAF9AD0F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A7E89E-0250-4D36-9153-B5F657CBE774}"/>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This is so for two reasons: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(1) a person seen in two disparate views may have an altogether different appearance, e.g. the face may be visible in one and the back of the head in the other; or the back of a shirt may have a different design or color from the front;</a:t>
            </a:r>
          </a:p>
          <a:p>
            <a:pPr algn="l"/>
            <a:r>
              <a:rPr kumimoji="0" lang="en-US" b="0" i="0" u="none" strike="noStrike" kern="1200" cap="none" spc="0" normalizeH="0" baseline="0" noProof="0" dirty="0">
                <a:ln>
                  <a:noFill/>
                </a:ln>
                <a:solidFill>
                  <a:srgbClr val="000000"/>
                </a:solidFill>
                <a:effectLst/>
                <a:uLnTx/>
                <a:uFillTx/>
                <a:ea typeface="+mn-ea"/>
                <a:cs typeface="+mn-cs"/>
              </a:rPr>
              <a:t> (2) the illumination may be quite different for each of the views</a:t>
            </a:r>
            <a:r>
              <a:rPr lang="en-US" b="0" i="0" u="none" strike="noStrike" baseline="0" dirty="0"/>
              <a:t>and this will make it even more difficult to confirm the person’s identity from the other camera.</a:t>
            </a:r>
            <a:endParaRPr kumimoji="0" lang="en-US" b="0" i="0" u="none" strike="noStrike" kern="1200" cap="none" spc="0" normalizeH="0" baseline="0" noProof="0" dirty="0">
              <a:ln>
                <a:noFill/>
              </a:ln>
              <a:solidFill>
                <a:srgbClr val="000000"/>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b="0" i="0" u="none" strike="noStrike" kern="1200" cap="none" spc="0" normalizeH="0" baseline="0" noProof="0" dirty="0">
              <a:ln>
                <a:noFill/>
              </a:ln>
              <a:solidFill>
                <a:prstClr val="black"/>
              </a:solidFill>
              <a:effectLst/>
              <a:uLnTx/>
              <a:uFillTx/>
              <a:ea typeface="+mn-ea"/>
              <a:cs typeface="+mn-cs"/>
            </a:endParaRPr>
          </a:p>
          <a:p>
            <a:endParaRPr lang="en-IN" dirty="0"/>
          </a:p>
        </p:txBody>
      </p:sp>
    </p:spTree>
    <p:extLst>
      <p:ext uri="{BB962C8B-B14F-4D97-AF65-F5344CB8AC3E}">
        <p14:creationId xmlns:p14="http://schemas.microsoft.com/office/powerpoint/2010/main" val="34236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69B-DCB0-42DE-82F8-DACCFCD912DD}"/>
              </a:ext>
            </a:extLst>
          </p:cNvPr>
          <p:cNvSpPr>
            <a:spLocks noGrp="1"/>
          </p:cNvSpPr>
          <p:nvPr>
            <p:ph type="title"/>
          </p:nvPr>
        </p:nvSpPr>
        <p:spPr/>
        <p:txBody>
          <a:bodyPr/>
          <a:lstStyle/>
          <a:p>
            <a:r>
              <a:rPr lang="en-US" sz="4400" b="0" i="0" u="none" strike="noStrike" baseline="0" dirty="0">
                <a:latin typeface="AdvTgb"/>
              </a:rPr>
              <a:t>The Case of Nonoverlapping Fields of View</a:t>
            </a:r>
            <a:endParaRPr lang="en-IN" dirty="0"/>
          </a:p>
        </p:txBody>
      </p:sp>
      <p:sp>
        <p:nvSpPr>
          <p:cNvPr id="3" name="Content Placeholder 2">
            <a:extLst>
              <a:ext uri="{FF2B5EF4-FFF2-40B4-BE49-F238E27FC236}">
                <a16:creationId xmlns:a16="http://schemas.microsoft.com/office/drawing/2014/main" id="{12AF2012-B86B-4799-9275-25CAAF5D2789}"/>
              </a:ext>
            </a:extLst>
          </p:cNvPr>
          <p:cNvSpPr>
            <a:spLocks noGrp="1"/>
          </p:cNvSpPr>
          <p:nvPr>
            <p:ph idx="1"/>
          </p:nvPr>
        </p:nvSpPr>
        <p:spPr/>
        <p:txBody>
          <a:bodyPr>
            <a:normAutofit lnSpcReduction="10000"/>
          </a:bodyPr>
          <a:lstStyle/>
          <a:p>
            <a:pPr marL="0" indent="0" algn="l">
              <a:buNone/>
            </a:pPr>
            <a:r>
              <a:rPr lang="en-US" sz="2800" b="1" i="1" u="none" strike="noStrike" baseline="0" dirty="0">
                <a:latin typeface="AdvP6F00"/>
              </a:rPr>
              <a:t>Next we move on to the case of nonoverlapping fields of view. </a:t>
            </a:r>
          </a:p>
          <a:p>
            <a:pPr algn="l"/>
            <a:r>
              <a:rPr lang="en-US" sz="2800" b="0" i="0" u="none" strike="noStrike" baseline="0" dirty="0">
                <a:latin typeface="AdvP6F00"/>
              </a:rPr>
              <a:t>Here there seems to be no basis for </a:t>
            </a:r>
            <a:r>
              <a:rPr lang="en-US" sz="2800" b="0" i="0" u="none" strike="noStrike" baseline="0" dirty="0" err="1">
                <a:latin typeface="AdvP6F00"/>
              </a:rPr>
              <a:t>homographies</a:t>
            </a:r>
            <a:r>
              <a:rPr lang="en-US" sz="2800" b="0" i="0" u="none" strike="noStrike" baseline="0" dirty="0">
                <a:latin typeface="AdvP6F00"/>
              </a:rPr>
              <a:t> or for reliable camera handoff. </a:t>
            </a:r>
          </a:p>
          <a:p>
            <a:pPr algn="l"/>
            <a:r>
              <a:rPr lang="en-US" sz="2800" b="0" i="0" u="none" strike="noStrike" baseline="0" dirty="0">
                <a:latin typeface="AdvP6F00"/>
              </a:rPr>
              <a:t>However, some degree of similarity in appearance will still be detectable between views in addition, there will be strong correlations between the time of leaving one FOV and arriving in another. </a:t>
            </a:r>
          </a:p>
          <a:p>
            <a:pPr algn="l"/>
            <a:r>
              <a:rPr lang="en-US" sz="2800" b="0" i="0" u="none" strike="noStrike" baseline="0" dirty="0">
                <a:latin typeface="AdvP6F00"/>
              </a:rPr>
              <a:t>The situation will often be helped if there is some restriction of access, such as would occur if there is a single adjoining door. (On a motorway, there is anyway such a restriction, and temporal correlations can be strong.)</a:t>
            </a:r>
            <a:endParaRPr lang="en-IN" dirty="0"/>
          </a:p>
        </p:txBody>
      </p:sp>
    </p:spTree>
    <p:extLst>
      <p:ext uri="{BB962C8B-B14F-4D97-AF65-F5344CB8AC3E}">
        <p14:creationId xmlns:p14="http://schemas.microsoft.com/office/powerpoint/2010/main" val="151016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3158-455B-49CE-A9B3-CCAF251FA5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589E9B-7AE1-4FE0-90B9-8A2FABAC83CA}"/>
              </a:ext>
            </a:extLst>
          </p:cNvPr>
          <p:cNvSpPr>
            <a:spLocks noGrp="1"/>
          </p:cNvSpPr>
          <p:nvPr>
            <p:ph idx="1"/>
          </p:nvPr>
        </p:nvSpPr>
        <p:spPr/>
        <p:txBody>
          <a:bodyPr>
            <a:normAutofit/>
          </a:bodyPr>
          <a:lstStyle/>
          <a:p>
            <a:pPr marL="0" indent="0" algn="l">
              <a:buNone/>
            </a:pPr>
            <a:endParaRPr lang="en-US" sz="2800" b="0" i="0" u="none" strike="noStrike" baseline="0" dirty="0">
              <a:latin typeface="AdvP6F00"/>
            </a:endParaRPr>
          </a:p>
          <a:p>
            <a:pPr algn="just"/>
            <a:r>
              <a:rPr lang="en-US" sz="2800" b="0" i="0" u="none" strike="noStrike" baseline="0" dirty="0">
                <a:latin typeface="AdvP6F00"/>
              </a:rPr>
              <a:t>how to relate the camera calibration matrices when overlapping views are not available. While this seems intrinsically impossible because no common image points can be found and hence no equations can be obtained linking the parameters</a:t>
            </a:r>
          </a:p>
          <a:p>
            <a:pPr algn="just"/>
            <a:r>
              <a:rPr lang="en-US" sz="2800" b="0" i="0" u="none" strike="noStrike" baseline="0" dirty="0">
                <a:latin typeface="AdvP6F00"/>
              </a:rPr>
              <a:t> They have found that if velocities are assumed to be more or less constant across the intervening space, this provides the continuity needed to permit enough equations to be found.</a:t>
            </a:r>
            <a:endParaRPr lang="en-IN" dirty="0"/>
          </a:p>
        </p:txBody>
      </p:sp>
    </p:spTree>
    <p:extLst>
      <p:ext uri="{BB962C8B-B14F-4D97-AF65-F5344CB8AC3E}">
        <p14:creationId xmlns:p14="http://schemas.microsoft.com/office/powerpoint/2010/main" val="304207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5A952C-6644-11D2-01AC-4906713FB530}"/>
              </a:ext>
            </a:extLst>
          </p:cNvPr>
          <p:cNvPicPr>
            <a:picLocks noChangeAspect="1"/>
          </p:cNvPicPr>
          <p:nvPr/>
        </p:nvPicPr>
        <p:blipFill>
          <a:blip r:embed="rId2"/>
          <a:stretch>
            <a:fillRect/>
          </a:stretch>
        </p:blipFill>
        <p:spPr>
          <a:xfrm>
            <a:off x="253274" y="184532"/>
            <a:ext cx="4037150" cy="6488935"/>
          </a:xfrm>
          <a:prstGeom prst="rect">
            <a:avLst/>
          </a:prstGeom>
        </p:spPr>
      </p:pic>
      <p:pic>
        <p:nvPicPr>
          <p:cNvPr id="7" name="Picture 6">
            <a:extLst>
              <a:ext uri="{FF2B5EF4-FFF2-40B4-BE49-F238E27FC236}">
                <a16:creationId xmlns:a16="http://schemas.microsoft.com/office/drawing/2014/main" id="{435B45F2-C685-F9A4-CC4A-40EA421FF5E6}"/>
              </a:ext>
            </a:extLst>
          </p:cNvPr>
          <p:cNvPicPr>
            <a:picLocks noChangeAspect="1"/>
          </p:cNvPicPr>
          <p:nvPr/>
        </p:nvPicPr>
        <p:blipFill>
          <a:blip r:embed="rId3"/>
          <a:stretch>
            <a:fillRect/>
          </a:stretch>
        </p:blipFill>
        <p:spPr>
          <a:xfrm>
            <a:off x="4960641" y="388344"/>
            <a:ext cx="5881874" cy="2900650"/>
          </a:xfrm>
          <a:prstGeom prst="rect">
            <a:avLst/>
          </a:prstGeom>
        </p:spPr>
      </p:pic>
      <p:pic>
        <p:nvPicPr>
          <p:cNvPr id="8" name="Picture 7">
            <a:extLst>
              <a:ext uri="{FF2B5EF4-FFF2-40B4-BE49-F238E27FC236}">
                <a16:creationId xmlns:a16="http://schemas.microsoft.com/office/drawing/2014/main" id="{9833F714-0BCB-C03F-E45A-6554AF9D046A}"/>
              </a:ext>
            </a:extLst>
          </p:cNvPr>
          <p:cNvPicPr>
            <a:picLocks noChangeAspect="1"/>
          </p:cNvPicPr>
          <p:nvPr/>
        </p:nvPicPr>
        <p:blipFill>
          <a:blip r:embed="rId4"/>
          <a:stretch>
            <a:fillRect/>
          </a:stretch>
        </p:blipFill>
        <p:spPr>
          <a:xfrm>
            <a:off x="6096000" y="3772817"/>
            <a:ext cx="5476227" cy="2900650"/>
          </a:xfrm>
          <a:prstGeom prst="rect">
            <a:avLst/>
          </a:prstGeom>
        </p:spPr>
      </p:pic>
    </p:spTree>
    <p:extLst>
      <p:ext uri="{BB962C8B-B14F-4D97-AF65-F5344CB8AC3E}">
        <p14:creationId xmlns:p14="http://schemas.microsoft.com/office/powerpoint/2010/main" val="9594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CFD9-5C0E-4167-8587-737D627350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93FBC0-1C7D-4F70-8422-9FB2417AF62A}"/>
              </a:ext>
            </a:extLst>
          </p:cNvPr>
          <p:cNvSpPr>
            <a:spLocks noGrp="1"/>
          </p:cNvSpPr>
          <p:nvPr>
            <p:ph idx="1"/>
          </p:nvPr>
        </p:nvSpPr>
        <p:spPr/>
        <p:txBody>
          <a:bodyPr>
            <a:normAutofit/>
          </a:bodyPr>
          <a:lstStyle/>
          <a:p>
            <a:pPr algn="l"/>
            <a:r>
              <a:rPr lang="en-US" b="0" i="0" u="none" strike="noStrike" baseline="0" dirty="0">
                <a:latin typeface="+mj-lt"/>
              </a:rPr>
              <a:t>Over the past decade or so there has been a surge of interest in multi-camera surveillance systems. </a:t>
            </a:r>
          </a:p>
          <a:p>
            <a:pPr algn="l"/>
            <a:r>
              <a:rPr lang="en-US" b="0" i="0" u="none" strike="noStrike" baseline="0" dirty="0">
                <a:latin typeface="+mj-lt"/>
              </a:rPr>
              <a:t>Multiple cameras are clearly necessary if, e.g. long stretches of motorway are to be monitored, or if pedestrians are to be tracked around cities or shopping precincts.</a:t>
            </a:r>
          </a:p>
          <a:p>
            <a:pPr algn="l"/>
            <a:r>
              <a:rPr lang="en-US" b="0" i="0" u="none" strike="noStrike" baseline="0" dirty="0">
                <a:latin typeface="+mj-lt"/>
              </a:rPr>
              <a:t>The field of view (FOV) of a single camera is quite restricted and the resolution available for viewing in the distance will almost certainly be inadequate for detailed observation.</a:t>
            </a:r>
          </a:p>
          <a:p>
            <a:pPr algn="l"/>
            <a:r>
              <a:rPr lang="en-US" b="0" i="0" u="none" strike="noStrike" baseline="0" dirty="0">
                <a:latin typeface="+mj-lt"/>
              </a:rPr>
              <a:t>Another reason for the use of several cameras is that of viewing in stereo and obtaining sufficient depth information.</a:t>
            </a:r>
            <a:endParaRPr lang="en-IN" dirty="0">
              <a:latin typeface="+mj-lt"/>
            </a:endParaRPr>
          </a:p>
        </p:txBody>
      </p:sp>
    </p:spTree>
    <p:extLst>
      <p:ext uri="{BB962C8B-B14F-4D97-AF65-F5344CB8AC3E}">
        <p14:creationId xmlns:p14="http://schemas.microsoft.com/office/powerpoint/2010/main" val="391669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8D66-1C13-4BE3-8388-32FA8E327E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FA673-8584-4B70-B8B0-51A206E2F2FB}"/>
              </a:ext>
            </a:extLst>
          </p:cNvPr>
          <p:cNvSpPr>
            <a:spLocks noGrp="1"/>
          </p:cNvSpPr>
          <p:nvPr>
            <p:ph idx="1"/>
          </p:nvPr>
        </p:nvSpPr>
        <p:spPr/>
        <p:txBody>
          <a:bodyPr>
            <a:normAutofit fontScale="92500"/>
          </a:bodyPr>
          <a:lstStyle/>
          <a:p>
            <a:pPr algn="l"/>
            <a:r>
              <a:rPr lang="en-US" b="0" i="0" u="none" strike="noStrike" baseline="0" dirty="0">
                <a:latin typeface="+mj-lt"/>
              </a:rPr>
              <a:t>A further reason is that pedestrians in a precinct will frequently be partially or wholly occluded by architectural features such as statues or other pedestrians, but the chance of missing a pedestrian will be much less if the scene is viewed by multiple cameras; this sort of situation will also apply on roads, where many other possibilities for occlusion exist.</a:t>
            </a:r>
          </a:p>
          <a:p>
            <a:pPr algn="l"/>
            <a:r>
              <a:rPr lang="en-US" b="0" i="0" u="none" strike="noStrike" baseline="0" dirty="0">
                <a:latin typeface="+mj-lt"/>
              </a:rPr>
              <a:t>On roads, cameras are often mounted on overhead gantries, and maintaining observation over long distances will require many cameras. </a:t>
            </a:r>
          </a:p>
          <a:p>
            <a:pPr algn="l"/>
            <a:r>
              <a:rPr lang="en-US" b="0" i="0" u="none" strike="noStrike" baseline="0" dirty="0">
                <a:latin typeface="+mj-lt"/>
              </a:rPr>
              <a:t>This raises the question of whether the observation should be unbroken, i.e. whether the cameras will have overlapping, contiguous, or nonoverlapping views.</a:t>
            </a:r>
            <a:endParaRPr lang="en-IN" dirty="0"/>
          </a:p>
        </p:txBody>
      </p:sp>
    </p:spTree>
    <p:extLst>
      <p:ext uri="{BB962C8B-B14F-4D97-AF65-F5344CB8AC3E}">
        <p14:creationId xmlns:p14="http://schemas.microsoft.com/office/powerpoint/2010/main" val="415473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A8AF-661B-42F7-802C-087B2A438A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53C1ECD-4290-450E-9970-C4F4A42755C6}"/>
              </a:ext>
            </a:extLst>
          </p:cNvPr>
          <p:cNvSpPr>
            <a:spLocks noGrp="1"/>
          </p:cNvSpPr>
          <p:nvPr>
            <p:ph idx="1"/>
          </p:nvPr>
        </p:nvSpPr>
        <p:spPr/>
        <p:txBody>
          <a:bodyPr>
            <a:noAutofit/>
          </a:bodyPr>
          <a:lstStyle/>
          <a:p>
            <a:pPr algn="l"/>
            <a:r>
              <a:rPr lang="en-IN" b="0" i="0" u="none" strike="noStrike" baseline="0" dirty="0">
                <a:latin typeface="+mj-lt"/>
              </a:rPr>
              <a:t>On motorways, cameras </a:t>
            </a:r>
            <a:r>
              <a:rPr lang="en-US" b="0" i="0" u="none" strike="noStrike" baseline="0" dirty="0">
                <a:latin typeface="+mj-lt"/>
              </a:rPr>
              <a:t>may be separated by several miles, and can usefully be sited at junctions, so it will be possible to keep track of all vehicles without too much expense, though breakdowns at intermediate locations may not be observed. </a:t>
            </a:r>
          </a:p>
          <a:p>
            <a:pPr algn="l"/>
            <a:r>
              <a:rPr lang="en-US" b="0" i="0" u="none" strike="noStrike" baseline="0" dirty="0">
                <a:latin typeface="+mj-lt"/>
              </a:rPr>
              <a:t>On the other hand, in a shopping precinct, if pedestrians are to be monitored closely enough for attacks or terrorist activities to be detected, contiguous, or overlapping views will be mandatory. </a:t>
            </a:r>
          </a:p>
          <a:p>
            <a:pPr algn="l"/>
            <a:r>
              <a:rPr lang="en-US" b="0" i="0" u="none" strike="noStrike" baseline="0" dirty="0">
                <a:latin typeface="+mj-lt"/>
              </a:rPr>
              <a:t>In fact, there will be a problem in ensuring that all pedestrians are positively identified as they progress from one FOV to the next: to facilitate this, and for ease of setting up the system, overlapping views are normally required.</a:t>
            </a:r>
            <a:endParaRPr lang="en-IN" dirty="0">
              <a:latin typeface="+mj-lt"/>
            </a:endParaRPr>
          </a:p>
        </p:txBody>
      </p:sp>
    </p:spTree>
    <p:extLst>
      <p:ext uri="{BB962C8B-B14F-4D97-AF65-F5344CB8AC3E}">
        <p14:creationId xmlns:p14="http://schemas.microsoft.com/office/powerpoint/2010/main" val="7945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269A-F047-492E-A287-CF1F0086849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3758E04-782B-4BD3-9694-E9F8B5D8AA61}"/>
              </a:ext>
            </a:extLst>
          </p:cNvPr>
          <p:cNvPicPr>
            <a:picLocks noGrp="1" noChangeAspect="1"/>
          </p:cNvPicPr>
          <p:nvPr>
            <p:ph idx="1"/>
          </p:nvPr>
        </p:nvPicPr>
        <p:blipFill>
          <a:blip r:embed="rId2"/>
          <a:stretch>
            <a:fillRect/>
          </a:stretch>
        </p:blipFill>
        <p:spPr>
          <a:xfrm>
            <a:off x="1133476" y="1600200"/>
            <a:ext cx="9953624" cy="4892675"/>
          </a:xfrm>
        </p:spPr>
      </p:pic>
    </p:spTree>
    <p:extLst>
      <p:ext uri="{BB962C8B-B14F-4D97-AF65-F5344CB8AC3E}">
        <p14:creationId xmlns:p14="http://schemas.microsoft.com/office/powerpoint/2010/main" val="69710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9715-A636-4A83-9BC3-F1F76DA74FC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E2F9FD4-E814-4B2F-B534-3A13D2F2F4EA}"/>
              </a:ext>
            </a:extLst>
          </p:cNvPr>
          <p:cNvPicPr>
            <a:picLocks noGrp="1" noChangeAspect="1"/>
          </p:cNvPicPr>
          <p:nvPr>
            <p:ph idx="1"/>
          </p:nvPr>
        </p:nvPicPr>
        <p:blipFill>
          <a:blip r:embed="rId2"/>
          <a:stretch>
            <a:fillRect/>
          </a:stretch>
        </p:blipFill>
        <p:spPr>
          <a:xfrm>
            <a:off x="838200" y="1690688"/>
            <a:ext cx="10515600" cy="4910137"/>
          </a:xfrm>
        </p:spPr>
      </p:pic>
    </p:spTree>
    <p:extLst>
      <p:ext uri="{BB962C8B-B14F-4D97-AF65-F5344CB8AC3E}">
        <p14:creationId xmlns:p14="http://schemas.microsoft.com/office/powerpoint/2010/main" val="204022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0059-7E23-4847-8868-BEE6A9F985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B305F5-09FC-411B-AED4-7D31B5AEF7EC}"/>
              </a:ext>
            </a:extLst>
          </p:cNvPr>
          <p:cNvSpPr>
            <a:spLocks noGrp="1"/>
          </p:cNvSpPr>
          <p:nvPr>
            <p:ph idx="1"/>
          </p:nvPr>
        </p:nvSpPr>
        <p:spPr/>
        <p:txBody>
          <a:bodyPr>
            <a:normAutofit/>
          </a:bodyPr>
          <a:lstStyle/>
          <a:p>
            <a:pPr algn="l"/>
            <a:r>
              <a:rPr lang="en-US" sz="2800" b="0" i="0" u="none" strike="noStrike" baseline="0" dirty="0">
                <a:latin typeface="AdvP6F00"/>
              </a:rPr>
              <a:t>Next we consider the layout of a multi-camera system. </a:t>
            </a:r>
          </a:p>
          <a:p>
            <a:pPr algn="l"/>
            <a:r>
              <a:rPr lang="en-US" sz="2800" b="0" i="0" u="none" strike="noStrike" baseline="0" dirty="0">
                <a:latin typeface="AdvP6F00"/>
              </a:rPr>
              <a:t>To do this we must examine the area of the ground plane that lies within the FOV of the camera.</a:t>
            </a:r>
          </a:p>
          <a:p>
            <a:pPr algn="l"/>
            <a:r>
              <a:rPr lang="en-US" sz="2800" b="0" i="0" u="none" strike="noStrike" baseline="0" dirty="0">
                <a:latin typeface="AdvP6F00"/>
              </a:rPr>
              <a:t>First, note that the optical axis of the camera passes through the center of the image plane and that the latter has a rectangular shape given by the minimum and maximum values of </a:t>
            </a:r>
            <a:r>
              <a:rPr lang="en-US" sz="2800" b="0" i="0" u="none" strike="noStrike" baseline="0" dirty="0">
                <a:latin typeface="AdvP6F0B"/>
              </a:rPr>
              <a:t>x </a:t>
            </a:r>
            <a:r>
              <a:rPr lang="en-US" sz="2800" b="0" i="0" u="none" strike="noStrike" baseline="0" dirty="0">
                <a:latin typeface="AdvP6F00"/>
              </a:rPr>
              <a:t>and </a:t>
            </a:r>
            <a:r>
              <a:rPr lang="en-US" sz="2800" b="0" i="0" u="none" strike="noStrike" baseline="0" dirty="0">
                <a:latin typeface="AdvP6F0B"/>
              </a:rPr>
              <a:t>y</a:t>
            </a:r>
            <a:r>
              <a:rPr lang="en-US" sz="2800" b="0" i="0" u="none" strike="noStrike" baseline="0" dirty="0">
                <a:latin typeface="AdvP6F00"/>
              </a:rPr>
              <a:t>, </a:t>
            </a:r>
            <a:r>
              <a:rPr lang="en-US" sz="2800" b="0" i="0" u="none" strike="noStrike" baseline="0" dirty="0">
                <a:latin typeface="AdvOT410c0b94"/>
              </a:rPr>
              <a:t>6</a:t>
            </a:r>
            <a:r>
              <a:rPr lang="en-US" sz="2800" b="0" i="0" u="none" strike="noStrike" baseline="0" dirty="0">
                <a:latin typeface="AdvP6F0B"/>
              </a:rPr>
              <a:t>x</a:t>
            </a:r>
            <a:r>
              <a:rPr lang="en-US" sz="800" b="0" i="0" u="none" strike="noStrike" baseline="0" dirty="0">
                <a:latin typeface="AdvP6F00"/>
              </a:rPr>
              <a:t>m </a:t>
            </a:r>
            <a:r>
              <a:rPr lang="en-US" sz="2800" b="0" i="0" u="none" strike="noStrike" baseline="0" dirty="0">
                <a:latin typeface="AdvP6F00"/>
              </a:rPr>
              <a:t>and </a:t>
            </a:r>
            <a:r>
              <a:rPr lang="en-US" sz="2800" b="0" i="0" u="none" strike="noStrike" baseline="0" dirty="0">
                <a:latin typeface="AdvOT410c0b94"/>
              </a:rPr>
              <a:t>6</a:t>
            </a:r>
            <a:r>
              <a:rPr lang="en-US" sz="2800" b="0" i="0" u="none" strike="noStrike" baseline="0" dirty="0">
                <a:latin typeface="AdvP6F0B"/>
              </a:rPr>
              <a:t>y</a:t>
            </a:r>
            <a:r>
              <a:rPr lang="en-US" sz="800" b="0" i="0" u="none" strike="noStrike" baseline="0" dirty="0">
                <a:latin typeface="AdvP6F00"/>
              </a:rPr>
              <a:t>m</a:t>
            </a:r>
            <a:r>
              <a:rPr lang="en-US" sz="2800" b="0" i="0" u="none" strike="noStrike" baseline="0" dirty="0">
                <a:latin typeface="AdvP6F00"/>
              </a:rPr>
              <a:t>. The FOV is therefore limited by four planes, at horizontal and vertical angles </a:t>
            </a:r>
            <a:r>
              <a:rPr lang="en-US" sz="2800" b="0" i="0" u="none" strike="noStrike" baseline="0" dirty="0">
                <a:latin typeface="AdvOT410c0b94"/>
              </a:rPr>
              <a:t>6</a:t>
            </a:r>
            <a:r>
              <a:rPr lang="en-US" sz="2800" b="0" i="0" u="none" strike="noStrike" baseline="0" dirty="0">
                <a:latin typeface="AdvEucSymb-i"/>
              </a:rPr>
              <a:t>α </a:t>
            </a:r>
            <a:r>
              <a:rPr lang="en-US" sz="2800" b="0" i="0" u="none" strike="noStrike" baseline="0" dirty="0">
                <a:latin typeface="AdvP6F00"/>
              </a:rPr>
              <a:t>and </a:t>
            </a:r>
            <a:r>
              <a:rPr lang="en-US" sz="2800" b="0" i="0" u="none" strike="noStrike" baseline="0" dirty="0">
                <a:latin typeface="AdvOT410c0b94"/>
              </a:rPr>
              <a:t>6</a:t>
            </a:r>
            <a:r>
              <a:rPr lang="en-US" sz="2800" b="0" i="0" u="none" strike="noStrike" baseline="0" dirty="0">
                <a:latin typeface="AdvEucSymb-i"/>
              </a:rPr>
              <a:t>β</a:t>
            </a:r>
            <a:r>
              <a:rPr lang="en-US" sz="2800" b="0" i="0" u="none" strike="noStrike" baseline="0" dirty="0">
                <a:latin typeface="AdvP6F00"/>
              </a:rPr>
              <a:t>, where tan </a:t>
            </a:r>
            <a:r>
              <a:rPr lang="en-US" sz="2800" b="0" i="0" u="none" strike="noStrike" baseline="0" dirty="0">
                <a:latin typeface="AdvEucSymb-i"/>
              </a:rPr>
              <a:t>α</a:t>
            </a:r>
            <a:r>
              <a:rPr lang="en-US" sz="2800" b="0" i="0" u="none" strike="noStrike" baseline="0" dirty="0">
                <a:latin typeface="AdvOT410c0b94"/>
              </a:rPr>
              <a:t>5</a:t>
            </a:r>
            <a:r>
              <a:rPr lang="en-US" sz="2800" b="0" i="0" u="none" strike="noStrike" baseline="0" dirty="0">
                <a:latin typeface="AdvP6F0B"/>
              </a:rPr>
              <a:t>x</a:t>
            </a:r>
            <a:r>
              <a:rPr lang="en-US" sz="800" b="0" i="0" u="none" strike="noStrike" baseline="0" dirty="0">
                <a:latin typeface="AdvP6F00"/>
              </a:rPr>
              <a:t>m</a:t>
            </a:r>
            <a:r>
              <a:rPr lang="en-US" sz="2800" b="0" i="0" u="none" strike="noStrike" baseline="0" dirty="0">
                <a:latin typeface="AdvP6F00"/>
              </a:rPr>
              <a:t>/</a:t>
            </a:r>
            <a:r>
              <a:rPr lang="en-US" sz="2800" b="0" i="0" u="none" strike="noStrike" baseline="0" dirty="0">
                <a:latin typeface="AdvP6F0B"/>
              </a:rPr>
              <a:t>f </a:t>
            </a:r>
            <a:r>
              <a:rPr lang="en-US" sz="2800" b="0" i="0" u="none" strike="noStrike" baseline="0" dirty="0">
                <a:latin typeface="AdvP6F00"/>
              </a:rPr>
              <a:t>and tan </a:t>
            </a:r>
            <a:r>
              <a:rPr lang="en-US" sz="2800" b="0" i="0" u="none" strike="noStrike" baseline="0" dirty="0">
                <a:latin typeface="AdvEucSymb-i"/>
              </a:rPr>
              <a:t>β </a:t>
            </a:r>
            <a:r>
              <a:rPr lang="en-US" sz="2800" b="0" i="0" u="none" strike="noStrike" baseline="0" dirty="0">
                <a:latin typeface="AdvOT410c0b94"/>
              </a:rPr>
              <a:t>5</a:t>
            </a:r>
            <a:r>
              <a:rPr lang="en-US" sz="2800" b="0" i="0" u="none" strike="noStrike" baseline="0" dirty="0">
                <a:latin typeface="AdvP6F0B"/>
              </a:rPr>
              <a:t>y</a:t>
            </a:r>
            <a:r>
              <a:rPr lang="en-US" sz="800" b="0" i="0" u="none" strike="noStrike" baseline="0" dirty="0">
                <a:latin typeface="AdvP6F00"/>
              </a:rPr>
              <a:t>m</a:t>
            </a:r>
            <a:r>
              <a:rPr lang="en-US" sz="2800" b="0" i="0" u="none" strike="noStrike" baseline="0" dirty="0">
                <a:latin typeface="AdvP6F00"/>
              </a:rPr>
              <a:t>/</a:t>
            </a:r>
            <a:r>
              <a:rPr lang="en-US" sz="2800" b="0" i="0" u="none" strike="noStrike" baseline="0" dirty="0">
                <a:latin typeface="AdvP6F0B"/>
              </a:rPr>
              <a:t>f</a:t>
            </a:r>
            <a:r>
              <a:rPr lang="en-US" sz="2800" b="0" i="0" u="none" strike="noStrike" baseline="0" dirty="0">
                <a:latin typeface="AdvP6F00"/>
              </a:rPr>
              <a:t>, </a:t>
            </a:r>
            <a:r>
              <a:rPr lang="en-US" sz="2800" b="0" i="0" u="none" strike="noStrike" baseline="0" dirty="0">
                <a:latin typeface="AdvP6F0B"/>
              </a:rPr>
              <a:t>f </a:t>
            </a:r>
            <a:r>
              <a:rPr lang="en-US" sz="2800" b="0" i="0" u="none" strike="noStrike" baseline="0" dirty="0">
                <a:latin typeface="AdvP6F00"/>
              </a:rPr>
              <a:t>being the focal length of the camera lens. </a:t>
            </a:r>
          </a:p>
          <a:p>
            <a:pPr algn="l"/>
            <a:endParaRPr lang="en-US" dirty="0">
              <a:latin typeface="AdvP6F00"/>
            </a:endParaRPr>
          </a:p>
        </p:txBody>
      </p:sp>
    </p:spTree>
    <p:extLst>
      <p:ext uri="{BB962C8B-B14F-4D97-AF65-F5344CB8AC3E}">
        <p14:creationId xmlns:p14="http://schemas.microsoft.com/office/powerpoint/2010/main" val="39256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0A0F-CA09-44C0-9240-16B9BB6968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C10A17-4373-45EC-BBD5-FF73D8B2A240}"/>
              </a:ext>
            </a:extLst>
          </p:cNvPr>
          <p:cNvSpPr>
            <a:spLocks noGrp="1"/>
          </p:cNvSpPr>
          <p:nvPr>
            <p:ph idx="1"/>
          </p:nvPr>
        </p:nvSpPr>
        <p:spPr/>
        <p:txBody>
          <a:bodyPr>
            <a:normAutofit/>
          </a:bodyPr>
          <a:lstStyle/>
          <a:p>
            <a:r>
              <a:rPr lang="en-US" sz="2800" b="0" i="0" u="none" strike="noStrike" baseline="0" dirty="0">
                <a:latin typeface="AdvP6F00"/>
              </a:rPr>
              <a:t>Each plane will</a:t>
            </a:r>
            <a:r>
              <a:rPr lang="en-IN" dirty="0"/>
              <a:t> </a:t>
            </a:r>
            <a:r>
              <a:rPr lang="en-US" sz="2800" b="0" i="0" u="none" strike="noStrike" baseline="0" dirty="0">
                <a:solidFill>
                  <a:srgbClr val="000000"/>
                </a:solidFill>
                <a:latin typeface="AdvP6F00"/>
              </a:rPr>
              <a:t>intersect with the ground plane in a line, and for a camera with a horizontal </a:t>
            </a:r>
            <a:r>
              <a:rPr lang="en-US" sz="2800" b="0" i="0" u="none" strike="noStrike" baseline="0" dirty="0">
                <a:solidFill>
                  <a:srgbClr val="000000"/>
                </a:solidFill>
                <a:latin typeface="AdvP6F0B"/>
              </a:rPr>
              <a:t>x</a:t>
            </a:r>
            <a:r>
              <a:rPr lang="en-US" sz="2800" b="0" i="0" u="none" strike="noStrike" baseline="0" dirty="0">
                <a:solidFill>
                  <a:srgbClr val="000000"/>
                </a:solidFill>
                <a:latin typeface="AdvP6F00"/>
              </a:rPr>
              <a:t>-axis, the viewed area on the ground plane will be a symmetrical trapezium</a:t>
            </a:r>
          </a:p>
          <a:p>
            <a:pPr algn="l"/>
            <a:r>
              <a:rPr lang="en-US" sz="2800" b="0" i="0" u="none" strike="noStrike" baseline="0" dirty="0">
                <a:solidFill>
                  <a:srgbClr val="000000"/>
                </a:solidFill>
                <a:latin typeface="AdvP6F00"/>
              </a:rPr>
              <a:t>However, following on from the discussion in  if the camera is not inclined slightly downward, the distant side of the trapezium will not be visible. </a:t>
            </a:r>
          </a:p>
          <a:p>
            <a:pPr algn="l"/>
            <a:r>
              <a:rPr lang="en-US" sz="2800" b="0" i="0" u="none" strike="noStrike" baseline="0" dirty="0">
                <a:solidFill>
                  <a:srgbClr val="000000"/>
                </a:solidFill>
                <a:latin typeface="AdvP6F00"/>
              </a:rPr>
              <a:t>Since this would not make the most of the camera FOV, we will</a:t>
            </a:r>
          </a:p>
          <a:p>
            <a:pPr marL="0" indent="0" algn="l">
              <a:buNone/>
            </a:pPr>
            <a:r>
              <a:rPr lang="en-US" sz="2800" b="0" i="0" u="none" strike="noStrike" baseline="0" dirty="0">
                <a:solidFill>
                  <a:srgbClr val="000000"/>
                </a:solidFill>
                <a:latin typeface="AdvP6F00"/>
              </a:rPr>
              <a:t>assume that it has been arranged for the distant side to fall on the ground plane.</a:t>
            </a:r>
            <a:endParaRPr lang="en-IN" dirty="0"/>
          </a:p>
        </p:txBody>
      </p:sp>
    </p:spTree>
    <p:extLst>
      <p:ext uri="{BB962C8B-B14F-4D97-AF65-F5344CB8AC3E}">
        <p14:creationId xmlns:p14="http://schemas.microsoft.com/office/powerpoint/2010/main" val="41657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7412-D160-4BC5-A861-2F40366D28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97EB07-26B1-4142-AAC2-8705A3825ED3}"/>
              </a:ext>
            </a:extLst>
          </p:cNvPr>
          <p:cNvSpPr>
            <a:spLocks noGrp="1"/>
          </p:cNvSpPr>
          <p:nvPr>
            <p:ph idx="1"/>
          </p:nvPr>
        </p:nvSpPr>
        <p:spPr/>
        <p:txBody>
          <a:bodyPr>
            <a:normAutofit lnSpcReduction="10000"/>
          </a:bodyPr>
          <a:lstStyle/>
          <a:p>
            <a:pPr algn="l"/>
            <a:r>
              <a:rPr lang="en-US" sz="2800" b="0" i="0" u="none" strike="noStrike" baseline="0" dirty="0">
                <a:solidFill>
                  <a:srgbClr val="000000"/>
                </a:solidFill>
                <a:latin typeface="AdvP6F00"/>
              </a:rPr>
              <a:t>No matter which of the reasons for using a multi-camera system apply, there is a need to relate the views from the separate cameras in order to obtain a consistent labeling of the objects passing between them. </a:t>
            </a:r>
          </a:p>
          <a:p>
            <a:pPr algn="l"/>
            <a:r>
              <a:rPr lang="en-US" sz="2800" b="0" i="0" u="none" strike="noStrike" baseline="0" dirty="0">
                <a:solidFill>
                  <a:srgbClr val="000000"/>
                </a:solidFill>
                <a:latin typeface="AdvP6F00"/>
              </a:rPr>
              <a:t>The obvious means of achieving this is by appearance, i.e. to apply recognition algorithms to establish that the same person or vehicle is being tracked across the various camera fields of view.</a:t>
            </a:r>
          </a:p>
          <a:p>
            <a:pPr algn="l"/>
            <a:r>
              <a:rPr lang="en-US" sz="2800" b="0" i="0" u="none" strike="noStrike" baseline="0" dirty="0">
                <a:solidFill>
                  <a:srgbClr val="000000"/>
                </a:solidFill>
                <a:latin typeface="AdvP6F00"/>
              </a:rPr>
              <a:t>Unfortunately, while this correspondence problem can normally be solved straightforwardly in binocular vision, when the two cameras are close together and pointing in a similar direction, this is by no means true for wide baseline cases such as those shown in </a:t>
            </a:r>
            <a:r>
              <a:rPr lang="en-US" sz="2800" b="0" i="0" u="none" strike="noStrike" baseline="0" dirty="0">
                <a:solidFill>
                  <a:srgbClr val="0000FF"/>
                </a:solidFill>
                <a:latin typeface="AdvP6F00"/>
              </a:rPr>
              <a:t>Fig. </a:t>
            </a:r>
          </a:p>
        </p:txBody>
      </p:sp>
    </p:spTree>
    <p:extLst>
      <p:ext uri="{BB962C8B-B14F-4D97-AF65-F5344CB8AC3E}">
        <p14:creationId xmlns:p14="http://schemas.microsoft.com/office/powerpoint/2010/main" val="2709634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954</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AdvEucSymb-i</vt:lpstr>
      <vt:lpstr>AdvOT410c0b94</vt:lpstr>
      <vt:lpstr>AdvP6F00</vt:lpstr>
      <vt:lpstr>AdvP6F0B</vt:lpstr>
      <vt:lpstr>AdvTgb</vt:lpstr>
      <vt:lpstr>Arial</vt:lpstr>
      <vt:lpstr>Calibri</vt:lpstr>
      <vt:lpstr>Calibri Light</vt:lpstr>
      <vt:lpstr>Office Theme</vt:lpstr>
      <vt:lpstr>Combining views from multiple cameras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Case of Nonoverlapping Fields of 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views from multiple cameras</dc:title>
  <dc:creator>GEETHA P</dc:creator>
  <cp:lastModifiedBy>Susila M</cp:lastModifiedBy>
  <cp:revision>10</cp:revision>
  <dcterms:created xsi:type="dcterms:W3CDTF">2021-10-18T08:45:29Z</dcterms:created>
  <dcterms:modified xsi:type="dcterms:W3CDTF">2022-10-11T17:36:08Z</dcterms:modified>
</cp:coreProperties>
</file>