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6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A05FE-4C71-4A64-8705-E62C0AE2E3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FECE26-F13B-40BA-A64F-C5D97326D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B86294-6F99-4F7F-ABA1-CA3827761C7E}"/>
              </a:ext>
            </a:extLst>
          </p:cNvPr>
          <p:cNvSpPr>
            <a:spLocks noGrp="1"/>
          </p:cNvSpPr>
          <p:nvPr>
            <p:ph type="dt" sz="half" idx="10"/>
          </p:nvPr>
        </p:nvSpPr>
        <p:spPr/>
        <p:txBody>
          <a:bodyPr/>
          <a:lstStyle/>
          <a:p>
            <a:fld id="{2AB9BF71-EE60-43FE-B9F6-DC76AD58C07B}" type="datetimeFigureOut">
              <a:rPr lang="en-IN" smtClean="0"/>
              <a:t>10-10-2022</a:t>
            </a:fld>
            <a:endParaRPr lang="en-IN"/>
          </a:p>
        </p:txBody>
      </p:sp>
      <p:sp>
        <p:nvSpPr>
          <p:cNvPr id="5" name="Footer Placeholder 4">
            <a:extLst>
              <a:ext uri="{FF2B5EF4-FFF2-40B4-BE49-F238E27FC236}">
                <a16:creationId xmlns:a16="http://schemas.microsoft.com/office/drawing/2014/main" id="{7A2A43A3-A75F-4542-A98E-EA852A9B9D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F0FF05-C9BC-403E-8389-765DEDE322CE}"/>
              </a:ext>
            </a:extLst>
          </p:cNvPr>
          <p:cNvSpPr>
            <a:spLocks noGrp="1"/>
          </p:cNvSpPr>
          <p:nvPr>
            <p:ph type="sldNum" sz="quarter" idx="12"/>
          </p:nvPr>
        </p:nvSpPr>
        <p:spPr/>
        <p:txBody>
          <a:bodyPr/>
          <a:lstStyle/>
          <a:p>
            <a:fld id="{033ABABD-F8BD-4A56-B44D-4DF33E028600}" type="slidenum">
              <a:rPr lang="en-IN" smtClean="0"/>
              <a:t>‹#›</a:t>
            </a:fld>
            <a:endParaRPr lang="en-IN"/>
          </a:p>
        </p:txBody>
      </p:sp>
    </p:spTree>
    <p:extLst>
      <p:ext uri="{BB962C8B-B14F-4D97-AF65-F5344CB8AC3E}">
        <p14:creationId xmlns:p14="http://schemas.microsoft.com/office/powerpoint/2010/main" val="3563156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E30A-042E-4F99-9926-892AD9E85A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724579-F118-41E6-AE2A-C239BB6911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A7ED34-6ED9-4266-A59F-FE46C64D3899}"/>
              </a:ext>
            </a:extLst>
          </p:cNvPr>
          <p:cNvSpPr>
            <a:spLocks noGrp="1"/>
          </p:cNvSpPr>
          <p:nvPr>
            <p:ph type="dt" sz="half" idx="10"/>
          </p:nvPr>
        </p:nvSpPr>
        <p:spPr/>
        <p:txBody>
          <a:bodyPr/>
          <a:lstStyle/>
          <a:p>
            <a:fld id="{2AB9BF71-EE60-43FE-B9F6-DC76AD58C07B}" type="datetimeFigureOut">
              <a:rPr lang="en-IN" smtClean="0"/>
              <a:t>10-10-2022</a:t>
            </a:fld>
            <a:endParaRPr lang="en-IN"/>
          </a:p>
        </p:txBody>
      </p:sp>
      <p:sp>
        <p:nvSpPr>
          <p:cNvPr id="5" name="Footer Placeholder 4">
            <a:extLst>
              <a:ext uri="{FF2B5EF4-FFF2-40B4-BE49-F238E27FC236}">
                <a16:creationId xmlns:a16="http://schemas.microsoft.com/office/drawing/2014/main" id="{6A671761-0B53-440F-A9D2-307DFAA720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FA30D9-31DC-4B3C-B980-CEA5B80D86AE}"/>
              </a:ext>
            </a:extLst>
          </p:cNvPr>
          <p:cNvSpPr>
            <a:spLocks noGrp="1"/>
          </p:cNvSpPr>
          <p:nvPr>
            <p:ph type="sldNum" sz="quarter" idx="12"/>
          </p:nvPr>
        </p:nvSpPr>
        <p:spPr/>
        <p:txBody>
          <a:bodyPr/>
          <a:lstStyle/>
          <a:p>
            <a:fld id="{033ABABD-F8BD-4A56-B44D-4DF33E028600}" type="slidenum">
              <a:rPr lang="en-IN" smtClean="0"/>
              <a:t>‹#›</a:t>
            </a:fld>
            <a:endParaRPr lang="en-IN"/>
          </a:p>
        </p:txBody>
      </p:sp>
    </p:spTree>
    <p:extLst>
      <p:ext uri="{BB962C8B-B14F-4D97-AF65-F5344CB8AC3E}">
        <p14:creationId xmlns:p14="http://schemas.microsoft.com/office/powerpoint/2010/main" val="273500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1BFBE2-F8C0-4FF5-A35D-9317BE04FB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92DCE9-2C4A-4DCB-945D-FEAB54334F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11642F-40EB-46B7-A24F-D78D0230ACA6}"/>
              </a:ext>
            </a:extLst>
          </p:cNvPr>
          <p:cNvSpPr>
            <a:spLocks noGrp="1"/>
          </p:cNvSpPr>
          <p:nvPr>
            <p:ph type="dt" sz="half" idx="10"/>
          </p:nvPr>
        </p:nvSpPr>
        <p:spPr/>
        <p:txBody>
          <a:bodyPr/>
          <a:lstStyle/>
          <a:p>
            <a:fld id="{2AB9BF71-EE60-43FE-B9F6-DC76AD58C07B}" type="datetimeFigureOut">
              <a:rPr lang="en-IN" smtClean="0"/>
              <a:t>10-10-2022</a:t>
            </a:fld>
            <a:endParaRPr lang="en-IN"/>
          </a:p>
        </p:txBody>
      </p:sp>
      <p:sp>
        <p:nvSpPr>
          <p:cNvPr id="5" name="Footer Placeholder 4">
            <a:extLst>
              <a:ext uri="{FF2B5EF4-FFF2-40B4-BE49-F238E27FC236}">
                <a16:creationId xmlns:a16="http://schemas.microsoft.com/office/drawing/2014/main" id="{820BB100-3D38-4503-AE75-8C123AB48F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E4FDC8-6A07-46EB-B8F8-EDF80CB9FD84}"/>
              </a:ext>
            </a:extLst>
          </p:cNvPr>
          <p:cNvSpPr>
            <a:spLocks noGrp="1"/>
          </p:cNvSpPr>
          <p:nvPr>
            <p:ph type="sldNum" sz="quarter" idx="12"/>
          </p:nvPr>
        </p:nvSpPr>
        <p:spPr/>
        <p:txBody>
          <a:bodyPr/>
          <a:lstStyle/>
          <a:p>
            <a:fld id="{033ABABD-F8BD-4A56-B44D-4DF33E028600}" type="slidenum">
              <a:rPr lang="en-IN" smtClean="0"/>
              <a:t>‹#›</a:t>
            </a:fld>
            <a:endParaRPr lang="en-IN"/>
          </a:p>
        </p:txBody>
      </p:sp>
    </p:spTree>
    <p:extLst>
      <p:ext uri="{BB962C8B-B14F-4D97-AF65-F5344CB8AC3E}">
        <p14:creationId xmlns:p14="http://schemas.microsoft.com/office/powerpoint/2010/main" val="360767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EE2F-9146-4A54-8560-AAD6444B6C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0893F5-ED13-4272-BFC7-49C9F90169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38437B-128E-40C4-BD49-385419E0102F}"/>
              </a:ext>
            </a:extLst>
          </p:cNvPr>
          <p:cNvSpPr>
            <a:spLocks noGrp="1"/>
          </p:cNvSpPr>
          <p:nvPr>
            <p:ph type="dt" sz="half" idx="10"/>
          </p:nvPr>
        </p:nvSpPr>
        <p:spPr/>
        <p:txBody>
          <a:bodyPr/>
          <a:lstStyle/>
          <a:p>
            <a:fld id="{2AB9BF71-EE60-43FE-B9F6-DC76AD58C07B}" type="datetimeFigureOut">
              <a:rPr lang="en-IN" smtClean="0"/>
              <a:t>10-10-2022</a:t>
            </a:fld>
            <a:endParaRPr lang="en-IN"/>
          </a:p>
        </p:txBody>
      </p:sp>
      <p:sp>
        <p:nvSpPr>
          <p:cNvPr id="5" name="Footer Placeholder 4">
            <a:extLst>
              <a:ext uri="{FF2B5EF4-FFF2-40B4-BE49-F238E27FC236}">
                <a16:creationId xmlns:a16="http://schemas.microsoft.com/office/drawing/2014/main" id="{EC472418-45DA-4CF0-862B-27D9581BF8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4F0A24-0473-4667-8CFD-3E7B80ECCC49}"/>
              </a:ext>
            </a:extLst>
          </p:cNvPr>
          <p:cNvSpPr>
            <a:spLocks noGrp="1"/>
          </p:cNvSpPr>
          <p:nvPr>
            <p:ph type="sldNum" sz="quarter" idx="12"/>
          </p:nvPr>
        </p:nvSpPr>
        <p:spPr/>
        <p:txBody>
          <a:bodyPr/>
          <a:lstStyle/>
          <a:p>
            <a:fld id="{033ABABD-F8BD-4A56-B44D-4DF33E028600}" type="slidenum">
              <a:rPr lang="en-IN" smtClean="0"/>
              <a:t>‹#›</a:t>
            </a:fld>
            <a:endParaRPr lang="en-IN"/>
          </a:p>
        </p:txBody>
      </p:sp>
    </p:spTree>
    <p:extLst>
      <p:ext uri="{BB962C8B-B14F-4D97-AF65-F5344CB8AC3E}">
        <p14:creationId xmlns:p14="http://schemas.microsoft.com/office/powerpoint/2010/main" val="381553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D5EA-EC94-4072-82D2-B555BA14FC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11BC40-E91E-40AB-AB27-EBD57CDF27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BE9008-5424-471E-AD45-EC322B4D820C}"/>
              </a:ext>
            </a:extLst>
          </p:cNvPr>
          <p:cNvSpPr>
            <a:spLocks noGrp="1"/>
          </p:cNvSpPr>
          <p:nvPr>
            <p:ph type="dt" sz="half" idx="10"/>
          </p:nvPr>
        </p:nvSpPr>
        <p:spPr/>
        <p:txBody>
          <a:bodyPr/>
          <a:lstStyle/>
          <a:p>
            <a:fld id="{2AB9BF71-EE60-43FE-B9F6-DC76AD58C07B}" type="datetimeFigureOut">
              <a:rPr lang="en-IN" smtClean="0"/>
              <a:t>10-10-2022</a:t>
            </a:fld>
            <a:endParaRPr lang="en-IN"/>
          </a:p>
        </p:txBody>
      </p:sp>
      <p:sp>
        <p:nvSpPr>
          <p:cNvPr id="5" name="Footer Placeholder 4">
            <a:extLst>
              <a:ext uri="{FF2B5EF4-FFF2-40B4-BE49-F238E27FC236}">
                <a16:creationId xmlns:a16="http://schemas.microsoft.com/office/drawing/2014/main" id="{295EF471-6BA9-4EBB-B9DA-40D2D50341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7F848-80CA-421B-9F10-671BCD809DEF}"/>
              </a:ext>
            </a:extLst>
          </p:cNvPr>
          <p:cNvSpPr>
            <a:spLocks noGrp="1"/>
          </p:cNvSpPr>
          <p:nvPr>
            <p:ph type="sldNum" sz="quarter" idx="12"/>
          </p:nvPr>
        </p:nvSpPr>
        <p:spPr/>
        <p:txBody>
          <a:bodyPr/>
          <a:lstStyle/>
          <a:p>
            <a:fld id="{033ABABD-F8BD-4A56-B44D-4DF33E028600}" type="slidenum">
              <a:rPr lang="en-IN" smtClean="0"/>
              <a:t>‹#›</a:t>
            </a:fld>
            <a:endParaRPr lang="en-IN"/>
          </a:p>
        </p:txBody>
      </p:sp>
    </p:spTree>
    <p:extLst>
      <p:ext uri="{BB962C8B-B14F-4D97-AF65-F5344CB8AC3E}">
        <p14:creationId xmlns:p14="http://schemas.microsoft.com/office/powerpoint/2010/main" val="143263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29D2-C340-47EA-8C38-B3E171FD6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E41A33-83DE-4CDB-9E22-50B94FDEE8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8FD6EE-D768-4EB7-991E-97582D865E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6E51E5-51FC-4106-A9DB-694E57FC4239}"/>
              </a:ext>
            </a:extLst>
          </p:cNvPr>
          <p:cNvSpPr>
            <a:spLocks noGrp="1"/>
          </p:cNvSpPr>
          <p:nvPr>
            <p:ph type="dt" sz="half" idx="10"/>
          </p:nvPr>
        </p:nvSpPr>
        <p:spPr/>
        <p:txBody>
          <a:bodyPr/>
          <a:lstStyle/>
          <a:p>
            <a:fld id="{2AB9BF71-EE60-43FE-B9F6-DC76AD58C07B}" type="datetimeFigureOut">
              <a:rPr lang="en-IN" smtClean="0"/>
              <a:t>10-10-2022</a:t>
            </a:fld>
            <a:endParaRPr lang="en-IN"/>
          </a:p>
        </p:txBody>
      </p:sp>
      <p:sp>
        <p:nvSpPr>
          <p:cNvPr id="6" name="Footer Placeholder 5">
            <a:extLst>
              <a:ext uri="{FF2B5EF4-FFF2-40B4-BE49-F238E27FC236}">
                <a16:creationId xmlns:a16="http://schemas.microsoft.com/office/drawing/2014/main" id="{9AA6BD0A-8A86-497C-A713-1E84B1F255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98789C-2E64-4B14-8493-DBE75ADB74BA}"/>
              </a:ext>
            </a:extLst>
          </p:cNvPr>
          <p:cNvSpPr>
            <a:spLocks noGrp="1"/>
          </p:cNvSpPr>
          <p:nvPr>
            <p:ph type="sldNum" sz="quarter" idx="12"/>
          </p:nvPr>
        </p:nvSpPr>
        <p:spPr/>
        <p:txBody>
          <a:bodyPr/>
          <a:lstStyle/>
          <a:p>
            <a:fld id="{033ABABD-F8BD-4A56-B44D-4DF33E028600}" type="slidenum">
              <a:rPr lang="en-IN" smtClean="0"/>
              <a:t>‹#›</a:t>
            </a:fld>
            <a:endParaRPr lang="en-IN"/>
          </a:p>
        </p:txBody>
      </p:sp>
    </p:spTree>
    <p:extLst>
      <p:ext uri="{BB962C8B-B14F-4D97-AF65-F5344CB8AC3E}">
        <p14:creationId xmlns:p14="http://schemas.microsoft.com/office/powerpoint/2010/main" val="403891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F8A76-ADF4-483E-9440-5C8FD31D41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D309B1-EC28-40DF-A593-712DED7A4F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D2B640-5965-45E3-BDA6-9C7BD028FA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B1289E-1A9D-49C9-AB67-5DF7850FA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FED06F-05C0-4647-A393-3DB72922A1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53614C-4DED-4609-BE69-116F2A1190CB}"/>
              </a:ext>
            </a:extLst>
          </p:cNvPr>
          <p:cNvSpPr>
            <a:spLocks noGrp="1"/>
          </p:cNvSpPr>
          <p:nvPr>
            <p:ph type="dt" sz="half" idx="10"/>
          </p:nvPr>
        </p:nvSpPr>
        <p:spPr/>
        <p:txBody>
          <a:bodyPr/>
          <a:lstStyle/>
          <a:p>
            <a:fld id="{2AB9BF71-EE60-43FE-B9F6-DC76AD58C07B}" type="datetimeFigureOut">
              <a:rPr lang="en-IN" smtClean="0"/>
              <a:t>10-10-2022</a:t>
            </a:fld>
            <a:endParaRPr lang="en-IN"/>
          </a:p>
        </p:txBody>
      </p:sp>
      <p:sp>
        <p:nvSpPr>
          <p:cNvPr id="8" name="Footer Placeholder 7">
            <a:extLst>
              <a:ext uri="{FF2B5EF4-FFF2-40B4-BE49-F238E27FC236}">
                <a16:creationId xmlns:a16="http://schemas.microsoft.com/office/drawing/2014/main" id="{42FA1673-AB36-4F55-90A5-3BAD3F80FB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86968D-43AD-4275-A4D4-A4009825AC01}"/>
              </a:ext>
            </a:extLst>
          </p:cNvPr>
          <p:cNvSpPr>
            <a:spLocks noGrp="1"/>
          </p:cNvSpPr>
          <p:nvPr>
            <p:ph type="sldNum" sz="quarter" idx="12"/>
          </p:nvPr>
        </p:nvSpPr>
        <p:spPr/>
        <p:txBody>
          <a:bodyPr/>
          <a:lstStyle/>
          <a:p>
            <a:fld id="{033ABABD-F8BD-4A56-B44D-4DF33E028600}" type="slidenum">
              <a:rPr lang="en-IN" smtClean="0"/>
              <a:t>‹#›</a:t>
            </a:fld>
            <a:endParaRPr lang="en-IN"/>
          </a:p>
        </p:txBody>
      </p:sp>
    </p:spTree>
    <p:extLst>
      <p:ext uri="{BB962C8B-B14F-4D97-AF65-F5344CB8AC3E}">
        <p14:creationId xmlns:p14="http://schemas.microsoft.com/office/powerpoint/2010/main" val="381804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AB11D-A078-406E-8CAE-C990DA6B02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499939-2632-4AAD-99D4-94783FC2F3B1}"/>
              </a:ext>
            </a:extLst>
          </p:cNvPr>
          <p:cNvSpPr>
            <a:spLocks noGrp="1"/>
          </p:cNvSpPr>
          <p:nvPr>
            <p:ph type="dt" sz="half" idx="10"/>
          </p:nvPr>
        </p:nvSpPr>
        <p:spPr/>
        <p:txBody>
          <a:bodyPr/>
          <a:lstStyle/>
          <a:p>
            <a:fld id="{2AB9BF71-EE60-43FE-B9F6-DC76AD58C07B}" type="datetimeFigureOut">
              <a:rPr lang="en-IN" smtClean="0"/>
              <a:t>10-10-2022</a:t>
            </a:fld>
            <a:endParaRPr lang="en-IN"/>
          </a:p>
        </p:txBody>
      </p:sp>
      <p:sp>
        <p:nvSpPr>
          <p:cNvPr id="4" name="Footer Placeholder 3">
            <a:extLst>
              <a:ext uri="{FF2B5EF4-FFF2-40B4-BE49-F238E27FC236}">
                <a16:creationId xmlns:a16="http://schemas.microsoft.com/office/drawing/2014/main" id="{734FCEDB-468C-48E9-B6F7-C343EE13C3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4CCCD4-DCCF-4F60-80D1-59B308215799}"/>
              </a:ext>
            </a:extLst>
          </p:cNvPr>
          <p:cNvSpPr>
            <a:spLocks noGrp="1"/>
          </p:cNvSpPr>
          <p:nvPr>
            <p:ph type="sldNum" sz="quarter" idx="12"/>
          </p:nvPr>
        </p:nvSpPr>
        <p:spPr/>
        <p:txBody>
          <a:bodyPr/>
          <a:lstStyle/>
          <a:p>
            <a:fld id="{033ABABD-F8BD-4A56-B44D-4DF33E028600}" type="slidenum">
              <a:rPr lang="en-IN" smtClean="0"/>
              <a:t>‹#›</a:t>
            </a:fld>
            <a:endParaRPr lang="en-IN"/>
          </a:p>
        </p:txBody>
      </p:sp>
    </p:spTree>
    <p:extLst>
      <p:ext uri="{BB962C8B-B14F-4D97-AF65-F5344CB8AC3E}">
        <p14:creationId xmlns:p14="http://schemas.microsoft.com/office/powerpoint/2010/main" val="3561754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1D2E91-DE20-4D9E-AD55-E45227E617D8}"/>
              </a:ext>
            </a:extLst>
          </p:cNvPr>
          <p:cNvSpPr>
            <a:spLocks noGrp="1"/>
          </p:cNvSpPr>
          <p:nvPr>
            <p:ph type="dt" sz="half" idx="10"/>
          </p:nvPr>
        </p:nvSpPr>
        <p:spPr/>
        <p:txBody>
          <a:bodyPr/>
          <a:lstStyle/>
          <a:p>
            <a:fld id="{2AB9BF71-EE60-43FE-B9F6-DC76AD58C07B}" type="datetimeFigureOut">
              <a:rPr lang="en-IN" smtClean="0"/>
              <a:t>10-10-2022</a:t>
            </a:fld>
            <a:endParaRPr lang="en-IN"/>
          </a:p>
        </p:txBody>
      </p:sp>
      <p:sp>
        <p:nvSpPr>
          <p:cNvPr id="3" name="Footer Placeholder 2">
            <a:extLst>
              <a:ext uri="{FF2B5EF4-FFF2-40B4-BE49-F238E27FC236}">
                <a16:creationId xmlns:a16="http://schemas.microsoft.com/office/drawing/2014/main" id="{B1340D14-05D3-4991-B27A-60936E5D27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3A3387-5C5D-4F0B-8D66-C1A6EDF0B4C9}"/>
              </a:ext>
            </a:extLst>
          </p:cNvPr>
          <p:cNvSpPr>
            <a:spLocks noGrp="1"/>
          </p:cNvSpPr>
          <p:nvPr>
            <p:ph type="sldNum" sz="quarter" idx="12"/>
          </p:nvPr>
        </p:nvSpPr>
        <p:spPr/>
        <p:txBody>
          <a:bodyPr/>
          <a:lstStyle/>
          <a:p>
            <a:fld id="{033ABABD-F8BD-4A56-B44D-4DF33E028600}" type="slidenum">
              <a:rPr lang="en-IN" smtClean="0"/>
              <a:t>‹#›</a:t>
            </a:fld>
            <a:endParaRPr lang="en-IN"/>
          </a:p>
        </p:txBody>
      </p:sp>
    </p:spTree>
    <p:extLst>
      <p:ext uri="{BB962C8B-B14F-4D97-AF65-F5344CB8AC3E}">
        <p14:creationId xmlns:p14="http://schemas.microsoft.com/office/powerpoint/2010/main" val="978815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30650-1752-4740-96A8-D9F9F132A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9C6EED-CFFE-41A8-A3E4-14E3DE5FDD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E89C131-0E5B-4FB2-A088-2A27F1D04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56B6B-A9CE-4256-B776-C16AEBA1EB79}"/>
              </a:ext>
            </a:extLst>
          </p:cNvPr>
          <p:cNvSpPr>
            <a:spLocks noGrp="1"/>
          </p:cNvSpPr>
          <p:nvPr>
            <p:ph type="dt" sz="half" idx="10"/>
          </p:nvPr>
        </p:nvSpPr>
        <p:spPr/>
        <p:txBody>
          <a:bodyPr/>
          <a:lstStyle/>
          <a:p>
            <a:fld id="{2AB9BF71-EE60-43FE-B9F6-DC76AD58C07B}" type="datetimeFigureOut">
              <a:rPr lang="en-IN" smtClean="0"/>
              <a:t>10-10-2022</a:t>
            </a:fld>
            <a:endParaRPr lang="en-IN"/>
          </a:p>
        </p:txBody>
      </p:sp>
      <p:sp>
        <p:nvSpPr>
          <p:cNvPr id="6" name="Footer Placeholder 5">
            <a:extLst>
              <a:ext uri="{FF2B5EF4-FFF2-40B4-BE49-F238E27FC236}">
                <a16:creationId xmlns:a16="http://schemas.microsoft.com/office/drawing/2014/main" id="{05213A32-B191-4319-B4BA-F1791CFECA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8134C-945A-4824-B715-9836A663F3EB}"/>
              </a:ext>
            </a:extLst>
          </p:cNvPr>
          <p:cNvSpPr>
            <a:spLocks noGrp="1"/>
          </p:cNvSpPr>
          <p:nvPr>
            <p:ph type="sldNum" sz="quarter" idx="12"/>
          </p:nvPr>
        </p:nvSpPr>
        <p:spPr/>
        <p:txBody>
          <a:bodyPr/>
          <a:lstStyle/>
          <a:p>
            <a:fld id="{033ABABD-F8BD-4A56-B44D-4DF33E028600}" type="slidenum">
              <a:rPr lang="en-IN" smtClean="0"/>
              <a:t>‹#›</a:t>
            </a:fld>
            <a:endParaRPr lang="en-IN"/>
          </a:p>
        </p:txBody>
      </p:sp>
    </p:spTree>
    <p:extLst>
      <p:ext uri="{BB962C8B-B14F-4D97-AF65-F5344CB8AC3E}">
        <p14:creationId xmlns:p14="http://schemas.microsoft.com/office/powerpoint/2010/main" val="138573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6E9F-6179-4FD5-8C9B-1070A25D2D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51EA9D-0132-4AD2-BFE8-343C16B3F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BD1815-4239-41FB-A20E-3ABF128DD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89F3D-BCBB-49B3-807D-DCADE93D1924}"/>
              </a:ext>
            </a:extLst>
          </p:cNvPr>
          <p:cNvSpPr>
            <a:spLocks noGrp="1"/>
          </p:cNvSpPr>
          <p:nvPr>
            <p:ph type="dt" sz="half" idx="10"/>
          </p:nvPr>
        </p:nvSpPr>
        <p:spPr/>
        <p:txBody>
          <a:bodyPr/>
          <a:lstStyle/>
          <a:p>
            <a:fld id="{2AB9BF71-EE60-43FE-B9F6-DC76AD58C07B}" type="datetimeFigureOut">
              <a:rPr lang="en-IN" smtClean="0"/>
              <a:t>10-10-2022</a:t>
            </a:fld>
            <a:endParaRPr lang="en-IN"/>
          </a:p>
        </p:txBody>
      </p:sp>
      <p:sp>
        <p:nvSpPr>
          <p:cNvPr id="6" name="Footer Placeholder 5">
            <a:extLst>
              <a:ext uri="{FF2B5EF4-FFF2-40B4-BE49-F238E27FC236}">
                <a16:creationId xmlns:a16="http://schemas.microsoft.com/office/drawing/2014/main" id="{7B6B3577-79A1-4A8C-B774-852EBF1C4F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CD1DF0-6D22-410D-B5CC-0D9444009934}"/>
              </a:ext>
            </a:extLst>
          </p:cNvPr>
          <p:cNvSpPr>
            <a:spLocks noGrp="1"/>
          </p:cNvSpPr>
          <p:nvPr>
            <p:ph type="sldNum" sz="quarter" idx="12"/>
          </p:nvPr>
        </p:nvSpPr>
        <p:spPr/>
        <p:txBody>
          <a:bodyPr/>
          <a:lstStyle/>
          <a:p>
            <a:fld id="{033ABABD-F8BD-4A56-B44D-4DF33E028600}" type="slidenum">
              <a:rPr lang="en-IN" smtClean="0"/>
              <a:t>‹#›</a:t>
            </a:fld>
            <a:endParaRPr lang="en-IN"/>
          </a:p>
        </p:txBody>
      </p:sp>
    </p:spTree>
    <p:extLst>
      <p:ext uri="{BB962C8B-B14F-4D97-AF65-F5344CB8AC3E}">
        <p14:creationId xmlns:p14="http://schemas.microsoft.com/office/powerpoint/2010/main" val="335668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ED29AD-00C1-4878-B4DE-488B4B2EF7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DECC3B-8817-4804-A186-7C6A97BAA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7DAADB-8AD4-427B-BE65-5019AF33B2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9BF71-EE60-43FE-B9F6-DC76AD58C07B}" type="datetimeFigureOut">
              <a:rPr lang="en-IN" smtClean="0"/>
              <a:t>10-10-2022</a:t>
            </a:fld>
            <a:endParaRPr lang="en-IN"/>
          </a:p>
        </p:txBody>
      </p:sp>
      <p:sp>
        <p:nvSpPr>
          <p:cNvPr id="5" name="Footer Placeholder 4">
            <a:extLst>
              <a:ext uri="{FF2B5EF4-FFF2-40B4-BE49-F238E27FC236}">
                <a16:creationId xmlns:a16="http://schemas.microsoft.com/office/drawing/2014/main" id="{A31FB9BF-6201-453C-A8BF-E28F754604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98778F3-2FCA-498F-A03C-F6C8F99FC9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3ABABD-F8BD-4A56-B44D-4DF33E028600}" type="slidenum">
              <a:rPr lang="en-IN" smtClean="0"/>
              <a:t>‹#›</a:t>
            </a:fld>
            <a:endParaRPr lang="en-IN"/>
          </a:p>
        </p:txBody>
      </p:sp>
    </p:spTree>
    <p:extLst>
      <p:ext uri="{BB962C8B-B14F-4D97-AF65-F5344CB8AC3E}">
        <p14:creationId xmlns:p14="http://schemas.microsoft.com/office/powerpoint/2010/main" val="3682775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1EE71-EDFB-4804-81A1-444740E61DCD}"/>
              </a:ext>
            </a:extLst>
          </p:cNvPr>
          <p:cNvSpPr>
            <a:spLocks noGrp="1"/>
          </p:cNvSpPr>
          <p:nvPr>
            <p:ph type="ctrTitle"/>
          </p:nvPr>
        </p:nvSpPr>
        <p:spPr/>
        <p:txBody>
          <a:bodyPr/>
          <a:lstStyle/>
          <a:p>
            <a:r>
              <a:rPr lang="en-US" b="1" dirty="0"/>
              <a:t>FOREGROUND AND BACKGROUND SEPERATION</a:t>
            </a:r>
            <a:endParaRPr lang="en-IN" b="1" dirty="0"/>
          </a:p>
        </p:txBody>
      </p:sp>
      <p:sp>
        <p:nvSpPr>
          <p:cNvPr id="3" name="Subtitle 2">
            <a:extLst>
              <a:ext uri="{FF2B5EF4-FFF2-40B4-BE49-F238E27FC236}">
                <a16:creationId xmlns:a16="http://schemas.microsoft.com/office/drawing/2014/main" id="{E8C182BF-945F-4B34-80A8-BF51A2B026E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65724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E7A2-6BD0-48EC-9BB6-9DCF46C5AF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03B614-3907-4D01-89A4-01E07D69D227}"/>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There can be highly variable sequences, such as images with very different lighting, interiors, exteriors, quality, and noise. </a:t>
            </a:r>
          </a:p>
          <a:p>
            <a:r>
              <a:rPr lang="en-US" dirty="0">
                <a:latin typeface="Arial" panose="020B0604020202020204" pitchFamily="34" charset="0"/>
                <a:cs typeface="Arial" panose="020B0604020202020204" pitchFamily="34" charset="0"/>
              </a:rPr>
              <a:t>In addition to processing in real time, systems need to be able to adapt to these changes </a:t>
            </a:r>
          </a:p>
          <a:p>
            <a:r>
              <a:rPr lang="en-US" dirty="0">
                <a:latin typeface="Arial" panose="020B0604020202020204" pitchFamily="34" charset="0"/>
                <a:cs typeface="Arial" panose="020B0604020202020204" pitchFamily="34" charset="0"/>
              </a:rPr>
              <a:t>A very good foreground detection system should be able to:</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Develop a background (estimate) model.</a:t>
            </a:r>
          </a:p>
          <a:p>
            <a:r>
              <a:rPr lang="en-US" dirty="0">
                <a:latin typeface="Arial" panose="020B0604020202020204" pitchFamily="34" charset="0"/>
                <a:cs typeface="Arial" panose="020B0604020202020204" pitchFamily="34" charset="0"/>
              </a:rPr>
              <a:t>Be robust to lighting changes, repetitive movements (leaves, waves, shadows), and long-term changes.</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469764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EB10-10E6-47B7-999D-BBE438DE27D8}"/>
              </a:ext>
            </a:extLst>
          </p:cNvPr>
          <p:cNvSpPr>
            <a:spLocks noGrp="1"/>
          </p:cNvSpPr>
          <p:nvPr>
            <p:ph type="title"/>
          </p:nvPr>
        </p:nvSpPr>
        <p:spPr/>
        <p:txBody>
          <a:bodyPr/>
          <a:lstStyle/>
          <a:p>
            <a:r>
              <a:rPr lang="en-US" dirty="0"/>
              <a:t>Background subtraction using a temporal median filter</a:t>
            </a:r>
            <a:endParaRPr lang="en-IN" dirty="0"/>
          </a:p>
        </p:txBody>
      </p:sp>
      <p:sp>
        <p:nvSpPr>
          <p:cNvPr id="3" name="Content Placeholder 2">
            <a:extLst>
              <a:ext uri="{FF2B5EF4-FFF2-40B4-BE49-F238E27FC236}">
                <a16:creationId xmlns:a16="http://schemas.microsoft.com/office/drawing/2014/main" id="{8F8DD080-FE89-4949-B606-BBA6D08AE329}"/>
              </a:ext>
            </a:extLst>
          </p:cNvPr>
          <p:cNvSpPr>
            <a:spLocks noGrp="1"/>
          </p:cNvSpPr>
          <p:nvPr>
            <p:ph idx="1"/>
          </p:nvPr>
        </p:nvSpPr>
        <p:spPr/>
        <p:txBody>
          <a:bodyPr>
            <a:normAutofit/>
          </a:bodyPr>
          <a:lstStyle/>
          <a:p>
            <a:r>
              <a:rPr lang="en-US" dirty="0"/>
              <a:t>Background subtraction is a widely used approach for detecting moving objects in videos from static cameras. </a:t>
            </a:r>
          </a:p>
          <a:p>
            <a:r>
              <a:rPr lang="en-US" dirty="0"/>
              <a:t>The rationale in the approach is that of detecting the moving objects from the difference between the current frame and a reference frame, often called "background image", or "background model". Background subtraction is mostly done if the image in question is a part of a video stream. </a:t>
            </a:r>
          </a:p>
          <a:p>
            <a:r>
              <a:rPr lang="en-US" dirty="0"/>
              <a:t>Background subtraction provides important cues for numerous applications in computer vision, for example surveillance tracking or human pose estimation.</a:t>
            </a:r>
          </a:p>
          <a:p>
            <a:endParaRPr lang="en-US" dirty="0"/>
          </a:p>
          <a:p>
            <a:endParaRPr lang="en-US" dirty="0"/>
          </a:p>
        </p:txBody>
      </p:sp>
    </p:spTree>
    <p:extLst>
      <p:ext uri="{BB962C8B-B14F-4D97-AF65-F5344CB8AC3E}">
        <p14:creationId xmlns:p14="http://schemas.microsoft.com/office/powerpoint/2010/main" val="3584984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D034-F909-4910-9761-CDD8B8C0B8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919314-8345-45F1-BA8D-37B673FCCBF8}"/>
              </a:ext>
            </a:extLst>
          </p:cNvPr>
          <p:cNvSpPr>
            <a:spLocks noGrp="1"/>
          </p:cNvSpPr>
          <p:nvPr>
            <p:ph idx="1"/>
          </p:nvPr>
        </p:nvSpPr>
        <p:spPr/>
        <p:txBody>
          <a:bodyPr/>
          <a:lstStyle/>
          <a:p>
            <a:r>
              <a:rPr lang="en-US" dirty="0"/>
              <a:t>Background subtraction is generally based on a static background hypothesis which is often not applicable in real environments. </a:t>
            </a:r>
          </a:p>
          <a:p>
            <a:r>
              <a:rPr lang="en-US" dirty="0"/>
              <a:t>With indoor scenes, reflections or animated images on screens lead to background changes. </a:t>
            </a:r>
          </a:p>
          <a:p>
            <a:r>
              <a:rPr lang="en-US" dirty="0"/>
              <a:t>Similarly, due to wind, rain or illumination changes brought by weather, static backgrounds methods have difficulties with outdoor scenes.[1]</a:t>
            </a:r>
            <a:endParaRPr lang="en-IN" dirty="0"/>
          </a:p>
          <a:p>
            <a:endParaRPr lang="en-IN" dirty="0"/>
          </a:p>
        </p:txBody>
      </p:sp>
    </p:spTree>
    <p:extLst>
      <p:ext uri="{BB962C8B-B14F-4D97-AF65-F5344CB8AC3E}">
        <p14:creationId xmlns:p14="http://schemas.microsoft.com/office/powerpoint/2010/main" val="2068063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F8400-D3B0-4B5B-80D7-8E25097D1440}"/>
              </a:ext>
            </a:extLst>
          </p:cNvPr>
          <p:cNvSpPr>
            <a:spLocks noGrp="1"/>
          </p:cNvSpPr>
          <p:nvPr>
            <p:ph type="title"/>
          </p:nvPr>
        </p:nvSpPr>
        <p:spPr/>
        <p:txBody>
          <a:bodyPr/>
          <a:lstStyle/>
          <a:p>
            <a:r>
              <a:rPr lang="en-IN" b="0" i="0" dirty="0">
                <a:solidFill>
                  <a:srgbClr val="000000"/>
                </a:solidFill>
                <a:effectLst/>
                <a:latin typeface="Linux Libertine"/>
              </a:rPr>
              <a:t>Temporal average filter</a:t>
            </a:r>
            <a:br>
              <a:rPr lang="en-IN" b="0" i="0" dirty="0">
                <a:solidFill>
                  <a:srgbClr val="000000"/>
                </a:solidFill>
                <a:effectLst/>
                <a:latin typeface="Linux Libertine"/>
              </a:rPr>
            </a:br>
            <a:endParaRPr lang="en-IN" dirty="0"/>
          </a:p>
        </p:txBody>
      </p:sp>
      <p:pic>
        <p:nvPicPr>
          <p:cNvPr id="4098" name="Picture 2">
            <a:extLst>
              <a:ext uri="{FF2B5EF4-FFF2-40B4-BE49-F238E27FC236}">
                <a16:creationId xmlns:a16="http://schemas.microsoft.com/office/drawing/2014/main" id="{0CBD00DE-364A-41DC-AADA-287BC1F980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2549" y="1314450"/>
            <a:ext cx="9725025"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532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F5C06-988B-4906-B506-350A661EE03F}"/>
              </a:ext>
            </a:extLst>
          </p:cNvPr>
          <p:cNvSpPr>
            <a:spLocks noGrp="1"/>
          </p:cNvSpPr>
          <p:nvPr>
            <p:ph type="title"/>
          </p:nvPr>
        </p:nvSpPr>
        <p:spPr/>
        <p:txBody>
          <a:bodyPr/>
          <a:lstStyle/>
          <a:p>
            <a:r>
              <a:rPr lang="en-IN" b="0" i="0" dirty="0">
                <a:solidFill>
                  <a:srgbClr val="000000"/>
                </a:solidFill>
                <a:effectLst/>
                <a:latin typeface="Linux Libertine"/>
              </a:rPr>
              <a:t>Temporal average filter</a:t>
            </a:r>
            <a:endParaRPr lang="en-IN" dirty="0"/>
          </a:p>
        </p:txBody>
      </p:sp>
      <p:sp>
        <p:nvSpPr>
          <p:cNvPr id="3" name="Content Placeholder 2">
            <a:extLst>
              <a:ext uri="{FF2B5EF4-FFF2-40B4-BE49-F238E27FC236}">
                <a16:creationId xmlns:a16="http://schemas.microsoft.com/office/drawing/2014/main" id="{3BE1CD8A-7B60-4DD6-99C2-D47DA3EE7A4E}"/>
              </a:ext>
            </a:extLst>
          </p:cNvPr>
          <p:cNvSpPr>
            <a:spLocks noGrp="1"/>
          </p:cNvSpPr>
          <p:nvPr>
            <p:ph idx="1"/>
          </p:nvPr>
        </p:nvSpPr>
        <p:spPr/>
        <p:txBody>
          <a:bodyPr>
            <a:normAutofit lnSpcReduction="10000"/>
          </a:bodyPr>
          <a:lstStyle/>
          <a:p>
            <a:r>
              <a:rPr lang="en-IN" dirty="0"/>
              <a:t>The temporal average filter is a method that was proposed at the </a:t>
            </a:r>
            <a:r>
              <a:rPr lang="en-IN" dirty="0" err="1"/>
              <a:t>Velastin</a:t>
            </a:r>
            <a:r>
              <a:rPr lang="en-IN" dirty="0"/>
              <a:t>. </a:t>
            </a:r>
          </a:p>
          <a:p>
            <a:r>
              <a:rPr lang="en-IN" dirty="0"/>
              <a:t>This system estimates the background model from the median of all pixels of a number of previous images. </a:t>
            </a:r>
          </a:p>
          <a:p>
            <a:r>
              <a:rPr lang="en-IN" dirty="0"/>
              <a:t>The system uses a buffer with the pixel values of the last frames to update the median for each image.</a:t>
            </a:r>
          </a:p>
          <a:p>
            <a:r>
              <a:rPr lang="en-IN" dirty="0"/>
              <a:t>To model the background, the system examines all images in a given time period called training time. </a:t>
            </a:r>
          </a:p>
          <a:p>
            <a:r>
              <a:rPr lang="en-IN" dirty="0"/>
              <a:t>At this time we only display images and will find the median, pixel by pixel, of all the plots in the background this time.</a:t>
            </a:r>
          </a:p>
          <a:p>
            <a:endParaRPr lang="en-IN" dirty="0"/>
          </a:p>
        </p:txBody>
      </p:sp>
    </p:spTree>
    <p:extLst>
      <p:ext uri="{BB962C8B-B14F-4D97-AF65-F5344CB8AC3E}">
        <p14:creationId xmlns:p14="http://schemas.microsoft.com/office/powerpoint/2010/main" val="1096685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3EF8-23C7-4347-969D-8E5DCE0963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B7481B-9FEA-469A-B15E-C37367F71161}"/>
              </a:ext>
            </a:extLst>
          </p:cNvPr>
          <p:cNvSpPr>
            <a:spLocks noGrp="1"/>
          </p:cNvSpPr>
          <p:nvPr>
            <p:ph idx="1"/>
          </p:nvPr>
        </p:nvSpPr>
        <p:spPr>
          <a:xfrm>
            <a:off x="838200" y="1690689"/>
            <a:ext cx="10515600" cy="4486274"/>
          </a:xfrm>
        </p:spPr>
        <p:txBody>
          <a:bodyPr>
            <a:normAutofit/>
          </a:bodyPr>
          <a:lstStyle/>
          <a:p>
            <a:r>
              <a:rPr lang="en-IN" dirty="0"/>
              <a:t>After the training period for each new frame, each pixel value is compared with the input value of funds previously calculated. </a:t>
            </a:r>
          </a:p>
          <a:p>
            <a:r>
              <a:rPr lang="en-IN" dirty="0"/>
              <a:t>If the input pixel is within a threshold, the pixel is considered to match the background model and its value is included in the </a:t>
            </a:r>
            <a:r>
              <a:rPr lang="en-IN" dirty="0" err="1"/>
              <a:t>pixbuf</a:t>
            </a:r>
            <a:r>
              <a:rPr lang="en-IN" dirty="0"/>
              <a:t>.</a:t>
            </a:r>
          </a:p>
          <a:p>
            <a:r>
              <a:rPr lang="en-IN" dirty="0"/>
              <a:t>Otherwise, if the value is outside this threshold pixel is classified as foreground, and not included in the buffer.</a:t>
            </a:r>
          </a:p>
          <a:p>
            <a:r>
              <a:rPr lang="en-IN" dirty="0"/>
              <a:t>This method can not be considered very efficient because they do not present a rigorous statistical basis and requires a buffer that has a high computational cost.</a:t>
            </a:r>
          </a:p>
          <a:p>
            <a:endParaRPr lang="en-IN" dirty="0"/>
          </a:p>
        </p:txBody>
      </p:sp>
    </p:spTree>
    <p:extLst>
      <p:ext uri="{BB962C8B-B14F-4D97-AF65-F5344CB8AC3E}">
        <p14:creationId xmlns:p14="http://schemas.microsoft.com/office/powerpoint/2010/main" val="2523414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C6E5-FE2F-49C3-B5D0-03045F2FF2CD}"/>
              </a:ext>
            </a:extLst>
          </p:cNvPr>
          <p:cNvSpPr>
            <a:spLocks noGrp="1"/>
          </p:cNvSpPr>
          <p:nvPr>
            <p:ph type="title"/>
          </p:nvPr>
        </p:nvSpPr>
        <p:spPr/>
        <p:txBody>
          <a:bodyPr>
            <a:normAutofit/>
          </a:bodyPr>
          <a:lstStyle/>
          <a:p>
            <a:r>
              <a:rPr lang="en-US" sz="2800" dirty="0">
                <a:latin typeface="Arial" panose="020B0604020202020204" pitchFamily="34" charset="0"/>
                <a:cs typeface="Arial" panose="020B0604020202020204" pitchFamily="34" charset="0"/>
              </a:rPr>
              <a:t>G</a:t>
            </a:r>
            <a:r>
              <a:rPr lang="en-US" sz="2800" b="0" i="0" u="none" strike="noStrike" baseline="0" dirty="0">
                <a:latin typeface="Arial" panose="020B0604020202020204" pitchFamily="34" charset="0"/>
                <a:cs typeface="Arial" panose="020B0604020202020204" pitchFamily="34" charset="0"/>
              </a:rPr>
              <a:t>host of the bus appears and then starts to merge back into the background</a:t>
            </a:r>
            <a:endParaRPr lang="en-IN" sz="28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CB10CA21-8214-402C-8B01-029B0FC98F8F}"/>
              </a:ext>
            </a:extLst>
          </p:cNvPr>
          <p:cNvPicPr>
            <a:picLocks noGrp="1" noChangeAspect="1"/>
          </p:cNvPicPr>
          <p:nvPr>
            <p:ph idx="1"/>
          </p:nvPr>
        </p:nvPicPr>
        <p:blipFill>
          <a:blip r:embed="rId2"/>
          <a:stretch>
            <a:fillRect/>
          </a:stretch>
        </p:blipFill>
        <p:spPr>
          <a:xfrm>
            <a:off x="1271587" y="2096294"/>
            <a:ext cx="5038725" cy="3810000"/>
          </a:xfrm>
        </p:spPr>
      </p:pic>
    </p:spTree>
    <p:extLst>
      <p:ext uri="{BB962C8B-B14F-4D97-AF65-F5344CB8AC3E}">
        <p14:creationId xmlns:p14="http://schemas.microsoft.com/office/powerpoint/2010/main" val="48465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8A80-6C22-434D-96B9-31A17EF70727}"/>
              </a:ext>
            </a:extLst>
          </p:cNvPr>
          <p:cNvSpPr>
            <a:spLocks noGrp="1"/>
          </p:cNvSpPr>
          <p:nvPr>
            <p:ph type="title"/>
          </p:nvPr>
        </p:nvSpPr>
        <p:spPr/>
        <p:txBody>
          <a:bodyPr>
            <a:normAutofit/>
          </a:bodyPr>
          <a:lstStyle/>
          <a:p>
            <a:r>
              <a:rPr lang="en-US" sz="2800" b="0" i="0" u="none" strike="noStrike" baseline="0" dirty="0">
                <a:latin typeface="Arial" panose="020B0604020202020204" pitchFamily="34" charset="0"/>
                <a:cs typeface="Arial" panose="020B0604020202020204" pitchFamily="34" charset="0"/>
              </a:rPr>
              <a:t>Background subtraction using a restrained temporal median filter</a:t>
            </a:r>
            <a:endParaRPr lang="en-IN" sz="28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536527BB-60EC-4C18-B065-7EAE5BB1F6B1}"/>
              </a:ext>
            </a:extLst>
          </p:cNvPr>
          <p:cNvPicPr>
            <a:picLocks noGrp="1" noChangeAspect="1"/>
          </p:cNvPicPr>
          <p:nvPr>
            <p:ph idx="1"/>
          </p:nvPr>
        </p:nvPicPr>
        <p:blipFill>
          <a:blip r:embed="rId2"/>
          <a:stretch>
            <a:fillRect/>
          </a:stretch>
        </p:blipFill>
        <p:spPr>
          <a:xfrm>
            <a:off x="3619500" y="2110581"/>
            <a:ext cx="4953000" cy="3781425"/>
          </a:xfrm>
        </p:spPr>
      </p:pic>
    </p:spTree>
    <p:extLst>
      <p:ext uri="{BB962C8B-B14F-4D97-AF65-F5344CB8AC3E}">
        <p14:creationId xmlns:p14="http://schemas.microsoft.com/office/powerpoint/2010/main" val="1249766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2CA7-9E99-4187-B89F-F044C310D9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9967CA-D2E7-4932-ADAF-0AD1C2D3AEC8}"/>
              </a:ext>
            </a:extLst>
          </p:cNvPr>
          <p:cNvSpPr>
            <a:spLocks noGrp="1"/>
          </p:cNvSpPr>
          <p:nvPr>
            <p:ph idx="1"/>
          </p:nvPr>
        </p:nvSpPr>
        <p:spPr/>
        <p:txBody>
          <a:bodyPr>
            <a:normAutofit fontScale="62500" lnSpcReduction="20000"/>
          </a:bodyPr>
          <a:lstStyle/>
          <a:p>
            <a:r>
              <a:rPr lang="en-US" sz="3400" dirty="0">
                <a:latin typeface="Arial" panose="020B0604020202020204" pitchFamily="34" charset="0"/>
                <a:cs typeface="Arial" panose="020B0604020202020204" pitchFamily="34" charset="0"/>
              </a:rPr>
              <a:t>A motion detection algorithm begins with the segmentation part where foreground or moving objects are segmented from the background. </a:t>
            </a:r>
          </a:p>
          <a:p>
            <a:r>
              <a:rPr lang="en-US" sz="3400" dirty="0">
                <a:latin typeface="Arial" panose="020B0604020202020204" pitchFamily="34" charset="0"/>
                <a:cs typeface="Arial" panose="020B0604020202020204" pitchFamily="34" charset="0"/>
              </a:rPr>
              <a:t>The simplest way to implement this is to take an image as background and take the frames obtained at the time t, denoted by I(t) to compare with the background image denoted by B. </a:t>
            </a:r>
          </a:p>
          <a:p>
            <a:r>
              <a:rPr lang="en-US" sz="3400" dirty="0">
                <a:latin typeface="Arial" panose="020B0604020202020204" pitchFamily="34" charset="0"/>
                <a:cs typeface="Arial" panose="020B0604020202020204" pitchFamily="34" charset="0"/>
              </a:rPr>
              <a:t>Here using simple arithmetic calculations, we can segment out the objects simply by using image subtraction technique of computer vision meaning for each pixels in I(t), take the pixel value denoted by P[I(t)] and subtract it with the corresponding pixels at the same position on the background image denoted as P[B].</a:t>
            </a:r>
          </a:p>
          <a:p>
            <a:endParaRPr lang="en-US" sz="3400" dirty="0">
              <a:latin typeface="Arial" panose="020B0604020202020204" pitchFamily="34" charset="0"/>
              <a:cs typeface="Arial" panose="020B0604020202020204" pitchFamily="34" charset="0"/>
            </a:endParaRPr>
          </a:p>
          <a:p>
            <a:r>
              <a:rPr lang="en-US" sz="3400" dirty="0">
                <a:latin typeface="Arial" panose="020B0604020202020204" pitchFamily="34" charset="0"/>
                <a:cs typeface="Arial" panose="020B0604020202020204" pitchFamily="34" charset="0"/>
              </a:rPr>
              <a:t>In mathematical equation, it is written as:</a:t>
            </a:r>
          </a:p>
          <a:p>
            <a:endParaRPr lang="en-US" dirty="0"/>
          </a:p>
          <a:p>
            <a:r>
              <a:rPr lang="en-US" dirty="0"/>
              <a:t>{ P[F(t)]=P[I(t)]-P[B]}{P[F(t)]=P[I(t)]-P[B]}</a:t>
            </a:r>
          </a:p>
          <a:p>
            <a:r>
              <a:rPr lang="en-US" dirty="0"/>
              <a:t>.</a:t>
            </a:r>
            <a:endParaRPr lang="en-IN" dirty="0"/>
          </a:p>
        </p:txBody>
      </p:sp>
    </p:spTree>
    <p:extLst>
      <p:ext uri="{BB962C8B-B14F-4D97-AF65-F5344CB8AC3E}">
        <p14:creationId xmlns:p14="http://schemas.microsoft.com/office/powerpoint/2010/main" val="2206039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ACCA-01EF-4BC3-AEB3-3F13F5D3AC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E46A70-D759-4FEA-A795-46148255F85C}"/>
              </a:ext>
            </a:extLst>
          </p:cNvPr>
          <p:cNvSpPr>
            <a:spLocks noGrp="1"/>
          </p:cNvSpPr>
          <p:nvPr>
            <p:ph idx="1"/>
          </p:nvPr>
        </p:nvSpPr>
        <p:spPr/>
        <p:txBody>
          <a:bodyPr>
            <a:normAutofit/>
          </a:bodyPr>
          <a:lstStyle/>
          <a:p>
            <a:r>
              <a:rPr lang="en-US" dirty="0"/>
              <a:t>The background is assumed to be the frame at time t. </a:t>
            </a:r>
          </a:p>
          <a:p>
            <a:r>
              <a:rPr lang="en-US" dirty="0"/>
              <a:t>This difference image would only show some intensity for the pixel locations which have changed in the two frames. </a:t>
            </a:r>
          </a:p>
          <a:p>
            <a:r>
              <a:rPr lang="en-US" dirty="0"/>
              <a:t>Though we have seemingly removed the background, this approach will only work for cases where all foreground pixels are moving and all background pixels are static.</a:t>
            </a:r>
          </a:p>
          <a:p>
            <a:r>
              <a:rPr lang="en-US" dirty="0"/>
              <a:t> A threshold "Threshold" is put on this difference image to improve the subtraction (see Image thresholding).</a:t>
            </a:r>
          </a:p>
          <a:p>
            <a:endParaRPr lang="en-US" dirty="0"/>
          </a:p>
        </p:txBody>
      </p:sp>
    </p:spTree>
    <p:extLst>
      <p:ext uri="{BB962C8B-B14F-4D97-AF65-F5344CB8AC3E}">
        <p14:creationId xmlns:p14="http://schemas.microsoft.com/office/powerpoint/2010/main" val="49224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91E7-3C0D-48BD-A21B-D573BE362C2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2F51AA8-0757-4D9C-B448-70F4BC6C04AD}"/>
              </a:ext>
            </a:extLst>
          </p:cNvPr>
          <p:cNvSpPr>
            <a:spLocks noGrp="1"/>
          </p:cNvSpPr>
          <p:nvPr>
            <p:ph idx="1"/>
          </p:nvPr>
        </p:nvSpPr>
        <p:spPr/>
        <p:txBody>
          <a:bodyPr/>
          <a:lstStyle/>
          <a:p>
            <a:r>
              <a:rPr lang="en-US" b="0" i="0" dirty="0">
                <a:solidFill>
                  <a:srgbClr val="202124"/>
                </a:solidFill>
                <a:effectLst/>
                <a:latin typeface="arial" panose="020B0604020202020204" pitchFamily="34" charset="0"/>
              </a:rPr>
              <a:t>Foreground-background separation is a segmentation task, </a:t>
            </a:r>
            <a:r>
              <a:rPr lang="en-US" b="1" i="0" dirty="0">
                <a:solidFill>
                  <a:srgbClr val="202124"/>
                </a:solidFill>
                <a:effectLst/>
                <a:latin typeface="arial" panose="020B0604020202020204" pitchFamily="34" charset="0"/>
              </a:rPr>
              <a:t>where the goal is to split the image into foreground and background</a:t>
            </a:r>
            <a:r>
              <a:rPr lang="en-US" b="0" i="0" dirty="0">
                <a:solidFill>
                  <a:srgbClr val="202124"/>
                </a:solidFill>
                <a:effectLst/>
                <a:latin typeface="arial" panose="020B0604020202020204" pitchFamily="34" charset="0"/>
              </a:rPr>
              <a:t>. </a:t>
            </a:r>
          </a:p>
          <a:p>
            <a:r>
              <a:rPr lang="en-US" b="0" i="0" dirty="0">
                <a:solidFill>
                  <a:srgbClr val="202124"/>
                </a:solidFill>
                <a:effectLst/>
                <a:latin typeface="arial" panose="020B0604020202020204" pitchFamily="34" charset="0"/>
              </a:rPr>
              <a:t>In semi-interactive settings, the user marks some pixels as “foreground”, a few others as “background”, and it's up to the algorithm to classify the rest of the pixels</a:t>
            </a:r>
            <a:endParaRPr lang="en-IN" dirty="0"/>
          </a:p>
        </p:txBody>
      </p:sp>
    </p:spTree>
    <p:extLst>
      <p:ext uri="{BB962C8B-B14F-4D97-AF65-F5344CB8AC3E}">
        <p14:creationId xmlns:p14="http://schemas.microsoft.com/office/powerpoint/2010/main" val="1035263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DB65-5FD5-4F7F-8A9C-280D52A1CB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A9B60D-97CC-4AB2-B8B0-C091AD3B9E37}"/>
              </a:ext>
            </a:extLst>
          </p:cNvPr>
          <p:cNvSpPr>
            <a:spLocks noGrp="1"/>
          </p:cNvSpPr>
          <p:nvPr>
            <p:ph idx="1"/>
          </p:nvPr>
        </p:nvSpPr>
        <p:spPr/>
        <p:txBody>
          <a:bodyPr/>
          <a:lstStyle/>
          <a:p>
            <a:r>
              <a:rPr lang="en-US" dirty="0"/>
              <a:t>{|P[F(t)]-P[F(t+1)]|{Threshold} }{|P[F(t)]-P[F(t+1)]|{Threshold} }</a:t>
            </a:r>
          </a:p>
          <a:p>
            <a:r>
              <a:rPr lang="en-US" dirty="0"/>
              <a:t>This means that the difference image's pixels' intensities are '</a:t>
            </a:r>
            <a:r>
              <a:rPr lang="en-US" dirty="0" err="1"/>
              <a:t>thresholded</a:t>
            </a:r>
            <a:r>
              <a:rPr lang="en-US" dirty="0"/>
              <a:t>' or filtered on the basis of value of Threshold. </a:t>
            </a:r>
          </a:p>
          <a:p>
            <a:r>
              <a:rPr lang="en-US" dirty="0"/>
              <a:t>The accuracy of this approach is dependent on speed of movement in the scene. Faster movements may require higher thresholds</a:t>
            </a:r>
            <a:endParaRPr lang="en-IN" dirty="0"/>
          </a:p>
          <a:p>
            <a:endParaRPr lang="en-IN" dirty="0"/>
          </a:p>
        </p:txBody>
      </p:sp>
    </p:spTree>
    <p:extLst>
      <p:ext uri="{BB962C8B-B14F-4D97-AF65-F5344CB8AC3E}">
        <p14:creationId xmlns:p14="http://schemas.microsoft.com/office/powerpoint/2010/main" val="2146680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3B9F-AC22-4A87-B1F3-EC7C88EFDF85}"/>
              </a:ext>
            </a:extLst>
          </p:cNvPr>
          <p:cNvSpPr>
            <a:spLocks noGrp="1"/>
          </p:cNvSpPr>
          <p:nvPr>
            <p:ph type="title"/>
          </p:nvPr>
        </p:nvSpPr>
        <p:spPr/>
        <p:txBody>
          <a:bodyPr/>
          <a:lstStyle/>
          <a:p>
            <a:r>
              <a:rPr lang="en-IN" b="1" i="0" dirty="0">
                <a:solidFill>
                  <a:srgbClr val="000000"/>
                </a:solidFill>
                <a:effectLst/>
                <a:latin typeface="Arial" panose="020B0604020202020204" pitchFamily="34" charset="0"/>
              </a:rPr>
              <a:t>Mean filter</a:t>
            </a:r>
            <a:br>
              <a:rPr lang="en-IN" b="1" i="0" dirty="0">
                <a:solidFill>
                  <a:srgbClr val="00000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5041AC9-9D93-4E54-9681-CDF256CF0458}"/>
              </a:ext>
            </a:extLst>
          </p:cNvPr>
          <p:cNvSpPr>
            <a:spLocks noGrp="1"/>
          </p:cNvSpPr>
          <p:nvPr>
            <p:ph idx="1"/>
          </p:nvPr>
        </p:nvSpPr>
        <p:spPr/>
        <p:txBody>
          <a:bodyPr>
            <a:normAutofit lnSpcReduction="10000"/>
          </a:bodyPr>
          <a:lstStyle/>
          <a:p>
            <a:r>
              <a:rPr lang="en-US" b="0" i="0" dirty="0">
                <a:solidFill>
                  <a:srgbClr val="202122"/>
                </a:solidFill>
                <a:effectLst/>
                <a:latin typeface="Arial" panose="020B0604020202020204" pitchFamily="34" charset="0"/>
              </a:rPr>
              <a:t>For calculating the image containing only the background, a series of preceding images are averaged. For calculating the background image at the instant </a:t>
            </a:r>
            <a:r>
              <a:rPr lang="en-US" b="0" i="1" dirty="0">
                <a:solidFill>
                  <a:srgbClr val="202122"/>
                </a:solidFill>
                <a:effectLst/>
                <a:latin typeface="Arial" panose="020B0604020202020204" pitchFamily="34" charset="0"/>
              </a:rPr>
              <a:t>t</a:t>
            </a:r>
            <a:r>
              <a:rPr lang="en-US" b="0" i="0" dirty="0">
                <a:solidFill>
                  <a:srgbClr val="202122"/>
                </a:solidFill>
                <a:effectLst/>
                <a:latin typeface="Arial" panose="020B0604020202020204" pitchFamily="34" charset="0"/>
              </a:rPr>
              <a:t>,</a:t>
            </a:r>
          </a:p>
          <a:p>
            <a:pPr marL="0" indent="0">
              <a:buNone/>
            </a:pPr>
            <a:r>
              <a:rPr lang="en-US" dirty="0">
                <a:solidFill>
                  <a:srgbClr val="202122"/>
                </a:solidFill>
                <a:latin typeface="Arial" panose="020B0604020202020204" pitchFamily="34" charset="0"/>
              </a:rPr>
              <a:t>         </a:t>
            </a:r>
          </a:p>
          <a:p>
            <a:pPr marL="0" indent="0">
              <a:buNone/>
            </a:pPr>
            <a:endParaRPr lang="en-US" dirty="0">
              <a:solidFill>
                <a:srgbClr val="202122"/>
              </a:solidFill>
              <a:latin typeface="Arial" panose="020B0604020202020204" pitchFamily="34" charset="0"/>
            </a:endParaRPr>
          </a:p>
          <a:p>
            <a:pPr marL="0" indent="0">
              <a:buNone/>
            </a:pPr>
            <a:endParaRPr lang="en-US" dirty="0">
              <a:solidFill>
                <a:srgbClr val="202122"/>
              </a:solidFill>
              <a:latin typeface="Arial" panose="020B0604020202020204" pitchFamily="34" charset="0"/>
            </a:endParaRPr>
          </a:p>
          <a:p>
            <a:pPr marL="0" indent="0">
              <a:buNone/>
            </a:pPr>
            <a:endParaRPr lang="en-US" dirty="0">
              <a:solidFill>
                <a:srgbClr val="202122"/>
              </a:solidFill>
              <a:latin typeface="Arial" panose="020B0604020202020204" pitchFamily="34" charset="0"/>
            </a:endParaRPr>
          </a:p>
          <a:p>
            <a:pPr marL="0" indent="0">
              <a:buNone/>
            </a:pPr>
            <a:r>
              <a:rPr lang="en-US" b="0" i="0" dirty="0">
                <a:solidFill>
                  <a:srgbClr val="202122"/>
                </a:solidFill>
                <a:effectLst/>
                <a:latin typeface="Arial" panose="020B0604020202020204" pitchFamily="34" charset="0"/>
              </a:rPr>
              <a:t>where </a:t>
            </a:r>
            <a:r>
              <a:rPr lang="en-US" b="0" i="1" dirty="0">
                <a:solidFill>
                  <a:srgbClr val="202122"/>
                </a:solidFill>
                <a:effectLst/>
                <a:latin typeface="Arial" panose="020B0604020202020204" pitchFamily="34" charset="0"/>
              </a:rPr>
              <a:t>N</a:t>
            </a:r>
            <a:r>
              <a:rPr lang="en-US" b="0" i="0" dirty="0">
                <a:solidFill>
                  <a:srgbClr val="202122"/>
                </a:solidFill>
                <a:effectLst/>
                <a:latin typeface="Arial" panose="020B0604020202020204" pitchFamily="34" charset="0"/>
              </a:rPr>
              <a:t> is the number of preceding images taken for averaging. This averaging refers to averaging corresponding pixels in the given images. </a:t>
            </a:r>
            <a:endParaRPr lang="en-IN" dirty="0"/>
          </a:p>
        </p:txBody>
      </p:sp>
      <p:pic>
        <p:nvPicPr>
          <p:cNvPr id="5" name="Picture 4">
            <a:extLst>
              <a:ext uri="{FF2B5EF4-FFF2-40B4-BE49-F238E27FC236}">
                <a16:creationId xmlns:a16="http://schemas.microsoft.com/office/drawing/2014/main" id="{6E6B1A73-F08B-4204-A5BB-D9CB624C73AC}"/>
              </a:ext>
            </a:extLst>
          </p:cNvPr>
          <p:cNvPicPr>
            <a:picLocks noChangeAspect="1"/>
          </p:cNvPicPr>
          <p:nvPr/>
        </p:nvPicPr>
        <p:blipFill>
          <a:blip r:embed="rId2"/>
          <a:stretch>
            <a:fillRect/>
          </a:stretch>
        </p:blipFill>
        <p:spPr>
          <a:xfrm>
            <a:off x="2552700" y="2924174"/>
            <a:ext cx="5314950" cy="1819275"/>
          </a:xfrm>
          <a:prstGeom prst="rect">
            <a:avLst/>
          </a:prstGeom>
        </p:spPr>
      </p:pic>
    </p:spTree>
    <p:extLst>
      <p:ext uri="{BB962C8B-B14F-4D97-AF65-F5344CB8AC3E}">
        <p14:creationId xmlns:p14="http://schemas.microsoft.com/office/powerpoint/2010/main" val="4274968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339A-9782-4D7F-8150-D8762A7439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ACE3D0-50E5-4022-BA31-E3962C55EDC4}"/>
              </a:ext>
            </a:extLst>
          </p:cNvPr>
          <p:cNvSpPr>
            <a:spLocks noGrp="1"/>
          </p:cNvSpPr>
          <p:nvPr>
            <p:ph idx="1"/>
          </p:nvPr>
        </p:nvSpPr>
        <p:spPr/>
        <p:txBody>
          <a:bodyPr/>
          <a:lstStyle/>
          <a:p>
            <a:r>
              <a:rPr lang="en-US" b="0" i="1" dirty="0">
                <a:solidFill>
                  <a:srgbClr val="202122"/>
                </a:solidFill>
                <a:effectLst/>
                <a:latin typeface="Arial" panose="020B0604020202020204" pitchFamily="34" charset="0"/>
              </a:rPr>
              <a:t>N</a:t>
            </a:r>
            <a:r>
              <a:rPr lang="en-US" b="0" i="0" dirty="0">
                <a:solidFill>
                  <a:srgbClr val="202122"/>
                </a:solidFill>
                <a:effectLst/>
                <a:latin typeface="Arial" panose="020B0604020202020204" pitchFamily="34" charset="0"/>
              </a:rPr>
              <a:t> would depend on the video speed (number of images per second in the video) and the amount of movement in the video.</a:t>
            </a:r>
            <a:endParaRPr lang="en-US" b="0" i="0" baseline="30000" dirty="0">
              <a:solidFill>
                <a:srgbClr val="0645AD"/>
              </a:solidFill>
              <a:effectLst/>
              <a:latin typeface="Arial" panose="020B0604020202020204" pitchFamily="34" charset="0"/>
            </a:endParaRPr>
          </a:p>
          <a:p>
            <a:r>
              <a:rPr lang="en-US" b="0" i="0" dirty="0">
                <a:solidFill>
                  <a:srgbClr val="202122"/>
                </a:solidFill>
                <a:effectLst/>
                <a:latin typeface="Arial" panose="020B0604020202020204" pitchFamily="34" charset="0"/>
              </a:rPr>
              <a:t>After calculating the background </a:t>
            </a:r>
            <a:r>
              <a:rPr lang="en-US" b="0" i="1" dirty="0">
                <a:solidFill>
                  <a:srgbClr val="202122"/>
                </a:solidFill>
                <a:effectLst/>
                <a:latin typeface="Arial" panose="020B0604020202020204" pitchFamily="34" charset="0"/>
              </a:rPr>
              <a:t>B</a:t>
            </a:r>
            <a:r>
              <a:rPr lang="en-US" b="0" i="0" dirty="0">
                <a:solidFill>
                  <a:srgbClr val="202122"/>
                </a:solidFill>
                <a:effectLst/>
                <a:latin typeface="Arial" panose="020B0604020202020204" pitchFamily="34" charset="0"/>
              </a:rPr>
              <a:t>(</a:t>
            </a:r>
            <a:r>
              <a:rPr lang="en-US" b="0" i="1" dirty="0" err="1">
                <a:solidFill>
                  <a:srgbClr val="202122"/>
                </a:solidFill>
                <a:effectLst/>
                <a:latin typeface="Arial" panose="020B0604020202020204" pitchFamily="34" charset="0"/>
              </a:rPr>
              <a:t>x</a:t>
            </a:r>
            <a:r>
              <a:rPr lang="en-US" b="0" i="0" dirty="0" err="1">
                <a:solidFill>
                  <a:srgbClr val="202122"/>
                </a:solidFill>
                <a:effectLst/>
                <a:latin typeface="Arial" panose="020B0604020202020204" pitchFamily="34" charset="0"/>
              </a:rPr>
              <a:t>,</a:t>
            </a:r>
            <a:r>
              <a:rPr lang="en-US" b="0" i="1" dirty="0" err="1">
                <a:solidFill>
                  <a:srgbClr val="202122"/>
                </a:solidFill>
                <a:effectLst/>
                <a:latin typeface="Arial" panose="020B0604020202020204" pitchFamily="34" charset="0"/>
              </a:rPr>
              <a:t>y</a:t>
            </a:r>
            <a:r>
              <a:rPr lang="en-US" b="0" i="0" dirty="0" err="1">
                <a:solidFill>
                  <a:srgbClr val="202122"/>
                </a:solidFill>
                <a:effectLst/>
                <a:latin typeface="Arial" panose="020B0604020202020204" pitchFamily="34" charset="0"/>
              </a:rPr>
              <a:t>,</a:t>
            </a:r>
            <a:r>
              <a:rPr lang="en-US" b="0" i="1" dirty="0" err="1">
                <a:solidFill>
                  <a:srgbClr val="202122"/>
                </a:solidFill>
                <a:effectLst/>
                <a:latin typeface="Arial" panose="020B0604020202020204" pitchFamily="34" charset="0"/>
              </a:rPr>
              <a:t>t</a:t>
            </a:r>
            <a:r>
              <a:rPr lang="en-US" b="0" i="0" dirty="0">
                <a:solidFill>
                  <a:srgbClr val="202122"/>
                </a:solidFill>
                <a:effectLst/>
                <a:latin typeface="Arial" panose="020B0604020202020204" pitchFamily="34" charset="0"/>
              </a:rPr>
              <a:t>) we can then subtract it from the image </a:t>
            </a:r>
            <a:r>
              <a:rPr lang="en-US" b="0" i="1" dirty="0">
                <a:solidFill>
                  <a:srgbClr val="202122"/>
                </a:solidFill>
                <a:effectLst/>
                <a:latin typeface="Arial" panose="020B0604020202020204" pitchFamily="34" charset="0"/>
              </a:rPr>
              <a:t>V</a:t>
            </a:r>
            <a:r>
              <a:rPr lang="en-US" b="0" i="0" dirty="0">
                <a:solidFill>
                  <a:srgbClr val="202122"/>
                </a:solidFill>
                <a:effectLst/>
                <a:latin typeface="Arial" panose="020B0604020202020204" pitchFamily="34" charset="0"/>
              </a:rPr>
              <a:t>(</a:t>
            </a:r>
            <a:r>
              <a:rPr lang="en-US" b="0" i="1" dirty="0" err="1">
                <a:solidFill>
                  <a:srgbClr val="202122"/>
                </a:solidFill>
                <a:effectLst/>
                <a:latin typeface="Arial" panose="020B0604020202020204" pitchFamily="34" charset="0"/>
              </a:rPr>
              <a:t>x</a:t>
            </a:r>
            <a:r>
              <a:rPr lang="en-US" b="0" i="0" dirty="0" err="1">
                <a:solidFill>
                  <a:srgbClr val="202122"/>
                </a:solidFill>
                <a:effectLst/>
                <a:latin typeface="Arial" panose="020B0604020202020204" pitchFamily="34" charset="0"/>
              </a:rPr>
              <a:t>,</a:t>
            </a:r>
            <a:r>
              <a:rPr lang="en-US" b="0" i="1" dirty="0" err="1">
                <a:solidFill>
                  <a:srgbClr val="202122"/>
                </a:solidFill>
                <a:effectLst/>
                <a:latin typeface="Arial" panose="020B0604020202020204" pitchFamily="34" charset="0"/>
              </a:rPr>
              <a:t>y</a:t>
            </a:r>
            <a:r>
              <a:rPr lang="en-US" b="0" i="0" dirty="0" err="1">
                <a:solidFill>
                  <a:srgbClr val="202122"/>
                </a:solidFill>
                <a:effectLst/>
                <a:latin typeface="Arial" panose="020B0604020202020204" pitchFamily="34" charset="0"/>
              </a:rPr>
              <a:t>,</a:t>
            </a:r>
            <a:r>
              <a:rPr lang="en-US" b="0" i="1" dirty="0" err="1">
                <a:solidFill>
                  <a:srgbClr val="202122"/>
                </a:solidFill>
                <a:effectLst/>
                <a:latin typeface="Arial" panose="020B0604020202020204" pitchFamily="34" charset="0"/>
              </a:rPr>
              <a:t>t</a:t>
            </a:r>
            <a:r>
              <a:rPr lang="en-US" b="0" i="0" dirty="0">
                <a:solidFill>
                  <a:srgbClr val="202122"/>
                </a:solidFill>
                <a:effectLst/>
                <a:latin typeface="Arial" panose="020B0604020202020204" pitchFamily="34" charset="0"/>
              </a:rPr>
              <a:t>) at time </a:t>
            </a:r>
            <a:r>
              <a:rPr lang="en-US" b="0" i="1" dirty="0">
                <a:solidFill>
                  <a:srgbClr val="202122"/>
                </a:solidFill>
                <a:effectLst/>
                <a:latin typeface="Arial" panose="020B0604020202020204" pitchFamily="34" charset="0"/>
              </a:rPr>
              <a:t>t</a:t>
            </a:r>
            <a:r>
              <a:rPr lang="en-US" b="0" i="0" dirty="0">
                <a:solidFill>
                  <a:srgbClr val="202122"/>
                </a:solidFill>
                <a:effectLst/>
                <a:latin typeface="Arial" panose="020B0604020202020204" pitchFamily="34" charset="0"/>
              </a:rPr>
              <a:t> = t and threshold it. </a:t>
            </a:r>
          </a:p>
          <a:p>
            <a:r>
              <a:rPr lang="en-US" b="0" i="0" dirty="0">
                <a:solidFill>
                  <a:srgbClr val="202122"/>
                </a:solidFill>
                <a:effectLst/>
                <a:latin typeface="Arial" panose="020B0604020202020204" pitchFamily="34" charset="0"/>
              </a:rPr>
              <a:t>Thus the foreground is</a:t>
            </a:r>
          </a:p>
          <a:p>
            <a:endParaRPr lang="en-US" dirty="0">
              <a:solidFill>
                <a:srgbClr val="202122"/>
              </a:solidFill>
              <a:latin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22D2730D-9845-4D8A-8BBB-A579FFD0AD9B}"/>
              </a:ext>
            </a:extLst>
          </p:cNvPr>
          <p:cNvPicPr>
            <a:picLocks noChangeAspect="1"/>
          </p:cNvPicPr>
          <p:nvPr/>
        </p:nvPicPr>
        <p:blipFill>
          <a:blip r:embed="rId2"/>
          <a:stretch>
            <a:fillRect/>
          </a:stretch>
        </p:blipFill>
        <p:spPr>
          <a:xfrm>
            <a:off x="3276600" y="4400550"/>
            <a:ext cx="5391150" cy="1911350"/>
          </a:xfrm>
          <a:prstGeom prst="rect">
            <a:avLst/>
          </a:prstGeom>
        </p:spPr>
      </p:pic>
    </p:spTree>
    <p:extLst>
      <p:ext uri="{BB962C8B-B14F-4D97-AF65-F5344CB8AC3E}">
        <p14:creationId xmlns:p14="http://schemas.microsoft.com/office/powerpoint/2010/main" val="1656184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0A16-2668-4BCF-89ED-79A60B3295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509198-0391-4C8C-8797-C09D895ED39A}"/>
              </a:ext>
            </a:extLst>
          </p:cNvPr>
          <p:cNvSpPr>
            <a:spLocks noGrp="1"/>
          </p:cNvSpPr>
          <p:nvPr>
            <p:ph idx="1"/>
          </p:nvPr>
        </p:nvSpPr>
        <p:spPr/>
        <p:txBody>
          <a:bodyPr/>
          <a:lstStyle/>
          <a:p>
            <a:r>
              <a:rPr lang="en-US" dirty="0"/>
              <a:t>where Th is threshold. Similarly we can also use median instead of mean in the above calculation of B(</a:t>
            </a:r>
            <a:r>
              <a:rPr lang="en-US" dirty="0" err="1"/>
              <a:t>x,y,t</a:t>
            </a:r>
            <a:r>
              <a:rPr lang="en-US" dirty="0"/>
              <a:t>).</a:t>
            </a:r>
          </a:p>
          <a:p>
            <a:endParaRPr lang="en-US" dirty="0"/>
          </a:p>
          <a:p>
            <a:r>
              <a:rPr lang="en-US" dirty="0"/>
              <a:t>Usage of global and time-independent thresholds (same Th value for all pixels in the image) may limit the accuracy of the above two approaches.</a:t>
            </a:r>
            <a:endParaRPr lang="en-IN" dirty="0"/>
          </a:p>
        </p:txBody>
      </p:sp>
    </p:spTree>
    <p:extLst>
      <p:ext uri="{BB962C8B-B14F-4D97-AF65-F5344CB8AC3E}">
        <p14:creationId xmlns:p14="http://schemas.microsoft.com/office/powerpoint/2010/main" val="1439830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9898-5330-4161-922A-09E0D558F2DB}"/>
              </a:ext>
            </a:extLst>
          </p:cNvPr>
          <p:cNvSpPr>
            <a:spLocks noGrp="1"/>
          </p:cNvSpPr>
          <p:nvPr>
            <p:ph type="title"/>
          </p:nvPr>
        </p:nvSpPr>
        <p:spPr/>
        <p:txBody>
          <a:bodyPr>
            <a:normAutofit/>
          </a:bodyPr>
          <a:lstStyle/>
          <a:p>
            <a:r>
              <a:rPr lang="en-US" sz="3200" b="0" i="0" u="none" strike="noStrike" baseline="0" dirty="0">
                <a:latin typeface="Arial" panose="020B0604020202020204" pitchFamily="34" charset="0"/>
                <a:cs typeface="Arial" panose="020B0604020202020204" pitchFamily="34" charset="0"/>
              </a:rPr>
              <a:t>Problems arising immediately after background subtraction</a:t>
            </a:r>
            <a:endParaRPr lang="en-IN" sz="32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38FC60BE-BD5D-451B-A7AC-33E511302238}"/>
              </a:ext>
            </a:extLst>
          </p:cNvPr>
          <p:cNvPicPr>
            <a:picLocks noGrp="1" noChangeAspect="1"/>
          </p:cNvPicPr>
          <p:nvPr>
            <p:ph idx="1"/>
          </p:nvPr>
        </p:nvPicPr>
        <p:blipFill>
          <a:blip r:embed="rId2"/>
          <a:stretch>
            <a:fillRect/>
          </a:stretch>
        </p:blipFill>
        <p:spPr>
          <a:xfrm>
            <a:off x="1990724" y="2101056"/>
            <a:ext cx="7267575" cy="4290219"/>
          </a:xfrm>
        </p:spPr>
      </p:pic>
    </p:spTree>
    <p:extLst>
      <p:ext uri="{BB962C8B-B14F-4D97-AF65-F5344CB8AC3E}">
        <p14:creationId xmlns:p14="http://schemas.microsoft.com/office/powerpoint/2010/main" val="1773098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8796-7636-4CAE-A90B-E3560B73CC84}"/>
              </a:ext>
            </a:extLst>
          </p:cNvPr>
          <p:cNvSpPr>
            <a:spLocks noGrp="1"/>
          </p:cNvSpPr>
          <p:nvPr>
            <p:ph type="title"/>
          </p:nvPr>
        </p:nvSpPr>
        <p:spPr/>
        <p:txBody>
          <a:bodyPr/>
          <a:lstStyle/>
          <a:p>
            <a:r>
              <a:rPr lang="en-US" dirty="0"/>
              <a:t>failures arise in two categories</a:t>
            </a:r>
            <a:endParaRPr lang="en-IN" dirty="0"/>
          </a:p>
        </p:txBody>
      </p:sp>
      <p:sp>
        <p:nvSpPr>
          <p:cNvPr id="3" name="Content Placeholder 2">
            <a:extLst>
              <a:ext uri="{FF2B5EF4-FFF2-40B4-BE49-F238E27FC236}">
                <a16:creationId xmlns:a16="http://schemas.microsoft.com/office/drawing/2014/main" id="{575EE423-1303-473F-9D4D-3061E08507EA}"/>
              </a:ext>
            </a:extLst>
          </p:cNvPr>
          <p:cNvSpPr>
            <a:spLocks noGrp="1"/>
          </p:cNvSpPr>
          <p:nvPr>
            <p:ph idx="1"/>
          </p:nvPr>
        </p:nvSpPr>
        <p:spPr/>
        <p:txBody>
          <a:bodyPr>
            <a:normAutofit/>
          </a:bodyPr>
          <a:lstStyle/>
          <a:p>
            <a:pPr marL="0" indent="0">
              <a:buNone/>
            </a:pPr>
            <a:endParaRPr lang="en-US" dirty="0"/>
          </a:p>
          <a:p>
            <a:r>
              <a:rPr lang="en-US" dirty="0"/>
              <a:t>(1) the stationary background problem, in which the shape of the foreground object is not defined accurately enough</a:t>
            </a:r>
          </a:p>
          <a:p>
            <a:r>
              <a:rPr lang="en-US" dirty="0"/>
              <a:t>(2) the transient background problem, in which the start and stop of the foreground</a:t>
            </a:r>
          </a:p>
          <a:p>
            <a:r>
              <a:rPr lang="en-US" dirty="0"/>
              <a:t>object aren’t found quickly enough. If the accuracy or reactivity of the background model are inadequate, background subtraction will lead to the detection of false objects: these are called “ghosts”  </a:t>
            </a:r>
          </a:p>
          <a:p>
            <a:r>
              <a:rPr lang="en-US" dirty="0"/>
              <a:t>as indicated above, shadows tend to compound these problems.</a:t>
            </a:r>
            <a:endParaRPr lang="en-IN" dirty="0"/>
          </a:p>
        </p:txBody>
      </p:sp>
    </p:spTree>
    <p:extLst>
      <p:ext uri="{BB962C8B-B14F-4D97-AF65-F5344CB8AC3E}">
        <p14:creationId xmlns:p14="http://schemas.microsoft.com/office/powerpoint/2010/main" val="520493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C3DD-3A89-4D4C-BC32-EEA7F20FB7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E17DC7-7797-4C6C-AD15-B09D6F40D890}"/>
              </a:ext>
            </a:extLst>
          </p:cNvPr>
          <p:cNvSpPr>
            <a:spLocks noGrp="1"/>
          </p:cNvSpPr>
          <p:nvPr>
            <p:ph idx="1"/>
          </p:nvPr>
        </p:nvSpPr>
        <p:spPr/>
        <p:txBody>
          <a:bodyPr/>
          <a:lstStyle/>
          <a:p>
            <a:endParaRPr lang="en-IN"/>
          </a:p>
        </p:txBody>
      </p:sp>
      <p:pic>
        <p:nvPicPr>
          <p:cNvPr id="3074" name="Picture 2" descr="Foreground/background segmentation using imager">
            <a:extLst>
              <a:ext uri="{FF2B5EF4-FFF2-40B4-BE49-F238E27FC236}">
                <a16:creationId xmlns:a16="http://schemas.microsoft.com/office/drawing/2014/main" id="{01AEFCE0-AD4F-461E-AFF5-69D5A065F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6875"/>
            <a:ext cx="12192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24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D5FD-DE65-4CAA-B644-F8D418DACC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5FF6A2-7022-482B-8FC7-C344B201D172}"/>
              </a:ext>
            </a:extLst>
          </p:cNvPr>
          <p:cNvSpPr>
            <a:spLocks noGrp="1"/>
          </p:cNvSpPr>
          <p:nvPr>
            <p:ph idx="1"/>
          </p:nvPr>
        </p:nvSpPr>
        <p:spPr/>
        <p:txBody>
          <a:bodyPr>
            <a:normAutofit lnSpcReduction="10000"/>
          </a:bodyPr>
          <a:lstStyle/>
          <a:p>
            <a:pPr algn="l"/>
            <a:r>
              <a:rPr lang="en-US" b="1" i="0" dirty="0">
                <a:solidFill>
                  <a:srgbClr val="202122"/>
                </a:solidFill>
                <a:effectLst/>
                <a:latin typeface="Arial" panose="020B0604020202020204" pitchFamily="34" charset="0"/>
              </a:rPr>
              <a:t>Foreground detection</a:t>
            </a:r>
            <a:r>
              <a:rPr lang="en-US" b="0" i="0" dirty="0">
                <a:solidFill>
                  <a:srgbClr val="202122"/>
                </a:solidFill>
                <a:effectLst/>
                <a:latin typeface="Arial" panose="020B0604020202020204" pitchFamily="34" charset="0"/>
              </a:rPr>
              <a:t> is one of the major tasks in the field of </a:t>
            </a:r>
            <a:r>
              <a:rPr lang="en-US" b="0" i="0" strike="noStrike" dirty="0">
                <a:solidFill>
                  <a:srgbClr val="0645AD"/>
                </a:solidFill>
                <a:effectLst/>
                <a:latin typeface="Arial" panose="020B0604020202020204" pitchFamily="34" charset="0"/>
              </a:rPr>
              <a:t>computer vision</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rPr>
              <a:t>image processing</a:t>
            </a:r>
            <a:r>
              <a:rPr lang="en-US" b="0" i="0" dirty="0">
                <a:solidFill>
                  <a:srgbClr val="202122"/>
                </a:solidFill>
                <a:effectLst/>
                <a:latin typeface="Arial" panose="020B0604020202020204" pitchFamily="34" charset="0"/>
              </a:rPr>
              <a:t> whose aim is to detect changes in image sequences. </a:t>
            </a:r>
          </a:p>
          <a:p>
            <a:pPr algn="l"/>
            <a:r>
              <a:rPr lang="en-US" b="1" i="0" dirty="0">
                <a:solidFill>
                  <a:srgbClr val="202122"/>
                </a:solidFill>
                <a:effectLst/>
                <a:latin typeface="Arial" panose="020B0604020202020204" pitchFamily="34" charset="0"/>
              </a:rPr>
              <a:t>Background subtraction</a:t>
            </a:r>
            <a:r>
              <a:rPr lang="en-US" b="0" i="0" dirty="0">
                <a:solidFill>
                  <a:srgbClr val="202122"/>
                </a:solidFill>
                <a:effectLst/>
                <a:latin typeface="Arial" panose="020B0604020202020204" pitchFamily="34" charset="0"/>
              </a:rPr>
              <a:t> is any technique which allows an image's foreground to be extracted for further processing (object recognition etc.).</a:t>
            </a:r>
          </a:p>
          <a:p>
            <a:pPr algn="l"/>
            <a:r>
              <a:rPr lang="en-US" b="0" i="0" dirty="0">
                <a:solidFill>
                  <a:srgbClr val="202122"/>
                </a:solidFill>
                <a:effectLst/>
                <a:latin typeface="Arial" panose="020B0604020202020204" pitchFamily="34" charset="0"/>
              </a:rPr>
              <a:t>Many applications do not need to know everything about the evolution of movement in a video sequence, but only require the information of changes in the scene, because an image's regions of interest are objects (humans, cars, text etc.) in its foreground. </a:t>
            </a:r>
          </a:p>
          <a:p>
            <a:endParaRPr lang="en-IN" dirty="0"/>
          </a:p>
        </p:txBody>
      </p:sp>
    </p:spTree>
    <p:extLst>
      <p:ext uri="{BB962C8B-B14F-4D97-AF65-F5344CB8AC3E}">
        <p14:creationId xmlns:p14="http://schemas.microsoft.com/office/powerpoint/2010/main" val="4154543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EB755-39EC-44FD-BF6D-44F816953F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99AD8E-AF9D-47B5-980D-7890FAA15FCC}"/>
              </a:ext>
            </a:extLst>
          </p:cNvPr>
          <p:cNvSpPr>
            <a:spLocks noGrp="1"/>
          </p:cNvSpPr>
          <p:nvPr>
            <p:ph idx="1"/>
          </p:nvPr>
        </p:nvSpPr>
        <p:spPr/>
        <p:txBody>
          <a:bodyPr/>
          <a:lstStyle/>
          <a:p>
            <a:pPr algn="l"/>
            <a:r>
              <a:rPr lang="en-US" b="0" i="0" dirty="0">
                <a:solidFill>
                  <a:srgbClr val="202122"/>
                </a:solidFill>
                <a:effectLst/>
                <a:latin typeface="Arial" panose="020B0604020202020204" pitchFamily="34" charset="0"/>
              </a:rPr>
              <a:t>After the stage of image preprocessing (which may include </a:t>
            </a:r>
            <a:r>
              <a:rPr lang="en-US" b="0" i="0" u="none" strike="noStrike" dirty="0">
                <a:solidFill>
                  <a:srgbClr val="0645AD"/>
                </a:solidFill>
                <a:effectLst/>
                <a:latin typeface="Arial" panose="020B0604020202020204" pitchFamily="34" charset="0"/>
              </a:rPr>
              <a:t>image denoising</a:t>
            </a:r>
            <a:r>
              <a:rPr lang="en-US" b="0" i="0" dirty="0">
                <a:solidFill>
                  <a:srgbClr val="202122"/>
                </a:solidFill>
                <a:effectLst/>
                <a:latin typeface="Arial" panose="020B0604020202020204" pitchFamily="34" charset="0"/>
              </a:rPr>
              <a:t>, post processing like morphology etc.) object localization is required which may make use of this technique.</a:t>
            </a:r>
          </a:p>
          <a:p>
            <a:pPr algn="l"/>
            <a:r>
              <a:rPr lang="en-US" b="0" i="0" dirty="0">
                <a:solidFill>
                  <a:srgbClr val="202122"/>
                </a:solidFill>
                <a:effectLst/>
                <a:latin typeface="Arial" panose="020B0604020202020204" pitchFamily="34" charset="0"/>
              </a:rPr>
              <a:t>Foreground detection separates foreground from background based on these changes taking place in the foreground.</a:t>
            </a:r>
          </a:p>
          <a:p>
            <a:pPr algn="l"/>
            <a:r>
              <a:rPr lang="en-US" b="0" i="0" dirty="0">
                <a:solidFill>
                  <a:srgbClr val="202122"/>
                </a:solidFill>
                <a:effectLst/>
                <a:latin typeface="Arial" panose="020B0604020202020204" pitchFamily="34" charset="0"/>
              </a:rPr>
              <a:t> It is a set of techniques that typically analyze video sequences recorded in </a:t>
            </a:r>
            <a:r>
              <a:rPr lang="en-US" b="0" i="0" u="none" strike="noStrike" dirty="0">
                <a:solidFill>
                  <a:srgbClr val="0645AD"/>
                </a:solidFill>
                <a:effectLst/>
                <a:latin typeface="Arial" panose="020B0604020202020204" pitchFamily="34" charset="0"/>
              </a:rPr>
              <a:t>real time</a:t>
            </a:r>
            <a:r>
              <a:rPr lang="en-US" b="0" i="0" dirty="0">
                <a:solidFill>
                  <a:srgbClr val="202122"/>
                </a:solidFill>
                <a:effectLst/>
                <a:latin typeface="Arial" panose="020B0604020202020204" pitchFamily="34" charset="0"/>
              </a:rPr>
              <a:t> with a stationary camera.</a:t>
            </a:r>
          </a:p>
          <a:p>
            <a:endParaRPr lang="en-IN" dirty="0"/>
          </a:p>
        </p:txBody>
      </p:sp>
    </p:spTree>
    <p:extLst>
      <p:ext uri="{BB962C8B-B14F-4D97-AF65-F5344CB8AC3E}">
        <p14:creationId xmlns:p14="http://schemas.microsoft.com/office/powerpoint/2010/main" val="232251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2DAA-5C64-4BF7-AFA4-50A9C8AA8BA7}"/>
              </a:ext>
            </a:extLst>
          </p:cNvPr>
          <p:cNvSpPr>
            <a:spLocks noGrp="1"/>
          </p:cNvSpPr>
          <p:nvPr>
            <p:ph type="title"/>
          </p:nvPr>
        </p:nvSpPr>
        <p:spPr/>
        <p:txBody>
          <a:bodyPr/>
          <a:lstStyle/>
          <a:p>
            <a:r>
              <a:rPr lang="en-US" dirty="0"/>
              <a:t>TWO APPROACHES</a:t>
            </a:r>
            <a:endParaRPr lang="en-IN" dirty="0"/>
          </a:p>
        </p:txBody>
      </p:sp>
      <p:sp>
        <p:nvSpPr>
          <p:cNvPr id="3" name="Content Placeholder 2">
            <a:extLst>
              <a:ext uri="{FF2B5EF4-FFF2-40B4-BE49-F238E27FC236}">
                <a16:creationId xmlns:a16="http://schemas.microsoft.com/office/drawing/2014/main" id="{F8CF5215-3B75-425E-AC1E-2986FCC167F7}"/>
              </a:ext>
            </a:extLst>
          </p:cNvPr>
          <p:cNvSpPr>
            <a:spLocks noGrp="1"/>
          </p:cNvSpPr>
          <p:nvPr>
            <p:ph idx="1"/>
          </p:nvPr>
        </p:nvSpPr>
        <p:spPr/>
        <p:txBody>
          <a:bodyPr>
            <a:normAutofit/>
          </a:bodyPr>
          <a:lstStyle/>
          <a:p>
            <a:pPr algn="l"/>
            <a:r>
              <a:rPr lang="en-US" b="0" i="0" u="none" strike="noStrike" baseline="0" dirty="0">
                <a:latin typeface="Arial" panose="020B0604020202020204" pitchFamily="34" charset="0"/>
                <a:cs typeface="Arial" panose="020B0604020202020204" pitchFamily="34" charset="0"/>
              </a:rPr>
              <a:t>First, cars moving along a road, or pedestrians in a precinct, are highly variegated, unlike the situation for products appearing on a product line.</a:t>
            </a:r>
          </a:p>
          <a:p>
            <a:pPr algn="l"/>
            <a:r>
              <a:rPr lang="en-US" b="0" i="0" u="none" strike="noStrike" baseline="0" dirty="0">
                <a:latin typeface="Arial" panose="020B0604020202020204" pitchFamily="34" charset="0"/>
                <a:cs typeface="Arial" panose="020B0604020202020204" pitchFamily="34" charset="0"/>
              </a:rPr>
              <a:t>Second, there is usually a significant real-time problem, especially when vehicles are moving at up to 100 mph on a highway, and cameras typically deliver 30 frames per second under highly variable conditions. Thus, it pays to </a:t>
            </a:r>
            <a:r>
              <a:rPr lang="en-US" b="0" i="0" u="none" strike="noStrike" baseline="0" dirty="0" err="1">
                <a:latin typeface="Arial" panose="020B0604020202020204" pitchFamily="34" charset="0"/>
                <a:cs typeface="Arial" panose="020B0604020202020204" pitchFamily="34" charset="0"/>
              </a:rPr>
              <a:t>capitalizeon</a:t>
            </a:r>
            <a:r>
              <a:rPr lang="en-US" b="0" i="0" u="none" strike="noStrike" baseline="0" dirty="0">
                <a:latin typeface="Arial" panose="020B0604020202020204" pitchFamily="34" charset="0"/>
                <a:cs typeface="Arial" panose="020B0604020202020204" pitchFamily="34" charset="0"/>
              </a:rPr>
              <a:t> the motion of the targets and perform motion-based segmentation.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826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FD9F-4F84-4BC0-8A6E-D9D2ADC6983D}"/>
              </a:ext>
            </a:extLst>
          </p:cNvPr>
          <p:cNvSpPr>
            <a:spLocks noGrp="1"/>
          </p:cNvSpPr>
          <p:nvPr>
            <p:ph type="title"/>
          </p:nvPr>
        </p:nvSpPr>
        <p:spPr/>
        <p:txBody>
          <a:bodyPr>
            <a:normAutofit/>
          </a:bodyPr>
          <a:lstStyle/>
          <a:p>
            <a:r>
              <a:rPr lang="en-IN" sz="3600" b="0" i="0" u="none" strike="noStrike" baseline="0" dirty="0">
                <a:latin typeface="Arial" panose="020B0604020202020204" pitchFamily="34" charset="0"/>
                <a:cs typeface="Arial" panose="020B0604020202020204" pitchFamily="34" charset="0"/>
              </a:rPr>
              <a:t>Background </a:t>
            </a:r>
            <a:r>
              <a:rPr lang="en-IN" sz="3600" b="0" i="0" u="none" strike="noStrike" baseline="0" dirty="0" err="1">
                <a:latin typeface="Arial" panose="020B0604020202020204" pitchFamily="34" charset="0"/>
                <a:cs typeface="Arial" panose="020B0604020202020204" pitchFamily="34" charset="0"/>
              </a:rPr>
              <a:t>Modeling</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B4A8509-6B17-4C1B-B435-F6429CB2A16F}"/>
              </a:ext>
            </a:extLst>
          </p:cNvPr>
          <p:cNvSpPr>
            <a:spLocks noGrp="1"/>
          </p:cNvSpPr>
          <p:nvPr>
            <p:ph idx="1"/>
          </p:nvPr>
        </p:nvSpPr>
        <p:spPr/>
        <p:txBody>
          <a:bodyPr>
            <a:normAutofit/>
          </a:bodyPr>
          <a:lstStyle/>
          <a:p>
            <a:pPr algn="l"/>
            <a:r>
              <a:rPr lang="en-US" dirty="0">
                <a:latin typeface="Arial" panose="020B0604020202020204" pitchFamily="34" charset="0"/>
                <a:cs typeface="Arial" panose="020B0604020202020204" pitchFamily="34" charset="0"/>
              </a:rPr>
              <a:t>T</a:t>
            </a:r>
            <a:r>
              <a:rPr lang="en-US" b="0" i="0" u="none" strike="noStrike" baseline="0" dirty="0">
                <a:latin typeface="Arial" panose="020B0604020202020204" pitchFamily="34" charset="0"/>
                <a:cs typeface="Arial" panose="020B0604020202020204" pitchFamily="34" charset="0"/>
              </a:rPr>
              <a:t>o create an idealized background image that can be subtracted from any frame to yield the target or foreground image. </a:t>
            </a:r>
          </a:p>
          <a:p>
            <a:pPr algn="l"/>
            <a:r>
              <a:rPr lang="en-US" b="0" i="0" u="none" strike="noStrike" baseline="0" dirty="0">
                <a:latin typeface="Arial" panose="020B0604020202020204" pitchFamily="34" charset="0"/>
                <a:cs typeface="Arial" panose="020B0604020202020204" pitchFamily="34" charset="0"/>
              </a:rPr>
              <a:t>To</a:t>
            </a:r>
            <a:r>
              <a:rPr lang="en-US" dirty="0">
                <a:latin typeface="Arial" panose="020B0604020202020204" pitchFamily="34" charset="0"/>
                <a:cs typeface="Arial" panose="020B0604020202020204" pitchFamily="34" charset="0"/>
              </a:rPr>
              <a:t> </a:t>
            </a:r>
            <a:r>
              <a:rPr lang="en-US" b="0" i="0" u="none" strike="noStrike" baseline="0" dirty="0">
                <a:latin typeface="Arial" panose="020B0604020202020204" pitchFamily="34" charset="0"/>
                <a:cs typeface="Arial" panose="020B0604020202020204" pitchFamily="34" charset="0"/>
              </a:rPr>
              <a:t>achieve this, the simplest strategy is to take a frame when there are known to be no targets present and use that as the background model. </a:t>
            </a:r>
          </a:p>
          <a:p>
            <a:pPr algn="l"/>
            <a:r>
              <a:rPr lang="en-US" b="0" i="0" u="none" strike="noStrike" baseline="0" dirty="0">
                <a:latin typeface="Arial" panose="020B0604020202020204" pitchFamily="34" charset="0"/>
                <a:cs typeface="Arial" panose="020B0604020202020204" pitchFamily="34" charset="0"/>
              </a:rPr>
              <a:t>In addition, to eliminate noise, it is useful to average a number of frames prior to making observations of targets.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7405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42264-2601-4C4B-A334-98BF3C9404E0}"/>
              </a:ext>
            </a:extLst>
          </p:cNvPr>
          <p:cNvSpPr>
            <a:spLocks noGrp="1"/>
          </p:cNvSpPr>
          <p:nvPr>
            <p:ph type="title"/>
          </p:nvPr>
        </p:nvSpPr>
        <p:spPr/>
        <p:txBody>
          <a:bodyPr/>
          <a:lstStyle/>
          <a:p>
            <a:r>
              <a:rPr lang="en-IN" dirty="0"/>
              <a:t>The problems</a:t>
            </a:r>
          </a:p>
        </p:txBody>
      </p:sp>
      <p:sp>
        <p:nvSpPr>
          <p:cNvPr id="3" name="Content Placeholder 2">
            <a:extLst>
              <a:ext uri="{FF2B5EF4-FFF2-40B4-BE49-F238E27FC236}">
                <a16:creationId xmlns:a16="http://schemas.microsoft.com/office/drawing/2014/main" id="{E34D55DC-2259-4C2B-94B6-BC48B8FF6A30}"/>
              </a:ext>
            </a:extLst>
          </p:cNvPr>
          <p:cNvSpPr>
            <a:spLocks noGrp="1"/>
          </p:cNvSpPr>
          <p:nvPr>
            <p:ph idx="1"/>
          </p:nvPr>
        </p:nvSpPr>
        <p:spPr>
          <a:xfrm>
            <a:off x="838200" y="2247899"/>
            <a:ext cx="10515600" cy="3929063"/>
          </a:xfrm>
        </p:spPr>
        <p:txBody>
          <a:bodyPr/>
          <a:lstStyle/>
          <a:p>
            <a:r>
              <a:rPr lang="en-US" dirty="0">
                <a:latin typeface="Arial" panose="020B0604020202020204" pitchFamily="34" charset="0"/>
                <a:cs typeface="Arial" panose="020B0604020202020204" pitchFamily="34" charset="0"/>
              </a:rPr>
              <a:t>(a) How to know when there are no targets present, so that frames represent true background?</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(b) How to cope with the usual outdoor situation of illumination that varies with the weather and the time of day?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8543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E768-B29E-4EFD-BEE6-078A0B748B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8F8898-8201-4DA1-BEFF-8F14F7446F66}"/>
              </a:ext>
            </a:extLst>
          </p:cNvPr>
          <p:cNvSpPr>
            <a:spLocks noGrp="1"/>
          </p:cNvSpPr>
          <p:nvPr>
            <p:ph idx="1"/>
          </p:nvPr>
        </p:nvSpPr>
        <p:spPr/>
        <p:txBody>
          <a:bodyPr>
            <a:noAutofit/>
          </a:bodyPr>
          <a:lstStyle/>
          <a:p>
            <a:r>
              <a:rPr lang="en-US" dirty="0">
                <a:latin typeface="Arial" panose="020B0604020202020204" pitchFamily="34" charset="0"/>
                <a:cs typeface="Arial" panose="020B0604020202020204" pitchFamily="34" charset="0"/>
              </a:rPr>
              <a:t>All detection techniques are based on modelling the background of the image, i.e. set the background and detect which changes occur. </a:t>
            </a:r>
          </a:p>
          <a:p>
            <a:r>
              <a:rPr lang="en-US" dirty="0">
                <a:latin typeface="Arial" panose="020B0604020202020204" pitchFamily="34" charset="0"/>
                <a:cs typeface="Arial" panose="020B0604020202020204" pitchFamily="34" charset="0"/>
              </a:rPr>
              <a:t>Defining the background can be very difficult when it contains shapes, shadows, and moving objects. In defining the background it is assumed that the stationary objects could vary in color and intensity over time.</a:t>
            </a:r>
          </a:p>
          <a:p>
            <a:r>
              <a:rPr lang="en-US" dirty="0">
                <a:latin typeface="Arial" panose="020B0604020202020204" pitchFamily="34" charset="0"/>
                <a:cs typeface="Arial" panose="020B0604020202020204" pitchFamily="34" charset="0"/>
              </a:rPr>
              <a:t>Scenarios where these techniques apply tend to be very diverse..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0890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1564</Words>
  <Application>Microsoft Office PowerPoint</Application>
  <PresentationFormat>Widescreen</PresentationFormat>
  <Paragraphs>84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vt:lpstr>
      <vt:lpstr>Calibri</vt:lpstr>
      <vt:lpstr>Calibri Light</vt:lpstr>
      <vt:lpstr>Linux Libertine</vt:lpstr>
      <vt:lpstr>Office Theme</vt:lpstr>
      <vt:lpstr>FOREGROUND AND BACKGROUND SEPERATION</vt:lpstr>
      <vt:lpstr>PowerPoint Presentation</vt:lpstr>
      <vt:lpstr>PowerPoint Presentation</vt:lpstr>
      <vt:lpstr>PowerPoint Presentation</vt:lpstr>
      <vt:lpstr>PowerPoint Presentation</vt:lpstr>
      <vt:lpstr>TWO APPROACHES</vt:lpstr>
      <vt:lpstr>Background Modeling</vt:lpstr>
      <vt:lpstr>The problems</vt:lpstr>
      <vt:lpstr>PowerPoint Presentation</vt:lpstr>
      <vt:lpstr>PowerPoint Presentation</vt:lpstr>
      <vt:lpstr>Background subtraction using a temporal median filter</vt:lpstr>
      <vt:lpstr>PowerPoint Presentation</vt:lpstr>
      <vt:lpstr>Temporal average filter </vt:lpstr>
      <vt:lpstr>Temporal average filter</vt:lpstr>
      <vt:lpstr>PowerPoint Presentation</vt:lpstr>
      <vt:lpstr>Ghost of the bus appears and then starts to merge back into the background</vt:lpstr>
      <vt:lpstr>Background subtraction using a restrained temporal median filter</vt:lpstr>
      <vt:lpstr>PowerPoint Presentation</vt:lpstr>
      <vt:lpstr>PowerPoint Presentation</vt:lpstr>
      <vt:lpstr>PowerPoint Presentation</vt:lpstr>
      <vt:lpstr>Mean filter </vt:lpstr>
      <vt:lpstr>PowerPoint Presentation</vt:lpstr>
      <vt:lpstr>PowerPoint Presentation</vt:lpstr>
      <vt:lpstr>Problems arising immediately after background subtraction</vt:lpstr>
      <vt:lpstr>failures arise in two categories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FOREGROUND AND BACKGROUND SEPERATION</dc:title>
  <dc:creator>GEETHA P</dc:creator>
  <cp:lastModifiedBy>Susila M</cp:lastModifiedBy>
  <cp:revision>7</cp:revision>
  <dcterms:created xsi:type="dcterms:W3CDTF">2021-10-07T05:02:48Z</dcterms:created>
  <dcterms:modified xsi:type="dcterms:W3CDTF">2022-10-10T17:14:57Z</dcterms:modified>
</cp:coreProperties>
</file>