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7315200" cy="9601200"/>
  <p:embeddedFontLst>
    <p:embeddedFont>
      <p:font typeface="Tahoma" panose="020B0604030504040204" pitchFamily="34" charset="0"/>
      <p:regular r:id="rId42"/>
      <p:bold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i/OCYDgXBFPG5LB6ykz4nZggtH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4963" y="0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79242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62128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01874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8865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1058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1050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8878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1080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3117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689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637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3669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50455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0676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9079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88104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24044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2" name="Google Shape;26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497363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90453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75320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054601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23104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649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20557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48751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38569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1" name="Google Shape;32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38050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9" name="Google Shape;32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01790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8" name="Google Shape;33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301403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6" name="Google Shape;346;p3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36:notes"/>
          <p:cNvSpPr txBox="1">
            <a:spLocks noGrp="1"/>
          </p:cNvSpPr>
          <p:nvPr>
            <p:ph type="sldNum" idx="12"/>
          </p:nvPr>
        </p:nvSpPr>
        <p:spPr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15278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5" name="Google Shape;35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508009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3" name="Google Shape;36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172432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0" name="Google Shape;37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175338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0" name="Google Shape;43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9012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20808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54978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6914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08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2994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2998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0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1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4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4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4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4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WEEK 2 LECTURES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523875" y="2514600"/>
            <a:ext cx="81534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Overview - Cellular concepts - Frequency reuse, Channel assignment- Hand off, Interference and system capacity</a:t>
            </a:r>
            <a:endParaRPr sz="2800" b="0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85800" y="3965575"/>
            <a:ext cx="82296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Syllabus Coverage: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Frequency reuse, sectored and omni- directional antennas, Channel assignment strategies, Handoff and its types, Interference and system capacity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Courtesy: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Rappaport T.S,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“Wireless Communications: Principles and Practice”,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Pearson education.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>
            <a:spLocks noGrp="1"/>
          </p:cNvSpPr>
          <p:nvPr>
            <p:ph type="title"/>
          </p:nvPr>
        </p:nvSpPr>
        <p:spPr>
          <a:xfrm>
            <a:off x="2298192" y="-152400"/>
            <a:ext cx="4800600" cy="73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Frequency Reuse</a:t>
            </a:r>
            <a:endParaRPr sz="3200"/>
          </a:p>
        </p:txBody>
      </p:sp>
      <p:sp>
        <p:nvSpPr>
          <p:cNvPr id="159" name="Google Shape;159;p10"/>
          <p:cNvSpPr txBox="1">
            <a:spLocks noGrp="1"/>
          </p:cNvSpPr>
          <p:nvPr>
            <p:ph type="body" idx="1"/>
          </p:nvPr>
        </p:nvSpPr>
        <p:spPr>
          <a:xfrm>
            <a:off x="304800" y="381000"/>
            <a:ext cx="86106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Factor ‘N’ 🡪 called cluster size.</a:t>
            </a:r>
            <a:endParaRPr sz="2000"/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let total number of channel allocated for a cluster is </a:t>
            </a:r>
            <a:r>
              <a:rPr lang="en-US" sz="2000" b="1"/>
              <a:t>M = 395.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let  </a:t>
            </a:r>
            <a:r>
              <a:rPr lang="en-US" sz="2000" b="1"/>
              <a:t>N = 7 </a:t>
            </a:r>
            <a:r>
              <a:rPr lang="en-US" sz="2000"/>
              <a:t>(N= number of cells in a cluster), it means 395/7 = 57 frequencies is possible an average per cell to characterizing the frequency reuse.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Frequency Reuse factor of a cellular system is = 1/N (since each cell within a cluster is only assigned 1/N of total available channels in the system)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N = Cluster size  is given by : </a:t>
            </a:r>
            <a:r>
              <a:rPr lang="en-US" sz="2000" b="1"/>
              <a:t>N = i</a:t>
            </a:r>
            <a:r>
              <a:rPr lang="en-US" sz="2000" b="1" baseline="30000"/>
              <a:t>2</a:t>
            </a:r>
            <a:r>
              <a:rPr lang="en-US" sz="2000" b="1"/>
              <a:t> + j</a:t>
            </a:r>
            <a:r>
              <a:rPr lang="en-US" sz="2000" b="1" baseline="30000"/>
              <a:t>2</a:t>
            </a:r>
            <a:r>
              <a:rPr lang="en-US" sz="2000" b="1"/>
              <a:t> + i.j</a:t>
            </a:r>
            <a:r>
              <a:rPr lang="en-US" sz="2000"/>
              <a:t> (i &amp; j are integers) </a:t>
            </a:r>
            <a:endParaRPr sz="2000" b="1"/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For </a:t>
            </a:r>
            <a:r>
              <a:rPr lang="en-US" sz="2000" b="1"/>
              <a:t>i=1, j=1</a:t>
            </a:r>
            <a:r>
              <a:rPr lang="en-US" sz="2000"/>
              <a:t>, then </a:t>
            </a:r>
            <a:r>
              <a:rPr lang="en-US" sz="2000" b="1"/>
              <a:t>N = 3</a:t>
            </a:r>
            <a:r>
              <a:rPr lang="en-US" sz="2000"/>
              <a:t>. i.e. one cluster has 3 cells.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N may be = 1, 3, 4, 7, 9, 12, 13, 16, 19 etc.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 d = distance b/w centre of two adjacent cells, R = Radius of cell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 D = Minimum distance b/w centre of cells that use same channels 	or frequency band (co-channels)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1"/>
              <a:t>Frequency reuse distance:</a:t>
            </a:r>
            <a:r>
              <a:rPr lang="en-US" sz="2800"/>
              <a:t> </a:t>
            </a:r>
            <a:r>
              <a:rPr lang="en-US" sz="2000"/>
              <a:t>D</a:t>
            </a:r>
            <a:r>
              <a:rPr lang="en-US" sz="2000" baseline="30000"/>
              <a:t>2</a:t>
            </a:r>
            <a:r>
              <a:rPr lang="en-US" sz="2000"/>
              <a:t> = 3R</a:t>
            </a:r>
            <a:r>
              <a:rPr lang="en-US" sz="2000" baseline="30000"/>
              <a:t>2</a:t>
            </a:r>
            <a:r>
              <a:rPr lang="en-US" sz="2000"/>
              <a:t> (i</a:t>
            </a:r>
            <a:r>
              <a:rPr lang="en-US" sz="2000" baseline="30000"/>
              <a:t>2</a:t>
            </a:r>
            <a:r>
              <a:rPr lang="en-US" sz="2000"/>
              <a:t> + j</a:t>
            </a:r>
            <a:r>
              <a:rPr lang="en-US" sz="2000" baseline="30000"/>
              <a:t>2</a:t>
            </a:r>
            <a:r>
              <a:rPr lang="en-US" sz="2000"/>
              <a:t> + i.j)</a:t>
            </a:r>
            <a:endParaRPr/>
          </a:p>
          <a:p>
            <a:pPr marL="342900" lvl="0" indent="-3429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D</a:t>
            </a:r>
            <a:r>
              <a:rPr lang="en-US" sz="2000" baseline="30000"/>
              <a:t>2</a:t>
            </a:r>
            <a:r>
              <a:rPr lang="en-US" sz="2000"/>
              <a:t> = 3R</a:t>
            </a:r>
            <a:r>
              <a:rPr lang="en-US" sz="2000" baseline="30000"/>
              <a:t>2</a:t>
            </a:r>
            <a:r>
              <a:rPr lang="en-US" sz="2000"/>
              <a:t> .N  </a:t>
            </a:r>
            <a:endParaRPr/>
          </a:p>
          <a:p>
            <a:pPr marL="342900" lvl="0" indent="-3429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D = (3N)</a:t>
            </a:r>
            <a:r>
              <a:rPr lang="en-US" sz="2000" baseline="30000"/>
              <a:t>1/2</a:t>
            </a:r>
            <a:r>
              <a:rPr lang="en-US" sz="2000"/>
              <a:t>. R  or D/R = (3N)</a:t>
            </a:r>
            <a:r>
              <a:rPr lang="en-US" sz="2000" baseline="30000"/>
              <a:t>1/2</a:t>
            </a: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	           As d = 3</a:t>
            </a:r>
            <a:r>
              <a:rPr lang="en-US" sz="2000" baseline="30000"/>
              <a:t>1/2</a:t>
            </a:r>
            <a:r>
              <a:rPr lang="en-US" sz="2000"/>
              <a:t> .R                  D/d = (N)</a:t>
            </a:r>
            <a:r>
              <a:rPr lang="en-US" sz="2000" baseline="30000"/>
              <a:t>1/2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</a:t>
            </a:r>
            <a:endParaRPr/>
          </a:p>
        </p:txBody>
      </p:sp>
      <p:sp>
        <p:nvSpPr>
          <p:cNvPr id="160" name="Google Shape;16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8229600" cy="71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Locating co-channel Cell</a:t>
            </a:r>
            <a:endParaRPr/>
          </a:p>
        </p:txBody>
      </p:sp>
      <p:sp>
        <p:nvSpPr>
          <p:cNvPr id="166" name="Google Shape;16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67" name="Google Shape;167;p11" descr="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1981200"/>
            <a:ext cx="4267200" cy="342978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1"/>
          <p:cNvSpPr txBox="1"/>
          <p:nvPr/>
        </p:nvSpPr>
        <p:spPr>
          <a:xfrm>
            <a:off x="457200" y="5638800"/>
            <a:ext cx="8686800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5080" lvl="0" indent="0" algn="just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Figure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3.2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locating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co-channel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cells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cellular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5080" lvl="0" indent="0" algn="just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5080" lvl="0" indent="0" algn="just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example,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(i.e.,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3,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2).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(Adapted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[Oet83]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©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IEEE.)</a:t>
            </a:r>
            <a:endParaRPr sz="16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" name="Google Shape;169;p11"/>
          <p:cNvSpPr/>
          <p:nvPr/>
        </p:nvSpPr>
        <p:spPr>
          <a:xfrm>
            <a:off x="381000" y="533400"/>
            <a:ext cx="87630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find the nearest co-channel neighbors of a particular cell, one must do the following: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9496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Move i cells along any chain of hexagon.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9496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Turn 60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counter clockwise &amp; move j cells.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9496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152400" y="6248400"/>
            <a:ext cx="89916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Wireless Communications: Principles and Practice, Theodore S. Rappaport, pp 60.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/>
          <p:nvPr/>
        </p:nvSpPr>
        <p:spPr>
          <a:xfrm>
            <a:off x="0" y="304800"/>
            <a:ext cx="9144000" cy="534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32329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 of cluster size N</a:t>
            </a:r>
            <a:endParaRPr sz="2800" b="0" i="0" u="none" strike="noStrike" cap="none">
              <a:solidFill>
                <a:srgbClr val="32329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0025" marR="283845" lvl="0" indent="-172720" algn="l" rtl="0">
              <a:lnSpc>
                <a:spcPct val="53928"/>
              </a:lnSpc>
              <a:spcBef>
                <a:spcPts val="1400"/>
              </a:spcBef>
              <a:spcAft>
                <a:spcPts val="0"/>
              </a:spcAft>
              <a:buClr>
                <a:srgbClr val="3232CC"/>
              </a:buClr>
              <a:buSzPts val="160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Channels unique in same cluster, repeated over clusters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0025" marR="0" lvl="0" indent="-172720" algn="l" rtl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Clr>
                <a:srgbClr val="3232CC"/>
              </a:buClr>
              <a:buSzPts val="160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Keep cell size same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99415" marR="0" lvl="1" indent="-143509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FF0000"/>
              </a:buClr>
              <a:buSzPts val="1517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large N : weaker interference, but lower capacity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99415" marR="0" lvl="1" indent="-143510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99415" marR="73660" lvl="1" indent="-143509" algn="l" rtl="0">
              <a:lnSpc>
                <a:spcPct val="46428"/>
              </a:lnSpc>
              <a:spcBef>
                <a:spcPts val="305"/>
              </a:spcBef>
              <a:spcAft>
                <a:spcPts val="0"/>
              </a:spcAft>
              <a:buClr>
                <a:srgbClr val="FF0000"/>
              </a:buClr>
              <a:buSzPts val="1517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small N: higher capacity, more interference ,need to 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99415" marR="73660" lvl="1" indent="-143510" algn="l" rtl="0">
              <a:lnSpc>
                <a:spcPct val="46428"/>
              </a:lnSpc>
              <a:spcBef>
                <a:spcPts val="30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maintain certain S/I level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0025" marR="0" lvl="0" indent="-17272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232CC"/>
              </a:buClr>
              <a:buSzPts val="160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Frequency reuse factor: 1/N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99415" marR="38100" lvl="1" indent="-47202" algn="l" rtl="0">
              <a:lnSpc>
                <a:spcPct val="46428"/>
              </a:lnSpc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517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99415" marR="38100" lvl="1" indent="-143509" algn="l" rtl="0">
              <a:lnSpc>
                <a:spcPct val="46428"/>
              </a:lnSpc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517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cell within a cluster assigned 1/N of the total 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99415" marR="38100" lvl="1" indent="-143510" algn="l" rtl="0">
              <a:lnSpc>
                <a:spcPct val="46428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9415" marR="38100" lvl="1" indent="-143510" algn="l" rtl="0">
              <a:lnSpc>
                <a:spcPct val="46428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available channels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0025" marR="5080" lvl="0" indent="-71121" algn="l" rtl="0">
              <a:lnSpc>
                <a:spcPct val="53928"/>
              </a:lnSpc>
              <a:spcBef>
                <a:spcPts val="345"/>
              </a:spcBef>
              <a:spcAft>
                <a:spcPts val="0"/>
              </a:spcAft>
              <a:buClr>
                <a:srgbClr val="3232CC"/>
              </a:buClr>
              <a:buSzPts val="16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0025" marR="5080" lvl="0" indent="-172720" algn="l" rtl="0">
              <a:lnSpc>
                <a:spcPct val="53928"/>
              </a:lnSpc>
              <a:spcBef>
                <a:spcPts val="345"/>
              </a:spcBef>
              <a:spcAft>
                <a:spcPts val="0"/>
              </a:spcAft>
              <a:buClr>
                <a:srgbClr val="3232CC"/>
              </a:buClr>
              <a:buSzPts val="160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most of the upcoming networks, frequency reuse 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0025" marR="5080" lvl="0" indent="-71121" algn="l" rtl="0">
              <a:lnSpc>
                <a:spcPct val="53928"/>
              </a:lnSpc>
              <a:spcBef>
                <a:spcPts val="345"/>
              </a:spcBef>
              <a:spcAft>
                <a:spcPts val="0"/>
              </a:spcAft>
              <a:buClr>
                <a:srgbClr val="3232CC"/>
              </a:buClr>
              <a:buSzPts val="16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0025" marR="5080" lvl="0" indent="-172720" algn="l" rtl="0">
              <a:lnSpc>
                <a:spcPct val="53928"/>
              </a:lnSpc>
              <a:spcBef>
                <a:spcPts val="34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factor is 1.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/>
          <p:nvPr/>
        </p:nvSpPr>
        <p:spPr>
          <a:xfrm>
            <a:off x="685800" y="6096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Channel Assignment Strategies (CAS)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3"/>
          <p:cNvSpPr/>
          <p:nvPr/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8382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Frequency reuse scheme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increases capacity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minimize interference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Fixed channel assignment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cell is allocated a predetermined set of voice channel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new call attempt can only be served by the unused channels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call will be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blocked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all channels in that cell are occupied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channel assignment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channels are not allocated to cells permanently.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allocate channels based on request.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the likelihood of blocking, increase capacity.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0137" y="2487306"/>
            <a:ext cx="6943725" cy="158017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534400" cy="71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Fixed Channel Assignment Strategy (FCAS)</a:t>
            </a:r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body" idx="1"/>
          </p:nvPr>
        </p:nvSpPr>
        <p:spPr>
          <a:xfrm>
            <a:off x="533400" y="1447800"/>
            <a:ext cx="8229600" cy="506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In FCAS each cell is assigned a </a:t>
            </a:r>
            <a:r>
              <a:rPr lang="en-US" sz="2200" i="1">
                <a:solidFill>
                  <a:srgbClr val="FF0000"/>
                </a:solidFill>
              </a:rPr>
              <a:t>predetermined</a:t>
            </a:r>
            <a:r>
              <a:rPr lang="en-US" sz="2200"/>
              <a:t> set of voice channels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Any call attempt within the cell can only be served by the </a:t>
            </a:r>
            <a:r>
              <a:rPr lang="en-US" sz="2200" i="1">
                <a:solidFill>
                  <a:srgbClr val="FF0000"/>
                </a:solidFill>
              </a:rPr>
              <a:t>unused</a:t>
            </a:r>
            <a:r>
              <a:rPr lang="en-US" sz="2200" i="1"/>
              <a:t> </a:t>
            </a:r>
            <a:r>
              <a:rPr lang="en-US" sz="2200"/>
              <a:t>channel in that particular cell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If all the channels in the cell are occupied, the call is </a:t>
            </a:r>
            <a:r>
              <a:rPr lang="en-US" sz="2200" i="1">
                <a:solidFill>
                  <a:srgbClr val="FF0000"/>
                </a:solidFill>
              </a:rPr>
              <a:t>blocked</a:t>
            </a:r>
            <a:r>
              <a:rPr lang="en-US" sz="2200"/>
              <a:t>. The user does not get service.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In variation of FCA, a cell can </a:t>
            </a:r>
            <a:r>
              <a:rPr lang="en-US" sz="2200" i="1">
                <a:solidFill>
                  <a:srgbClr val="FF0000"/>
                </a:solidFill>
              </a:rPr>
              <a:t>borrow channels </a:t>
            </a:r>
            <a:r>
              <a:rPr lang="en-US" sz="2200"/>
              <a:t>from its neighboring cell if its own channels are full.</a:t>
            </a:r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56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Dynamic Channel Assignment (DCA)</a:t>
            </a:r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8229600" cy="529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Voice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channels are not allocated to different cells </a:t>
            </a:r>
            <a:r>
              <a:rPr lang="en-US" sz="2400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permanently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Each time a call request is made, the </a:t>
            </a:r>
            <a:r>
              <a:rPr lang="en-US" sz="2400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BS request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channel from the MSC.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MSC allocates a channel to the requesting cell using an algorithm that takes into account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likelihood of future blocking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reuse distance of the channel ( should not cause interference)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Other parameters like cost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DCA reduce the likelihood of blocking and increases capacity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Requires the MSC to collect realtime data on channel occupancy and traffic distribution on continous basis.</a:t>
            </a:r>
            <a:endParaRPr/>
          </a:p>
          <a:p>
            <a:pPr marL="34290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DCA is more complex (real time), but reduces likelihood of blocking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>
            <a:spLocks noGrp="1"/>
          </p:cNvSpPr>
          <p:nvPr>
            <p:ph type="ctrTitle"/>
          </p:nvPr>
        </p:nvSpPr>
        <p:spPr>
          <a:xfrm>
            <a:off x="3124200" y="0"/>
            <a:ext cx="3291840" cy="76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Handoff </a:t>
            </a:r>
            <a:endParaRPr sz="3200"/>
          </a:p>
        </p:txBody>
      </p:sp>
      <p:sp>
        <p:nvSpPr>
          <p:cNvPr id="205" name="Google Shape;205;p16"/>
          <p:cNvSpPr txBox="1">
            <a:spLocks noGrp="1"/>
          </p:cNvSpPr>
          <p:nvPr>
            <p:ph type="subTitle" idx="1"/>
          </p:nvPr>
        </p:nvSpPr>
        <p:spPr>
          <a:xfrm>
            <a:off x="457200" y="914400"/>
            <a:ext cx="84582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When a mobile moves  into a different cell while conversation is in progress, the MSC automatically transfers the call to a new channel belonging to new base station is known as </a:t>
            </a:r>
            <a:r>
              <a:rPr lang="en-US" sz="2000" b="1">
                <a:solidFill>
                  <a:srgbClr val="FF0000"/>
                </a:solidFill>
              </a:rPr>
              <a:t>Handoff.</a:t>
            </a:r>
            <a:r>
              <a:rPr lang="en-US" sz="2000">
                <a:solidFill>
                  <a:srgbClr val="FF0000"/>
                </a:solidFill>
              </a:rPr>
              <a:t>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Handoff operation </a:t>
            </a:r>
            <a:r>
              <a:rPr lang="en-US" sz="2000">
                <a:solidFill>
                  <a:srgbClr val="FF0000"/>
                </a:solidFill>
              </a:rPr>
              <a:t>not only involves </a:t>
            </a:r>
            <a:r>
              <a:rPr lang="en-US" sz="2000" b="1">
                <a:solidFill>
                  <a:srgbClr val="FF0000"/>
                </a:solidFill>
              </a:rPr>
              <a:t>identifying a new base station</a:t>
            </a:r>
            <a:r>
              <a:rPr lang="en-US" sz="2000">
                <a:solidFill>
                  <a:schemeClr val="dk1"/>
                </a:solidFill>
              </a:rPr>
              <a:t>, but also requires that the </a:t>
            </a:r>
            <a:r>
              <a:rPr lang="en-US" sz="2000" b="1">
                <a:solidFill>
                  <a:srgbClr val="FF0000"/>
                </a:solidFill>
              </a:rPr>
              <a:t>voice &amp; control signals</a:t>
            </a:r>
            <a:r>
              <a:rPr lang="en-US" sz="2000">
                <a:solidFill>
                  <a:schemeClr val="dk1"/>
                </a:solidFill>
              </a:rPr>
              <a:t> be allocated to channels with the new base station.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Handoff must be </a:t>
            </a:r>
            <a:r>
              <a:rPr lang="en-US" sz="2000" b="1">
                <a:solidFill>
                  <a:srgbClr val="FF0000"/>
                </a:solidFill>
              </a:rPr>
              <a:t>performed successfully</a:t>
            </a:r>
            <a:r>
              <a:rPr lang="en-US" sz="2000">
                <a:solidFill>
                  <a:srgbClr val="FF0000"/>
                </a:solidFill>
              </a:rPr>
              <a:t> &amp; as </a:t>
            </a:r>
            <a:r>
              <a:rPr lang="en-US" sz="2000" b="1">
                <a:solidFill>
                  <a:srgbClr val="FF0000"/>
                </a:solidFill>
              </a:rPr>
              <a:t>infrequently</a:t>
            </a:r>
            <a:r>
              <a:rPr lang="en-US" sz="2000">
                <a:solidFill>
                  <a:schemeClr val="dk1"/>
                </a:solidFill>
              </a:rPr>
              <a:t> as possible.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For this system designer must specify an </a:t>
            </a:r>
            <a:r>
              <a:rPr lang="en-US" sz="2000" b="1">
                <a:solidFill>
                  <a:srgbClr val="FF0000"/>
                </a:solidFill>
              </a:rPr>
              <a:t>optimum signal level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chemeClr val="dk1"/>
                </a:solidFill>
              </a:rPr>
              <a:t>at which to </a:t>
            </a:r>
            <a:r>
              <a:rPr lang="en-US" sz="2000" b="1">
                <a:solidFill>
                  <a:srgbClr val="FF0000"/>
                </a:solidFill>
              </a:rPr>
              <a:t>initiate</a:t>
            </a:r>
            <a:r>
              <a:rPr lang="en-US" sz="2000">
                <a:solidFill>
                  <a:schemeClr val="dk1"/>
                </a:solidFill>
              </a:rPr>
              <a:t> a handoff.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Once a particular signal level is specified as the </a:t>
            </a:r>
            <a:r>
              <a:rPr lang="en-US" sz="2000" b="1">
                <a:solidFill>
                  <a:srgbClr val="FF0000"/>
                </a:solidFill>
              </a:rPr>
              <a:t>minimum usable signal</a:t>
            </a:r>
            <a:r>
              <a:rPr lang="en-US" sz="2000" b="1">
                <a:solidFill>
                  <a:schemeClr val="dk1"/>
                </a:solidFill>
              </a:rPr>
              <a:t> </a:t>
            </a:r>
            <a:r>
              <a:rPr lang="en-US" sz="2000">
                <a:solidFill>
                  <a:schemeClr val="dk1"/>
                </a:solidFill>
              </a:rPr>
              <a:t>for acceptable voice quality at the base station receiver, a slightly stronger signal level is used as a </a:t>
            </a:r>
            <a:r>
              <a:rPr lang="en-US" sz="2000" b="1">
                <a:solidFill>
                  <a:srgbClr val="FF0000"/>
                </a:solidFill>
              </a:rPr>
              <a:t>threshold</a:t>
            </a:r>
            <a:r>
              <a:rPr lang="en-US" sz="2000">
                <a:solidFill>
                  <a:schemeClr val="dk1"/>
                </a:solidFill>
              </a:rPr>
              <a:t> at which a handoff is made.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This margin (Threshold) is given by: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∆ = P</a:t>
            </a:r>
            <a:r>
              <a:rPr lang="en-US" sz="2000" baseline="-25000">
                <a:solidFill>
                  <a:srgbClr val="FF0000"/>
                </a:solidFill>
              </a:rPr>
              <a:t>r</a:t>
            </a:r>
            <a:r>
              <a:rPr lang="en-US" sz="2000">
                <a:solidFill>
                  <a:srgbClr val="FF0000"/>
                </a:solidFill>
              </a:rPr>
              <a:t>(HANDOFF) - P</a:t>
            </a:r>
            <a:r>
              <a:rPr lang="en-US" sz="2000" baseline="-25000">
                <a:solidFill>
                  <a:srgbClr val="FF0000"/>
                </a:solidFill>
              </a:rPr>
              <a:t>r </a:t>
            </a:r>
            <a:r>
              <a:rPr lang="en-US" sz="2000">
                <a:solidFill>
                  <a:srgbClr val="FF0000"/>
                </a:solidFill>
              </a:rPr>
              <a:t>(MIN. USABLE)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>
            <a:spLocks noGrp="1"/>
          </p:cNvSpPr>
          <p:nvPr>
            <p:ph type="ctrTitle"/>
          </p:nvPr>
        </p:nvSpPr>
        <p:spPr>
          <a:xfrm>
            <a:off x="3108960" y="-79482"/>
            <a:ext cx="3291840" cy="76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Handoff </a:t>
            </a:r>
            <a:endParaRPr sz="3200"/>
          </a:p>
        </p:txBody>
      </p:sp>
      <p:sp>
        <p:nvSpPr>
          <p:cNvPr id="211" name="Google Shape;211;p18"/>
          <p:cNvSpPr txBox="1">
            <a:spLocks noGrp="1"/>
          </p:cNvSpPr>
          <p:nvPr>
            <p:ph type="subTitle" idx="1"/>
          </p:nvPr>
        </p:nvSpPr>
        <p:spPr>
          <a:xfrm>
            <a:off x="304800" y="609600"/>
            <a:ext cx="85344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∆ can’t be too large or too small.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</a:rPr>
              <a:t>Case 1:</a:t>
            </a:r>
            <a:r>
              <a:rPr lang="en-US" sz="2000">
                <a:solidFill>
                  <a:schemeClr val="dk1"/>
                </a:solidFill>
              </a:rPr>
              <a:t> if ∆ is </a:t>
            </a:r>
            <a:r>
              <a:rPr lang="en-US" sz="2000" b="1">
                <a:solidFill>
                  <a:srgbClr val="FF0000"/>
                </a:solidFill>
              </a:rPr>
              <a:t>too large</a:t>
            </a:r>
            <a:r>
              <a:rPr lang="en-US" sz="2000">
                <a:solidFill>
                  <a:schemeClr val="dk1"/>
                </a:solidFill>
              </a:rPr>
              <a:t>, unnecessary handoffs are there, which burden the MSC.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</a:rPr>
              <a:t>Case 2: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chemeClr val="dk1"/>
                </a:solidFill>
              </a:rPr>
              <a:t>if ∆ is </a:t>
            </a:r>
            <a:r>
              <a:rPr lang="en-US" sz="2000" b="1">
                <a:solidFill>
                  <a:srgbClr val="FF0000"/>
                </a:solidFill>
              </a:rPr>
              <a:t>too small</a:t>
            </a:r>
            <a:r>
              <a:rPr lang="en-US" sz="2000">
                <a:solidFill>
                  <a:schemeClr val="dk1"/>
                </a:solidFill>
              </a:rPr>
              <a:t>, there may be insufficient time to complete a handoff before a call is lost due to weak signal conditions.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 Call Drop event can happen: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</a:rPr>
              <a:t>Case 1: </a:t>
            </a:r>
            <a:r>
              <a:rPr lang="en-US" sz="2000">
                <a:solidFill>
                  <a:schemeClr val="dk1"/>
                </a:solidFill>
              </a:rPr>
              <a:t>When there is an excessive delay by the MSC in assigning a handoff.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         Excessive delay may occur during: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         1) High traffic density, due to computational loading at the MSC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         2) Due to the fact that no channels are available on any of the              	 nearby base stations.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</a:rPr>
              <a:t>Case 2: </a:t>
            </a:r>
            <a:r>
              <a:rPr lang="en-US" sz="2000">
                <a:solidFill>
                  <a:schemeClr val="dk1"/>
                </a:solidFill>
              </a:rPr>
              <a:t>When the threshold ∆ is set too small for the handoff time in the system.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</a:rPr>
              <a:t>Dwell Time :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chemeClr val="dk1"/>
                </a:solidFill>
              </a:rPr>
              <a:t>The time over which a call be maintained within a cell without handoff is called </a:t>
            </a:r>
            <a:r>
              <a:rPr lang="en-US" sz="2000" b="1">
                <a:solidFill>
                  <a:srgbClr val="FF0000"/>
                </a:solidFill>
              </a:rPr>
              <a:t>“Dwell Time”. </a:t>
            </a:r>
            <a:r>
              <a:rPr lang="en-US" sz="2000">
                <a:solidFill>
                  <a:schemeClr val="dk1"/>
                </a:solidFill>
              </a:rPr>
              <a:t>(after the handoff threshold)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>
            <a:spLocks noGrp="1"/>
          </p:cNvSpPr>
          <p:nvPr>
            <p:ph type="title"/>
          </p:nvPr>
        </p:nvSpPr>
        <p:spPr>
          <a:xfrm>
            <a:off x="2819400" y="0"/>
            <a:ext cx="4191000" cy="808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Types of Handoff</a:t>
            </a:r>
            <a:endParaRPr sz="2400"/>
          </a:p>
        </p:txBody>
      </p:sp>
      <p:sp>
        <p:nvSpPr>
          <p:cNvPr id="217" name="Google Shape;217;p19"/>
          <p:cNvSpPr txBox="1">
            <a:spLocks noGrp="1"/>
          </p:cNvSpPr>
          <p:nvPr>
            <p:ph type="body" idx="1"/>
          </p:nvPr>
        </p:nvSpPr>
        <p:spPr>
          <a:xfrm>
            <a:off x="381000" y="685800"/>
            <a:ext cx="8552688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lang="en-US" sz="2000" b="1">
                <a:solidFill>
                  <a:srgbClr val="00B050"/>
                </a:solidFill>
              </a:rPr>
              <a:t>1) Intra-cell-Intra BSC Handover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lang="en-US" sz="2000" b="1">
                <a:solidFill>
                  <a:srgbClr val="00B050"/>
                </a:solidFill>
              </a:rPr>
              <a:t>2) Inter-cell-Intra BSC Handover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lang="en-US" sz="2000" b="1">
                <a:solidFill>
                  <a:srgbClr val="00B050"/>
                </a:solidFill>
              </a:rPr>
              <a:t>3) Inter-cell-Inter BSC Handover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lang="en-US" sz="2000" b="1">
                <a:solidFill>
                  <a:srgbClr val="00B050"/>
                </a:solidFill>
              </a:rPr>
              <a:t>4) Inter MSC Handover</a:t>
            </a:r>
            <a:endParaRPr/>
          </a:p>
          <a:p>
            <a:pPr marL="539496" lvl="0" indent="-4572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AutoNum type="arabicParenR"/>
            </a:pPr>
            <a:r>
              <a:rPr lang="en-US" sz="2000" b="1">
                <a:solidFill>
                  <a:srgbClr val="FF0000"/>
                </a:solidFill>
              </a:rPr>
              <a:t>Intra-cell-Intra BSC Handover :</a:t>
            </a:r>
            <a:r>
              <a:rPr lang="en-US" sz="2000" b="1"/>
              <a:t> </a:t>
            </a:r>
            <a:r>
              <a:rPr lang="en-US" sz="2000"/>
              <a:t>Smallest of the Handover is the intra-cell handover where the subscriber is handed over to another traffic channel (generally in another frequency) with in same cell.</a:t>
            </a:r>
            <a:endParaRPr sz="2000" b="1"/>
          </a:p>
          <a:p>
            <a:pPr marL="539496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/>
          </a:p>
          <a:p>
            <a:pPr marL="539496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/>
          </a:p>
          <a:p>
            <a:pPr marL="539496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/>
          </a:p>
          <a:p>
            <a:pPr marL="539496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/>
          </a:p>
          <a:p>
            <a:pPr marL="539496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/>
          </a:p>
          <a:p>
            <a:pPr marL="539496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/>
          </a:p>
          <a:p>
            <a:pPr marL="539496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/>
          </a:p>
          <a:p>
            <a:pPr marL="539496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1"/>
              <a:t> </a:t>
            </a:r>
            <a:r>
              <a:rPr lang="en-US" sz="2000"/>
              <a:t>In this case, BSC controlling the cell makes the decision to perform handover.</a:t>
            </a:r>
            <a:endParaRPr sz="2000" b="1"/>
          </a:p>
          <a:p>
            <a:pPr marL="539496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/>
          </a:p>
          <a:p>
            <a:pPr marL="539496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/>
          </a:p>
        </p:txBody>
      </p:sp>
      <p:pic>
        <p:nvPicPr>
          <p:cNvPr id="218" name="Google Shape;21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3155610"/>
            <a:ext cx="4191000" cy="255938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title"/>
          </p:nvPr>
        </p:nvSpPr>
        <p:spPr>
          <a:xfrm>
            <a:off x="2819400" y="0"/>
            <a:ext cx="4191000" cy="808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Types of Handoff</a:t>
            </a:r>
            <a:endParaRPr sz="2400"/>
          </a:p>
        </p:txBody>
      </p:sp>
      <p:sp>
        <p:nvSpPr>
          <p:cNvPr id="225" name="Google Shape;225;p20"/>
          <p:cNvSpPr txBox="1">
            <a:spLocks noGrp="1"/>
          </p:cNvSpPr>
          <p:nvPr>
            <p:ph type="body" idx="1"/>
          </p:nvPr>
        </p:nvSpPr>
        <p:spPr>
          <a:xfrm>
            <a:off x="228600" y="685800"/>
            <a:ext cx="8705088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39496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</a:rPr>
              <a:t>2) Inter-cell-Intra BSC Handover : </a:t>
            </a:r>
            <a:endParaRPr/>
          </a:p>
          <a:p>
            <a:pPr marL="539496" lvl="0" indent="-4572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The subscriber moves from cell1 to cell 2 but within BSC.</a:t>
            </a:r>
            <a:endParaRPr sz="2000" b="1"/>
          </a:p>
          <a:p>
            <a:pPr marL="539496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In this case, the handover process is carried out by the BSC.</a:t>
            </a:r>
            <a:endParaRPr sz="2000" b="1"/>
          </a:p>
          <a:p>
            <a:pPr marL="539496" lvl="0" indent="-4572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Traffic connection with cell 1 is released when the connection with cell 2 is setup successfully.</a:t>
            </a:r>
            <a:endParaRPr sz="2000" b="1"/>
          </a:p>
          <a:p>
            <a:pPr marL="539496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/>
          </a:p>
        </p:txBody>
      </p:sp>
      <p:pic>
        <p:nvPicPr>
          <p:cNvPr id="226" name="Google Shape;22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0" y="2362200"/>
            <a:ext cx="5562600" cy="41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Cellular Systems-Basic Concepts</a:t>
            </a:r>
            <a:endParaRPr/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Cellular system solves the problem of spectral congestion.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Offers high capacity in limited spectrum.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High capacity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is achieved by limiting the coverage area of each BS to a small geographical area called </a:t>
            </a:r>
            <a:r>
              <a:rPr lang="en-US" sz="2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cell.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Replaces high powered transmitter with several low power transmitters.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Each BS is allocated a portion of total channels and nearby cells are allocated completely different channels.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All available channels are allocated to small no of neighboring BS.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Interference between neighboring BSs is minimized by allocating different channels.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>
            <a:spLocks noGrp="1"/>
          </p:cNvSpPr>
          <p:nvPr>
            <p:ph type="title"/>
          </p:nvPr>
        </p:nvSpPr>
        <p:spPr>
          <a:xfrm>
            <a:off x="2819400" y="0"/>
            <a:ext cx="4191000" cy="808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Types of Handoff</a:t>
            </a:r>
            <a:endParaRPr sz="2400"/>
          </a:p>
        </p:txBody>
      </p:sp>
      <p:sp>
        <p:nvSpPr>
          <p:cNvPr id="233" name="Google Shape;233;p21"/>
          <p:cNvSpPr txBox="1">
            <a:spLocks noGrp="1"/>
          </p:cNvSpPr>
          <p:nvPr>
            <p:ph type="body" idx="1"/>
          </p:nvPr>
        </p:nvSpPr>
        <p:spPr>
          <a:xfrm>
            <a:off x="304800" y="685800"/>
            <a:ext cx="8628888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39496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</a:rPr>
              <a:t>3) Inter-cell-Inter BSC Handover : </a:t>
            </a:r>
            <a:endParaRPr/>
          </a:p>
          <a:p>
            <a:pPr marL="539496" lvl="0" indent="-4572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The subscriber moves from cell1 to cell 2 which is served by another BSC.</a:t>
            </a:r>
            <a:endParaRPr sz="2000" b="1"/>
          </a:p>
          <a:p>
            <a:pPr marL="539496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In this case, handover</a:t>
            </a:r>
            <a:endParaRPr/>
          </a:p>
          <a:p>
            <a:pPr marL="539496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process is carried out by </a:t>
            </a:r>
            <a:endParaRPr/>
          </a:p>
          <a:p>
            <a:pPr marL="539496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MSC, but the decision </a:t>
            </a:r>
            <a:endParaRPr/>
          </a:p>
          <a:p>
            <a:pPr marL="539496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to make the handover is </a:t>
            </a:r>
            <a:endParaRPr/>
          </a:p>
          <a:p>
            <a:pPr marL="539496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still done by the first BSC.</a:t>
            </a:r>
            <a:endParaRPr sz="2000" b="1"/>
          </a:p>
          <a:p>
            <a:pPr marL="539496" lvl="0" indent="-4572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Traffic connection</a:t>
            </a:r>
            <a:endParaRPr/>
          </a:p>
          <a:p>
            <a:pPr marL="539496" lvl="0" indent="-4572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with the first BSC &amp; BTS </a:t>
            </a:r>
            <a:endParaRPr/>
          </a:p>
          <a:p>
            <a:pPr marL="539496" lvl="0" indent="-4572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is released when the </a:t>
            </a:r>
            <a:endParaRPr/>
          </a:p>
          <a:p>
            <a:pPr marL="539496" lvl="0" indent="-4572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connection with the new </a:t>
            </a:r>
            <a:endParaRPr/>
          </a:p>
          <a:p>
            <a:pPr marL="539496" lvl="0" indent="-4572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BSC &amp; BTS is setup</a:t>
            </a:r>
            <a:endParaRPr/>
          </a:p>
          <a:p>
            <a:pPr marL="539496" lvl="0" indent="-4572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successfully.</a:t>
            </a:r>
            <a:endParaRPr sz="2000" b="1"/>
          </a:p>
          <a:p>
            <a:pPr marL="539496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/>
          </a:p>
        </p:txBody>
      </p:sp>
      <p:pic>
        <p:nvPicPr>
          <p:cNvPr id="234" name="Google Shape;23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7600" y="1447800"/>
            <a:ext cx="4878304" cy="4416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>
            <a:spLocks noGrp="1"/>
          </p:cNvSpPr>
          <p:nvPr>
            <p:ph type="title"/>
          </p:nvPr>
        </p:nvSpPr>
        <p:spPr>
          <a:xfrm>
            <a:off x="2819400" y="0"/>
            <a:ext cx="4191000" cy="808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Types of Handoff</a:t>
            </a:r>
            <a:endParaRPr sz="2400"/>
          </a:p>
        </p:txBody>
      </p:sp>
      <p:sp>
        <p:nvSpPr>
          <p:cNvPr id="241" name="Google Shape;241;p22"/>
          <p:cNvSpPr txBox="1">
            <a:spLocks noGrp="1"/>
          </p:cNvSpPr>
          <p:nvPr>
            <p:ph type="body" idx="1"/>
          </p:nvPr>
        </p:nvSpPr>
        <p:spPr>
          <a:xfrm>
            <a:off x="228600" y="685800"/>
            <a:ext cx="8705088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39496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</a:rPr>
              <a:t>4) Inter MSC Handover : </a:t>
            </a:r>
            <a:endParaRPr/>
          </a:p>
          <a:p>
            <a:pPr marL="539496" lvl="0" indent="-4572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The subscriber moves from cell1 to cell 2 which is served by another MSC.</a:t>
            </a:r>
            <a:endParaRPr sz="2000" b="1"/>
          </a:p>
          <a:p>
            <a:pPr marL="539496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In this case, handover</a:t>
            </a:r>
            <a:endParaRPr/>
          </a:p>
          <a:p>
            <a:pPr marL="539496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process is carried out by </a:t>
            </a:r>
            <a:endParaRPr/>
          </a:p>
          <a:p>
            <a:pPr marL="539496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GMSC.</a:t>
            </a:r>
            <a:endParaRPr/>
          </a:p>
          <a:p>
            <a:pPr marL="539496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Traffic connection</a:t>
            </a:r>
            <a:endParaRPr/>
          </a:p>
          <a:p>
            <a:pPr marL="539496" lvl="0" indent="-4572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with the first BTS-BSC-MSC </a:t>
            </a:r>
            <a:endParaRPr/>
          </a:p>
          <a:p>
            <a:pPr marL="539496" lvl="0" indent="-4572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is released when the </a:t>
            </a:r>
            <a:endParaRPr/>
          </a:p>
          <a:p>
            <a:pPr marL="539496" lvl="0" indent="-4572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connection with the new </a:t>
            </a:r>
            <a:endParaRPr/>
          </a:p>
          <a:p>
            <a:pPr marL="539496" lvl="0" indent="-4572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BTS-BSC-MSC is setup</a:t>
            </a:r>
            <a:endParaRPr/>
          </a:p>
          <a:p>
            <a:pPr marL="539496" lvl="0" indent="-4572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successfully.</a:t>
            </a:r>
            <a:endParaRPr sz="2000" b="1"/>
          </a:p>
          <a:p>
            <a:pPr marL="539496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/>
          </a:p>
        </p:txBody>
      </p:sp>
      <p:pic>
        <p:nvPicPr>
          <p:cNvPr id="242" name="Google Shape;24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2800" y="1676400"/>
            <a:ext cx="4720031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 txBox="1">
            <a:spLocks noGrp="1"/>
          </p:cNvSpPr>
          <p:nvPr>
            <p:ph type="title"/>
          </p:nvPr>
        </p:nvSpPr>
        <p:spPr>
          <a:xfrm>
            <a:off x="2438400" y="-46038"/>
            <a:ext cx="5029200" cy="65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Classification of Handoff</a:t>
            </a:r>
            <a:endParaRPr sz="3600"/>
          </a:p>
        </p:txBody>
      </p:sp>
      <p:sp>
        <p:nvSpPr>
          <p:cNvPr id="249" name="Google Shape;249;p23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841248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Handoff can be classified as:</a:t>
            </a:r>
            <a:endParaRPr/>
          </a:p>
          <a:p>
            <a:pPr marL="539496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None/>
            </a:pPr>
            <a:r>
              <a:rPr lang="en-US" sz="2000" b="1">
                <a:solidFill>
                  <a:srgbClr val="92D050"/>
                </a:solidFill>
              </a:rPr>
              <a:t>1) Hard Handoff</a:t>
            </a:r>
            <a:endParaRPr/>
          </a:p>
          <a:p>
            <a:pPr marL="539496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None/>
            </a:pPr>
            <a:r>
              <a:rPr lang="en-US" sz="2000" b="1">
                <a:solidFill>
                  <a:srgbClr val="92D050"/>
                </a:solidFill>
              </a:rPr>
              <a:t>2) Soft Handoff </a:t>
            </a:r>
            <a:endParaRPr/>
          </a:p>
          <a:p>
            <a:pPr marL="539496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</a:rPr>
              <a:t>1) </a:t>
            </a:r>
            <a:r>
              <a:rPr lang="en-US" sz="2000" b="1" u="sng">
                <a:solidFill>
                  <a:srgbClr val="FF0000"/>
                </a:solidFill>
              </a:rPr>
              <a:t>Hard Handoff </a:t>
            </a:r>
            <a:r>
              <a:rPr lang="en-US" sz="2000" b="1">
                <a:solidFill>
                  <a:srgbClr val="FF0000"/>
                </a:solidFill>
              </a:rPr>
              <a:t>:</a:t>
            </a:r>
            <a:endParaRPr/>
          </a:p>
          <a:p>
            <a:pPr marL="539496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Also known as </a:t>
            </a:r>
            <a:r>
              <a:rPr lang="en-US" sz="2000" b="1"/>
              <a:t>Break Before Make.</a:t>
            </a:r>
            <a:endParaRPr/>
          </a:p>
          <a:p>
            <a:pPr marL="539496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It is one in which the channel in the source cell is released &amp; only then the channel in the target cell is engaged.</a:t>
            </a:r>
            <a:endParaRPr/>
          </a:p>
          <a:p>
            <a:pPr marL="539496" lvl="0" indent="-4572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Thus the connection to the source is broken before the connection to the target is  made.</a:t>
            </a:r>
            <a:endParaRPr/>
          </a:p>
          <a:p>
            <a:pPr marL="539496" lvl="0" indent="-4572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Hard handoffs are intended to be</a:t>
            </a:r>
            <a:endParaRPr/>
          </a:p>
          <a:p>
            <a:pPr marL="539496" lvl="0" indent="-4572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	instantaneous</a:t>
            </a:r>
            <a:r>
              <a:rPr lang="en-US" sz="2000"/>
              <a:t> in order to minimize</a:t>
            </a:r>
            <a:endParaRPr/>
          </a:p>
          <a:p>
            <a:pPr marL="539496" lvl="0" indent="-4572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the disruption to the call.</a:t>
            </a:r>
            <a:endParaRPr/>
          </a:p>
          <a:p>
            <a:pPr marL="539496" lvl="0" indent="-4572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It is not necessary that there is</a:t>
            </a:r>
            <a:endParaRPr/>
          </a:p>
          <a:p>
            <a:pPr marL="539496" lvl="0" indent="-4572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always a connection b/w base station</a:t>
            </a:r>
            <a:endParaRPr/>
          </a:p>
          <a:p>
            <a:pPr marL="539496" lvl="0" indent="-4572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&amp; mobile station. </a:t>
            </a:r>
            <a:endParaRPr sz="2000"/>
          </a:p>
        </p:txBody>
      </p:sp>
      <p:pic>
        <p:nvPicPr>
          <p:cNvPr id="250" name="Google Shape;25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0" y="3581400"/>
            <a:ext cx="3352800" cy="268423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>
            <a:spLocks noGrp="1"/>
          </p:cNvSpPr>
          <p:nvPr>
            <p:ph type="title"/>
          </p:nvPr>
        </p:nvSpPr>
        <p:spPr>
          <a:xfrm>
            <a:off x="2438400" y="-46038"/>
            <a:ext cx="5029200" cy="65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Classification of Handoff</a:t>
            </a:r>
            <a:endParaRPr sz="3600"/>
          </a:p>
        </p:txBody>
      </p:sp>
      <p:sp>
        <p:nvSpPr>
          <p:cNvPr id="257" name="Google Shape;257;p24"/>
          <p:cNvSpPr txBox="1">
            <a:spLocks noGrp="1"/>
          </p:cNvSpPr>
          <p:nvPr>
            <p:ph type="body" idx="1"/>
          </p:nvPr>
        </p:nvSpPr>
        <p:spPr>
          <a:xfrm>
            <a:off x="304800" y="609600"/>
            <a:ext cx="856488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39496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</a:rPr>
              <a:t>2) </a:t>
            </a:r>
            <a:r>
              <a:rPr lang="en-US" sz="2000" b="1" u="sng">
                <a:solidFill>
                  <a:srgbClr val="FF0000"/>
                </a:solidFill>
              </a:rPr>
              <a:t>Soft Handoff </a:t>
            </a:r>
            <a:r>
              <a:rPr lang="en-US" sz="2000" b="1">
                <a:solidFill>
                  <a:srgbClr val="FF0000"/>
                </a:solidFill>
              </a:rPr>
              <a:t>:</a:t>
            </a:r>
            <a:endParaRPr/>
          </a:p>
          <a:p>
            <a:pPr marL="539496" lvl="0" indent="-4572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Also known as </a:t>
            </a:r>
            <a:r>
              <a:rPr lang="en-US" sz="2000" b="1"/>
              <a:t>Make Before Break.</a:t>
            </a:r>
            <a:endParaRPr/>
          </a:p>
          <a:p>
            <a:pPr marL="539496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It is one in which the channel in the source cell is retained &amp; used for a while in parallel with the channel in target cell.</a:t>
            </a:r>
            <a:endParaRPr/>
          </a:p>
          <a:p>
            <a:pPr marL="539496" lvl="0" indent="-4572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Thus the connection to the target is established before the connection to the source is broken.</a:t>
            </a:r>
            <a:endParaRPr/>
          </a:p>
          <a:p>
            <a:pPr marL="539496" lvl="0" indent="-4572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In this kind of handoff, there is</a:t>
            </a:r>
            <a:endParaRPr/>
          </a:p>
          <a:p>
            <a:pPr marL="539496" lvl="0" indent="-4572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always a connection b/w base station</a:t>
            </a:r>
            <a:endParaRPr/>
          </a:p>
          <a:p>
            <a:pPr marL="539496" lvl="0" indent="-4572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&amp; mobile station. </a:t>
            </a:r>
            <a:endParaRPr sz="2000"/>
          </a:p>
        </p:txBody>
      </p:sp>
      <p:pic>
        <p:nvPicPr>
          <p:cNvPr id="258" name="Google Shape;25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1600" y="2971800"/>
            <a:ext cx="3143250" cy="31321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>
            <a:spLocks noGrp="1"/>
          </p:cNvSpPr>
          <p:nvPr>
            <p:ph type="title"/>
          </p:nvPr>
        </p:nvSpPr>
        <p:spPr>
          <a:xfrm>
            <a:off x="1447800" y="304800"/>
            <a:ext cx="6870192" cy="808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u="sng"/>
              <a:t>Prioritizing Handoff / Guard Channel Concept</a:t>
            </a:r>
            <a:endParaRPr sz="2800" u="sng"/>
          </a:p>
        </p:txBody>
      </p:sp>
      <p:sp>
        <p:nvSpPr>
          <p:cNvPr id="265" name="Google Shape;265;p25"/>
          <p:cNvSpPr txBox="1">
            <a:spLocks noGrp="1"/>
          </p:cNvSpPr>
          <p:nvPr>
            <p:ph type="body" idx="1"/>
          </p:nvPr>
        </p:nvSpPr>
        <p:spPr>
          <a:xfrm>
            <a:off x="304800" y="1295400"/>
            <a:ext cx="8628888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Here some of the channels of total available channels is </a:t>
            </a:r>
            <a:r>
              <a:rPr lang="en-US" sz="2000" b="1">
                <a:solidFill>
                  <a:srgbClr val="FF0000"/>
                </a:solidFill>
              </a:rPr>
              <a:t>reserved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for handoff request from on-going calls which may be handed-off into the cell.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Guard channels however offer </a:t>
            </a:r>
            <a:r>
              <a:rPr lang="en-US" sz="2000" b="1">
                <a:solidFill>
                  <a:srgbClr val="FF0000"/>
                </a:solidFill>
              </a:rPr>
              <a:t>efficient spectrum utilization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when dynamic channel assignment strategies, which minimize the number of required guard channels by efficient demand-based allocation are used.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u="sng"/>
              <a:t>Queuing of  handoff request </a:t>
            </a:r>
            <a:r>
              <a:rPr lang="en-US" sz="2000"/>
              <a:t>: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It is another method to </a:t>
            </a:r>
            <a:r>
              <a:rPr lang="en-US" sz="2000" b="1">
                <a:solidFill>
                  <a:srgbClr val="FF0000"/>
                </a:solidFill>
              </a:rPr>
              <a:t>decrease</a:t>
            </a:r>
            <a:r>
              <a:rPr lang="en-US" sz="2000">
                <a:solidFill>
                  <a:srgbClr val="FF0000"/>
                </a:solidFill>
              </a:rPr>
              <a:t> the probability of </a:t>
            </a:r>
            <a:r>
              <a:rPr lang="en-US" sz="2000" b="1">
                <a:solidFill>
                  <a:srgbClr val="FF0000"/>
                </a:solidFill>
              </a:rPr>
              <a:t>forced termination of calls</a:t>
            </a:r>
            <a:r>
              <a:rPr lang="en-US" sz="2000">
                <a:solidFill>
                  <a:srgbClr val="FF0000"/>
                </a:solidFill>
              </a:rPr>
              <a:t> due to lack of available channels.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Queuing of handoffs is possible due to the fact there is a finite time interval b/w the time the received signal level drops below the handoff threshold &amp; the time the call is terminated due to insufficient signal level.</a:t>
            </a:r>
            <a:endParaRPr/>
          </a:p>
        </p:txBody>
      </p:sp>
      <p:sp>
        <p:nvSpPr>
          <p:cNvPr id="266" name="Google Shape;266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63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800">
                <a:latin typeface="Calibri"/>
                <a:ea typeface="Calibri"/>
                <a:cs typeface="Calibri"/>
                <a:sym typeface="Calibri"/>
              </a:rPr>
              <a:t>Practical Handoff Considerations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6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1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Problems occur because of a </a:t>
            </a:r>
            <a:r>
              <a:rPr lang="en-US" sz="2200" i="1">
                <a:solidFill>
                  <a:srgbClr val="FF0000"/>
                </a:solidFill>
              </a:rPr>
              <a:t>large range of mobile velocities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000"/>
              <a:t>pedestrian vs. vehicle user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000"/>
              <a:t>A pedestrian never requires handoff during the call, but if high speed user passes constantly b/w very small cells, MSC gets burdened quickly. </a:t>
            </a: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Small cell sizes and/or micro-cells </a:t>
            </a:r>
            <a:r>
              <a:rPr lang="en-US" sz="2200" b="1"/>
              <a:t>→</a:t>
            </a:r>
            <a:r>
              <a:rPr lang="en-US" sz="2200"/>
              <a:t> </a:t>
            </a:r>
            <a:r>
              <a:rPr lang="en-US" sz="2200" i="1">
                <a:solidFill>
                  <a:srgbClr val="FF0000"/>
                </a:solidFill>
              </a:rPr>
              <a:t>larger # handoffs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MSC load is </a:t>
            </a:r>
            <a:r>
              <a:rPr lang="en-US" sz="2200" i="1">
                <a:solidFill>
                  <a:srgbClr val="FF0000"/>
                </a:solidFill>
              </a:rPr>
              <a:t>heavy</a:t>
            </a:r>
            <a:r>
              <a:rPr lang="en-US" sz="2200"/>
              <a:t> when high speed users are passed between very small cells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 b="1"/>
              <a:t>Umbrella Cells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000"/>
              <a:t>use </a:t>
            </a:r>
            <a:r>
              <a:rPr lang="en-US" sz="2000" i="1">
                <a:solidFill>
                  <a:srgbClr val="FF0000"/>
                </a:solidFill>
              </a:rPr>
              <a:t>different antenna heights </a:t>
            </a:r>
            <a:r>
              <a:rPr lang="en-US" sz="2000"/>
              <a:t>and </a:t>
            </a:r>
            <a:r>
              <a:rPr lang="en-US" sz="2000" i="1">
                <a:solidFill>
                  <a:srgbClr val="FF0000"/>
                </a:solidFill>
              </a:rPr>
              <a:t>Tx power levels </a:t>
            </a:r>
            <a:r>
              <a:rPr lang="en-US" sz="2000"/>
              <a:t>to provide large </a:t>
            </a:r>
            <a:r>
              <a:rPr lang="en-US" sz="2000" b="1"/>
              <a:t>and </a:t>
            </a:r>
            <a:r>
              <a:rPr lang="en-US" sz="2000"/>
              <a:t>small cell coverage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000"/>
              <a:t>multiple antennas &amp; Tx can be co-located at single location if necessary (saves on obtaining new tower licenses)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000"/>
              <a:t>large cell </a:t>
            </a:r>
            <a:r>
              <a:rPr lang="en-US" sz="2000" b="1"/>
              <a:t>→</a:t>
            </a:r>
            <a:r>
              <a:rPr lang="en-US" sz="2000"/>
              <a:t> high speed traffic </a:t>
            </a:r>
            <a:r>
              <a:rPr lang="en-US" sz="2000" b="1"/>
              <a:t>→</a:t>
            </a:r>
            <a:r>
              <a:rPr lang="en-US" sz="2000"/>
              <a:t> fewer handoffs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000"/>
              <a:t>small cell </a:t>
            </a:r>
            <a:r>
              <a:rPr lang="en-US" sz="2000" b="1"/>
              <a:t>→</a:t>
            </a:r>
            <a:r>
              <a:rPr lang="en-US" sz="2000"/>
              <a:t> low speed traffic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000"/>
              <a:t>example areas: interstate highway passing through urban center, office park, or nearby shopping mall</a:t>
            </a:r>
            <a:endParaRPr/>
          </a:p>
          <a:p>
            <a:pPr marL="342900" lvl="0" indent="-225425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/>
          </a:p>
        </p:txBody>
      </p:sp>
      <p:sp>
        <p:nvSpPr>
          <p:cNvPr id="273" name="Google Shape;27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/>
              <a:t>Umbrella Cells</a:t>
            </a:r>
            <a:endParaRPr/>
          </a:p>
        </p:txBody>
      </p:sp>
      <p:sp>
        <p:nvSpPr>
          <p:cNvPr id="279" name="Google Shape;279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280" name="Google Shape;280;p27" descr="TM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721578"/>
            <a:ext cx="8229600" cy="4287968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7"/>
          <p:cNvSpPr txBox="1"/>
          <p:nvPr/>
        </p:nvSpPr>
        <p:spPr>
          <a:xfrm>
            <a:off x="0" y="6096000"/>
            <a:ext cx="89916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Wireless Communications: Principles and Practice, Theodore S. Rappaport, pp 67.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63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800"/>
              <a:t>Typical handoff parameters</a:t>
            </a:r>
            <a:endParaRPr sz="3800"/>
          </a:p>
        </p:txBody>
      </p:sp>
      <p:sp>
        <p:nvSpPr>
          <p:cNvPr id="287" name="Google Shape;287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295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Analog cellular (1st generation)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threshold margin △ ≈ 6 to 12 dB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total time to complete handoff ≈ 8 to 10 sec</a:t>
            </a:r>
            <a:endParaRPr/>
          </a:p>
          <a:p>
            <a:pPr marL="1143000" lvl="2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Digital cellular (2nd generation)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total time to complete handoff ≈ 1 to 2 sec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lower necessary threshold margin △ ≈ 0 to 6 dB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enabled by mobile assisted handoff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288" name="Google Shape;288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>
            <a:spLocks noGrp="1"/>
          </p:cNvSpPr>
          <p:nvPr>
            <p:ph type="ctrTitle"/>
          </p:nvPr>
        </p:nvSpPr>
        <p:spPr>
          <a:xfrm>
            <a:off x="1981200" y="-79482"/>
            <a:ext cx="6263640" cy="6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Interference &amp; System Capacity</a:t>
            </a:r>
            <a:endParaRPr sz="3200"/>
          </a:p>
        </p:txBody>
      </p:sp>
      <p:sp>
        <p:nvSpPr>
          <p:cNvPr id="294" name="Google Shape;294;p29"/>
          <p:cNvSpPr txBox="1">
            <a:spLocks noGrp="1"/>
          </p:cNvSpPr>
          <p:nvPr>
            <p:ph type="subTitle" idx="1"/>
          </p:nvPr>
        </p:nvSpPr>
        <p:spPr>
          <a:xfrm>
            <a:off x="533400" y="457200"/>
            <a:ext cx="8458200" cy="6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b="1">
                <a:solidFill>
                  <a:schemeClr val="dk1"/>
                </a:solidFill>
              </a:rPr>
              <a:t>Source of interference 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Another mobile in the same cell.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A call in progress in a neighboring cell.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Other base stations operating in the same frequency band.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Any non-cellular system which inadvertently leaks energy into  cellular frequency band.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>
              <a:solidFill>
                <a:schemeClr val="dk1"/>
              </a:solidFill>
            </a:endParaRPr>
          </a:p>
        </p:txBody>
      </p:sp>
      <p:pic>
        <p:nvPicPr>
          <p:cNvPr id="295" name="Google Shape;29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2819400"/>
            <a:ext cx="7994863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/>
              <a:t>Effects of Interference</a:t>
            </a:r>
            <a:endParaRPr/>
          </a:p>
        </p:txBody>
      </p:sp>
      <p:sp>
        <p:nvSpPr>
          <p:cNvPr id="301" name="Google Shape;301;p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Interference in </a:t>
            </a:r>
            <a:r>
              <a:rPr lang="en-US">
                <a:solidFill>
                  <a:srgbClr val="FF0000"/>
                </a:solidFill>
              </a:rPr>
              <a:t>voice channels </a:t>
            </a:r>
            <a:r>
              <a:rPr lang="en-US"/>
              <a:t>causes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Crosstalk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Noise in background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Interference in </a:t>
            </a:r>
            <a:r>
              <a:rPr lang="en-US">
                <a:solidFill>
                  <a:srgbClr val="FF0000"/>
                </a:solidFill>
              </a:rPr>
              <a:t>control channels </a:t>
            </a:r>
            <a:r>
              <a:rPr lang="en-US"/>
              <a:t>causes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Error in digital signaling, which causes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Missed calls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Blocked calls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Dropped calls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302" name="Google Shape;302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Cellular Systems-Basic Concepts</a:t>
            </a:r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14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Same frequencies are reused by spatially separated BSs.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Interference between co-channels stations is kept below acceptable level.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Additional radio capacity is achieved.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Frequency Reuse-Fix no of channels serve an arbitrarily large no of subscribers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104" name="Google Shape;10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>
            <a:spLocks noGrp="1"/>
          </p:cNvSpPr>
          <p:nvPr>
            <p:ph type="ctrTitle"/>
          </p:nvPr>
        </p:nvSpPr>
        <p:spPr>
          <a:xfrm>
            <a:off x="1981200" y="-79482"/>
            <a:ext cx="6263640" cy="6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Interference &amp; System Capacity</a:t>
            </a:r>
            <a:endParaRPr sz="3200"/>
          </a:p>
        </p:txBody>
      </p:sp>
      <p:sp>
        <p:nvSpPr>
          <p:cNvPr id="308" name="Google Shape;308;p31"/>
          <p:cNvSpPr txBox="1">
            <a:spLocks noGrp="1"/>
          </p:cNvSpPr>
          <p:nvPr>
            <p:ph type="subTitle" idx="1"/>
          </p:nvPr>
        </p:nvSpPr>
        <p:spPr>
          <a:xfrm>
            <a:off x="457200" y="533400"/>
            <a:ext cx="8382000" cy="6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b="1" u="sng">
                <a:solidFill>
                  <a:srgbClr val="FF0000"/>
                </a:solidFill>
              </a:rPr>
              <a:t>Co-Channel Interference &amp; System Capacity :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Frequency reuse implies that in a given coverage area there are several cells that use the same set of frequencies. These cells are called </a:t>
            </a:r>
            <a:r>
              <a:rPr lang="en-US" sz="2000" b="1">
                <a:solidFill>
                  <a:schemeClr val="dk1"/>
                </a:solidFill>
              </a:rPr>
              <a:t>Co-Channel cells </a:t>
            </a:r>
            <a:r>
              <a:rPr lang="en-US" sz="2000">
                <a:solidFill>
                  <a:schemeClr val="dk1"/>
                </a:solidFill>
              </a:rPr>
              <a:t>&amp; interference b/w signals from these cells is called </a:t>
            </a:r>
            <a:r>
              <a:rPr lang="en-US" sz="2000" b="1">
                <a:solidFill>
                  <a:schemeClr val="dk1"/>
                </a:solidFill>
              </a:rPr>
              <a:t>Co-Channel Interference.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1">
                <a:solidFill>
                  <a:schemeClr val="dk1"/>
                </a:solidFill>
              </a:rPr>
              <a:t> </a:t>
            </a:r>
            <a:r>
              <a:rPr lang="en-US" sz="2000">
                <a:solidFill>
                  <a:schemeClr val="dk1"/>
                </a:solidFill>
              </a:rPr>
              <a:t>Unlike, </a:t>
            </a:r>
            <a:r>
              <a:rPr lang="en-US" sz="2000" b="1">
                <a:solidFill>
                  <a:schemeClr val="dk1"/>
                </a:solidFill>
              </a:rPr>
              <a:t>thermal noise</a:t>
            </a:r>
            <a:r>
              <a:rPr lang="en-US" sz="2000">
                <a:solidFill>
                  <a:schemeClr val="dk1"/>
                </a:solidFill>
              </a:rPr>
              <a:t> which can be overcome by increasing the SNR (signal-to-noise ratio), Co-Channel interference can not be combated by simply increasing the carrier power of a transmitter, because an </a:t>
            </a:r>
            <a:r>
              <a:rPr lang="en-US" sz="2000" b="1">
                <a:solidFill>
                  <a:schemeClr val="dk1"/>
                </a:solidFill>
              </a:rPr>
              <a:t>increase in carrier transmit power</a:t>
            </a:r>
            <a:r>
              <a:rPr lang="en-US" sz="2000">
                <a:solidFill>
                  <a:schemeClr val="dk1"/>
                </a:solidFill>
              </a:rPr>
              <a:t> increases the </a:t>
            </a:r>
            <a:r>
              <a:rPr lang="en-US" sz="2000" b="1">
                <a:solidFill>
                  <a:schemeClr val="dk1"/>
                </a:solidFill>
              </a:rPr>
              <a:t>interference to neighboring co-channel cells</a:t>
            </a:r>
            <a:r>
              <a:rPr lang="en-US" sz="2000">
                <a:solidFill>
                  <a:schemeClr val="dk1"/>
                </a:solidFill>
              </a:rPr>
              <a:t>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1">
                <a:solidFill>
                  <a:schemeClr val="dk1"/>
                </a:solidFill>
              </a:rPr>
              <a:t> To reduce co-channel interference</a:t>
            </a:r>
            <a:r>
              <a:rPr lang="en-US" sz="2000">
                <a:solidFill>
                  <a:schemeClr val="dk1"/>
                </a:solidFill>
              </a:rPr>
              <a:t>, co-channel cells must be physically separated by a </a:t>
            </a:r>
            <a:r>
              <a:rPr lang="en-US" sz="2000" b="1">
                <a:solidFill>
                  <a:schemeClr val="dk1"/>
                </a:solidFill>
              </a:rPr>
              <a:t>minimum distance</a:t>
            </a:r>
            <a:r>
              <a:rPr lang="en-US" sz="2000">
                <a:solidFill>
                  <a:schemeClr val="dk1"/>
                </a:solidFill>
              </a:rPr>
              <a:t> to provide sufficient isolation due to propagation.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R</a:t>
            </a:r>
            <a:r>
              <a:rPr lang="en-US" sz="2000" b="1">
                <a:solidFill>
                  <a:schemeClr val="dk1"/>
                </a:solidFill>
              </a:rPr>
              <a:t> </a:t>
            </a:r>
            <a:r>
              <a:rPr lang="en-US" sz="2000">
                <a:solidFill>
                  <a:schemeClr val="dk1"/>
                </a:solidFill>
              </a:rPr>
              <a:t>🡪 Radius of a cell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D 🡪 distance b/w centers of the nearest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        co-channel cells.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Therefore by </a:t>
            </a:r>
            <a:r>
              <a:rPr lang="en-US" sz="2000" b="1">
                <a:solidFill>
                  <a:schemeClr val="dk1"/>
                </a:solidFill>
              </a:rPr>
              <a:t>increasing the ratio D/R</a:t>
            </a:r>
            <a:r>
              <a:rPr lang="en-US" sz="2000">
                <a:solidFill>
                  <a:schemeClr val="dk1"/>
                </a:solidFill>
              </a:rPr>
              <a:t>, separation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 b/w co-channel cells relative to the coverage distance of a cell is increased. Thus </a:t>
            </a:r>
            <a:r>
              <a:rPr lang="en-US" sz="2000" b="1">
                <a:solidFill>
                  <a:schemeClr val="dk1"/>
                </a:solidFill>
              </a:rPr>
              <a:t>interference is reduced</a:t>
            </a:r>
            <a:r>
              <a:rPr lang="en-US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309" name="Google Shape;30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7400" y="3886200"/>
            <a:ext cx="2071133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>
            <a:spLocks noGrp="1"/>
          </p:cNvSpPr>
          <p:nvPr>
            <p:ph type="ctrTitle"/>
          </p:nvPr>
        </p:nvSpPr>
        <p:spPr>
          <a:xfrm>
            <a:off x="1981200" y="-79482"/>
            <a:ext cx="6263640" cy="6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Interference &amp; System Capacity</a:t>
            </a:r>
            <a:endParaRPr sz="3200"/>
          </a:p>
        </p:txBody>
      </p:sp>
      <p:sp>
        <p:nvSpPr>
          <p:cNvPr id="315" name="Google Shape;315;p32"/>
          <p:cNvSpPr txBox="1">
            <a:spLocks noGrp="1"/>
          </p:cNvSpPr>
          <p:nvPr>
            <p:ph type="subTitle" idx="1"/>
          </p:nvPr>
        </p:nvSpPr>
        <p:spPr>
          <a:xfrm>
            <a:off x="609600" y="533400"/>
            <a:ext cx="8229600" cy="6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b="1">
                <a:solidFill>
                  <a:schemeClr val="dk1"/>
                </a:solidFill>
              </a:rPr>
              <a:t>Q 🡪 Co-Channel Reuse ratio</a:t>
            </a:r>
            <a:r>
              <a:rPr lang="en-US" sz="2000">
                <a:solidFill>
                  <a:schemeClr val="dk1"/>
                </a:solidFill>
              </a:rPr>
              <a:t>,  is related to cluster size shown in table. For Hexagonal geometry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A </a:t>
            </a:r>
            <a:r>
              <a:rPr lang="en-US" sz="2000" b="1">
                <a:solidFill>
                  <a:schemeClr val="dk1"/>
                </a:solidFill>
              </a:rPr>
              <a:t>small value of Q</a:t>
            </a:r>
            <a:r>
              <a:rPr lang="en-US" sz="2000">
                <a:solidFill>
                  <a:schemeClr val="dk1"/>
                </a:solidFill>
              </a:rPr>
              <a:t> provides </a:t>
            </a:r>
            <a:r>
              <a:rPr lang="en-US" sz="2000" b="1">
                <a:solidFill>
                  <a:schemeClr val="dk1"/>
                </a:solidFill>
              </a:rPr>
              <a:t>larger capacity, </a:t>
            </a:r>
            <a:r>
              <a:rPr lang="en-US" sz="2000">
                <a:solidFill>
                  <a:schemeClr val="dk1"/>
                </a:solidFill>
              </a:rPr>
              <a:t>Since the cluster size N is small.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1">
                <a:solidFill>
                  <a:schemeClr val="dk1"/>
                </a:solidFill>
              </a:rPr>
              <a:t> </a:t>
            </a:r>
            <a:r>
              <a:rPr lang="en-US" sz="2000">
                <a:solidFill>
                  <a:schemeClr val="dk1"/>
                </a:solidFill>
              </a:rPr>
              <a:t>A </a:t>
            </a:r>
            <a:r>
              <a:rPr lang="en-US" sz="2000" b="1">
                <a:solidFill>
                  <a:schemeClr val="dk1"/>
                </a:solidFill>
              </a:rPr>
              <a:t>large value of Q</a:t>
            </a:r>
            <a:r>
              <a:rPr lang="en-US" sz="2000">
                <a:solidFill>
                  <a:schemeClr val="dk1"/>
                </a:solidFill>
              </a:rPr>
              <a:t> improves the </a:t>
            </a:r>
            <a:r>
              <a:rPr lang="en-US" sz="2000" b="1">
                <a:solidFill>
                  <a:schemeClr val="dk1"/>
                </a:solidFill>
              </a:rPr>
              <a:t>Transmission Quality, </a:t>
            </a:r>
            <a:r>
              <a:rPr lang="en-US" sz="2000">
                <a:solidFill>
                  <a:schemeClr val="dk1"/>
                </a:solidFill>
              </a:rPr>
              <a:t>Due to smaller level of co-channel interference.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Therefore a </a:t>
            </a:r>
            <a:r>
              <a:rPr lang="en-US" sz="2000" b="1">
                <a:solidFill>
                  <a:schemeClr val="dk1"/>
                </a:solidFill>
              </a:rPr>
              <a:t>Trade-off </a:t>
            </a:r>
            <a:r>
              <a:rPr lang="en-US" sz="2000">
                <a:solidFill>
                  <a:schemeClr val="dk1"/>
                </a:solidFill>
              </a:rPr>
              <a:t>must be made b/w these two objectives in actual cellular design.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>
              <a:solidFill>
                <a:schemeClr val="dk1"/>
              </a:solidFill>
            </a:endParaRPr>
          </a:p>
        </p:txBody>
      </p:sp>
      <p:pic>
        <p:nvPicPr>
          <p:cNvPr id="316" name="Google Shape;31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3800" y="1219200"/>
            <a:ext cx="240792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000" y="2209800"/>
            <a:ext cx="7608901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2"/>
          <p:cNvSpPr txBox="1"/>
          <p:nvPr/>
        </p:nvSpPr>
        <p:spPr>
          <a:xfrm>
            <a:off x="152400" y="1905000"/>
            <a:ext cx="89916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Source :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Wireless Communications: Principles and Practice, Theodore S. Rappaport, pp 69.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>
            <a:spLocks noGrp="1"/>
          </p:cNvSpPr>
          <p:nvPr>
            <p:ph type="ctrTitle"/>
          </p:nvPr>
        </p:nvSpPr>
        <p:spPr>
          <a:xfrm>
            <a:off x="1981200" y="-155682"/>
            <a:ext cx="6263640" cy="6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Interference &amp; System Capacity</a:t>
            </a:r>
            <a:endParaRPr sz="2800"/>
          </a:p>
        </p:txBody>
      </p:sp>
      <p:sp>
        <p:nvSpPr>
          <p:cNvPr id="324" name="Google Shape;324;p33"/>
          <p:cNvSpPr txBox="1">
            <a:spLocks noGrp="1"/>
          </p:cNvSpPr>
          <p:nvPr>
            <p:ph type="subTitle" idx="1"/>
          </p:nvPr>
        </p:nvSpPr>
        <p:spPr>
          <a:xfrm>
            <a:off x="533400" y="381000"/>
            <a:ext cx="8305800" cy="6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Let</a:t>
            </a:r>
            <a:r>
              <a:rPr lang="en-US" sz="2400">
                <a:solidFill>
                  <a:schemeClr val="dk1"/>
                </a:solidFill>
              </a:rPr>
              <a:t> i</a:t>
            </a:r>
            <a:r>
              <a:rPr lang="en-US" sz="2400" baseline="-25000">
                <a:solidFill>
                  <a:schemeClr val="dk1"/>
                </a:solidFill>
              </a:rPr>
              <a:t>o</a:t>
            </a:r>
            <a:r>
              <a:rPr lang="en-US" sz="2000">
                <a:solidFill>
                  <a:schemeClr val="dk1"/>
                </a:solidFill>
              </a:rPr>
              <a:t> be the number of co-channel  interfering cells.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Then, the signal-to-interference ratio (S/I or SIR) for a mobile receiver which monitors a forward channel can be expressed as: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where S is the desired signal power from the desired base station &amp; I is the interference power caused by the i</a:t>
            </a:r>
            <a:r>
              <a:rPr lang="en-US" sz="2800" baseline="30000">
                <a:solidFill>
                  <a:schemeClr val="dk1"/>
                </a:solidFill>
              </a:rPr>
              <a:t>th </a:t>
            </a:r>
            <a:r>
              <a:rPr lang="en-US" sz="2000">
                <a:solidFill>
                  <a:schemeClr val="dk1"/>
                </a:solidFill>
              </a:rPr>
              <a:t>interfering co-channel cell base station.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Average Power Received </a:t>
            </a:r>
            <a:r>
              <a:rPr lang="en-US" sz="2400">
                <a:solidFill>
                  <a:schemeClr val="dk1"/>
                </a:solidFill>
              </a:rPr>
              <a:t>P</a:t>
            </a:r>
            <a:r>
              <a:rPr lang="en-US" sz="2400" baseline="-25000">
                <a:solidFill>
                  <a:schemeClr val="dk1"/>
                </a:solidFill>
              </a:rPr>
              <a:t>r</a:t>
            </a:r>
            <a:r>
              <a:rPr lang="en-US" sz="2000">
                <a:solidFill>
                  <a:schemeClr val="dk1"/>
                </a:solidFill>
              </a:rPr>
              <a:t> at a distance d from the transmitting antenna is approximated by: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where </a:t>
            </a:r>
            <a:r>
              <a:rPr lang="en-US" sz="2000" b="1">
                <a:solidFill>
                  <a:schemeClr val="dk1"/>
                </a:solidFill>
              </a:rPr>
              <a:t>P</a:t>
            </a:r>
            <a:r>
              <a:rPr lang="en-US" sz="2000" b="1" baseline="-25000">
                <a:solidFill>
                  <a:schemeClr val="dk1"/>
                </a:solidFill>
              </a:rPr>
              <a:t>o</a:t>
            </a:r>
            <a:r>
              <a:rPr lang="en-US" sz="2000">
                <a:solidFill>
                  <a:schemeClr val="dk1"/>
                </a:solidFill>
              </a:rPr>
              <a:t> is the power received at a close-in reference point in the far field region of the antenna at a small distance </a:t>
            </a:r>
            <a:r>
              <a:rPr lang="en-US" sz="2000" b="1">
                <a:solidFill>
                  <a:schemeClr val="dk1"/>
                </a:solidFill>
              </a:rPr>
              <a:t>d</a:t>
            </a:r>
            <a:r>
              <a:rPr lang="en-US" sz="2000" b="1" baseline="-25000">
                <a:solidFill>
                  <a:schemeClr val="dk1"/>
                </a:solidFill>
              </a:rPr>
              <a:t>o</a:t>
            </a:r>
            <a:r>
              <a:rPr lang="en-US" sz="2000">
                <a:solidFill>
                  <a:schemeClr val="dk1"/>
                </a:solidFill>
              </a:rPr>
              <a:t> from the transmitting antenna &amp; </a:t>
            </a:r>
            <a:r>
              <a:rPr lang="en-US" sz="2000" b="1">
                <a:solidFill>
                  <a:schemeClr val="dk1"/>
                </a:solidFill>
              </a:rPr>
              <a:t>n</a:t>
            </a:r>
            <a:r>
              <a:rPr lang="en-US" sz="2000">
                <a:solidFill>
                  <a:schemeClr val="dk1"/>
                </a:solidFill>
              </a:rPr>
              <a:t> is the path loss exponent.</a:t>
            </a:r>
            <a:endParaRPr/>
          </a:p>
        </p:txBody>
      </p:sp>
      <p:pic>
        <p:nvPicPr>
          <p:cNvPr id="325" name="Google Shape;32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8600" y="1371600"/>
            <a:ext cx="1524000" cy="1404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7000" y="3733800"/>
            <a:ext cx="4800600" cy="1537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>
            <a:spLocks noGrp="1"/>
          </p:cNvSpPr>
          <p:nvPr>
            <p:ph type="ctrTitle"/>
          </p:nvPr>
        </p:nvSpPr>
        <p:spPr>
          <a:xfrm>
            <a:off x="1981200" y="-79482"/>
            <a:ext cx="6263640" cy="6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Interference &amp; System Capacity</a:t>
            </a:r>
            <a:endParaRPr sz="3200"/>
          </a:p>
        </p:txBody>
      </p:sp>
      <p:sp>
        <p:nvSpPr>
          <p:cNvPr id="332" name="Google Shape;332;p34"/>
          <p:cNvSpPr txBox="1">
            <a:spLocks noGrp="1"/>
          </p:cNvSpPr>
          <p:nvPr>
            <p:ph type="subTitle" idx="1"/>
          </p:nvPr>
        </p:nvSpPr>
        <p:spPr>
          <a:xfrm>
            <a:off x="381000" y="457200"/>
            <a:ext cx="8534400" cy="6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Now consider the </a:t>
            </a:r>
            <a:r>
              <a:rPr lang="en-US" sz="2000" b="1">
                <a:solidFill>
                  <a:schemeClr val="dk1"/>
                </a:solidFill>
              </a:rPr>
              <a:t>forward link</a:t>
            </a:r>
            <a:r>
              <a:rPr lang="en-US" sz="2000">
                <a:solidFill>
                  <a:schemeClr val="dk1"/>
                </a:solidFill>
              </a:rPr>
              <a:t> where the desired signal is the serving base station &amp; where the interference is due to co-channel base station.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If D</a:t>
            </a:r>
            <a:r>
              <a:rPr lang="en-US" sz="2000" baseline="-25000">
                <a:solidFill>
                  <a:schemeClr val="dk1"/>
                </a:solidFill>
              </a:rPr>
              <a:t>i</a:t>
            </a:r>
            <a:r>
              <a:rPr lang="en-US" sz="2000">
                <a:solidFill>
                  <a:schemeClr val="dk1"/>
                </a:solidFill>
              </a:rPr>
              <a:t> is the distance of the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i</a:t>
            </a:r>
            <a:r>
              <a:rPr lang="en-US" sz="2400" baseline="30000">
                <a:solidFill>
                  <a:schemeClr val="dk1"/>
                </a:solidFill>
              </a:rPr>
              <a:t>th </a:t>
            </a:r>
            <a:r>
              <a:rPr lang="en-US" sz="2000" baseline="30000">
                <a:solidFill>
                  <a:schemeClr val="dk1"/>
                </a:solidFill>
              </a:rPr>
              <a:t> </a:t>
            </a:r>
            <a:r>
              <a:rPr lang="en-US" sz="2000">
                <a:solidFill>
                  <a:schemeClr val="dk1"/>
                </a:solidFill>
              </a:rPr>
              <a:t>interfere from the mobile,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the received power at a given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mobile due to the </a:t>
            </a:r>
            <a:r>
              <a:rPr lang="en-US" sz="1400">
                <a:solidFill>
                  <a:schemeClr val="dk1"/>
                </a:solidFill>
              </a:rPr>
              <a:t>i</a:t>
            </a:r>
            <a:r>
              <a:rPr lang="en-US" sz="1800" baseline="30000">
                <a:solidFill>
                  <a:schemeClr val="dk1"/>
                </a:solidFill>
              </a:rPr>
              <a:t>th </a:t>
            </a:r>
            <a:r>
              <a:rPr lang="en-US" sz="2000">
                <a:solidFill>
                  <a:schemeClr val="dk1"/>
                </a:solidFill>
              </a:rPr>
              <a:t>interfering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 cell will be proportional to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 (Di)</a:t>
            </a:r>
            <a:r>
              <a:rPr lang="en-US" sz="2000" baseline="30000">
                <a:solidFill>
                  <a:schemeClr val="dk1"/>
                </a:solidFill>
              </a:rPr>
              <a:t>-n</a:t>
            </a:r>
            <a:r>
              <a:rPr lang="en-US" sz="2000">
                <a:solidFill>
                  <a:schemeClr val="dk1"/>
                </a:solidFill>
              </a:rPr>
              <a:t> 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When transmit power of each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base station is equal &amp; the path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Loss exponent is the same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throughout the coverage area,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S/I for a mobile can be approximated as: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		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solidFill>
                  <a:schemeClr val="dk1"/>
                </a:solidFill>
              </a:rPr>
              <a:t>		---------(A)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333" name="Google Shape;33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2035" y="1219200"/>
            <a:ext cx="4411965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" y="5257800"/>
            <a:ext cx="1600200" cy="1271588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4"/>
          <p:cNvSpPr txBox="1"/>
          <p:nvPr/>
        </p:nvSpPr>
        <p:spPr>
          <a:xfrm>
            <a:off x="4267200" y="6019800"/>
            <a:ext cx="5334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Wireless Communications: Principles and Practice, Theodore S. Rappaport, pp  71.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5"/>
          <p:cNvSpPr txBox="1">
            <a:spLocks noGrp="1"/>
          </p:cNvSpPr>
          <p:nvPr>
            <p:ph type="ctrTitle"/>
          </p:nvPr>
        </p:nvSpPr>
        <p:spPr>
          <a:xfrm>
            <a:off x="1676400" y="0"/>
            <a:ext cx="6263640" cy="6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Interference &amp; System Capacity</a:t>
            </a:r>
            <a:endParaRPr sz="3200"/>
          </a:p>
        </p:txBody>
      </p:sp>
      <p:sp>
        <p:nvSpPr>
          <p:cNvPr id="341" name="Google Shape;341;p35"/>
          <p:cNvSpPr txBox="1">
            <a:spLocks noGrp="1"/>
          </p:cNvSpPr>
          <p:nvPr>
            <p:ph type="subTitle" idx="1"/>
          </p:nvPr>
        </p:nvSpPr>
        <p:spPr>
          <a:xfrm>
            <a:off x="381000" y="457200"/>
            <a:ext cx="8534400" cy="6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If the interfering base stations are equidistant from the desired base station &amp; if this distance is equal to the distance </a:t>
            </a:r>
            <a:r>
              <a:rPr lang="en-US" sz="2000" b="1">
                <a:solidFill>
                  <a:schemeClr val="dk1"/>
                </a:solidFill>
              </a:rPr>
              <a:t>D</a:t>
            </a:r>
            <a:r>
              <a:rPr lang="en-US" sz="2000">
                <a:solidFill>
                  <a:schemeClr val="dk1"/>
                </a:solidFill>
              </a:rPr>
              <a:t> b/w cell centers, then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S/I relates to the cluster size N, which in turns determine the capacity of the system. From equation C= M.K.N.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For US, AMPS cellular system which uses FM &amp; 30 kHz channels, subjective tests indicate that sufficient voice quality is provided when S/I is greater than or equal to 18dB.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In order to meet this requirement, the cluster size N should be at least 6.49 (=7), assuming path loss exponent n=4. 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For a </a:t>
            </a:r>
            <a:r>
              <a:rPr lang="en-US" sz="2000" b="1">
                <a:solidFill>
                  <a:schemeClr val="dk1"/>
                </a:solidFill>
              </a:rPr>
              <a:t>seven cell </a:t>
            </a:r>
            <a:r>
              <a:rPr lang="en-US" sz="2000">
                <a:solidFill>
                  <a:schemeClr val="dk1"/>
                </a:solidFill>
              </a:rPr>
              <a:t>cluster, with the mobile unit at the cell boundary, the mobile is a distance </a:t>
            </a:r>
            <a:r>
              <a:rPr lang="en-US" sz="2000" b="1">
                <a:solidFill>
                  <a:schemeClr val="dk1"/>
                </a:solidFill>
              </a:rPr>
              <a:t>D-R</a:t>
            </a:r>
            <a:r>
              <a:rPr lang="en-US" sz="2000">
                <a:solidFill>
                  <a:schemeClr val="dk1"/>
                </a:solidFill>
              </a:rPr>
              <a:t> from the two nearest co-channel interfering cell &amp; is exactly </a:t>
            </a:r>
            <a:r>
              <a:rPr lang="en-US" sz="2000" b="1">
                <a:solidFill>
                  <a:schemeClr val="dk1"/>
                </a:solidFill>
              </a:rPr>
              <a:t>D+R/2</a:t>
            </a:r>
            <a:r>
              <a:rPr lang="en-US" sz="2000">
                <a:solidFill>
                  <a:schemeClr val="dk1"/>
                </a:solidFill>
              </a:rPr>
              <a:t>, </a:t>
            </a:r>
            <a:r>
              <a:rPr lang="en-US" sz="2000" b="1">
                <a:solidFill>
                  <a:schemeClr val="dk1"/>
                </a:solidFill>
              </a:rPr>
              <a:t>D</a:t>
            </a:r>
            <a:r>
              <a:rPr lang="en-US" sz="2000">
                <a:solidFill>
                  <a:schemeClr val="dk1"/>
                </a:solidFill>
              </a:rPr>
              <a:t>, </a:t>
            </a:r>
            <a:r>
              <a:rPr lang="en-US" sz="2000" b="1">
                <a:solidFill>
                  <a:schemeClr val="dk1"/>
                </a:solidFill>
              </a:rPr>
              <a:t>D-R/2</a:t>
            </a:r>
            <a:r>
              <a:rPr lang="en-US" sz="2000">
                <a:solidFill>
                  <a:schemeClr val="dk1"/>
                </a:solidFill>
              </a:rPr>
              <a:t> and </a:t>
            </a:r>
            <a:r>
              <a:rPr lang="en-US" sz="2000" b="1">
                <a:solidFill>
                  <a:schemeClr val="dk1"/>
                </a:solidFill>
              </a:rPr>
              <a:t>D+R </a:t>
            </a:r>
            <a:r>
              <a:rPr lang="en-US" sz="2000">
                <a:solidFill>
                  <a:schemeClr val="dk1"/>
                </a:solidFill>
              </a:rPr>
              <a:t>from the other interfering cells in the first tier.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1">
                <a:solidFill>
                  <a:schemeClr val="dk1"/>
                </a:solidFill>
              </a:rPr>
              <a:t> S/I </a:t>
            </a:r>
            <a:r>
              <a:rPr lang="en-US" sz="2000">
                <a:solidFill>
                  <a:schemeClr val="dk1"/>
                </a:solidFill>
              </a:rPr>
              <a:t>ratio for the worst case can be closely approximated as (n=4)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b="1">
              <a:solidFill>
                <a:schemeClr val="dk1"/>
              </a:solidFill>
            </a:endParaRPr>
          </a:p>
        </p:txBody>
      </p:sp>
      <p:pic>
        <p:nvPicPr>
          <p:cNvPr id="342" name="Google Shape;34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2800" y="1166813"/>
            <a:ext cx="3002795" cy="738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3200" y="5715000"/>
            <a:ext cx="4113742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"/>
          <p:cNvSpPr txBox="1">
            <a:spLocks noGrp="1"/>
          </p:cNvSpPr>
          <p:nvPr>
            <p:ph type="ctrTitle"/>
          </p:nvPr>
        </p:nvSpPr>
        <p:spPr>
          <a:xfrm>
            <a:off x="1981200" y="-79482"/>
            <a:ext cx="6263640" cy="6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Interference &amp; System Capacity</a:t>
            </a:r>
            <a:endParaRPr sz="3200"/>
          </a:p>
        </p:txBody>
      </p:sp>
      <p:sp>
        <p:nvSpPr>
          <p:cNvPr id="350" name="Google Shape;350;p36"/>
          <p:cNvSpPr txBox="1">
            <a:spLocks noGrp="1"/>
          </p:cNvSpPr>
          <p:nvPr>
            <p:ph type="subTitle" idx="1"/>
          </p:nvPr>
        </p:nvSpPr>
        <p:spPr>
          <a:xfrm>
            <a:off x="533400" y="1066800"/>
            <a:ext cx="8382000" cy="6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solidFill>
                  <a:schemeClr val="dk1"/>
                </a:solidFill>
              </a:rPr>
              <a:t>							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solidFill>
                  <a:schemeClr val="dk1"/>
                </a:solidFill>
              </a:rPr>
              <a:t>                                                                 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This equation can be rewritten in terms of the co-channel reuse ratio Q, as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solidFill>
                  <a:schemeClr val="dk1"/>
                </a:solidFill>
              </a:rPr>
              <a:t>                                                                                  		-------(B)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1">
                <a:solidFill>
                  <a:schemeClr val="dk1"/>
                </a:solidFill>
              </a:rPr>
              <a:t> </a:t>
            </a:r>
            <a:r>
              <a:rPr lang="en-US" sz="2000">
                <a:solidFill>
                  <a:schemeClr val="dk1"/>
                </a:solidFill>
              </a:rPr>
              <a:t>For N=7, the co-channel reuse ratio Q is 4.6 and the worst case S/I is approximated as 49.56 (17dB) using equation </a:t>
            </a:r>
            <a:r>
              <a:rPr lang="en-US" sz="2000" b="1">
                <a:solidFill>
                  <a:schemeClr val="dk1"/>
                </a:solidFill>
              </a:rPr>
              <a:t>(B),</a:t>
            </a:r>
            <a:r>
              <a:rPr lang="en-US" sz="2000">
                <a:solidFill>
                  <a:schemeClr val="dk1"/>
                </a:solidFill>
              </a:rPr>
              <a:t> where as an exact solution using equation </a:t>
            </a:r>
            <a:r>
              <a:rPr lang="en-US" sz="2000" b="1">
                <a:solidFill>
                  <a:schemeClr val="dk1"/>
                </a:solidFill>
              </a:rPr>
              <a:t>(A) </a:t>
            </a:r>
            <a:r>
              <a:rPr lang="en-US" sz="2000">
                <a:solidFill>
                  <a:schemeClr val="dk1"/>
                </a:solidFill>
              </a:rPr>
              <a:t>yields 17.8dB. Hence for a seven-cell cluster, the S/I ratio is slightly less than 18dB for the worst case. To design the cellular system,</a:t>
            </a:r>
            <a:endParaRPr sz="2000" b="1">
              <a:solidFill>
                <a:schemeClr val="dk1"/>
              </a:solidFill>
            </a:endParaRPr>
          </a:p>
        </p:txBody>
      </p:sp>
      <p:pic>
        <p:nvPicPr>
          <p:cNvPr id="351" name="Google Shape;35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0800" y="838200"/>
            <a:ext cx="3885142" cy="82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600" y="2209800"/>
            <a:ext cx="3962400" cy="732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358" name="Google Shape;358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359" name="Google Shape;359;p37"/>
          <p:cNvSpPr txBox="1"/>
          <p:nvPr/>
        </p:nvSpPr>
        <p:spPr>
          <a:xfrm>
            <a:off x="152400" y="6096000"/>
            <a:ext cx="89916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Wireless Communications: Principles and Practice, Theodore S. Rappaport, pp 72.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762000"/>
            <a:ext cx="5334000" cy="495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Adjacent Channel Interference</a:t>
            </a:r>
            <a:endParaRPr/>
          </a:p>
        </p:txBody>
      </p:sp>
      <p:sp>
        <p:nvSpPr>
          <p:cNvPr id="366" name="Google Shape;366;p38"/>
          <p:cNvSpPr txBox="1">
            <a:spLocks noGrp="1"/>
          </p:cNvSpPr>
          <p:nvPr>
            <p:ph type="body" idx="1"/>
          </p:nvPr>
        </p:nvSpPr>
        <p:spPr>
          <a:xfrm>
            <a:off x="381000" y="10668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Results from </a:t>
            </a:r>
            <a:r>
              <a:rPr lang="en-US" sz="2000">
                <a:solidFill>
                  <a:srgbClr val="FF0000"/>
                </a:solidFill>
              </a:rPr>
              <a:t>imperfect receiver filters</a:t>
            </a:r>
            <a:r>
              <a:rPr lang="en-US" sz="2000"/>
              <a:t>, allowing nearby frequencies to </a:t>
            </a:r>
            <a:r>
              <a:rPr lang="en-US" sz="2000">
                <a:solidFill>
                  <a:srgbClr val="FF0000"/>
                </a:solidFill>
              </a:rPr>
              <a:t>leak into pass-band.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Can be minimized by careful </a:t>
            </a:r>
            <a:r>
              <a:rPr lang="en-US" sz="2000">
                <a:solidFill>
                  <a:srgbClr val="FF0000"/>
                </a:solidFill>
              </a:rPr>
              <a:t>filtering</a:t>
            </a:r>
            <a:r>
              <a:rPr lang="en-US" sz="2000"/>
              <a:t> and </a:t>
            </a:r>
            <a:r>
              <a:rPr lang="en-US" sz="2000">
                <a:solidFill>
                  <a:srgbClr val="FF0000"/>
                </a:solidFill>
              </a:rPr>
              <a:t>channel</a:t>
            </a:r>
            <a:r>
              <a:rPr lang="en-US" sz="2000"/>
              <a:t> assignments.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Channels are assigned such that frequency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separations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between channels are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maximized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For example, by sequentially assigning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adjacent bands to different cells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Total </a:t>
            </a:r>
            <a:r>
              <a:rPr lang="en-US" sz="2000">
                <a:solidFill>
                  <a:srgbClr val="FF0000"/>
                </a:solidFill>
              </a:rPr>
              <a:t>832</a:t>
            </a:r>
            <a:r>
              <a:rPr lang="en-US" sz="2000"/>
              <a:t> channels, divided into two groups with </a:t>
            </a:r>
            <a:r>
              <a:rPr lang="en-US" sz="2000">
                <a:solidFill>
                  <a:srgbClr val="FF0000"/>
                </a:solidFill>
              </a:rPr>
              <a:t>416 </a:t>
            </a:r>
            <a:r>
              <a:rPr lang="en-US" sz="2000"/>
              <a:t>channels </a:t>
            </a:r>
            <a:r>
              <a:rPr lang="en-US" sz="2000">
                <a:solidFill>
                  <a:srgbClr val="FF0000"/>
                </a:solidFill>
              </a:rPr>
              <a:t>each</a:t>
            </a:r>
            <a:r>
              <a:rPr lang="en-US" sz="2000"/>
              <a:t>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Out of 416, </a:t>
            </a:r>
            <a:r>
              <a:rPr lang="en-US" sz="2000">
                <a:solidFill>
                  <a:srgbClr val="FF0000"/>
                </a:solidFill>
              </a:rPr>
              <a:t>395</a:t>
            </a:r>
            <a:r>
              <a:rPr lang="en-US" sz="2000"/>
              <a:t> are voice and </a:t>
            </a:r>
            <a:r>
              <a:rPr lang="en-US" sz="2000">
                <a:solidFill>
                  <a:srgbClr val="FF0000"/>
                </a:solidFill>
              </a:rPr>
              <a:t>21</a:t>
            </a:r>
            <a:r>
              <a:rPr lang="en-US" sz="2000"/>
              <a:t> are control channels.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395 channels are divided into </a:t>
            </a:r>
            <a:r>
              <a:rPr lang="en-US" sz="2000">
                <a:solidFill>
                  <a:srgbClr val="FF0000"/>
                </a:solidFill>
              </a:rPr>
              <a:t>21</a:t>
            </a:r>
            <a:r>
              <a:rPr lang="en-US" sz="2000"/>
              <a:t> subsets, each containing almost </a:t>
            </a:r>
            <a:r>
              <a:rPr lang="en-US" sz="2000">
                <a:solidFill>
                  <a:srgbClr val="FF0000"/>
                </a:solidFill>
              </a:rPr>
              <a:t>19</a:t>
            </a:r>
            <a:r>
              <a:rPr lang="en-US" sz="2000"/>
              <a:t> channels, with closet channel </a:t>
            </a:r>
            <a:r>
              <a:rPr lang="en-US" sz="2000">
                <a:solidFill>
                  <a:srgbClr val="FF0000"/>
                </a:solidFill>
              </a:rPr>
              <a:t>21</a:t>
            </a:r>
            <a:r>
              <a:rPr lang="en-US" sz="2000"/>
              <a:t> channels away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If </a:t>
            </a:r>
            <a:r>
              <a:rPr lang="en-US" sz="2000">
                <a:solidFill>
                  <a:srgbClr val="FF0000"/>
                </a:solidFill>
              </a:rPr>
              <a:t>N=7</a:t>
            </a:r>
            <a:r>
              <a:rPr lang="en-US" sz="2000"/>
              <a:t> is used, each cell uses </a:t>
            </a:r>
            <a:r>
              <a:rPr lang="en-US" sz="2000">
                <a:solidFill>
                  <a:srgbClr val="FF0000"/>
                </a:solidFill>
              </a:rPr>
              <a:t>3 subsets</a:t>
            </a:r>
            <a:r>
              <a:rPr lang="en-US" sz="2000"/>
              <a:t>, assigned in such a way that each channel in a cell is </a:t>
            </a:r>
            <a:r>
              <a:rPr lang="en-US" sz="2000">
                <a:solidFill>
                  <a:srgbClr val="FF0000"/>
                </a:solidFill>
              </a:rPr>
              <a:t>7 channels away.</a:t>
            </a: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sp>
        <p:nvSpPr>
          <p:cNvPr id="367" name="Google Shape;367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373" name="Google Shape;373;p39"/>
          <p:cNvSpPr txBox="1"/>
          <p:nvPr/>
        </p:nvSpPr>
        <p:spPr>
          <a:xfrm>
            <a:off x="8162925" y="6400800"/>
            <a:ext cx="6762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4" name="Google Shape;374;p39"/>
          <p:cNvGrpSpPr/>
          <p:nvPr/>
        </p:nvGrpSpPr>
        <p:grpSpPr>
          <a:xfrm>
            <a:off x="2286000" y="1905000"/>
            <a:ext cx="4114800" cy="3657600"/>
            <a:chOff x="2544" y="528"/>
            <a:chExt cx="1296" cy="1440"/>
          </a:xfrm>
        </p:grpSpPr>
        <p:sp>
          <p:nvSpPr>
            <p:cNvPr id="375" name="Google Shape;375;p39"/>
            <p:cNvSpPr/>
            <p:nvPr/>
          </p:nvSpPr>
          <p:spPr>
            <a:xfrm>
              <a:off x="2544" y="1248"/>
              <a:ext cx="528" cy="480"/>
            </a:xfrm>
            <a:prstGeom prst="hexagon">
              <a:avLst>
                <a:gd name="adj" fmla="val 27500"/>
                <a:gd name="vf" fmla="val 11547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3312" y="768"/>
              <a:ext cx="528" cy="480"/>
            </a:xfrm>
            <a:prstGeom prst="hexagon">
              <a:avLst>
                <a:gd name="adj" fmla="val 27500"/>
                <a:gd name="vf" fmla="val 11547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2928" y="528"/>
              <a:ext cx="528" cy="480"/>
            </a:xfrm>
            <a:prstGeom prst="hexagon">
              <a:avLst>
                <a:gd name="adj" fmla="val 27500"/>
                <a:gd name="vf" fmla="val 11547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3312" y="1248"/>
              <a:ext cx="528" cy="480"/>
            </a:xfrm>
            <a:prstGeom prst="hexagon">
              <a:avLst>
                <a:gd name="adj" fmla="val 27500"/>
                <a:gd name="vf" fmla="val 11547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2928" y="1488"/>
              <a:ext cx="528" cy="480"/>
            </a:xfrm>
            <a:prstGeom prst="hexagon">
              <a:avLst>
                <a:gd name="adj" fmla="val 27500"/>
                <a:gd name="vf" fmla="val 11547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2928" y="1008"/>
              <a:ext cx="528" cy="480"/>
            </a:xfrm>
            <a:prstGeom prst="hexagon">
              <a:avLst>
                <a:gd name="adj" fmla="val 27500"/>
                <a:gd name="vf" fmla="val 11547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2544" y="768"/>
              <a:ext cx="528" cy="480"/>
            </a:xfrm>
            <a:prstGeom prst="hexagon">
              <a:avLst>
                <a:gd name="adj" fmla="val 27500"/>
                <a:gd name="vf" fmla="val 11547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82" name="Google Shape;382;p39"/>
          <p:cNvCxnSpPr/>
          <p:nvPr/>
        </p:nvCxnSpPr>
        <p:spPr>
          <a:xfrm>
            <a:off x="1981200" y="990600"/>
            <a:ext cx="5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3" name="Google Shape;383;p39"/>
          <p:cNvSpPr txBox="1"/>
          <p:nvPr/>
        </p:nvSpPr>
        <p:spPr>
          <a:xfrm>
            <a:off x="6781800" y="914400"/>
            <a:ext cx="6746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4" name="Google Shape;384;p39"/>
          <p:cNvCxnSpPr/>
          <p:nvPr/>
        </p:nvCxnSpPr>
        <p:spPr>
          <a:xfrm>
            <a:off x="2438400" y="762000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5" name="Google Shape;385;p39"/>
          <p:cNvCxnSpPr/>
          <p:nvPr/>
        </p:nvCxnSpPr>
        <p:spPr>
          <a:xfrm>
            <a:off x="2743200" y="762000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6" name="Google Shape;386;p39"/>
          <p:cNvCxnSpPr/>
          <p:nvPr/>
        </p:nvCxnSpPr>
        <p:spPr>
          <a:xfrm>
            <a:off x="3124200" y="762000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7" name="Google Shape;387;p39"/>
          <p:cNvCxnSpPr/>
          <p:nvPr/>
        </p:nvCxnSpPr>
        <p:spPr>
          <a:xfrm>
            <a:off x="3505200" y="762000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8" name="Google Shape;388;p39"/>
          <p:cNvCxnSpPr/>
          <p:nvPr/>
        </p:nvCxnSpPr>
        <p:spPr>
          <a:xfrm>
            <a:off x="3886200" y="762000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9" name="Google Shape;389;p39"/>
          <p:cNvCxnSpPr/>
          <p:nvPr/>
        </p:nvCxnSpPr>
        <p:spPr>
          <a:xfrm>
            <a:off x="4267200" y="762000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0" name="Google Shape;390;p39"/>
          <p:cNvCxnSpPr/>
          <p:nvPr/>
        </p:nvCxnSpPr>
        <p:spPr>
          <a:xfrm>
            <a:off x="4572000" y="762000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1" name="Google Shape;391;p39"/>
          <p:cNvCxnSpPr/>
          <p:nvPr/>
        </p:nvCxnSpPr>
        <p:spPr>
          <a:xfrm>
            <a:off x="4953000" y="762000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2" name="Google Shape;392;p39"/>
          <p:cNvCxnSpPr/>
          <p:nvPr/>
        </p:nvCxnSpPr>
        <p:spPr>
          <a:xfrm>
            <a:off x="5257800" y="762000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3" name="Google Shape;393;p39"/>
          <p:cNvCxnSpPr/>
          <p:nvPr/>
        </p:nvCxnSpPr>
        <p:spPr>
          <a:xfrm>
            <a:off x="5562600" y="762000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4" name="Google Shape;394;p39"/>
          <p:cNvCxnSpPr/>
          <p:nvPr/>
        </p:nvCxnSpPr>
        <p:spPr>
          <a:xfrm>
            <a:off x="5867400" y="762000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5" name="Google Shape;395;p39"/>
          <p:cNvCxnSpPr/>
          <p:nvPr/>
        </p:nvCxnSpPr>
        <p:spPr>
          <a:xfrm>
            <a:off x="6172200" y="762000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6" name="Google Shape;396;p39"/>
          <p:cNvSpPr txBox="1"/>
          <p:nvPr/>
        </p:nvSpPr>
        <p:spPr>
          <a:xfrm>
            <a:off x="2133600" y="457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7" name="Google Shape;397;p39"/>
          <p:cNvCxnSpPr/>
          <p:nvPr/>
        </p:nvCxnSpPr>
        <p:spPr>
          <a:xfrm>
            <a:off x="2133600" y="762000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8" name="Google Shape;398;p39"/>
          <p:cNvSpPr txBox="1"/>
          <p:nvPr/>
        </p:nvSpPr>
        <p:spPr>
          <a:xfrm>
            <a:off x="2438400" y="457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9"/>
          <p:cNvSpPr txBox="1"/>
          <p:nvPr/>
        </p:nvSpPr>
        <p:spPr>
          <a:xfrm>
            <a:off x="2743200" y="457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9"/>
          <p:cNvSpPr txBox="1"/>
          <p:nvPr/>
        </p:nvSpPr>
        <p:spPr>
          <a:xfrm>
            <a:off x="3124200" y="457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9"/>
          <p:cNvSpPr txBox="1"/>
          <p:nvPr/>
        </p:nvSpPr>
        <p:spPr>
          <a:xfrm>
            <a:off x="3505200" y="457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9"/>
          <p:cNvSpPr txBox="1"/>
          <p:nvPr/>
        </p:nvSpPr>
        <p:spPr>
          <a:xfrm>
            <a:off x="3886200" y="457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9"/>
          <p:cNvSpPr txBox="1"/>
          <p:nvPr/>
        </p:nvSpPr>
        <p:spPr>
          <a:xfrm>
            <a:off x="4267200" y="457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9"/>
          <p:cNvSpPr txBox="1"/>
          <p:nvPr/>
        </p:nvSpPr>
        <p:spPr>
          <a:xfrm>
            <a:off x="4648200" y="457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9"/>
          <p:cNvSpPr txBox="1"/>
          <p:nvPr/>
        </p:nvSpPr>
        <p:spPr>
          <a:xfrm>
            <a:off x="4953000" y="457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9"/>
          <p:cNvSpPr txBox="1"/>
          <p:nvPr/>
        </p:nvSpPr>
        <p:spPr>
          <a:xfrm>
            <a:off x="5181600" y="4572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9"/>
          <p:cNvSpPr txBox="1"/>
          <p:nvPr/>
        </p:nvSpPr>
        <p:spPr>
          <a:xfrm>
            <a:off x="5486400" y="3810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9"/>
          <p:cNvSpPr txBox="1"/>
          <p:nvPr/>
        </p:nvSpPr>
        <p:spPr>
          <a:xfrm>
            <a:off x="5791200" y="4572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9"/>
          <p:cNvSpPr txBox="1"/>
          <p:nvPr/>
        </p:nvSpPr>
        <p:spPr>
          <a:xfrm>
            <a:off x="4114800" y="3124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9"/>
          <p:cNvSpPr txBox="1"/>
          <p:nvPr/>
        </p:nvSpPr>
        <p:spPr>
          <a:xfrm>
            <a:off x="4038600" y="1981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9"/>
          <p:cNvSpPr txBox="1"/>
          <p:nvPr/>
        </p:nvSpPr>
        <p:spPr>
          <a:xfrm>
            <a:off x="3962400" y="4419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9"/>
          <p:cNvSpPr txBox="1"/>
          <p:nvPr/>
        </p:nvSpPr>
        <p:spPr>
          <a:xfrm>
            <a:off x="2819400" y="25908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9"/>
          <p:cNvSpPr txBox="1"/>
          <p:nvPr/>
        </p:nvSpPr>
        <p:spPr>
          <a:xfrm>
            <a:off x="5181600" y="25908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9"/>
          <p:cNvSpPr txBox="1"/>
          <p:nvPr/>
        </p:nvSpPr>
        <p:spPr>
          <a:xfrm>
            <a:off x="2895600" y="3810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9"/>
          <p:cNvSpPr txBox="1"/>
          <p:nvPr/>
        </p:nvSpPr>
        <p:spPr>
          <a:xfrm>
            <a:off x="5105400" y="3810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9"/>
          <p:cNvSpPr txBox="1"/>
          <p:nvPr/>
        </p:nvSpPr>
        <p:spPr>
          <a:xfrm>
            <a:off x="4419600" y="3581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9"/>
          <p:cNvSpPr txBox="1"/>
          <p:nvPr/>
        </p:nvSpPr>
        <p:spPr>
          <a:xfrm>
            <a:off x="441960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9"/>
          <p:cNvSpPr txBox="1"/>
          <p:nvPr/>
        </p:nvSpPr>
        <p:spPr>
          <a:xfrm>
            <a:off x="4343400" y="48006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9"/>
          <p:cNvSpPr txBox="1"/>
          <p:nvPr/>
        </p:nvSpPr>
        <p:spPr>
          <a:xfrm>
            <a:off x="3200400" y="29718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9"/>
          <p:cNvSpPr txBox="1"/>
          <p:nvPr/>
        </p:nvSpPr>
        <p:spPr>
          <a:xfrm>
            <a:off x="5486400" y="2971800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9"/>
          <p:cNvSpPr txBox="1"/>
          <p:nvPr/>
        </p:nvSpPr>
        <p:spPr>
          <a:xfrm>
            <a:off x="6096000" y="4572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9"/>
          <p:cNvSpPr txBox="1"/>
          <p:nvPr/>
        </p:nvSpPr>
        <p:spPr>
          <a:xfrm>
            <a:off x="6400800" y="4572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3" name="Google Shape;423;p39"/>
          <p:cNvCxnSpPr/>
          <p:nvPr/>
        </p:nvCxnSpPr>
        <p:spPr>
          <a:xfrm>
            <a:off x="6477000" y="762000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4" name="Google Shape;424;p39"/>
          <p:cNvCxnSpPr/>
          <p:nvPr/>
        </p:nvCxnSpPr>
        <p:spPr>
          <a:xfrm>
            <a:off x="6781800" y="762000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5" name="Google Shape;425;p39"/>
          <p:cNvSpPr txBox="1"/>
          <p:nvPr/>
        </p:nvSpPr>
        <p:spPr>
          <a:xfrm>
            <a:off x="3200400" y="41148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9"/>
          <p:cNvSpPr txBox="1"/>
          <p:nvPr/>
        </p:nvSpPr>
        <p:spPr>
          <a:xfrm>
            <a:off x="5562600" y="41910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9"/>
          <p:cNvSpPr txBox="1"/>
          <p:nvPr/>
        </p:nvSpPr>
        <p:spPr>
          <a:xfrm>
            <a:off x="1828800" y="5562600"/>
            <a:ext cx="52593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 Planning/Channel Assignment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7"/>
          <p:cNvSpPr txBox="1">
            <a:spLocks noGrp="1"/>
          </p:cNvSpPr>
          <p:nvPr>
            <p:ph type="ctrTitle"/>
          </p:nvPr>
        </p:nvSpPr>
        <p:spPr>
          <a:xfrm>
            <a:off x="3108960" y="-79482"/>
            <a:ext cx="3291840" cy="76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Handoff</a:t>
            </a:r>
            <a:endParaRPr sz="3200"/>
          </a:p>
        </p:txBody>
      </p:sp>
      <p:sp>
        <p:nvSpPr>
          <p:cNvPr id="433" name="Google Shape;433;p17"/>
          <p:cNvSpPr txBox="1">
            <a:spLocks noGrp="1"/>
          </p:cNvSpPr>
          <p:nvPr>
            <p:ph type="subTitle" idx="1"/>
          </p:nvPr>
        </p:nvSpPr>
        <p:spPr>
          <a:xfrm>
            <a:off x="1432560" y="533400"/>
            <a:ext cx="740664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"/>
              <a:buNone/>
            </a:pPr>
            <a:r>
              <a:rPr lang="en-US" sz="100"/>
              <a:t>.</a:t>
            </a:r>
            <a:endParaRPr sz="100"/>
          </a:p>
        </p:txBody>
      </p:sp>
      <p:pic>
        <p:nvPicPr>
          <p:cNvPr id="434" name="Google Shape;43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685800"/>
            <a:ext cx="6248400" cy="5342714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7"/>
          <p:cNvSpPr txBox="1"/>
          <p:nvPr/>
        </p:nvSpPr>
        <p:spPr>
          <a:xfrm>
            <a:off x="304800" y="6248400"/>
            <a:ext cx="89916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Wireless Communications: Principles and Practice, Theodore S. Rappaport, pp 63.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Cellular Concept</a:t>
            </a:r>
            <a:endParaRPr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06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used by service providers to improve the efficiency of a cellular network and to serve millions of subscribers using a </a:t>
            </a: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limited radio spectrum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After covering a certain distance a radio wave gets attenuated and the signal falls below a point where it can no longer be used or cause any interference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 transmitter transmitting in a specific frequency range will have only a limited coverage area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Beyond this coverage area, that frequency can be reused by another transmitter.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entire network coverage area is divided into cells based on the principle of frequency reuse</a:t>
            </a:r>
            <a:endParaRPr/>
          </a:p>
          <a:p>
            <a:pPr marL="342900" lvl="0" indent="-203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03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Frequency Reuse</a:t>
            </a: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06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design process of selecting and allocating channel groups for all of the cellular base stations within a system is called </a:t>
            </a:r>
            <a:r>
              <a:rPr lang="en-US">
                <a:solidFill>
                  <a:schemeClr val="dk2"/>
                </a:solidFill>
              </a:rPr>
              <a:t>frequency reuse or frequency planning.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Cell labeled with same letter use the same set of frequencies.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Cell Shapes: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Circle, Square, Triangle and Hexagon.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Hexagonal cell shape is conceptual</a:t>
            </a:r>
            <a:r>
              <a:rPr lang="en-US" sz="3200"/>
              <a:t> , in reality it is irregular in shape</a:t>
            </a:r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ctrTitle"/>
          </p:nvPr>
        </p:nvSpPr>
        <p:spPr>
          <a:xfrm>
            <a:off x="1889760" y="-144540"/>
            <a:ext cx="5577840" cy="841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Frequency Reuse</a:t>
            </a:r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subTitle" idx="1"/>
          </p:nvPr>
        </p:nvSpPr>
        <p:spPr>
          <a:xfrm>
            <a:off x="1051560" y="769860"/>
            <a:ext cx="740664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Char char="▪"/>
            </a:pPr>
            <a:r>
              <a:rPr lang="en-US" sz="2000"/>
              <a:t> </a:t>
            </a:r>
            <a:r>
              <a:rPr lang="en-US" sz="2000" b="1"/>
              <a:t>Cell Geometry :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b="1"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b="1"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b="1"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b="1"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b="1"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b="1"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b="1"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b="1"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b="1"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b="1"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b="1"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</a:pPr>
            <a:endParaRPr sz="2000" b="1"/>
          </a:p>
          <a:p>
            <a:pPr marL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Noto Sans Symbols"/>
              <a:buNone/>
            </a:pPr>
            <a:endParaRPr/>
          </a:p>
        </p:txBody>
      </p:sp>
      <p:pic>
        <p:nvPicPr>
          <p:cNvPr id="125" name="Google Shape;12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069847"/>
            <a:ext cx="2895600" cy="2721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5800" y="922260"/>
            <a:ext cx="3048000" cy="27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5375" y="3894060"/>
            <a:ext cx="3019425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81525" y="3817860"/>
            <a:ext cx="3038475" cy="3040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2221992" y="-76200"/>
            <a:ext cx="5055220" cy="808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Frequency Reuse</a:t>
            </a:r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914400" y="685800"/>
            <a:ext cx="77724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Hexagonal cell shape is conceptual &amp; is a simplistic model of radio coverage for each base station.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As the radiation from antenna is circular, thus there is fading on the edges of triangle &amp; Square.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But in Hexagon shape, there is </a:t>
            </a:r>
            <a:r>
              <a:rPr lang="en-US" sz="2000" b="1"/>
              <a:t>lesser fading</a:t>
            </a:r>
            <a:r>
              <a:rPr lang="en-US" sz="2000"/>
              <a:t> on the edges.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When using hexagonal shaped cell, base station areas are depicted as either being in centre of cell i.e. </a:t>
            </a:r>
            <a:r>
              <a:rPr lang="en-US" sz="2000" b="1"/>
              <a:t>Central Excited Cell</a:t>
            </a:r>
            <a:r>
              <a:rPr lang="en-US" sz="2000"/>
              <a:t> or on the 3 edges of the 6 cell vertices i.e. </a:t>
            </a:r>
            <a:r>
              <a:rPr lang="en-US" sz="2000" b="1"/>
              <a:t>Edge Excited Cell.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For Central Excited Cell, </a:t>
            </a:r>
            <a:r>
              <a:rPr lang="en-US" sz="2000" b="1"/>
              <a:t>Omni-directional</a:t>
            </a:r>
            <a:r>
              <a:rPr lang="en-US" sz="2000"/>
              <a:t> antennas are used.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For Edge Excited Cell, </a:t>
            </a:r>
            <a:r>
              <a:rPr lang="en-US" sz="2000" b="1"/>
              <a:t>Sectored-directional</a:t>
            </a:r>
            <a:r>
              <a:rPr lang="en-US" sz="2000"/>
              <a:t> antennas are used.</a:t>
            </a:r>
            <a:endParaRPr/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65192" y="4114800"/>
            <a:ext cx="3159512" cy="2745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69159" y="4114801"/>
            <a:ext cx="3283315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>
            <a:spLocks noGrp="1"/>
          </p:cNvSpPr>
          <p:nvPr>
            <p:ph type="title"/>
          </p:nvPr>
        </p:nvSpPr>
        <p:spPr>
          <a:xfrm>
            <a:off x="2133600" y="-228600"/>
            <a:ext cx="4876800" cy="808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Frequency Reuse</a:t>
            </a:r>
            <a:endParaRPr sz="4000"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1"/>
          </p:nvPr>
        </p:nvSpPr>
        <p:spPr>
          <a:xfrm>
            <a:off x="304800" y="382137"/>
            <a:ext cx="8552597" cy="6247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dirty="0"/>
              <a:t>The design process of selecting &amp; allocating channel groups for all the cellular base stations with in a system is called </a:t>
            </a:r>
            <a:r>
              <a:rPr lang="en-US" sz="2000" b="1" dirty="0"/>
              <a:t>Frequency Reuse </a:t>
            </a:r>
            <a:r>
              <a:rPr lang="en-US" sz="2000" dirty="0"/>
              <a:t>or</a:t>
            </a:r>
            <a:r>
              <a:rPr lang="en-US" sz="2000" b="1" dirty="0"/>
              <a:t> Frequency Planning.</a:t>
            </a:r>
            <a:endParaRPr dirty="0"/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1" dirty="0"/>
              <a:t>Frequency Reuse Distance :</a:t>
            </a:r>
            <a:r>
              <a:rPr lang="en-US" sz="2000" dirty="0"/>
              <a:t> Minimum distance b/w co-channel cells required to keep co-channel interference below certain threshold.</a:t>
            </a:r>
            <a:endParaRPr dirty="0"/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dirty="0"/>
              <a:t>Each cellular base station</a:t>
            </a:r>
            <a:endParaRPr dirty="0"/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	is allocated a group of radio</a:t>
            </a:r>
            <a:endParaRPr dirty="0"/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	channels to be used within </a:t>
            </a:r>
            <a:endParaRPr dirty="0"/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	a small geographic area </a:t>
            </a:r>
            <a:endParaRPr dirty="0"/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	called </a:t>
            </a:r>
            <a:r>
              <a:rPr lang="en-US" sz="2000" b="1" dirty="0"/>
              <a:t>Cell.</a:t>
            </a:r>
            <a:endParaRPr sz="2000" dirty="0"/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dirty="0"/>
              <a:t>Base station of adjacent cells</a:t>
            </a:r>
            <a:endParaRPr dirty="0"/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	are assigned channel group</a:t>
            </a:r>
            <a:endParaRPr dirty="0"/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	which contains completely</a:t>
            </a:r>
            <a:endParaRPr dirty="0"/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	</a:t>
            </a:r>
            <a:r>
              <a:rPr lang="en-US" sz="2000" b="1" dirty="0"/>
              <a:t>different channels</a:t>
            </a:r>
            <a:r>
              <a:rPr lang="en-US" sz="2000" dirty="0"/>
              <a:t> than</a:t>
            </a:r>
            <a:endParaRPr dirty="0"/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	neighboring cells.</a:t>
            </a:r>
            <a:endParaRPr dirty="0"/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dirty="0"/>
              <a:t>If N cells which collectively use the complete set of available frequencies is called a </a:t>
            </a:r>
            <a:r>
              <a:rPr lang="en-US" sz="2000" b="1" dirty="0"/>
              <a:t>cluster</a:t>
            </a:r>
            <a:r>
              <a:rPr lang="en-US" sz="2000" dirty="0"/>
              <a:t>.</a:t>
            </a:r>
            <a:endParaRPr dirty="0"/>
          </a:p>
          <a:p>
            <a:pPr marL="342900" lvl="0" indent="-215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/>
          </a:p>
        </p:txBody>
      </p:sp>
      <p:pic>
        <p:nvPicPr>
          <p:cNvPr id="144" name="Google Shape;14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981200"/>
            <a:ext cx="3429000" cy="3333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52700" y="5334000"/>
            <a:ext cx="659130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47" name="Google Shape;147;p8"/>
          <p:cNvSpPr txBox="1"/>
          <p:nvPr/>
        </p:nvSpPr>
        <p:spPr>
          <a:xfrm>
            <a:off x="838200" y="5867400"/>
            <a:ext cx="89916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Wireless Communications: Principles and Practice, Theodore S. Rappaport, pp 59.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ctrTitle"/>
          </p:nvPr>
        </p:nvSpPr>
        <p:spPr>
          <a:xfrm>
            <a:off x="2362200" y="-76200"/>
            <a:ext cx="4663440" cy="689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/>
              <a:t>Frequency Reuse</a:t>
            </a:r>
            <a:endParaRPr sz="4000"/>
          </a:p>
        </p:txBody>
      </p:sp>
      <p:sp>
        <p:nvSpPr>
          <p:cNvPr id="153" name="Google Shape;153;p9"/>
          <p:cNvSpPr txBox="1">
            <a:spLocks noGrp="1"/>
          </p:cNvSpPr>
          <p:nvPr>
            <p:ph type="subTitle" idx="1"/>
          </p:nvPr>
        </p:nvSpPr>
        <p:spPr>
          <a:xfrm>
            <a:off x="228600" y="457200"/>
            <a:ext cx="87630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The base station antennas are designed to achieve the </a:t>
            </a:r>
            <a:r>
              <a:rPr lang="en-US" sz="2000" b="1">
                <a:solidFill>
                  <a:schemeClr val="dk1"/>
                </a:solidFill>
              </a:rPr>
              <a:t>desired coverage</a:t>
            </a:r>
            <a:r>
              <a:rPr lang="en-US" sz="2000">
                <a:solidFill>
                  <a:schemeClr val="dk1"/>
                </a:solidFill>
              </a:rPr>
              <a:t> within the particular cell.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By limiting the coverage of a cell, the </a:t>
            </a:r>
            <a:r>
              <a:rPr lang="en-US" sz="2000" b="1">
                <a:solidFill>
                  <a:schemeClr val="dk1"/>
                </a:solidFill>
              </a:rPr>
              <a:t>same group of channels </a:t>
            </a:r>
            <a:r>
              <a:rPr lang="en-US" sz="2000">
                <a:solidFill>
                  <a:schemeClr val="dk1"/>
                </a:solidFill>
              </a:rPr>
              <a:t>may be used to cover different cells that are separated from one- another by large distances enough to keep interference level within tolerable limit.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1">
                <a:solidFill>
                  <a:schemeClr val="dk1"/>
                </a:solidFill>
              </a:rPr>
              <a:t> </a:t>
            </a:r>
            <a:r>
              <a:rPr lang="en-US" sz="2000">
                <a:solidFill>
                  <a:schemeClr val="dk1"/>
                </a:solidFill>
              </a:rPr>
              <a:t>After how many cells two cells assigned the </a:t>
            </a:r>
            <a:r>
              <a:rPr lang="en-US" sz="2000" b="1">
                <a:solidFill>
                  <a:schemeClr val="dk1"/>
                </a:solidFill>
              </a:rPr>
              <a:t>same frequency </a:t>
            </a:r>
            <a:r>
              <a:rPr lang="en-US" sz="2000">
                <a:solidFill>
                  <a:schemeClr val="dk1"/>
                </a:solidFill>
              </a:rPr>
              <a:t>to use, </a:t>
            </a:r>
            <a:r>
              <a:rPr lang="en-US" sz="2000" b="1">
                <a:solidFill>
                  <a:schemeClr val="dk1"/>
                </a:solidFill>
              </a:rPr>
              <a:t>frequency Reuse concepts</a:t>
            </a:r>
            <a:r>
              <a:rPr lang="en-US" sz="2000">
                <a:solidFill>
                  <a:schemeClr val="dk1"/>
                </a:solidFill>
              </a:rPr>
              <a:t> is used.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Consider a cellular system which has a total of </a:t>
            </a:r>
            <a:r>
              <a:rPr lang="en-US" sz="2000" b="1">
                <a:solidFill>
                  <a:schemeClr val="dk1"/>
                </a:solidFill>
              </a:rPr>
              <a:t>‘S’ </a:t>
            </a:r>
            <a:r>
              <a:rPr lang="en-US" sz="2000">
                <a:solidFill>
                  <a:schemeClr val="dk1"/>
                </a:solidFill>
              </a:rPr>
              <a:t>duplex channels (total no. of channels in a cluster).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If each cell is allocated a group of </a:t>
            </a:r>
            <a:r>
              <a:rPr lang="en-US" sz="2000" b="1">
                <a:solidFill>
                  <a:schemeClr val="dk1"/>
                </a:solidFill>
              </a:rPr>
              <a:t>‘K’</a:t>
            </a:r>
            <a:r>
              <a:rPr lang="en-US" sz="2000">
                <a:solidFill>
                  <a:schemeClr val="dk1"/>
                </a:solidFill>
              </a:rPr>
              <a:t> channels &amp; if S channels are  divided among N cells into unique &amp; disjoint channel groups.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Total number of available radio channels </a:t>
            </a:r>
            <a:r>
              <a:rPr lang="en-US" sz="2000" b="1">
                <a:solidFill>
                  <a:schemeClr val="dk1"/>
                </a:solidFill>
              </a:rPr>
              <a:t>in a cluster</a:t>
            </a:r>
            <a:r>
              <a:rPr lang="en-US" sz="2000">
                <a:solidFill>
                  <a:schemeClr val="dk1"/>
                </a:solidFill>
              </a:rPr>
              <a:t> can be given as: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S = KN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If a cluster is replicated </a:t>
            </a:r>
            <a:r>
              <a:rPr lang="en-US" sz="2000" b="1">
                <a:solidFill>
                  <a:schemeClr val="dk1"/>
                </a:solidFill>
              </a:rPr>
              <a:t>M </a:t>
            </a:r>
            <a:r>
              <a:rPr lang="en-US" sz="2000">
                <a:solidFill>
                  <a:schemeClr val="dk1"/>
                </a:solidFill>
              </a:rPr>
              <a:t>times within a system, total number of duplex channel </a:t>
            </a:r>
            <a:r>
              <a:rPr lang="en-US" sz="2000" b="1">
                <a:solidFill>
                  <a:schemeClr val="dk1"/>
                </a:solidFill>
              </a:rPr>
              <a:t>‘C’</a:t>
            </a:r>
            <a:r>
              <a:rPr lang="en-US" sz="2000">
                <a:solidFill>
                  <a:schemeClr val="dk1"/>
                </a:solidFill>
              </a:rPr>
              <a:t> can be used as a measure of capacity &amp; is given as: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C = MS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C= MKN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Capacity of a cellular system is directly proportional to number of times a cluster is replicated in a fixed service area.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Noto Sans Symbols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3245</Words>
  <Application>Microsoft Office PowerPoint</Application>
  <PresentationFormat>On-screen Show (4:3)</PresentationFormat>
  <Paragraphs>443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Tahoma</vt:lpstr>
      <vt:lpstr>Calibri</vt:lpstr>
      <vt:lpstr>Arial</vt:lpstr>
      <vt:lpstr>Noto Sans Symbols</vt:lpstr>
      <vt:lpstr>Times New Roman</vt:lpstr>
      <vt:lpstr>Office Theme</vt:lpstr>
      <vt:lpstr>WEEK 2 LECTURES</vt:lpstr>
      <vt:lpstr>Cellular Systems-Basic Concepts</vt:lpstr>
      <vt:lpstr>Cellular Systems-Basic Concepts</vt:lpstr>
      <vt:lpstr>Cellular Concept</vt:lpstr>
      <vt:lpstr>Frequency Reuse</vt:lpstr>
      <vt:lpstr>Frequency Reuse</vt:lpstr>
      <vt:lpstr>Frequency Reuse</vt:lpstr>
      <vt:lpstr>Frequency Reuse</vt:lpstr>
      <vt:lpstr>Frequency Reuse</vt:lpstr>
      <vt:lpstr>Frequency Reuse</vt:lpstr>
      <vt:lpstr>Locating co-channel Cell</vt:lpstr>
      <vt:lpstr>PowerPoint Presentation</vt:lpstr>
      <vt:lpstr>PowerPoint Presentation</vt:lpstr>
      <vt:lpstr>Fixed Channel Assignment Strategy (FCAS)</vt:lpstr>
      <vt:lpstr>Dynamic Channel Assignment (DCA)</vt:lpstr>
      <vt:lpstr>Handoff </vt:lpstr>
      <vt:lpstr>Handoff </vt:lpstr>
      <vt:lpstr>Types of Handoff</vt:lpstr>
      <vt:lpstr>Types of Handoff</vt:lpstr>
      <vt:lpstr>Types of Handoff</vt:lpstr>
      <vt:lpstr>Types of Handoff</vt:lpstr>
      <vt:lpstr>Classification of Handoff</vt:lpstr>
      <vt:lpstr>Classification of Handoff</vt:lpstr>
      <vt:lpstr>Prioritizing Handoff / Guard Channel Concept</vt:lpstr>
      <vt:lpstr>Practical Handoff Considerations</vt:lpstr>
      <vt:lpstr>Umbrella Cells</vt:lpstr>
      <vt:lpstr>Typical handoff parameters</vt:lpstr>
      <vt:lpstr>Interference &amp; System Capacity</vt:lpstr>
      <vt:lpstr>Effects of Interference</vt:lpstr>
      <vt:lpstr>Interference &amp; System Capacity</vt:lpstr>
      <vt:lpstr>Interference &amp; System Capacity</vt:lpstr>
      <vt:lpstr>Interference &amp; System Capacity</vt:lpstr>
      <vt:lpstr>Interference &amp; System Capacity</vt:lpstr>
      <vt:lpstr>Interference &amp; System Capacity</vt:lpstr>
      <vt:lpstr>Interference &amp; System Capacity</vt:lpstr>
      <vt:lpstr>Problem</vt:lpstr>
      <vt:lpstr>Adjacent Channel Interference</vt:lpstr>
      <vt:lpstr>PowerPoint Presentation</vt:lpstr>
      <vt:lpstr>Handoff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LECTURES</dc:title>
  <dc:creator>Kristen Funk</dc:creator>
  <cp:lastModifiedBy>admin</cp:lastModifiedBy>
  <cp:revision>2</cp:revision>
  <dcterms:created xsi:type="dcterms:W3CDTF">2002-05-01T19:31:20Z</dcterms:created>
  <dcterms:modified xsi:type="dcterms:W3CDTF">2024-06-06T04:07:50Z</dcterms:modified>
</cp:coreProperties>
</file>