
<file path=[Content_Types].xml><?xml version="1.0" encoding="utf-8"?>
<Types xmlns="http://schemas.openxmlformats.org/package/2006/content-types"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6858000" cx="9144000"/>
  <p:notesSz cx="7315200" cy="96012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4" roundtripDataSignature="AMtx7mifMEuCj6qJAtxc7KlhGKK8hrNzm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customschemas.google.com/relationships/presentationmetadata" Target="meta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168650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144963" y="0"/>
            <a:ext cx="3168650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120188"/>
            <a:ext cx="3168650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144963" y="9120188"/>
            <a:ext cx="3168650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-US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0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9" name="Google Shape;149;p10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1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6" name="Google Shape;156;p11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2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9" name="Google Shape;169;p12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3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7" name="Google Shape;177;p13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4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4" name="Google Shape;184;p14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5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2" name="Google Shape;192;p15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6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9" name="Google Shape;199;p16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7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6" name="Google Shape;206;p17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8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4" name="Google Shape;214;p18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9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4" name="Google Shape;224;p19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3" name="Google Shape;93;p2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0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1" name="Google Shape;231;p20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1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9" name="Google Shape;239;p21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2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8" name="Google Shape;248;p22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3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6" name="Google Shape;256;p23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4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3" name="Google Shape;263;p24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5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4" name="Google Shape;274;p25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6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1" name="Google Shape;281;p26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7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9" name="Google Shape;289;p27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8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7" name="Google Shape;297;p28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0" name="Google Shape;100;p3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7" name="Google Shape;107;p4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4" name="Google Shape;114;p5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6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1" name="Google Shape;121;p6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7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8" name="Google Shape;128;p7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8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5" name="Google Shape;135;p8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9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2" name="Google Shape;142;p9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0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0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3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9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3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0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40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4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4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4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2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2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3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3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33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3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4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34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34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34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3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7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7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37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3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8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8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38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3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2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2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gif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0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>
            <p:ph type="ctrTitle"/>
          </p:nvPr>
        </p:nvSpPr>
        <p:spPr>
          <a:xfrm>
            <a:off x="609600" y="785793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Times New Roman"/>
              <a:buNone/>
            </a:pPr>
            <a:r>
              <a:rPr lang="en-US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WEEK 3 LECTURES</a:t>
            </a:r>
            <a:endParaRPr/>
          </a:p>
        </p:txBody>
      </p:sp>
      <p:sp>
        <p:nvSpPr>
          <p:cNvPr id="89" name="Google Shape;89;p1"/>
          <p:cNvSpPr/>
          <p:nvPr/>
        </p:nvSpPr>
        <p:spPr>
          <a:xfrm>
            <a:off x="533400" y="2465368"/>
            <a:ext cx="8229600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Overview - Trunking and erlang, Capacity calculation- Improving coverage and capacity</a:t>
            </a:r>
            <a:endParaRPr b="0" i="0" sz="2800" u="none" cap="none" strike="noStrike">
              <a:solidFill>
                <a:srgbClr val="00B05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0" name="Google Shape;90;p1"/>
          <p:cNvSpPr txBox="1"/>
          <p:nvPr/>
        </p:nvSpPr>
        <p:spPr>
          <a:xfrm>
            <a:off x="762000" y="3962400"/>
            <a:ext cx="8001000" cy="28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Syllabus Coverage: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Trunking and Grade of Service, Cell splitting, Sectoring, Microcell zone concepts, Umbrella cells (already covered in week 2), Solving Problems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Courtesy: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Rappaport T.S, </a:t>
            </a:r>
            <a:r>
              <a:rPr b="0" i="1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“Wireless Communications: Principles and Practice”, 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Pearson education.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0"/>
          <p:cNvSpPr txBox="1"/>
          <p:nvPr>
            <p:ph type="title"/>
          </p:nvPr>
        </p:nvSpPr>
        <p:spPr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Blocked Call Cleared Systems</a:t>
            </a:r>
            <a:endParaRPr/>
          </a:p>
        </p:txBody>
      </p:sp>
      <p:sp>
        <p:nvSpPr>
          <p:cNvPr id="152" name="Google Shape;152;p10"/>
          <p:cNvSpPr txBox="1"/>
          <p:nvPr>
            <p:ph idx="1" type="body"/>
          </p:nvPr>
        </p:nvSpPr>
        <p:spPr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/>
              <a:t>When a user </a:t>
            </a:r>
            <a:r>
              <a:rPr lang="en-US" sz="2200">
                <a:solidFill>
                  <a:srgbClr val="FF0000"/>
                </a:solidFill>
              </a:rPr>
              <a:t>requests service</a:t>
            </a:r>
            <a:r>
              <a:rPr lang="en-US" sz="2200"/>
              <a:t>, there is a minimal </a:t>
            </a:r>
            <a:r>
              <a:rPr lang="en-US" sz="2200">
                <a:solidFill>
                  <a:srgbClr val="FF0000"/>
                </a:solidFill>
              </a:rPr>
              <a:t>call set-up time </a:t>
            </a:r>
            <a:r>
              <a:rPr lang="en-US" sz="2200"/>
              <a:t>and the user is given </a:t>
            </a:r>
            <a:r>
              <a:rPr lang="en-US" sz="2200">
                <a:solidFill>
                  <a:srgbClr val="FF0000"/>
                </a:solidFill>
              </a:rPr>
              <a:t>immediate access </a:t>
            </a:r>
            <a:r>
              <a:rPr lang="en-US" sz="2200"/>
              <a:t>to a channel if one is available</a:t>
            </a:r>
            <a:endParaRPr/>
          </a:p>
          <a:p>
            <a:pPr indent="-203200" lvl="0" marL="3429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t/>
            </a:r>
            <a:endParaRPr sz="2200"/>
          </a:p>
          <a:p>
            <a:pPr indent="-342900" lvl="0" marL="3429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/>
              <a:t>If channels are already </a:t>
            </a:r>
            <a:r>
              <a:rPr lang="en-US" sz="2200">
                <a:solidFill>
                  <a:srgbClr val="FF0000"/>
                </a:solidFill>
              </a:rPr>
              <a:t>in use and no new channels </a:t>
            </a:r>
            <a:r>
              <a:rPr lang="en-US" sz="2200"/>
              <a:t>are available, </a:t>
            </a:r>
            <a:r>
              <a:rPr lang="en-US" sz="2200">
                <a:solidFill>
                  <a:srgbClr val="FF0000"/>
                </a:solidFill>
              </a:rPr>
              <a:t>call is blocked </a:t>
            </a:r>
            <a:r>
              <a:rPr lang="en-US" sz="2200"/>
              <a:t>without access to the system</a:t>
            </a:r>
            <a:endParaRPr/>
          </a:p>
          <a:p>
            <a:pPr indent="-203200" lvl="0" marL="3429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t/>
            </a:r>
            <a:endParaRPr sz="2200"/>
          </a:p>
          <a:p>
            <a:pPr indent="-342900" lvl="0" marL="3429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/>
              <a:t>The user </a:t>
            </a:r>
            <a:r>
              <a:rPr lang="en-US" sz="2200">
                <a:solidFill>
                  <a:srgbClr val="FF0000"/>
                </a:solidFill>
              </a:rPr>
              <a:t>does not receive service</a:t>
            </a:r>
            <a:r>
              <a:rPr lang="en-US" sz="2200"/>
              <a:t>, but is free to try again later</a:t>
            </a:r>
            <a:endParaRPr/>
          </a:p>
          <a:p>
            <a:pPr indent="-203200" lvl="0" marL="3429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t/>
            </a:r>
            <a:endParaRPr sz="2200"/>
          </a:p>
          <a:p>
            <a:pPr indent="-342900" lvl="0" marL="3429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/>
              <a:t>All blocked calls are instantly returned to the user pool</a:t>
            </a:r>
            <a:endParaRPr/>
          </a:p>
          <a:p>
            <a:pPr indent="-203200" lvl="0" marL="3429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t/>
            </a:r>
            <a:endParaRPr sz="2200"/>
          </a:p>
          <a:p>
            <a:pPr indent="-1397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sp>
        <p:nvSpPr>
          <p:cNvPr id="153" name="Google Shape;153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1"/>
          <p:cNvSpPr txBox="1"/>
          <p:nvPr>
            <p:ph type="title"/>
          </p:nvPr>
        </p:nvSpPr>
        <p:spPr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Modeling of BCC Systems</a:t>
            </a:r>
            <a:endParaRPr/>
          </a:p>
        </p:txBody>
      </p:sp>
      <p:sp>
        <p:nvSpPr>
          <p:cNvPr id="159" name="Google Shape;159;p11"/>
          <p:cNvSpPr txBox="1"/>
          <p:nvPr>
            <p:ph idx="1" type="body"/>
          </p:nvPr>
        </p:nvSpPr>
        <p:spPr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b="1" lang="en-US"/>
              <a:t>Erlang B formula is given by </a:t>
            </a:r>
            <a:endParaRPr/>
          </a:p>
          <a:p>
            <a:pPr indent="-1397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i="1"/>
          </a:p>
          <a:p>
            <a:pPr indent="-1397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1397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/>
              <a:t>where </a:t>
            </a:r>
            <a:r>
              <a:rPr b="1" i="1" lang="en-US" sz="2200"/>
              <a:t>C </a:t>
            </a:r>
            <a:r>
              <a:rPr i="1" lang="en-US" sz="2200"/>
              <a:t>is the number of trunked channels offered by a trunked radio system and </a:t>
            </a:r>
            <a:r>
              <a:rPr b="1" i="1" lang="en-US" sz="2200"/>
              <a:t>A</a:t>
            </a:r>
            <a:r>
              <a:rPr i="1" lang="en-US" sz="2200"/>
              <a:t> is the total offered traffic. </a:t>
            </a:r>
            <a:endParaRPr/>
          </a:p>
          <a:p>
            <a:pPr indent="-1397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sp>
        <p:nvSpPr>
          <p:cNvPr id="160" name="Google Shape;160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1" name="Google Shape;161;p11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11"/>
          <p:cNvSpPr/>
          <p:nvPr/>
        </p:nvSpPr>
        <p:spPr>
          <a:xfrm>
            <a:off x="0" y="1270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11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11"/>
          <p:cNvSpPr/>
          <p:nvPr/>
        </p:nvSpPr>
        <p:spPr>
          <a:xfrm>
            <a:off x="0" y="1270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5" name="Google Shape;165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29200" y="2133600"/>
            <a:ext cx="838200" cy="87630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11"/>
          <p:cNvSpPr/>
          <p:nvPr/>
        </p:nvSpPr>
        <p:spPr>
          <a:xfrm>
            <a:off x="3429000" y="1828800"/>
            <a:ext cx="25971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Pr[blocking]= </a:t>
            </a:r>
            <a:r>
              <a:rPr b="0" i="0" lang="en-US" sz="18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(A</a:t>
            </a:r>
            <a:r>
              <a:rPr b="0" baseline="30000" i="0" lang="en-US" sz="18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b="0" i="0" lang="en-US" sz="18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/C ! 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Erlang B</a:t>
            </a:r>
            <a:endParaRPr/>
          </a:p>
        </p:txBody>
      </p:sp>
      <p:sp>
        <p:nvSpPr>
          <p:cNvPr id="172" name="Google Shape;172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73" name="Google Shape;173;p1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" y="1219200"/>
            <a:ext cx="7696200" cy="4911725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12"/>
          <p:cNvSpPr txBox="1"/>
          <p:nvPr/>
        </p:nvSpPr>
        <p:spPr>
          <a:xfrm>
            <a:off x="381000" y="6096000"/>
            <a:ext cx="899160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Source : 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Wireless Communications: Principles and Practice, Theodore S. Rappaport, pp 81.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3"/>
          <p:cNvSpPr txBox="1"/>
          <p:nvPr>
            <p:ph type="title"/>
          </p:nvPr>
        </p:nvSpPr>
        <p:spPr>
          <a:xfrm>
            <a:off x="457200" y="277813"/>
            <a:ext cx="8229600" cy="788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Example 3.4</a:t>
            </a:r>
            <a:endParaRPr/>
          </a:p>
        </p:txBody>
      </p:sp>
      <p:sp>
        <p:nvSpPr>
          <p:cNvPr id="180" name="Google Shape;180;p13"/>
          <p:cNvSpPr txBox="1"/>
          <p:nvPr>
            <p:ph idx="1" type="body"/>
          </p:nvPr>
        </p:nvSpPr>
        <p:spPr>
          <a:xfrm>
            <a:off x="457200" y="990600"/>
            <a:ext cx="8229600" cy="5140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/>
              <a:t>How many users can be supported for 0.5% blocking probability for the following number of trunked channels in a BCC system? (a) 5, (b) 10,(c)=20. Assumed that each user generates 0.1 Erlangs of traffic.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FF0000"/>
              </a:buClr>
              <a:buSzPts val="2200"/>
              <a:buChar char="•"/>
            </a:pPr>
            <a:r>
              <a:rPr lang="en-US" sz="2200">
                <a:solidFill>
                  <a:srgbClr val="FF0000"/>
                </a:solidFill>
              </a:rPr>
              <a:t>Solution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Given </a:t>
            </a:r>
            <a:r>
              <a:rPr lang="en-US" sz="2000">
                <a:solidFill>
                  <a:srgbClr val="FF0000"/>
                </a:solidFill>
              </a:rPr>
              <a:t>C=5, GOS=0.005, Au=0.1</a:t>
            </a:r>
            <a:r>
              <a:rPr lang="en-US" sz="2000"/>
              <a:t>,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From graph/Table using C=5 and GOS=0.005,A=1.13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Total Number of users U=A/Au=1.13/0.1=11 users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Given </a:t>
            </a:r>
            <a:r>
              <a:rPr lang="en-US" sz="2000">
                <a:solidFill>
                  <a:srgbClr val="FF0000"/>
                </a:solidFill>
              </a:rPr>
              <a:t>C=10, GOS=0.005, Au=0.1,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From graph/Table using C=5 and GOS=0.005,A=3.96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Total Number of users U=A/Au=3.96/0.1=39 users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/>
              <a:t>Given </a:t>
            </a:r>
            <a:r>
              <a:rPr lang="en-US" sz="2200">
                <a:solidFill>
                  <a:srgbClr val="FF0000"/>
                </a:solidFill>
              </a:rPr>
              <a:t>C=20, GOS=0.005, Au=0.1,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lang="en-US" sz="2200"/>
              <a:t>From graph/Table using C=20 and GOS=0.005,A=11.10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lang="en-US" sz="2200"/>
              <a:t>Total Number of users U=A/Au=11.10/0.1=110 users</a:t>
            </a:r>
            <a:endParaRPr/>
          </a:p>
          <a:p>
            <a:pPr indent="-1905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solidFill>
                <a:srgbClr val="FF0000"/>
              </a:solidFill>
            </a:endParaRPr>
          </a:p>
          <a:p>
            <a:pPr indent="-1905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-1397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sp>
        <p:nvSpPr>
          <p:cNvPr id="181" name="Google Shape;181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4"/>
          <p:cNvSpPr txBox="1"/>
          <p:nvPr>
            <p:ph type="title"/>
          </p:nvPr>
        </p:nvSpPr>
        <p:spPr>
          <a:xfrm>
            <a:off x="457200" y="277813"/>
            <a:ext cx="8229600" cy="788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Erlang B Trunking GOS</a:t>
            </a:r>
            <a:endParaRPr/>
          </a:p>
        </p:txBody>
      </p:sp>
      <p:sp>
        <p:nvSpPr>
          <p:cNvPr id="187" name="Google Shape;187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88" name="Google Shape;188;p1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0600" y="1600200"/>
            <a:ext cx="6678088" cy="4530725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14"/>
          <p:cNvSpPr txBox="1"/>
          <p:nvPr/>
        </p:nvSpPr>
        <p:spPr>
          <a:xfrm>
            <a:off x="0" y="6324600"/>
            <a:ext cx="899160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Source : 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Wireless Communications: Principles and Practice, Theodore S. Rappaport, pp 79.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5"/>
          <p:cNvSpPr txBox="1"/>
          <p:nvPr>
            <p:ph type="title"/>
          </p:nvPr>
        </p:nvSpPr>
        <p:spPr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BCC System Example</a:t>
            </a:r>
            <a:endParaRPr/>
          </a:p>
        </p:txBody>
      </p:sp>
      <p:sp>
        <p:nvSpPr>
          <p:cNvPr id="195" name="Google Shape;195;p15"/>
          <p:cNvSpPr txBox="1"/>
          <p:nvPr>
            <p:ph idx="1" type="body"/>
          </p:nvPr>
        </p:nvSpPr>
        <p:spPr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/>
              <a:t>Assuming that each user in a system generates a traffic intensity of 0.2 Erlangs, how many users can be supported for 0.1% probability of blocking in an Erlang B system for a number of trunked channels equal to 60.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b="1" lang="en-US" sz="2200"/>
              <a:t>Solution 1: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lang="en-US" sz="2200"/>
              <a:t>System is an Erlang B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i="1" lang="en-US" sz="2200"/>
              <a:t>Au =</a:t>
            </a:r>
            <a:r>
              <a:rPr lang="en-US" sz="2200"/>
              <a:t> 0.2 Erlangs </a:t>
            </a:r>
            <a:endParaRPr i="1" sz="2200"/>
          </a:p>
          <a:p>
            <a:pPr indent="-342900" lvl="0" marL="3429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lang="en-US" sz="2200"/>
              <a:t>Pr [Blocking] = 0.001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i="1" lang="en-US" sz="2200"/>
              <a:t>C = 60 Channels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lang="en-US" sz="2200"/>
              <a:t>From the Erlang B figure, we see that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i="1" lang="en-US" sz="2200"/>
              <a:t>A ≈ 40 Erlangs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i="1" lang="en-US" sz="2200"/>
              <a:t>Therefore U=A/Au=40/0.02=2000users.</a:t>
            </a:r>
            <a:endParaRPr sz="2200"/>
          </a:p>
        </p:txBody>
      </p:sp>
      <p:sp>
        <p:nvSpPr>
          <p:cNvPr id="196" name="Google Shape;196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6"/>
          <p:cNvSpPr txBox="1"/>
          <p:nvPr>
            <p:ph type="title"/>
          </p:nvPr>
        </p:nvSpPr>
        <p:spPr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/>
              <a:t>Blocked Call Delayed(BCD) Systems</a:t>
            </a:r>
            <a:endParaRPr/>
          </a:p>
        </p:txBody>
      </p:sp>
      <p:sp>
        <p:nvSpPr>
          <p:cNvPr id="202" name="Google Shape;202;p16"/>
          <p:cNvSpPr txBox="1"/>
          <p:nvPr>
            <p:ph idx="1" type="body"/>
          </p:nvPr>
        </p:nvSpPr>
        <p:spPr>
          <a:xfrm>
            <a:off x="457200" y="1219200"/>
            <a:ext cx="8229600" cy="4911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200"/>
              <a:buChar char="•"/>
            </a:pPr>
            <a:r>
              <a:rPr lang="en-US" sz="2200">
                <a:solidFill>
                  <a:srgbClr val="FF0000"/>
                </a:solidFill>
              </a:rPr>
              <a:t>Que</a:t>
            </a:r>
            <a:r>
              <a:rPr lang="en-US" sz="2200">
                <a:solidFill>
                  <a:srgbClr val="FF0000"/>
                </a:solidFill>
              </a:rPr>
              <a:t>ues</a:t>
            </a:r>
            <a:r>
              <a:rPr lang="en-US" sz="2200"/>
              <a:t> are </a:t>
            </a:r>
            <a:r>
              <a:rPr lang="en-US" sz="2200">
                <a:solidFill>
                  <a:srgbClr val="FF0000"/>
                </a:solidFill>
              </a:rPr>
              <a:t>used to hold call </a:t>
            </a:r>
            <a:r>
              <a:rPr lang="en-US" sz="2200"/>
              <a:t>requests </a:t>
            </a:r>
            <a:r>
              <a:rPr lang="en-US" sz="2200">
                <a:solidFill>
                  <a:srgbClr val="FF0000"/>
                </a:solidFill>
              </a:rPr>
              <a:t>that are initially blocked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/>
              <a:t>When a u</a:t>
            </a:r>
            <a:r>
              <a:rPr lang="en-US" sz="2200"/>
              <a:t>ser attempts a call and a channel is not immediately available, the </a:t>
            </a:r>
            <a:r>
              <a:rPr lang="en-US" sz="2200">
                <a:solidFill>
                  <a:srgbClr val="FF0000"/>
                </a:solidFill>
              </a:rPr>
              <a:t>call request may be delayed until a channel becomes available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/>
              <a:t>Mathematical modeling of such systems is done by Erlang C formula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/>
              <a:t>The Erlang C model is based on following assumptions :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/>
              <a:t>Similar to those of Erlang B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/>
              <a:t>Additionally, if offered call cannot be assigned a channel, it is </a:t>
            </a:r>
            <a:r>
              <a:rPr lang="en-US" sz="2200">
                <a:solidFill>
                  <a:srgbClr val="FF0000"/>
                </a:solidFill>
              </a:rPr>
              <a:t>placed in a queue of infinite length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/>
              <a:t>Each call is then </a:t>
            </a:r>
            <a:r>
              <a:rPr lang="en-US" sz="2200">
                <a:solidFill>
                  <a:srgbClr val="FF0000"/>
                </a:solidFill>
              </a:rPr>
              <a:t>serviced in the order of its arrival</a:t>
            </a:r>
            <a:endParaRPr/>
          </a:p>
          <a:p>
            <a:pPr indent="-1397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sp>
        <p:nvSpPr>
          <p:cNvPr id="203" name="Google Shape;203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7"/>
          <p:cNvSpPr txBox="1"/>
          <p:nvPr>
            <p:ph type="title"/>
          </p:nvPr>
        </p:nvSpPr>
        <p:spPr>
          <a:xfrm>
            <a:off x="457200" y="277813"/>
            <a:ext cx="8229600" cy="788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Blocked Call Delayed Systems</a:t>
            </a:r>
            <a:endParaRPr/>
          </a:p>
        </p:txBody>
      </p:sp>
      <p:sp>
        <p:nvSpPr>
          <p:cNvPr id="209" name="Google Shape;209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0" name="Google Shape;210;p1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200"/>
              <a:buChar char="•"/>
            </a:pPr>
            <a:r>
              <a:rPr lang="en-US" sz="2200">
                <a:solidFill>
                  <a:srgbClr val="FF0000"/>
                </a:solidFill>
              </a:rPr>
              <a:t>Erlang C</a:t>
            </a:r>
            <a:r>
              <a:rPr lang="en-US" sz="2200"/>
              <a:t> formula which gives </a:t>
            </a:r>
            <a:r>
              <a:rPr lang="en-US" sz="2200">
                <a:solidFill>
                  <a:srgbClr val="FF0000"/>
                </a:solidFill>
              </a:rPr>
              <a:t>likelihood of a call not having immediate access</a:t>
            </a:r>
            <a:r>
              <a:rPr lang="en-US" sz="2200"/>
              <a:t> to a channel (all channels are already in use) </a:t>
            </a:r>
            <a:endParaRPr/>
          </a:p>
        </p:txBody>
      </p:sp>
      <p:pic>
        <p:nvPicPr>
          <p:cNvPr descr="http://www.ece.utah.edu/%7Eece5960/lectures/L4%20--%20Trunking%20and%20Capacity/L4_files/image004.gif" id="211" name="Google Shape;211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76500" y="2895600"/>
            <a:ext cx="3695700" cy="106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Erlang C</a:t>
            </a:r>
            <a:endParaRPr/>
          </a:p>
        </p:txBody>
      </p:sp>
      <p:sp>
        <p:nvSpPr>
          <p:cNvPr id="217" name="Google Shape;217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8" name="Google Shape;218;p18"/>
          <p:cNvSpPr/>
          <p:nvPr/>
        </p:nvSpPr>
        <p:spPr>
          <a:xfrm>
            <a:off x="2971800" y="3352800"/>
            <a:ext cx="2487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18"/>
          <p:cNvSpPr/>
          <p:nvPr/>
        </p:nvSpPr>
        <p:spPr>
          <a:xfrm>
            <a:off x="3962400" y="3429000"/>
            <a:ext cx="38343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0" name="Google Shape;220;p1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" y="1600200"/>
            <a:ext cx="7848600" cy="4530725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18"/>
          <p:cNvSpPr txBox="1"/>
          <p:nvPr/>
        </p:nvSpPr>
        <p:spPr>
          <a:xfrm>
            <a:off x="457200" y="6172200"/>
            <a:ext cx="899160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Source : 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Wireless Communications: Principles and Practice, Theodore S. Rappaport, pp 82.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Trunking Efficiency</a:t>
            </a:r>
            <a:endParaRPr/>
          </a:p>
        </p:txBody>
      </p:sp>
      <p:sp>
        <p:nvSpPr>
          <p:cNvPr id="227" name="Google Shape;227;p19"/>
          <p:cNvSpPr txBox="1"/>
          <p:nvPr>
            <p:ph idx="1" type="body"/>
          </p:nvPr>
        </p:nvSpPr>
        <p:spPr>
          <a:xfrm>
            <a:off x="457200" y="1066800"/>
            <a:ext cx="8229600" cy="5064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/>
              <a:t>Trunking efficiency is a measure of the number of users which can be offered a particular GOS with a particular configuration of fixed channels.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/>
              <a:t>The way in which channels are grouped can substantially alter the number of users handled by a trunked system.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 sz="2400"/>
              <a:t>Example: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Char char="•"/>
            </a:pPr>
            <a:r>
              <a:rPr lang="en-US" sz="2400">
                <a:solidFill>
                  <a:srgbClr val="FF0000"/>
                </a:solidFill>
              </a:rPr>
              <a:t>10</a:t>
            </a:r>
            <a:r>
              <a:rPr lang="en-US" sz="2400"/>
              <a:t> trunked channels at a GOS of </a:t>
            </a:r>
            <a:r>
              <a:rPr lang="en-US" sz="2400">
                <a:solidFill>
                  <a:srgbClr val="FF0000"/>
                </a:solidFill>
              </a:rPr>
              <a:t>0.01</a:t>
            </a:r>
            <a:r>
              <a:rPr lang="en-US" sz="2400"/>
              <a:t> can support </a:t>
            </a:r>
            <a:r>
              <a:rPr lang="en-US" sz="2400">
                <a:solidFill>
                  <a:srgbClr val="FF0000"/>
                </a:solidFill>
              </a:rPr>
              <a:t>4.46</a:t>
            </a:r>
            <a:r>
              <a:rPr lang="en-US" sz="2400"/>
              <a:t> Erlangs, where as </a:t>
            </a:r>
            <a:r>
              <a:rPr lang="en-US" sz="2400">
                <a:solidFill>
                  <a:srgbClr val="FF0000"/>
                </a:solidFill>
              </a:rPr>
              <a:t>two groups of 5 </a:t>
            </a:r>
            <a:r>
              <a:rPr lang="en-US" sz="2400"/>
              <a:t>trunked channels can support </a:t>
            </a:r>
            <a:r>
              <a:rPr lang="en-US" sz="2400">
                <a:solidFill>
                  <a:srgbClr val="FF0000"/>
                </a:solidFill>
              </a:rPr>
              <a:t>2x1.36=2.72</a:t>
            </a:r>
            <a:r>
              <a:rPr lang="en-US" sz="2400"/>
              <a:t> Erlangs of traffic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10 trunked channels can offer 60% more traffic at a specific GOS than two 5 channel trunks.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Therefore, if in a certain situation we sub-divide the total channels in a cell into smaller channel groups then the total carried traffic will reduce with increasing number of groups</a:t>
            </a:r>
            <a:endParaRPr/>
          </a:p>
          <a:p>
            <a:pPr indent="-1397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sp>
        <p:nvSpPr>
          <p:cNvPr id="228" name="Google Shape;228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Learning Objectives</a:t>
            </a:r>
            <a:endParaRPr/>
          </a:p>
        </p:txBody>
      </p:sp>
      <p:sp>
        <p:nvSpPr>
          <p:cNvPr id="96" name="Google Shape;96;p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Concept of Trunking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Key definitions in Trunking /Traffic Theory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Erlang-(unit of traffic)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Grade of Service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Two Types of Trunked Systems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Trunking Efficiency</a:t>
            </a:r>
            <a:endParaRPr/>
          </a:p>
          <a:p>
            <a:pPr indent="-1397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sp>
        <p:nvSpPr>
          <p:cNvPr id="97" name="Google Shape;97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0"/>
          <p:cNvSpPr txBox="1"/>
          <p:nvPr>
            <p:ph type="ctrTitle"/>
          </p:nvPr>
        </p:nvSpPr>
        <p:spPr>
          <a:xfrm>
            <a:off x="914400" y="-152400"/>
            <a:ext cx="7863840" cy="765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1" lang="en-US" sz="2800"/>
              <a:t>Improving Coverage &amp; Capacity in Cellular system </a:t>
            </a:r>
            <a:endParaRPr b="1" sz="2800"/>
          </a:p>
        </p:txBody>
      </p:sp>
      <p:sp>
        <p:nvSpPr>
          <p:cNvPr id="234" name="Google Shape;234;p20"/>
          <p:cNvSpPr txBox="1"/>
          <p:nvPr>
            <p:ph idx="1" type="subTitle"/>
          </p:nvPr>
        </p:nvSpPr>
        <p:spPr>
          <a:xfrm>
            <a:off x="228600" y="381000"/>
            <a:ext cx="8915400" cy="6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en-US" sz="1800">
                <a:solidFill>
                  <a:schemeClr val="dk1"/>
                </a:solidFill>
              </a:rPr>
              <a:t> As number of users increases, number of channel assigned to a cell become insufficient to support large number of users. Therefore Cellular design techniques are required.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en-US" sz="1800">
                <a:solidFill>
                  <a:schemeClr val="dk1"/>
                </a:solidFill>
              </a:rPr>
              <a:t> The cellular design techniques which are required to provide more channels per unit coverage area are: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92D050"/>
              </a:buClr>
              <a:buSzPts val="1800"/>
              <a:buNone/>
            </a:pPr>
            <a:r>
              <a:rPr b="1" lang="en-US" sz="1800">
                <a:solidFill>
                  <a:srgbClr val="92D050"/>
                </a:solidFill>
              </a:rPr>
              <a:t>1) Cell Splitting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92D050"/>
              </a:buClr>
              <a:buSzPts val="1800"/>
              <a:buNone/>
            </a:pPr>
            <a:r>
              <a:rPr b="1" lang="en-US" sz="1800">
                <a:solidFill>
                  <a:srgbClr val="92D050"/>
                </a:solidFill>
              </a:rPr>
              <a:t>2) Sectoring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92D050"/>
              </a:buClr>
              <a:buSzPts val="1800"/>
              <a:buNone/>
            </a:pPr>
            <a:r>
              <a:rPr b="1" lang="en-US" sz="1800">
                <a:solidFill>
                  <a:srgbClr val="92D050"/>
                </a:solidFill>
              </a:rPr>
              <a:t>3) Microcell Zone Concept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</a:pPr>
            <a:r>
              <a:rPr b="1" lang="en-US" sz="1800">
                <a:solidFill>
                  <a:srgbClr val="FF0000"/>
                </a:solidFill>
              </a:rPr>
              <a:t>1) </a:t>
            </a:r>
            <a:r>
              <a:rPr b="1" lang="en-US" sz="1800" u="sng">
                <a:solidFill>
                  <a:srgbClr val="FF0000"/>
                </a:solidFill>
              </a:rPr>
              <a:t>Cell Splitting</a:t>
            </a:r>
            <a:r>
              <a:rPr b="1" lang="en-US" sz="1800">
                <a:solidFill>
                  <a:srgbClr val="FF0000"/>
                </a:solidFill>
              </a:rPr>
              <a:t> :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en-US" sz="1800">
                <a:solidFill>
                  <a:schemeClr val="dk1"/>
                </a:solidFill>
              </a:rPr>
              <a:t> The process of subdividing a congested cell into smaller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solidFill>
                  <a:schemeClr val="dk1"/>
                </a:solidFill>
              </a:rPr>
              <a:t>   cells, each with its own base station &amp; a corresponding 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solidFill>
                  <a:schemeClr val="dk1"/>
                </a:solidFill>
              </a:rPr>
              <a:t>   reduction in antenna height &amp; transmitted power.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en-US" sz="1800">
                <a:solidFill>
                  <a:schemeClr val="dk1"/>
                </a:solidFill>
              </a:rPr>
              <a:t> Cell splitting Reduces the transmitted power.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en-US" sz="1800">
                <a:solidFill>
                  <a:schemeClr val="dk1"/>
                </a:solidFill>
              </a:rPr>
              <a:t> The original base station A is surrounded by 6 new microcell.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en-US" sz="1800">
                <a:solidFill>
                  <a:schemeClr val="dk1"/>
                </a:solidFill>
              </a:rPr>
              <a:t> The smallest cells are added as to preserve the frequency reuse  plan. Now G is placed halfway b/w the 2 larger stations utilizing same channel set G. 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en-US" sz="1800">
                <a:solidFill>
                  <a:schemeClr val="dk1"/>
                </a:solidFill>
              </a:rPr>
              <a:t> Cell splitting increases the capacity of a cellular system:</a:t>
            </a:r>
            <a:endParaRPr/>
          </a:p>
          <a:p>
            <a:pPr indent="-114300" lvl="1" marL="457200" rtl="0" algn="just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</a:rPr>
              <a:t> It increases the number of times that channel are reused. By defining new cells which have a smaller radius than original cells &amp; by installing smaller cell.</a:t>
            </a:r>
            <a:endParaRPr/>
          </a:p>
          <a:p>
            <a:pPr indent="-114300" lvl="1" marL="457200" rtl="0" algn="just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</a:rPr>
              <a:t>Due to additional number of channels per unit area.</a:t>
            </a:r>
            <a:endParaRPr/>
          </a:p>
        </p:txBody>
      </p:sp>
      <p:pic>
        <p:nvPicPr>
          <p:cNvPr id="235" name="Google Shape;235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43600" y="1447800"/>
            <a:ext cx="2528930" cy="2771775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20"/>
          <p:cNvSpPr txBox="1"/>
          <p:nvPr/>
        </p:nvSpPr>
        <p:spPr>
          <a:xfrm>
            <a:off x="0" y="6400800"/>
            <a:ext cx="914400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Figure Source : 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Wireless Communications: Principles and Practice, Theodore S. Rappaport, pp 87.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1"/>
          <p:cNvSpPr txBox="1"/>
          <p:nvPr>
            <p:ph type="title"/>
          </p:nvPr>
        </p:nvSpPr>
        <p:spPr>
          <a:xfrm>
            <a:off x="1435608" y="-228600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 sz="2800"/>
              <a:t>Improving Coverage &amp; Capacity in Cellular system </a:t>
            </a:r>
            <a:endParaRPr sz="2800"/>
          </a:p>
        </p:txBody>
      </p:sp>
      <p:sp>
        <p:nvSpPr>
          <p:cNvPr id="242" name="Google Shape;242;p21"/>
          <p:cNvSpPr txBox="1"/>
          <p:nvPr>
            <p:ph idx="1" type="body"/>
          </p:nvPr>
        </p:nvSpPr>
        <p:spPr>
          <a:xfrm>
            <a:off x="1435608" y="685800"/>
            <a:ext cx="7498080" cy="55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1" marL="742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</a:pPr>
            <a:r>
              <a:rPr lang="en-US" sz="1600"/>
              <a:t> </a:t>
            </a:r>
            <a:r>
              <a:rPr lang="en-US" sz="2000"/>
              <a:t>Area of bigger cell = A </a:t>
            </a:r>
            <a:r>
              <a:rPr baseline="-25000" lang="en-US" sz="2000"/>
              <a:t>o</a:t>
            </a:r>
            <a:r>
              <a:rPr lang="en-US" sz="2000"/>
              <a:t> = πR</a:t>
            </a:r>
            <a:r>
              <a:rPr baseline="30000" lang="en-US" sz="2000"/>
              <a:t>2</a:t>
            </a:r>
            <a:endParaRPr baseline="30000" sz="1600"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</a:pPr>
            <a:r>
              <a:rPr baseline="30000" lang="en-US" sz="1600"/>
              <a:t> </a:t>
            </a:r>
            <a:r>
              <a:rPr lang="en-US" sz="2000"/>
              <a:t>Area of smaller cell =  A</a:t>
            </a:r>
            <a:r>
              <a:rPr baseline="-25000" lang="en-US" sz="2000"/>
              <a:t>N</a:t>
            </a:r>
            <a:r>
              <a:rPr lang="en-US" sz="2000"/>
              <a:t> = π (R/2)</a:t>
            </a:r>
            <a:r>
              <a:rPr baseline="30000" lang="en-US" sz="2000"/>
              <a:t>2 </a:t>
            </a:r>
            <a:r>
              <a:rPr lang="en-US" sz="2000"/>
              <a:t> = πR</a:t>
            </a:r>
            <a:r>
              <a:rPr baseline="30000" lang="en-US" sz="2000"/>
              <a:t>2</a:t>
            </a:r>
            <a:r>
              <a:rPr lang="en-US" sz="2000"/>
              <a:t>/4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baseline="30000" lang="en-US" sz="2000"/>
              <a:t> </a:t>
            </a:r>
            <a:r>
              <a:rPr lang="en-US" sz="2000"/>
              <a:t>4 A</a:t>
            </a:r>
            <a:r>
              <a:rPr baseline="-25000" lang="en-US" sz="2000"/>
              <a:t>N </a:t>
            </a:r>
            <a:r>
              <a:rPr lang="en-US" sz="2000"/>
              <a:t>= A </a:t>
            </a:r>
            <a:r>
              <a:rPr baseline="-25000" lang="en-US" sz="2000"/>
              <a:t>o </a:t>
            </a:r>
            <a:r>
              <a:rPr lang="en-US" sz="2000"/>
              <a:t>or A</a:t>
            </a:r>
            <a:r>
              <a:rPr baseline="-25000" lang="en-US" sz="2000"/>
              <a:t>N</a:t>
            </a:r>
            <a:r>
              <a:rPr lang="en-US" sz="2000"/>
              <a:t> = A </a:t>
            </a:r>
            <a:r>
              <a:rPr baseline="-25000" lang="en-US" sz="2000"/>
              <a:t>o </a:t>
            </a:r>
            <a:r>
              <a:rPr lang="en-US" sz="2000"/>
              <a:t>/4</a:t>
            </a:r>
            <a:endParaRPr baseline="30000" sz="2000"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sz="2000"/>
              <a:t>Therefore New Area is ¼ of the older area. </a:t>
            </a:r>
            <a:endParaRPr/>
          </a:p>
        </p:txBody>
      </p:sp>
      <p:pic>
        <p:nvPicPr>
          <p:cNvPr id="243" name="Google Shape;243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28800" y="2133601"/>
            <a:ext cx="6019800" cy="4268066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5" name="Google Shape;245;p21"/>
          <p:cNvSpPr txBox="1"/>
          <p:nvPr/>
        </p:nvSpPr>
        <p:spPr>
          <a:xfrm>
            <a:off x="304800" y="6519446"/>
            <a:ext cx="899160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Source : 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Wireless Communications: Principles and Practice, Theodore S. Rappaport, pp 89.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2"/>
          <p:cNvSpPr txBox="1"/>
          <p:nvPr>
            <p:ph type="title"/>
          </p:nvPr>
        </p:nvSpPr>
        <p:spPr>
          <a:xfrm>
            <a:off x="1341120" y="-304800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 sz="2800"/>
              <a:t>Improving Coverage &amp; Capacity in Cellular system </a:t>
            </a:r>
            <a:endParaRPr sz="2800"/>
          </a:p>
        </p:txBody>
      </p:sp>
      <p:sp>
        <p:nvSpPr>
          <p:cNvPr id="251" name="Google Shape;251;p22"/>
          <p:cNvSpPr txBox="1"/>
          <p:nvPr>
            <p:ph idx="1" type="body"/>
          </p:nvPr>
        </p:nvSpPr>
        <p:spPr>
          <a:xfrm>
            <a:off x="381000" y="685800"/>
            <a:ext cx="8488680" cy="57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sz="2000"/>
              <a:t>As New Area is ¼ of the older area (now one bigger cell include approximately 4 smaller cell), therefore the capacity of system is increased by 4 times. </a:t>
            </a:r>
            <a:endParaRPr b="1" sz="2000"/>
          </a:p>
          <a:p>
            <a:pPr indent="-342900" lvl="0" marL="34290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b="1" lang="en-US" sz="2000"/>
              <a:t> Before Cell splitting :</a:t>
            </a:r>
            <a:endParaRPr/>
          </a:p>
          <a:p>
            <a:pPr indent="-342900" lvl="0" marL="34290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Total BW available  = 25MHz</a:t>
            </a:r>
            <a:endParaRPr/>
          </a:p>
          <a:p>
            <a:pPr indent="-342900" lvl="0" marL="34290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Each user Required = 25kHz </a:t>
            </a:r>
            <a:endParaRPr/>
          </a:p>
          <a:p>
            <a:pPr indent="-342900" lvl="0" marL="34290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Therefore</a:t>
            </a:r>
            <a:endParaRPr/>
          </a:p>
          <a:p>
            <a:pPr indent="-342900" lvl="0" marL="34290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 1 Antenna can serve = 25MHz / 25kHz = 1000 user</a:t>
            </a:r>
            <a:r>
              <a:rPr b="1" lang="en-US" sz="2000"/>
              <a:t>.</a:t>
            </a:r>
            <a:endParaRPr/>
          </a:p>
          <a:p>
            <a:pPr indent="-342900" lvl="0" marL="34290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b="1" lang="en-US" sz="2000"/>
              <a:t> After Cell Splitting :</a:t>
            </a:r>
            <a:endParaRPr/>
          </a:p>
          <a:p>
            <a:pPr indent="-342900" lvl="0" marL="34290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As older area is 4 times the newer area. i.e. we have now </a:t>
            </a:r>
            <a:endParaRPr/>
          </a:p>
          <a:p>
            <a:pPr indent="-342900" lvl="0" marL="34290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4 new area = 1 older area</a:t>
            </a:r>
            <a:endParaRPr/>
          </a:p>
          <a:p>
            <a:pPr indent="-342900" lvl="0" marL="34290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For one new area,🡪 </a:t>
            </a:r>
            <a:endParaRPr/>
          </a:p>
          <a:p>
            <a:pPr indent="-342900" lvl="0" marL="34290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Total BW available  = 25MHz</a:t>
            </a:r>
            <a:endParaRPr/>
          </a:p>
          <a:p>
            <a:pPr indent="-342900" lvl="0" marL="34290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Each user Required = 25kHz </a:t>
            </a:r>
            <a:endParaRPr/>
          </a:p>
          <a:p>
            <a:pPr indent="-342900" lvl="0" marL="34290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Therefore 1 Area can serve = 25MHz / 25kHz = 1000 user</a:t>
            </a:r>
            <a:r>
              <a:rPr b="1" lang="en-US" sz="2000"/>
              <a:t>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Therefore 4 Area can serve = 1000 * 4 = 4000 user</a:t>
            </a:r>
            <a:r>
              <a:rPr b="1" lang="en-US" sz="2000"/>
              <a:t>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en-US" sz="2000"/>
              <a:t>i.e. Capacity is increased by 4 times, due to cell splitting.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</p:txBody>
      </p:sp>
      <p:pic>
        <p:nvPicPr>
          <p:cNvPr id="252" name="Google Shape;252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72200" y="1447800"/>
            <a:ext cx="2045746" cy="2133600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3"/>
          <p:cNvSpPr txBox="1"/>
          <p:nvPr>
            <p:ph type="title"/>
          </p:nvPr>
        </p:nvSpPr>
        <p:spPr>
          <a:xfrm>
            <a:off x="1341120" y="-304800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 sz="2800"/>
              <a:t>Improving Coverage &amp; Capacity in Cellular system </a:t>
            </a:r>
            <a:endParaRPr sz="2800"/>
          </a:p>
        </p:txBody>
      </p:sp>
      <p:sp>
        <p:nvSpPr>
          <p:cNvPr id="259" name="Google Shape;259;p23"/>
          <p:cNvSpPr txBox="1"/>
          <p:nvPr>
            <p:ph idx="1" type="body"/>
          </p:nvPr>
        </p:nvSpPr>
        <p:spPr>
          <a:xfrm>
            <a:off x="1341120" y="457200"/>
            <a:ext cx="7498080" cy="61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sz="2000"/>
              <a:t>let P</a:t>
            </a:r>
            <a:r>
              <a:rPr baseline="-25000" lang="en-US" sz="2000"/>
              <a:t>t1</a:t>
            </a:r>
            <a:r>
              <a:rPr lang="en-US" sz="2000"/>
              <a:t> ( Transmit Power at old cell boundaries)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sz="2000"/>
              <a:t>let P</a:t>
            </a:r>
            <a:r>
              <a:rPr baseline="-25000" lang="en-US" sz="2000"/>
              <a:t>t2</a:t>
            </a:r>
            <a:r>
              <a:rPr lang="en-US" sz="2000"/>
              <a:t> ( Transmit Power at new cell boundaries)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sz="2000"/>
              <a:t> let P</a:t>
            </a:r>
            <a:r>
              <a:rPr baseline="-25000" lang="en-US" sz="2000"/>
              <a:t>r1</a:t>
            </a:r>
            <a:r>
              <a:rPr lang="en-US" sz="2000"/>
              <a:t> (Required Power at old cell boundaries)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sz="2000"/>
              <a:t>let P</a:t>
            </a:r>
            <a:r>
              <a:rPr baseline="-25000" lang="en-US" sz="2000"/>
              <a:t>r2</a:t>
            </a:r>
            <a:r>
              <a:rPr lang="en-US" sz="2000"/>
              <a:t> (Required Power at new cell boundaries)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sz="2000"/>
              <a:t> </a:t>
            </a:r>
            <a:r>
              <a:rPr b="1" lang="en-US" sz="2400"/>
              <a:t>n </a:t>
            </a:r>
            <a:r>
              <a:rPr lang="en-US" sz="2000"/>
              <a:t>is the path loss exponent.</a:t>
            </a:r>
            <a:endParaRPr/>
          </a:p>
          <a:p>
            <a:pPr indent="-342900" lvl="0" marL="34290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P</a:t>
            </a:r>
            <a:r>
              <a:rPr baseline="-25000" lang="en-US" sz="2400"/>
              <a:t>r1</a:t>
            </a:r>
            <a:r>
              <a:rPr lang="en-US" sz="2400"/>
              <a:t> = P</a:t>
            </a:r>
            <a:r>
              <a:rPr baseline="-25000" lang="en-US" sz="2400"/>
              <a:t>t1 </a:t>
            </a:r>
            <a:r>
              <a:rPr lang="en-US" sz="2400"/>
              <a:t>(R)</a:t>
            </a:r>
            <a:r>
              <a:rPr b="1" lang="en-US" sz="2000"/>
              <a:t> </a:t>
            </a:r>
            <a:r>
              <a:rPr b="1" baseline="30000" lang="en-US" sz="2000"/>
              <a:t>-n</a:t>
            </a:r>
            <a:endParaRPr baseline="30000" sz="2000"/>
          </a:p>
          <a:p>
            <a:pPr indent="-342900" lvl="0" marL="34290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P</a:t>
            </a:r>
            <a:r>
              <a:rPr baseline="-25000" lang="en-US" sz="2400"/>
              <a:t>r2</a:t>
            </a:r>
            <a:r>
              <a:rPr lang="en-US" sz="2400"/>
              <a:t> = P</a:t>
            </a:r>
            <a:r>
              <a:rPr baseline="-25000" lang="en-US" sz="2400"/>
              <a:t>t2 </a:t>
            </a:r>
            <a:r>
              <a:rPr lang="en-US" sz="2400"/>
              <a:t>(R/2)</a:t>
            </a:r>
            <a:r>
              <a:rPr b="1" lang="en-US" sz="2000"/>
              <a:t> </a:t>
            </a:r>
            <a:r>
              <a:rPr b="1" baseline="30000" lang="en-US" sz="2000"/>
              <a:t>-n</a:t>
            </a:r>
            <a:endParaRPr baseline="30000" sz="1800"/>
          </a:p>
          <a:p>
            <a:pPr indent="-342900" lvl="0" marL="34290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 As frequency reuse plan for new microcells behave exactly as the original cells.</a:t>
            </a:r>
            <a:endParaRPr/>
          </a:p>
          <a:p>
            <a:pPr indent="-342900" lvl="0" marL="34290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Therefore		   </a:t>
            </a:r>
            <a:r>
              <a:rPr lang="en-US" sz="2400"/>
              <a:t>P</a:t>
            </a:r>
            <a:r>
              <a:rPr baseline="-25000" lang="en-US" sz="2400"/>
              <a:t>r1</a:t>
            </a:r>
            <a:r>
              <a:rPr lang="en-US" sz="2400"/>
              <a:t> = P</a:t>
            </a:r>
            <a:r>
              <a:rPr baseline="-25000" lang="en-US" sz="2400"/>
              <a:t>r2</a:t>
            </a:r>
            <a:endParaRPr/>
          </a:p>
          <a:p>
            <a:pPr indent="-342900" lvl="0" marL="34290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Therefore	       </a:t>
            </a:r>
            <a:r>
              <a:rPr lang="en-US" sz="2400"/>
              <a:t>P</a:t>
            </a:r>
            <a:r>
              <a:rPr baseline="-25000" lang="en-US" sz="2400"/>
              <a:t>t1 </a:t>
            </a:r>
            <a:r>
              <a:rPr lang="en-US" sz="2400"/>
              <a:t>(R)</a:t>
            </a:r>
            <a:r>
              <a:rPr b="1" lang="en-US" sz="2000"/>
              <a:t> </a:t>
            </a:r>
            <a:r>
              <a:rPr b="1" baseline="30000" lang="en-US" sz="2000"/>
              <a:t>–n</a:t>
            </a:r>
            <a:r>
              <a:rPr b="1" lang="en-US" sz="2000"/>
              <a:t> </a:t>
            </a:r>
            <a:r>
              <a:rPr lang="en-US" sz="2000"/>
              <a:t>=</a:t>
            </a:r>
            <a:r>
              <a:rPr b="1" lang="en-US" sz="2000"/>
              <a:t> </a:t>
            </a:r>
            <a:r>
              <a:rPr lang="en-US" sz="2400"/>
              <a:t>P</a:t>
            </a:r>
            <a:r>
              <a:rPr baseline="-25000" lang="en-US" sz="2400"/>
              <a:t>t2 </a:t>
            </a:r>
            <a:r>
              <a:rPr lang="en-US" sz="2400"/>
              <a:t>(R/2)</a:t>
            </a:r>
            <a:r>
              <a:rPr b="1" lang="en-US" sz="2000"/>
              <a:t> </a:t>
            </a:r>
            <a:r>
              <a:rPr b="1" baseline="30000" lang="en-US" sz="2000"/>
              <a:t>-n</a:t>
            </a:r>
            <a:endParaRPr baseline="30000" sz="2000"/>
          </a:p>
          <a:p>
            <a:pPr indent="-342900" lvl="0" marL="34290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		                     </a:t>
            </a:r>
            <a:r>
              <a:rPr lang="en-US" sz="2400"/>
              <a:t>P</a:t>
            </a:r>
            <a:r>
              <a:rPr baseline="-25000" lang="en-US" sz="2400"/>
              <a:t>t1</a:t>
            </a:r>
            <a:r>
              <a:rPr lang="en-US" sz="2400"/>
              <a:t> / P</a:t>
            </a:r>
            <a:r>
              <a:rPr baseline="-25000" lang="en-US" sz="2400"/>
              <a:t>t2 </a:t>
            </a:r>
            <a:r>
              <a:rPr lang="en-US" sz="2400"/>
              <a:t> = (1/2)</a:t>
            </a:r>
            <a:r>
              <a:rPr b="1" lang="en-US" sz="2000"/>
              <a:t> </a:t>
            </a:r>
            <a:r>
              <a:rPr b="1" baseline="30000" lang="en-US" sz="2000"/>
              <a:t>-n</a:t>
            </a:r>
            <a:endParaRPr sz="2000"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Taking  log both side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		    </a:t>
            </a:r>
            <a:r>
              <a:rPr lang="en-US" sz="2400"/>
              <a:t>10 log</a:t>
            </a:r>
            <a:r>
              <a:rPr baseline="-25000" lang="en-US" sz="2400"/>
              <a:t>10</a:t>
            </a:r>
            <a:r>
              <a:rPr lang="en-US" sz="2400"/>
              <a:t> (P</a:t>
            </a:r>
            <a:r>
              <a:rPr baseline="-25000" lang="en-US" sz="2400"/>
              <a:t>t1</a:t>
            </a:r>
            <a:r>
              <a:rPr lang="en-US" sz="2400"/>
              <a:t> / P</a:t>
            </a:r>
            <a:r>
              <a:rPr baseline="-25000" lang="en-US" sz="2400"/>
              <a:t>t2</a:t>
            </a:r>
            <a:r>
              <a:rPr lang="en-US" sz="2400"/>
              <a:t>) = n10</a:t>
            </a:r>
            <a:r>
              <a:rPr b="1" lang="en-US" sz="2400"/>
              <a:t> </a:t>
            </a:r>
            <a:r>
              <a:rPr lang="en-US" sz="2400"/>
              <a:t>log</a:t>
            </a:r>
            <a:r>
              <a:rPr baseline="-25000" lang="en-US" sz="2400"/>
              <a:t>10</a:t>
            </a:r>
            <a:r>
              <a:rPr lang="en-US" sz="2400"/>
              <a:t>(2) = 3</a:t>
            </a:r>
            <a:r>
              <a:rPr b="1" lang="en-US" sz="2400"/>
              <a:t>n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For </a:t>
            </a:r>
            <a:r>
              <a:rPr b="1" lang="en-US" sz="2000"/>
              <a:t>n = 4,                   </a:t>
            </a:r>
            <a:r>
              <a:rPr lang="en-US" sz="2400"/>
              <a:t>P</a:t>
            </a:r>
            <a:r>
              <a:rPr baseline="-25000" lang="en-US" sz="2400"/>
              <a:t>t1</a:t>
            </a:r>
            <a:r>
              <a:rPr lang="en-US" sz="2400"/>
              <a:t> / P</a:t>
            </a:r>
            <a:r>
              <a:rPr baseline="-25000" lang="en-US" sz="2400"/>
              <a:t>t2</a:t>
            </a:r>
            <a:r>
              <a:rPr lang="en-US" sz="2400"/>
              <a:t> = 12 dB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i.e. </a:t>
            </a:r>
            <a:r>
              <a:rPr b="1" lang="en-US" sz="2000"/>
              <a:t>Transmitted Power is reduced by 12 dB with newer cell.</a:t>
            </a:r>
            <a:r>
              <a:rPr b="1" lang="en-US" sz="2400"/>
              <a:t> </a:t>
            </a:r>
            <a:endParaRPr sz="2000"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</p:txBody>
      </p:sp>
      <p:sp>
        <p:nvSpPr>
          <p:cNvPr id="260" name="Google Shape;260;p2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4"/>
          <p:cNvSpPr txBox="1"/>
          <p:nvPr>
            <p:ph type="ctrTitle"/>
          </p:nvPr>
        </p:nvSpPr>
        <p:spPr>
          <a:xfrm>
            <a:off x="1524000" y="0"/>
            <a:ext cx="7863840" cy="765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 sz="2800"/>
              <a:t>Improving Coverage &amp; Capacity in Cellular system </a:t>
            </a:r>
            <a:endParaRPr sz="2800"/>
          </a:p>
        </p:txBody>
      </p:sp>
      <p:sp>
        <p:nvSpPr>
          <p:cNvPr id="266" name="Google Shape;266;p24"/>
          <p:cNvSpPr txBox="1"/>
          <p:nvPr>
            <p:ph idx="1" type="subTitle"/>
          </p:nvPr>
        </p:nvSpPr>
        <p:spPr>
          <a:xfrm>
            <a:off x="533400" y="838200"/>
            <a:ext cx="8168640" cy="59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None/>
            </a:pPr>
            <a:r>
              <a:rPr b="1" lang="en-US" sz="2000">
                <a:solidFill>
                  <a:srgbClr val="FF0000"/>
                </a:solidFill>
              </a:rPr>
              <a:t>2) Sectoring :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b="1" lang="en-US" sz="2000">
                <a:solidFill>
                  <a:schemeClr val="dk1"/>
                </a:solidFill>
              </a:rPr>
              <a:t> </a:t>
            </a:r>
            <a:r>
              <a:rPr lang="en-US" sz="2000">
                <a:solidFill>
                  <a:schemeClr val="dk1"/>
                </a:solidFill>
              </a:rPr>
              <a:t>The technique for decreasing the co-channel interference &amp; thus increasing the system performance by using directional antenna is known as Sectoring</a:t>
            </a:r>
            <a:r>
              <a:rPr b="1" lang="en-US" sz="2000">
                <a:solidFill>
                  <a:schemeClr val="dk1"/>
                </a:solidFill>
              </a:rPr>
              <a:t> .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sz="2000">
                <a:solidFill>
                  <a:schemeClr val="dk1"/>
                </a:solidFill>
              </a:rPr>
              <a:t> Sectoring Can be done at 60</a:t>
            </a:r>
            <a:r>
              <a:rPr baseline="30000" lang="en-US" sz="2000">
                <a:solidFill>
                  <a:schemeClr val="dk1"/>
                </a:solidFill>
              </a:rPr>
              <a:t>o</a:t>
            </a:r>
            <a:r>
              <a:rPr lang="en-US" sz="2000">
                <a:solidFill>
                  <a:schemeClr val="dk1"/>
                </a:solidFill>
              </a:rPr>
              <a:t> &amp; 120</a:t>
            </a:r>
            <a:r>
              <a:rPr baseline="30000" lang="en-US" sz="2000">
                <a:solidFill>
                  <a:schemeClr val="dk1"/>
                </a:solidFill>
              </a:rPr>
              <a:t>0 </a:t>
            </a:r>
            <a:r>
              <a:rPr lang="en-US" sz="2000">
                <a:solidFill>
                  <a:schemeClr val="dk1"/>
                </a:solidFill>
              </a:rPr>
              <a:t> .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Noto Sans Symbols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Noto Sans Symbols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Noto Sans Symbols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Noto Sans Symbols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Noto Sans Symbols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Noto Sans Symbols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Noto Sans Symbols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Noto Sans Symbols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sz="2000">
                <a:solidFill>
                  <a:schemeClr val="dk1"/>
                </a:solidFill>
              </a:rPr>
              <a:t> Co-channel Interference in a cellular system may be decreased by replacing a single Omni directional antenna at the base station by several directional antenna, each radiating with in a specific sector. 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Noto Sans Symbols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  <p:pic>
        <p:nvPicPr>
          <p:cNvPr id="267" name="Google Shape;267;p24"/>
          <p:cNvPicPr preferRelativeResize="0"/>
          <p:nvPr/>
        </p:nvPicPr>
        <p:blipFill rotWithShape="1">
          <a:blip r:embed="rId3">
            <a:alphaModFix/>
          </a:blip>
          <a:srcRect b="16215" l="0" r="0" t="0"/>
          <a:stretch/>
        </p:blipFill>
        <p:spPr>
          <a:xfrm>
            <a:off x="5486400" y="2514600"/>
            <a:ext cx="3354851" cy="236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24"/>
          <p:cNvPicPr preferRelativeResize="0"/>
          <p:nvPr/>
        </p:nvPicPr>
        <p:blipFill rotWithShape="1">
          <a:blip r:embed="rId4">
            <a:alphaModFix/>
          </a:blip>
          <a:srcRect b="18165" l="0" r="0" t="0"/>
          <a:stretch/>
        </p:blipFill>
        <p:spPr>
          <a:xfrm>
            <a:off x="1143000" y="2590800"/>
            <a:ext cx="3591963" cy="2209800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24"/>
          <p:cNvSpPr txBox="1"/>
          <p:nvPr/>
        </p:nvSpPr>
        <p:spPr>
          <a:xfrm>
            <a:off x="1981200" y="4876800"/>
            <a:ext cx="174118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Sectoring- 60</a:t>
            </a:r>
            <a:r>
              <a:rPr b="1" baseline="3000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24"/>
          <p:cNvSpPr txBox="1"/>
          <p:nvPr/>
        </p:nvSpPr>
        <p:spPr>
          <a:xfrm>
            <a:off x="6477000" y="4876800"/>
            <a:ext cx="186942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Sectoring- 120</a:t>
            </a:r>
            <a:r>
              <a:rPr b="1" baseline="3000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24"/>
          <p:cNvSpPr txBox="1"/>
          <p:nvPr/>
        </p:nvSpPr>
        <p:spPr>
          <a:xfrm>
            <a:off x="381000" y="5105400"/>
            <a:ext cx="899160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Source : 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Wireless Communications: Principles and Practice, Theodore S. Rappaport, pp 90.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5"/>
          <p:cNvSpPr txBox="1"/>
          <p:nvPr>
            <p:ph type="ctrTitle"/>
          </p:nvPr>
        </p:nvSpPr>
        <p:spPr>
          <a:xfrm>
            <a:off x="1066800" y="0"/>
            <a:ext cx="7863840" cy="765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 sz="2800"/>
              <a:t>Improving Coverage &amp; Capacity in Cellular system </a:t>
            </a:r>
            <a:endParaRPr sz="2800"/>
          </a:p>
        </p:txBody>
      </p:sp>
      <p:sp>
        <p:nvSpPr>
          <p:cNvPr id="277" name="Google Shape;277;p25"/>
          <p:cNvSpPr txBox="1"/>
          <p:nvPr>
            <p:ph idx="1" type="subTitle"/>
          </p:nvPr>
        </p:nvSpPr>
        <p:spPr>
          <a:xfrm>
            <a:off x="457200" y="838200"/>
            <a:ext cx="8244840" cy="59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sz="2000">
                <a:solidFill>
                  <a:schemeClr val="dk1"/>
                </a:solidFill>
              </a:rPr>
              <a:t> Antenna changed from Omni directional to </a:t>
            </a:r>
            <a:r>
              <a:rPr b="1" lang="en-US" sz="2000">
                <a:solidFill>
                  <a:schemeClr val="dk1"/>
                </a:solidFill>
              </a:rPr>
              <a:t>Directional</a:t>
            </a:r>
            <a:r>
              <a:rPr lang="en-US" sz="2000">
                <a:solidFill>
                  <a:schemeClr val="dk1"/>
                </a:solidFill>
              </a:rPr>
              <a:t>.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baseline="30000" lang="en-US" sz="2000">
                <a:solidFill>
                  <a:schemeClr val="dk1"/>
                </a:solidFill>
              </a:rPr>
              <a:t> </a:t>
            </a:r>
            <a:r>
              <a:rPr lang="en-US" sz="2000">
                <a:solidFill>
                  <a:schemeClr val="dk1"/>
                </a:solidFill>
              </a:rPr>
              <a:t>Antenna are </a:t>
            </a:r>
            <a:r>
              <a:rPr b="1" lang="en-US" sz="2000">
                <a:solidFill>
                  <a:schemeClr val="dk1"/>
                </a:solidFill>
              </a:rPr>
              <a:t>not placed near</a:t>
            </a:r>
            <a:r>
              <a:rPr lang="en-US" sz="2000">
                <a:solidFill>
                  <a:schemeClr val="dk1"/>
                </a:solidFill>
              </a:rPr>
              <a:t> to each other, otherwise adjacent channel interference get increased. 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sz="2000">
                <a:solidFill>
                  <a:schemeClr val="dk1"/>
                </a:solidFill>
              </a:rPr>
              <a:t> By cell splitting,: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solidFill>
                  <a:schemeClr val="dk1"/>
                </a:solidFill>
              </a:rPr>
              <a:t>it increase the number of channels &amp; this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solidFill>
                  <a:schemeClr val="dk1"/>
                </a:solidFill>
              </a:rPr>
              <a:t>is achieved by </a:t>
            </a:r>
            <a:r>
              <a:rPr b="1" lang="en-US" sz="2000">
                <a:solidFill>
                  <a:schemeClr val="dk1"/>
                </a:solidFill>
              </a:rPr>
              <a:t>decreasing</a:t>
            </a:r>
            <a:r>
              <a:rPr lang="en-US" sz="2000">
                <a:solidFill>
                  <a:schemeClr val="dk1"/>
                </a:solidFill>
              </a:rPr>
              <a:t> the cell radius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en-US" sz="2000">
                <a:solidFill>
                  <a:schemeClr val="dk1"/>
                </a:solidFill>
              </a:rPr>
              <a:t>R</a:t>
            </a:r>
            <a:r>
              <a:rPr lang="en-US" sz="2000">
                <a:solidFill>
                  <a:schemeClr val="dk1"/>
                </a:solidFill>
              </a:rPr>
              <a:t> &amp; keeping Co-channel reuse ratio </a:t>
            </a:r>
            <a:r>
              <a:rPr b="1" lang="en-US" sz="2000">
                <a:solidFill>
                  <a:schemeClr val="dk1"/>
                </a:solidFill>
              </a:rPr>
              <a:t>D/R 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en-US" sz="2000">
                <a:solidFill>
                  <a:schemeClr val="dk1"/>
                </a:solidFill>
              </a:rPr>
              <a:t>constant</a:t>
            </a:r>
            <a:r>
              <a:rPr lang="en-US" sz="2000">
                <a:solidFill>
                  <a:schemeClr val="dk1"/>
                </a:solidFill>
              </a:rPr>
              <a:t>. 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sz="2000">
                <a:solidFill>
                  <a:schemeClr val="dk1"/>
                </a:solidFill>
              </a:rPr>
              <a:t> it increase the number of channels &amp; this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solidFill>
                  <a:schemeClr val="dk1"/>
                </a:solidFill>
              </a:rPr>
              <a:t>is achieved by keeping </a:t>
            </a:r>
            <a:r>
              <a:rPr b="1" lang="en-US" sz="2000">
                <a:solidFill>
                  <a:schemeClr val="dk1"/>
                </a:solidFill>
              </a:rPr>
              <a:t>R constant &amp; D/R decreased</a:t>
            </a:r>
            <a:r>
              <a:rPr lang="en-US" sz="2000">
                <a:solidFill>
                  <a:schemeClr val="dk1"/>
                </a:solidFill>
              </a:rPr>
              <a:t>.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sz="2000">
                <a:solidFill>
                  <a:schemeClr val="dk1"/>
                </a:solidFill>
              </a:rPr>
              <a:t> Sectoring </a:t>
            </a:r>
            <a:r>
              <a:rPr b="1" lang="en-US" sz="2000">
                <a:solidFill>
                  <a:schemeClr val="dk1"/>
                </a:solidFill>
              </a:rPr>
              <a:t>increases</a:t>
            </a:r>
            <a:r>
              <a:rPr lang="en-US" sz="2000">
                <a:solidFill>
                  <a:schemeClr val="dk1"/>
                </a:solidFill>
              </a:rPr>
              <a:t> the </a:t>
            </a:r>
            <a:r>
              <a:rPr b="1" lang="en-US" sz="2000">
                <a:solidFill>
                  <a:schemeClr val="dk1"/>
                </a:solidFill>
              </a:rPr>
              <a:t>S/I</a:t>
            </a:r>
            <a:r>
              <a:rPr lang="en-US" sz="2000">
                <a:solidFill>
                  <a:schemeClr val="dk1"/>
                </a:solidFill>
              </a:rPr>
              <a:t> (signal to interference) ratio by using direction antenna so that cluster size may be reduced.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sz="2000">
                <a:solidFill>
                  <a:schemeClr val="dk1"/>
                </a:solidFill>
              </a:rPr>
              <a:t> </a:t>
            </a:r>
            <a:r>
              <a:rPr b="1" lang="en-US" sz="2000">
                <a:solidFill>
                  <a:schemeClr val="dk1"/>
                </a:solidFill>
              </a:rPr>
              <a:t>Capacity improvement</a:t>
            </a:r>
            <a:r>
              <a:rPr lang="en-US" sz="2000">
                <a:solidFill>
                  <a:schemeClr val="dk1"/>
                </a:solidFill>
              </a:rPr>
              <a:t> is achieved by reducing the number of cells in a cluster, thus increase the </a:t>
            </a:r>
            <a:r>
              <a:rPr b="1" lang="en-US" sz="2000">
                <a:solidFill>
                  <a:schemeClr val="dk1"/>
                </a:solidFill>
              </a:rPr>
              <a:t>frequency reuse</a:t>
            </a:r>
            <a:r>
              <a:rPr lang="en-US" sz="2000">
                <a:solidFill>
                  <a:schemeClr val="dk1"/>
                </a:solidFill>
              </a:rPr>
              <a:t>.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sz="2000">
                <a:solidFill>
                  <a:schemeClr val="dk1"/>
                </a:solidFill>
              </a:rPr>
              <a:t> To do all this, we have to reduce interference without decreasing the transmit power.</a:t>
            </a:r>
            <a:endParaRPr/>
          </a:p>
        </p:txBody>
      </p:sp>
      <p:pic>
        <p:nvPicPr>
          <p:cNvPr id="278" name="Google Shape;278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15000" y="1676400"/>
            <a:ext cx="2662237" cy="2494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6"/>
          <p:cNvSpPr txBox="1"/>
          <p:nvPr>
            <p:ph type="ctrTitle"/>
          </p:nvPr>
        </p:nvSpPr>
        <p:spPr>
          <a:xfrm>
            <a:off x="762000" y="152400"/>
            <a:ext cx="7863840" cy="765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 sz="2800"/>
              <a:t>Improving Coverage &amp; Capacity in Cellular system </a:t>
            </a:r>
            <a:endParaRPr sz="2800"/>
          </a:p>
        </p:txBody>
      </p:sp>
      <p:sp>
        <p:nvSpPr>
          <p:cNvPr id="284" name="Google Shape;284;p26"/>
          <p:cNvSpPr txBox="1"/>
          <p:nvPr>
            <p:ph idx="1" type="subTitle"/>
          </p:nvPr>
        </p:nvSpPr>
        <p:spPr>
          <a:xfrm>
            <a:off x="304800" y="685800"/>
            <a:ext cx="8397240" cy="59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</a:pPr>
            <a:r>
              <a:t/>
            </a:r>
            <a:endParaRPr b="1" sz="2000">
              <a:solidFill>
                <a:schemeClr val="dk1"/>
              </a:solidFill>
            </a:endParaRPr>
          </a:p>
          <a:p>
            <a:pPr indent="-117475" lvl="0" marL="0" rtl="0" algn="just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</a:pPr>
            <a:r>
              <a:rPr lang="en-US" sz="2000">
                <a:solidFill>
                  <a:schemeClr val="dk1"/>
                </a:solidFill>
              </a:rPr>
              <a:t> When sectoring is employed,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>
                <a:solidFill>
                  <a:schemeClr val="dk1"/>
                </a:solidFill>
              </a:rPr>
              <a:t>the channels used in a particular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>
                <a:solidFill>
                  <a:schemeClr val="dk1"/>
                </a:solidFill>
              </a:rPr>
              <a:t>Cell are broken down into sectored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>
                <a:solidFill>
                  <a:schemeClr val="dk1"/>
                </a:solidFill>
              </a:rPr>
              <a:t>groups &amp; are used only with in a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>
                <a:solidFill>
                  <a:schemeClr val="dk1"/>
                </a:solidFill>
              </a:rPr>
              <a:t>Particular sector. </a:t>
            </a:r>
            <a:endParaRPr/>
          </a:p>
          <a:p>
            <a:pPr indent="-117475" lvl="0" marL="0" rtl="0" algn="just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</a:pPr>
            <a:r>
              <a:rPr lang="en-US" sz="2000">
                <a:solidFill>
                  <a:schemeClr val="dk1"/>
                </a:solidFill>
              </a:rPr>
              <a:t> Assuming N=7 for the case 120</a:t>
            </a:r>
            <a:r>
              <a:rPr baseline="30000" lang="en-US" sz="2000">
                <a:solidFill>
                  <a:schemeClr val="dk1"/>
                </a:solidFill>
              </a:rPr>
              <a:t>o</a:t>
            </a:r>
            <a:r>
              <a:rPr lang="en-US" sz="2000">
                <a:solidFill>
                  <a:schemeClr val="dk1"/>
                </a:solidFill>
              </a:rPr>
              <a:t> 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>
                <a:solidFill>
                  <a:schemeClr val="dk1"/>
                </a:solidFill>
              </a:rPr>
              <a:t>Sector. The number of interference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>
                <a:solidFill>
                  <a:schemeClr val="dk1"/>
                </a:solidFill>
              </a:rPr>
              <a:t>In the first tier is reduced from 6 to 2.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>
                <a:solidFill>
                  <a:schemeClr val="dk1"/>
                </a:solidFill>
              </a:rPr>
              <a:t>This is because only 2 of 6 co-channel 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>
                <a:solidFill>
                  <a:schemeClr val="dk1"/>
                </a:solidFill>
              </a:rPr>
              <a:t>Cells receive interference with a 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>
                <a:solidFill>
                  <a:schemeClr val="dk1"/>
                </a:solidFill>
              </a:rPr>
              <a:t>Particular sectored group as shown.</a:t>
            </a:r>
            <a:endParaRPr/>
          </a:p>
          <a:p>
            <a:pPr indent="-117475" lvl="0" marL="0" rtl="0" algn="just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</a:pPr>
            <a:r>
              <a:rPr lang="en-US" sz="2000">
                <a:solidFill>
                  <a:schemeClr val="dk1"/>
                </a:solidFill>
              </a:rPr>
              <a:t> Out of 6 co-channel cells, 3 are on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>
                <a:solidFill>
                  <a:schemeClr val="dk1"/>
                </a:solidFill>
              </a:rPr>
              <a:t>Right &amp; 3 are on Left of middle cell. </a:t>
            </a:r>
            <a:endParaRPr/>
          </a:p>
          <a:p>
            <a:pPr indent="-117475" lvl="0" marL="0" rtl="0" algn="just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</a:pPr>
            <a:r>
              <a:rPr lang="en-US" sz="2000">
                <a:solidFill>
                  <a:schemeClr val="dk1"/>
                </a:solidFill>
              </a:rPr>
              <a:t> With Omni directional antenna due to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>
                <a:solidFill>
                  <a:schemeClr val="dk1"/>
                </a:solidFill>
              </a:rPr>
              <a:t>Presence of 6 cells, they can interfere (in tier) with middle 5</a:t>
            </a:r>
            <a:r>
              <a:rPr baseline="30000" lang="en-US" sz="2000">
                <a:solidFill>
                  <a:schemeClr val="dk1"/>
                </a:solidFill>
              </a:rPr>
              <a:t>th</a:t>
            </a:r>
            <a:r>
              <a:rPr lang="en-US" sz="2000">
                <a:solidFill>
                  <a:schemeClr val="dk1"/>
                </a:solidFill>
              </a:rPr>
              <a:t> block.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>
                <a:solidFill>
                  <a:schemeClr val="dk1"/>
                </a:solidFill>
              </a:rPr>
              <a:t>Now, only 2 antenna will interfere with the middle one, so the number is reduced to 2 from 6.  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888888"/>
              </a:buClr>
              <a:buSzPct val="100000"/>
              <a:buFont typeface="Noto Sans Symbols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  <p:pic>
        <p:nvPicPr>
          <p:cNvPr id="285" name="Google Shape;285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0" y="914400"/>
            <a:ext cx="3048000" cy="3649579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26"/>
          <p:cNvSpPr txBox="1"/>
          <p:nvPr/>
        </p:nvSpPr>
        <p:spPr>
          <a:xfrm>
            <a:off x="4267200" y="4724400"/>
            <a:ext cx="472440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Source : 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Wireless Communications: Principles and Practice, Theodore S. Rappaport, pp 91.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7"/>
          <p:cNvSpPr txBox="1"/>
          <p:nvPr>
            <p:ph type="ctrTitle"/>
          </p:nvPr>
        </p:nvSpPr>
        <p:spPr>
          <a:xfrm>
            <a:off x="1066800" y="0"/>
            <a:ext cx="7863840" cy="765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 sz="2800"/>
              <a:t>Improving Coverage &amp; Capacity in Cellular system </a:t>
            </a:r>
            <a:endParaRPr sz="2800"/>
          </a:p>
        </p:txBody>
      </p:sp>
      <p:sp>
        <p:nvSpPr>
          <p:cNvPr id="292" name="Google Shape;292;p27"/>
          <p:cNvSpPr txBox="1"/>
          <p:nvPr>
            <p:ph idx="1" type="subTitle"/>
          </p:nvPr>
        </p:nvSpPr>
        <p:spPr>
          <a:xfrm>
            <a:off x="533400" y="685800"/>
            <a:ext cx="8168640" cy="59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</a:pPr>
            <a:r>
              <a:rPr b="1" lang="en-US" sz="1800">
                <a:solidFill>
                  <a:srgbClr val="FF0000"/>
                </a:solidFill>
              </a:rPr>
              <a:t>3) Microcell Zone Concept :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u="sng">
                <a:solidFill>
                  <a:schemeClr val="dk1"/>
                </a:solidFill>
              </a:rPr>
              <a:t>Problem with sectoring</a:t>
            </a:r>
            <a:r>
              <a:rPr lang="en-US" sz="1800">
                <a:solidFill>
                  <a:schemeClr val="dk1"/>
                </a:solidFill>
              </a:rPr>
              <a:t> 🡪 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en-US" sz="1800">
                <a:solidFill>
                  <a:schemeClr val="dk1"/>
                </a:solidFill>
              </a:rPr>
              <a:t> Even inside a cell, handoff is required.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en-US" sz="1800">
                <a:solidFill>
                  <a:schemeClr val="dk1"/>
                </a:solidFill>
              </a:rPr>
              <a:t> Load on the MSC increased.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en-US" sz="1800">
                <a:solidFill>
                  <a:schemeClr val="dk1"/>
                </a:solidFill>
              </a:rPr>
              <a:t> To overcome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solidFill>
                  <a:schemeClr val="dk1"/>
                </a:solidFill>
              </a:rPr>
              <a:t> this problem,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solidFill>
                  <a:schemeClr val="dk1"/>
                </a:solidFill>
              </a:rPr>
              <a:t>we divide the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solidFill>
                  <a:schemeClr val="dk1"/>
                </a:solidFill>
              </a:rPr>
              <a:t>cell into further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solidFill>
                  <a:schemeClr val="dk1"/>
                </a:solidFill>
              </a:rPr>
              <a:t>2-3 zones. This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solidFill>
                  <a:schemeClr val="dk1"/>
                </a:solidFill>
              </a:rPr>
              <a:t>technique is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solidFill>
                  <a:schemeClr val="dk1"/>
                </a:solidFill>
              </a:rPr>
              <a:t>known as Micro-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solidFill>
                  <a:schemeClr val="dk1"/>
                </a:solidFill>
              </a:rPr>
              <a:t>cell Zone Concept.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solidFill>
                  <a:schemeClr val="dk1"/>
                </a:solidFill>
              </a:rPr>
              <a:t>This concept is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solidFill>
                  <a:schemeClr val="dk1"/>
                </a:solidFill>
              </a:rPr>
              <a:t>introduced by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en-US" sz="1800">
                <a:solidFill>
                  <a:schemeClr val="dk1"/>
                </a:solidFill>
              </a:rPr>
              <a:t>LEE.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</p:txBody>
      </p:sp>
      <p:pic>
        <p:nvPicPr>
          <p:cNvPr id="293" name="Google Shape;293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15172" y="1937658"/>
            <a:ext cx="6128828" cy="4648200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27"/>
          <p:cNvSpPr txBox="1"/>
          <p:nvPr/>
        </p:nvSpPr>
        <p:spPr>
          <a:xfrm>
            <a:off x="152400" y="6519446"/>
            <a:ext cx="899160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Source : 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Wireless Communications: Principles and Practice, Theodore S. Rappaport, pp 95.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8"/>
          <p:cNvSpPr txBox="1"/>
          <p:nvPr>
            <p:ph type="ctrTitle"/>
          </p:nvPr>
        </p:nvSpPr>
        <p:spPr>
          <a:xfrm>
            <a:off x="838200" y="0"/>
            <a:ext cx="7863840" cy="765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 sz="2800"/>
              <a:t>Improving Coverage &amp; Capacity in Cellular system </a:t>
            </a:r>
            <a:endParaRPr sz="2800"/>
          </a:p>
        </p:txBody>
      </p:sp>
      <p:sp>
        <p:nvSpPr>
          <p:cNvPr id="300" name="Google Shape;300;p28"/>
          <p:cNvSpPr txBox="1"/>
          <p:nvPr>
            <p:ph idx="1" type="subTitle"/>
          </p:nvPr>
        </p:nvSpPr>
        <p:spPr>
          <a:xfrm>
            <a:off x="381000" y="685800"/>
            <a:ext cx="8321040" cy="61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en-US" sz="1800" u="sng">
                <a:solidFill>
                  <a:schemeClr val="dk1"/>
                </a:solidFill>
              </a:rPr>
              <a:t>Construction</a:t>
            </a:r>
            <a:r>
              <a:rPr lang="en-US" sz="1800">
                <a:solidFill>
                  <a:schemeClr val="dk1"/>
                </a:solidFill>
              </a:rPr>
              <a:t> : </a:t>
            </a:r>
            <a:r>
              <a:rPr lang="en-US" sz="2000">
                <a:solidFill>
                  <a:schemeClr val="dk1"/>
                </a:solidFill>
              </a:rPr>
              <a:t>Each of 3 or more zone sites are connected to a </a:t>
            </a:r>
            <a:r>
              <a:rPr b="1" lang="en-US" sz="2000">
                <a:solidFill>
                  <a:schemeClr val="dk1"/>
                </a:solidFill>
              </a:rPr>
              <a:t>single base station </a:t>
            </a:r>
            <a:r>
              <a:rPr lang="en-US" sz="2000">
                <a:solidFill>
                  <a:schemeClr val="dk1"/>
                </a:solidFill>
              </a:rPr>
              <a:t>&amp; share the </a:t>
            </a:r>
            <a:r>
              <a:rPr b="1" lang="en-US" sz="2000">
                <a:solidFill>
                  <a:schemeClr val="dk1"/>
                </a:solidFill>
              </a:rPr>
              <a:t>same radio equipment </a:t>
            </a:r>
            <a:r>
              <a:rPr lang="en-US" sz="2000">
                <a:solidFill>
                  <a:schemeClr val="dk1"/>
                </a:solidFill>
              </a:rPr>
              <a:t>(Base Station)as shown in figure. 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sz="2000">
                <a:solidFill>
                  <a:schemeClr val="dk1"/>
                </a:solidFill>
              </a:rPr>
              <a:t> Zones are connected by </a:t>
            </a:r>
            <a:r>
              <a:rPr b="1" lang="en-US" sz="2000">
                <a:solidFill>
                  <a:schemeClr val="dk1"/>
                </a:solidFill>
              </a:rPr>
              <a:t>coaxial cable, fiber optic cable </a:t>
            </a:r>
            <a:r>
              <a:rPr lang="en-US" sz="2000">
                <a:solidFill>
                  <a:schemeClr val="dk1"/>
                </a:solidFill>
              </a:rPr>
              <a:t>or </a:t>
            </a:r>
            <a:r>
              <a:rPr b="1" lang="en-US" sz="2000">
                <a:solidFill>
                  <a:schemeClr val="dk1"/>
                </a:solidFill>
              </a:rPr>
              <a:t>microwave link</a:t>
            </a:r>
            <a:r>
              <a:rPr lang="en-US" sz="2000">
                <a:solidFill>
                  <a:schemeClr val="dk1"/>
                </a:solidFill>
              </a:rPr>
              <a:t> to the base station.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sz="2000">
                <a:solidFill>
                  <a:schemeClr val="dk1"/>
                </a:solidFill>
              </a:rPr>
              <a:t> Multiple zones &amp; a single base station Make up a cell.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sz="2000" u="sng">
                <a:solidFill>
                  <a:schemeClr val="dk1"/>
                </a:solidFill>
              </a:rPr>
              <a:t> </a:t>
            </a:r>
            <a:r>
              <a:rPr b="1" lang="en-US" sz="2000" u="sng">
                <a:solidFill>
                  <a:schemeClr val="dk1"/>
                </a:solidFill>
              </a:rPr>
              <a:t>Operation</a:t>
            </a:r>
            <a:r>
              <a:rPr b="1" lang="en-US" sz="2000">
                <a:solidFill>
                  <a:schemeClr val="dk1"/>
                </a:solidFill>
              </a:rPr>
              <a:t> : </a:t>
            </a:r>
            <a:r>
              <a:rPr lang="en-US" sz="2000">
                <a:solidFill>
                  <a:schemeClr val="dk1"/>
                </a:solidFill>
              </a:rPr>
              <a:t>A mobile with in a cell, is served by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solidFill>
                  <a:schemeClr val="dk1"/>
                </a:solidFill>
              </a:rPr>
              <a:t>the zone with the strongest signal.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sz="2000">
                <a:solidFill>
                  <a:schemeClr val="dk1"/>
                </a:solidFill>
              </a:rPr>
              <a:t> This approach is superior to sectoring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solidFill>
                  <a:schemeClr val="dk1"/>
                </a:solidFill>
              </a:rPr>
              <a:t>since antennas are placed on the edges of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solidFill>
                  <a:schemeClr val="dk1"/>
                </a:solidFill>
              </a:rPr>
              <a:t>the cell &amp; any BS channel may be assigned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solidFill>
                  <a:schemeClr val="dk1"/>
                </a:solidFill>
              </a:rPr>
              <a:t>to any zone by the base station.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en-US" sz="1800">
                <a:solidFill>
                  <a:schemeClr val="dk1"/>
                </a:solidFill>
              </a:rPr>
              <a:t> As mobile travels from one zone to another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solidFill>
                  <a:schemeClr val="dk1"/>
                </a:solidFill>
              </a:rPr>
              <a:t>within the cell, it retains the same channel.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en-US" sz="1800">
                <a:solidFill>
                  <a:schemeClr val="dk1"/>
                </a:solidFill>
              </a:rPr>
              <a:t> Unlike in sectoring, handoff is not required 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solidFill>
                  <a:schemeClr val="dk1"/>
                </a:solidFill>
              </a:rPr>
              <a:t>at the MSC when the mobile travels b/w zones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solidFill>
                  <a:schemeClr val="dk1"/>
                </a:solidFill>
              </a:rPr>
              <a:t>within the cell.</a:t>
            </a:r>
            <a:endParaRPr/>
          </a:p>
        </p:txBody>
      </p:sp>
      <p:pic>
        <p:nvPicPr>
          <p:cNvPr id="301" name="Google Shape;301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4000" y="2743200"/>
            <a:ext cx="3224904" cy="35194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"/>
          <p:cNvSpPr txBox="1"/>
          <p:nvPr>
            <p:ph type="title"/>
          </p:nvPr>
        </p:nvSpPr>
        <p:spPr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Trunking &amp; Grade of Service</a:t>
            </a:r>
            <a:endParaRPr/>
          </a:p>
        </p:txBody>
      </p:sp>
      <p:sp>
        <p:nvSpPr>
          <p:cNvPr id="103" name="Google Shape;103;p3"/>
          <p:cNvSpPr txBox="1"/>
          <p:nvPr>
            <p:ph idx="1" type="body"/>
          </p:nvPr>
        </p:nvSpPr>
        <p:spPr>
          <a:xfrm>
            <a:off x="457200" y="990600"/>
            <a:ext cx="8229600" cy="5140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>
                <a:latin typeface="Arial"/>
                <a:ea typeface="Arial"/>
                <a:cs typeface="Arial"/>
                <a:sym typeface="Arial"/>
              </a:rPr>
              <a:t>Cellular radio systems rely on </a:t>
            </a:r>
            <a:r>
              <a:rPr i="1" lang="en-US" sz="2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trunking to accommodate a large number </a:t>
            </a:r>
            <a:r>
              <a:rPr i="1" lang="en-US" sz="2200">
                <a:latin typeface="Arial"/>
                <a:ea typeface="Arial"/>
                <a:cs typeface="Arial"/>
                <a:sym typeface="Arial"/>
              </a:rPr>
              <a:t>of users in a limited radio spectrum.</a:t>
            </a:r>
            <a:endParaRPr/>
          </a:p>
          <a:p>
            <a:pPr indent="-203200" lvl="0" marL="3429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t/>
            </a:r>
            <a:endParaRPr i="1" sz="2200"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>
                <a:latin typeface="Arial"/>
                <a:ea typeface="Arial"/>
                <a:cs typeface="Arial"/>
                <a:sym typeface="Arial"/>
              </a:rPr>
              <a:t>Trunking allows a large no of </a:t>
            </a:r>
            <a:r>
              <a:rPr lang="en-US" sz="2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users to share a relatively small </a:t>
            </a:r>
            <a:r>
              <a:rPr lang="en-US" sz="2200">
                <a:latin typeface="Arial"/>
                <a:ea typeface="Arial"/>
                <a:cs typeface="Arial"/>
                <a:sym typeface="Arial"/>
              </a:rPr>
              <a:t>number of channels in a cell by providing </a:t>
            </a:r>
            <a:r>
              <a:rPr lang="en-US" sz="2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access</a:t>
            </a:r>
            <a:r>
              <a:rPr lang="en-US" sz="2200">
                <a:latin typeface="Arial"/>
                <a:ea typeface="Arial"/>
                <a:cs typeface="Arial"/>
                <a:sym typeface="Arial"/>
              </a:rPr>
              <a:t> to each user, </a:t>
            </a:r>
            <a:r>
              <a:rPr lang="en-US" sz="2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on demand</a:t>
            </a:r>
            <a:r>
              <a:rPr lang="en-US" sz="220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from a pool </a:t>
            </a:r>
            <a:r>
              <a:rPr lang="en-US" sz="2200">
                <a:latin typeface="Arial"/>
                <a:ea typeface="Arial"/>
                <a:cs typeface="Arial"/>
                <a:sym typeface="Arial"/>
              </a:rPr>
              <a:t>of available channels.</a:t>
            </a:r>
            <a:endParaRPr/>
          </a:p>
          <a:p>
            <a:pPr indent="-203200" lvl="0" marL="3429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t/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>
                <a:latin typeface="Arial"/>
                <a:ea typeface="Arial"/>
                <a:cs typeface="Arial"/>
                <a:sym typeface="Arial"/>
              </a:rPr>
              <a:t>In a trunked radio system (TRS) each </a:t>
            </a:r>
            <a:r>
              <a:rPr lang="en-US" sz="2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user is allocated a channel on a per call basis</a:t>
            </a:r>
            <a:r>
              <a:rPr lang="en-US" sz="2200">
                <a:latin typeface="Arial"/>
                <a:ea typeface="Arial"/>
                <a:cs typeface="Arial"/>
                <a:sym typeface="Arial"/>
              </a:rPr>
              <a:t>, upon termination of the call, the previously occupied channel is immediately returned to the pool of available channels.</a:t>
            </a:r>
            <a:endParaRPr/>
          </a:p>
          <a:p>
            <a:pPr indent="-203200" lvl="0" marL="3429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t/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sp>
        <p:nvSpPr>
          <p:cNvPr id="104" name="Google Shape;104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"/>
          <p:cNvSpPr txBox="1"/>
          <p:nvPr>
            <p:ph type="title"/>
          </p:nvPr>
        </p:nvSpPr>
        <p:spPr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Key Definitions</a:t>
            </a:r>
            <a:endParaRPr/>
          </a:p>
        </p:txBody>
      </p:sp>
      <p:sp>
        <p:nvSpPr>
          <p:cNvPr id="110" name="Google Shape;110;p4"/>
          <p:cNvSpPr txBox="1"/>
          <p:nvPr>
            <p:ph idx="1" type="body"/>
          </p:nvPr>
        </p:nvSpPr>
        <p:spPr>
          <a:xfrm>
            <a:off x="457200" y="914400"/>
            <a:ext cx="8229600" cy="5216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200"/>
              <a:buChar char="•"/>
            </a:pPr>
            <a:r>
              <a:rPr lang="en-US" sz="2200">
                <a:solidFill>
                  <a:srgbClr val="FF0000"/>
                </a:solidFill>
              </a:rPr>
              <a:t>Setup Time</a:t>
            </a:r>
            <a:r>
              <a:rPr lang="en-US" sz="2200"/>
              <a:t>: Time required to </a:t>
            </a:r>
            <a:r>
              <a:rPr lang="en-US" sz="2200">
                <a:solidFill>
                  <a:schemeClr val="dk2"/>
                </a:solidFill>
              </a:rPr>
              <a:t>allocate a radio channel </a:t>
            </a:r>
            <a:r>
              <a:rPr lang="en-US" sz="2200"/>
              <a:t>to a requesting user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FF0000"/>
              </a:buClr>
              <a:buSzPts val="2200"/>
              <a:buChar char="•"/>
            </a:pPr>
            <a:r>
              <a:rPr lang="en-US" sz="2200">
                <a:solidFill>
                  <a:srgbClr val="FF0000"/>
                </a:solidFill>
              </a:rPr>
              <a:t>Blocked Call: </a:t>
            </a:r>
            <a:r>
              <a:rPr lang="en-US" sz="2200"/>
              <a:t>Call which </a:t>
            </a:r>
            <a:r>
              <a:rPr lang="en-US" sz="2200">
                <a:solidFill>
                  <a:schemeClr val="dk2"/>
                </a:solidFill>
              </a:rPr>
              <a:t>cannot be completed </a:t>
            </a:r>
            <a:r>
              <a:rPr lang="en-US" sz="2200"/>
              <a:t>at the time of request, due to congestion(</a:t>
            </a:r>
            <a:r>
              <a:rPr i="1" lang="en-US" sz="2200"/>
              <a:t>lost call)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FF0000"/>
              </a:buClr>
              <a:buSzPts val="2200"/>
              <a:buChar char="•"/>
            </a:pPr>
            <a:r>
              <a:rPr lang="en-US" sz="2200">
                <a:solidFill>
                  <a:srgbClr val="FF0000"/>
                </a:solidFill>
              </a:rPr>
              <a:t>Holding Time: </a:t>
            </a:r>
            <a:r>
              <a:rPr lang="en-US" sz="2200"/>
              <a:t>Average </a:t>
            </a:r>
            <a:r>
              <a:rPr lang="en-US" sz="2200">
                <a:solidFill>
                  <a:schemeClr val="dk2"/>
                </a:solidFill>
              </a:rPr>
              <a:t>duration of a typical call</a:t>
            </a:r>
            <a:r>
              <a:rPr lang="en-US" sz="2200"/>
              <a:t>. Denoted by </a:t>
            </a:r>
            <a:r>
              <a:rPr i="1" lang="en-US" sz="2200"/>
              <a:t>H(in seconds)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FF0000"/>
              </a:buClr>
              <a:buSzPts val="2200"/>
              <a:buChar char="•"/>
            </a:pPr>
            <a:r>
              <a:rPr lang="en-US" sz="2200">
                <a:solidFill>
                  <a:srgbClr val="FF0000"/>
                </a:solidFill>
              </a:rPr>
              <a:t>Request Rate: </a:t>
            </a:r>
            <a:r>
              <a:rPr lang="en-US" sz="2200"/>
              <a:t>The average number of calls requests per unit time( λ)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FF0000"/>
              </a:buClr>
              <a:buSzPts val="2200"/>
              <a:buChar char="•"/>
            </a:pPr>
            <a:r>
              <a:rPr lang="en-US" sz="2200">
                <a:solidFill>
                  <a:srgbClr val="FF0000"/>
                </a:solidFill>
              </a:rPr>
              <a:t>Traffic Intensity: </a:t>
            </a:r>
            <a:r>
              <a:rPr lang="en-US" sz="2200"/>
              <a:t>Measure of </a:t>
            </a:r>
            <a:r>
              <a:rPr lang="en-US" sz="2200">
                <a:solidFill>
                  <a:schemeClr val="dk2"/>
                </a:solidFill>
              </a:rPr>
              <a:t>channel time utilization </a:t>
            </a:r>
            <a:r>
              <a:rPr lang="en-US" sz="2200"/>
              <a:t>or the </a:t>
            </a:r>
            <a:r>
              <a:rPr lang="en-US" sz="2200">
                <a:solidFill>
                  <a:schemeClr val="dk2"/>
                </a:solidFill>
              </a:rPr>
              <a:t>average channel occupancy </a:t>
            </a:r>
            <a:r>
              <a:rPr lang="en-US" sz="2200"/>
              <a:t>measured in Erlangs. Dimensionless quantity. Denoted by A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FF0000"/>
              </a:buClr>
              <a:buSzPts val="2200"/>
              <a:buChar char="•"/>
            </a:pPr>
            <a:r>
              <a:rPr lang="en-US" sz="2200">
                <a:solidFill>
                  <a:srgbClr val="FF0000"/>
                </a:solidFill>
              </a:rPr>
              <a:t>Load: </a:t>
            </a:r>
            <a:r>
              <a:rPr lang="en-US" sz="2200"/>
              <a:t>Traffic intensity across the entire TRS (Erlangs)</a:t>
            </a:r>
            <a:endParaRPr/>
          </a:p>
          <a:p>
            <a:pPr indent="-203200" lvl="0" marL="3429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t/>
            </a:r>
            <a:endParaRPr sz="2200"/>
          </a:p>
        </p:txBody>
      </p:sp>
      <p:sp>
        <p:nvSpPr>
          <p:cNvPr id="111" name="Google Shape;111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"/>
          <p:cNvSpPr txBox="1"/>
          <p:nvPr>
            <p:ph type="title"/>
          </p:nvPr>
        </p:nvSpPr>
        <p:spPr>
          <a:xfrm>
            <a:off x="457200" y="277813"/>
            <a:ext cx="8229600" cy="6365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Erlang-a unit of traffic</a:t>
            </a:r>
            <a:endParaRPr/>
          </a:p>
        </p:txBody>
      </p:sp>
      <p:sp>
        <p:nvSpPr>
          <p:cNvPr id="117" name="Google Shape;117;p5"/>
          <p:cNvSpPr txBox="1"/>
          <p:nvPr>
            <p:ph idx="1" type="body"/>
          </p:nvPr>
        </p:nvSpPr>
        <p:spPr>
          <a:xfrm>
            <a:off x="457200" y="1066800"/>
            <a:ext cx="8229600" cy="5064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The fundamentals of trunking theory were </a:t>
            </a:r>
            <a:r>
              <a:rPr lang="en-US" sz="2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developed by Erlang</a:t>
            </a: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, a Danish mathematician, the unit bears his name.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An Erlang is a unit of telecommunications traffic measurement.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Erlang represents the </a:t>
            </a:r>
            <a:r>
              <a:rPr lang="en-US" sz="2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continuous use </a:t>
            </a: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of one voice path.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It is used to describe the </a:t>
            </a:r>
            <a:r>
              <a:rPr lang="en-US" sz="2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total traffic volume of one hour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A channel kept busy for </a:t>
            </a:r>
            <a:r>
              <a:rPr lang="en-US" sz="2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one hour </a:t>
            </a: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is defined as having a load of </a:t>
            </a:r>
            <a:r>
              <a:rPr lang="en-US" sz="2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one Erlang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For example, a radio channel that is occupied for thirty minutes during an hour carries 0.5 Erlangs of traffic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For 1 channel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Min load=0 Erlang (0% time utilization)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Max load=1 Erlang (100% time utilization)</a:t>
            </a:r>
            <a:endParaRPr/>
          </a:p>
          <a:p>
            <a:pPr indent="-203200" lvl="0" marL="3429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t/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-203200" lvl="0" marL="3429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t/>
            </a:r>
            <a:endParaRPr sz="2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6"/>
          <p:cNvSpPr txBox="1"/>
          <p:nvPr>
            <p:ph type="title"/>
          </p:nvPr>
        </p:nvSpPr>
        <p:spPr>
          <a:xfrm>
            <a:off x="457200" y="277813"/>
            <a:ext cx="8229600" cy="8651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Erlang-a unit of traffic</a:t>
            </a:r>
            <a:endParaRPr/>
          </a:p>
        </p:txBody>
      </p:sp>
      <p:sp>
        <p:nvSpPr>
          <p:cNvPr id="124" name="Google Shape;124;p6"/>
          <p:cNvSpPr txBox="1"/>
          <p:nvPr>
            <p:ph idx="1" type="body"/>
          </p:nvPr>
        </p:nvSpPr>
        <p:spPr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/>
              <a:t>For example, if a group of </a:t>
            </a:r>
            <a:r>
              <a:rPr lang="en-US" sz="2200">
                <a:solidFill>
                  <a:schemeClr val="dk2"/>
                </a:solidFill>
              </a:rPr>
              <a:t>100 users made 30 calls </a:t>
            </a:r>
            <a:r>
              <a:rPr lang="en-US" sz="2200"/>
              <a:t>in one hour, and each call had an </a:t>
            </a:r>
            <a:r>
              <a:rPr lang="en-US" sz="2200">
                <a:solidFill>
                  <a:schemeClr val="dk2"/>
                </a:solidFill>
              </a:rPr>
              <a:t>average call duration</a:t>
            </a:r>
            <a:r>
              <a:rPr lang="en-US" sz="2200"/>
              <a:t>(holding time) of </a:t>
            </a:r>
            <a:r>
              <a:rPr lang="en-US" sz="2200">
                <a:solidFill>
                  <a:schemeClr val="dk2"/>
                </a:solidFill>
              </a:rPr>
              <a:t>5 minutes</a:t>
            </a:r>
            <a:r>
              <a:rPr lang="en-US" sz="2200"/>
              <a:t>, then the number of Erlangs this represents is worked out as follows:</a:t>
            </a:r>
            <a:endParaRPr/>
          </a:p>
          <a:p>
            <a:pPr indent="-203200" lvl="0" marL="3429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t/>
            </a:r>
            <a:endParaRPr sz="2200"/>
          </a:p>
          <a:p>
            <a:pPr indent="-342900" lvl="0" marL="3429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/>
              <a:t>Minutes of traffic in the hour = </a:t>
            </a:r>
            <a:r>
              <a:rPr lang="en-US" sz="2200">
                <a:solidFill>
                  <a:schemeClr val="dk2"/>
                </a:solidFill>
              </a:rPr>
              <a:t>number of calls x duration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/>
              <a:t>Minutes of traffic in the hour = 30 x 5 = 150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/>
              <a:t>Hours of traffic in the hour = 150 / 60 = 2.5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b="1" lang="en-US" sz="2200"/>
              <a:t>Traffic Intensity= 2.5 Erlangs</a:t>
            </a:r>
            <a:endParaRPr/>
          </a:p>
          <a:p>
            <a:pPr indent="-1397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sp>
        <p:nvSpPr>
          <p:cNvPr id="125" name="Google Shape;125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"/>
          <p:cNvSpPr txBox="1"/>
          <p:nvPr>
            <p:ph type="title"/>
          </p:nvPr>
        </p:nvSpPr>
        <p:spPr>
          <a:xfrm>
            <a:off x="457200" y="277813"/>
            <a:ext cx="8229600" cy="788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Traffic Concepts</a:t>
            </a:r>
            <a:endParaRPr/>
          </a:p>
        </p:txBody>
      </p:sp>
      <p:sp>
        <p:nvSpPr>
          <p:cNvPr id="131" name="Google Shape;131;p7"/>
          <p:cNvSpPr txBox="1"/>
          <p:nvPr>
            <p:ph idx="1" type="body"/>
          </p:nvPr>
        </p:nvSpPr>
        <p:spPr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 u="sng"/>
              <a:t>Traffic Intensity offered by each user(Au): </a:t>
            </a:r>
            <a:r>
              <a:rPr lang="en-US" sz="2200"/>
              <a:t>Equals average call arrival rate multiplied by the holding time(service time)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b="1" lang="en-US" sz="2200"/>
              <a:t>			Au=λ</a:t>
            </a:r>
            <a:r>
              <a:rPr b="1" i="1" lang="en-US" sz="2200"/>
              <a:t>H(Erlangs)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t/>
            </a:r>
            <a:endParaRPr b="1" i="1" sz="2200"/>
          </a:p>
          <a:p>
            <a:pPr indent="-342900" lvl="0" marL="3429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 u="sng"/>
              <a:t>Total Offered Traffic Intensity for a system of U users (A):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b="1" lang="en-US" sz="2200"/>
              <a:t>			A =U*Au(Erlangs)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t/>
            </a:r>
            <a:endParaRPr b="1" sz="2200"/>
          </a:p>
          <a:p>
            <a:pPr indent="-342900" lvl="0" marL="3429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 u="sng"/>
              <a:t>Traffic Intensity per channel</a:t>
            </a:r>
            <a:r>
              <a:rPr lang="en-US" sz="2200"/>
              <a:t>, in a C channel trunked system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b="1" lang="en-US" sz="2200"/>
              <a:t>			Ac=U*Au/C(Erlangs)</a:t>
            </a:r>
            <a:endParaRPr sz="2200"/>
          </a:p>
        </p:txBody>
      </p:sp>
      <p:sp>
        <p:nvSpPr>
          <p:cNvPr id="132" name="Google Shape;132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8"/>
          <p:cNvSpPr txBox="1"/>
          <p:nvPr>
            <p:ph type="title"/>
          </p:nvPr>
        </p:nvSpPr>
        <p:spPr>
          <a:xfrm>
            <a:off x="457200" y="277813"/>
            <a:ext cx="8229600" cy="6365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Trunking &amp; Grade of Service</a:t>
            </a:r>
            <a:endParaRPr/>
          </a:p>
        </p:txBody>
      </p:sp>
      <p:sp>
        <p:nvSpPr>
          <p:cNvPr id="138" name="Google Shape;138;p8"/>
          <p:cNvSpPr txBox="1"/>
          <p:nvPr>
            <p:ph idx="1" type="body"/>
          </p:nvPr>
        </p:nvSpPr>
        <p:spPr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/>
              <a:t>In a TRS, when </a:t>
            </a:r>
            <a:r>
              <a:rPr lang="en-US" sz="2200">
                <a:solidFill>
                  <a:srgbClr val="FF0000"/>
                </a:solidFill>
              </a:rPr>
              <a:t>a particular user requests </a:t>
            </a:r>
            <a:r>
              <a:rPr lang="en-US" sz="2200"/>
              <a:t>service and all the available radio </a:t>
            </a:r>
            <a:r>
              <a:rPr lang="en-US" sz="2200">
                <a:solidFill>
                  <a:srgbClr val="FF0000"/>
                </a:solidFill>
              </a:rPr>
              <a:t>channels are already in use </a:t>
            </a:r>
            <a:r>
              <a:rPr lang="en-US" sz="2200"/>
              <a:t>, the </a:t>
            </a:r>
            <a:r>
              <a:rPr lang="en-US" sz="2200">
                <a:solidFill>
                  <a:srgbClr val="FF0000"/>
                </a:solidFill>
              </a:rPr>
              <a:t>user is </a:t>
            </a:r>
            <a:r>
              <a:rPr i="1" lang="en-US" sz="2200">
                <a:solidFill>
                  <a:srgbClr val="FF0000"/>
                </a:solidFill>
              </a:rPr>
              <a:t>blocked </a:t>
            </a:r>
            <a:r>
              <a:rPr i="1" lang="en-US" sz="2200"/>
              <a:t>or denied access to the system. In some systems a </a:t>
            </a:r>
            <a:r>
              <a:rPr i="1" lang="en-US" sz="2200">
                <a:solidFill>
                  <a:srgbClr val="FF0000"/>
                </a:solidFill>
              </a:rPr>
              <a:t>queue may be used to hold </a:t>
            </a:r>
            <a:r>
              <a:rPr i="1" lang="en-US" sz="2200"/>
              <a:t>the requesting users until a channel becomes available.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/>
              <a:t>Trunking systems must be designed carefully in order to </a:t>
            </a:r>
            <a:r>
              <a:rPr lang="en-US" sz="2200">
                <a:solidFill>
                  <a:srgbClr val="FF0000"/>
                </a:solidFill>
              </a:rPr>
              <a:t>ensure that there is a low likelihood that a user will be blocked </a:t>
            </a:r>
            <a:r>
              <a:rPr lang="en-US" sz="2200"/>
              <a:t>or denied access.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/>
              <a:t>The </a:t>
            </a:r>
            <a:r>
              <a:rPr lang="en-US" sz="2200">
                <a:solidFill>
                  <a:srgbClr val="FF0000"/>
                </a:solidFill>
              </a:rPr>
              <a:t>likelihood that a call is blocked</a:t>
            </a:r>
            <a:r>
              <a:rPr lang="en-US" sz="2200"/>
              <a:t>, or the </a:t>
            </a:r>
            <a:r>
              <a:rPr lang="en-US" sz="2200">
                <a:solidFill>
                  <a:srgbClr val="FF0000"/>
                </a:solidFill>
              </a:rPr>
              <a:t>likelihood that a call experiences a delay greater</a:t>
            </a:r>
            <a:r>
              <a:rPr lang="en-US" sz="2200"/>
              <a:t> than a certain queuing time is called “</a:t>
            </a:r>
            <a:r>
              <a:rPr b="1" lang="en-US" sz="2200"/>
              <a:t>Grade of Service” (GOS)’’.</a:t>
            </a:r>
            <a:endParaRPr/>
          </a:p>
          <a:p>
            <a:pPr indent="-203200" lvl="0" marL="3429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t/>
            </a:r>
            <a:endParaRPr sz="2200"/>
          </a:p>
        </p:txBody>
      </p:sp>
      <p:sp>
        <p:nvSpPr>
          <p:cNvPr id="139" name="Google Shape;139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9"/>
          <p:cNvSpPr txBox="1"/>
          <p:nvPr>
            <p:ph type="title"/>
          </p:nvPr>
        </p:nvSpPr>
        <p:spPr>
          <a:xfrm>
            <a:off x="457200" y="277813"/>
            <a:ext cx="8229600" cy="788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Trunking &amp; Grade of Service</a:t>
            </a:r>
            <a:endParaRPr/>
          </a:p>
        </p:txBody>
      </p:sp>
      <p:sp>
        <p:nvSpPr>
          <p:cNvPr id="145" name="Google Shape;145;p9"/>
          <p:cNvSpPr txBox="1"/>
          <p:nvPr>
            <p:ph idx="1" type="body"/>
          </p:nvPr>
        </p:nvSpPr>
        <p:spPr>
          <a:xfrm>
            <a:off x="457200" y="1143000"/>
            <a:ext cx="8382000" cy="4987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200"/>
              <a:buChar char="•"/>
            </a:pPr>
            <a:r>
              <a:rPr b="1" lang="en-US" sz="2200">
                <a:solidFill>
                  <a:srgbClr val="FF0000"/>
                </a:solidFill>
              </a:rPr>
              <a:t>Grade of Service (GOS): Measure of ability of a user to access a trunked system during the busiest hour. Measure of the congestion which is specified as a probability.</a:t>
            </a:r>
            <a:endParaRPr/>
          </a:p>
          <a:p>
            <a:pPr indent="-203200" lvl="0" marL="3429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t/>
            </a:r>
            <a:endParaRPr b="1" sz="2200"/>
          </a:p>
          <a:p>
            <a:pPr indent="-342900" lvl="0" marL="3429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/>
              <a:t>The probability of a call being blocked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b="1" lang="en-US" sz="2200"/>
              <a:t>Blocked calls cleared(BCC) or Lost Call Cleared(LCC) or Erlang B systems</a:t>
            </a:r>
            <a:endParaRPr/>
          </a:p>
          <a:p>
            <a:pPr indent="-203200" lvl="0" marL="3429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t/>
            </a:r>
            <a:endParaRPr b="1" sz="2200"/>
          </a:p>
          <a:p>
            <a:pPr indent="-342900" lvl="0" marL="3429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/>
              <a:t>The probability of a call being delayed beyond a certain amount of time before being granted access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b="1" lang="en-US" sz="2200"/>
              <a:t>Blocked call delayed or Lost Call Delayed(LCD) or Erlang C systems</a:t>
            </a:r>
            <a:endParaRPr/>
          </a:p>
          <a:p>
            <a:pPr indent="-203200" lvl="0" marL="3429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t/>
            </a:r>
            <a:endParaRPr sz="2200"/>
          </a:p>
        </p:txBody>
      </p:sp>
      <p:sp>
        <p:nvSpPr>
          <p:cNvPr id="146" name="Google Shape;146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2002-05-01T19:31:20Z</dcterms:created>
  <dc:creator>Kristen Funk</dc:creator>
</cp:coreProperties>
</file>