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83" r:id="rId2"/>
    <p:sldId id="356" r:id="rId3"/>
    <p:sldId id="309" r:id="rId4"/>
    <p:sldId id="359" r:id="rId5"/>
    <p:sldId id="360" r:id="rId6"/>
    <p:sldId id="357" r:id="rId7"/>
    <p:sldId id="310" r:id="rId8"/>
    <p:sldId id="311" r:id="rId9"/>
    <p:sldId id="312" r:id="rId10"/>
    <p:sldId id="358" r:id="rId11"/>
    <p:sldId id="361" r:id="rId12"/>
    <p:sldId id="363" r:id="rId13"/>
    <p:sldId id="362" r:id="rId14"/>
    <p:sldId id="364" r:id="rId15"/>
    <p:sldId id="313" r:id="rId16"/>
    <p:sldId id="314" r:id="rId17"/>
    <p:sldId id="315" r:id="rId18"/>
    <p:sldId id="316" r:id="rId19"/>
    <p:sldId id="317" r:id="rId20"/>
    <p:sldId id="318" r:id="rId21"/>
    <p:sldId id="320" r:id="rId22"/>
    <p:sldId id="321" r:id="rId23"/>
    <p:sldId id="32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4D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B99D3-24BB-4E30-86C2-A98B74C1722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D863C-4266-4FEB-A73E-F3E81CD34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78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10FD-35AB-4271-B2F7-B200BF3C6DA8}" type="datetime1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51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02D3-1225-47E7-98EE-5CCE7850AF68}" type="datetime1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2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B03B-4365-4BE2-9F38-37AABE5C4D55}" type="datetime1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27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BE39-2BDC-45F7-87A0-9B415A0B4D36}" type="datetime1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13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5701-3E00-433F-90A7-F538C3B9BF39}" type="datetime1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4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4CE9-1356-45B8-88E9-CCFEE10CE7BB}" type="datetime1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86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002A-0F66-471D-A527-61B7CB70639A}" type="datetime1">
              <a:rPr lang="en-IN" smtClean="0"/>
              <a:t>18-07-2022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01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D2DC-514C-4976-9C97-DCDD39CE0744}" type="datetime1">
              <a:rPr lang="en-IN" smtClean="0"/>
              <a:t>18-07-2022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89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4E8E-A894-40D6-937D-01354ACD5FE2}" type="datetime1">
              <a:rPr lang="en-IN" smtClean="0"/>
              <a:t>18-07-2022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68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EF6FD6-A432-4CC0-AD41-D64E62C13D8C}" type="datetime1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C69EEA-1951-47A2-B122-736A4464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8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DFFB-01BC-4449-8177-20713558A035}" type="datetime1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65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1F0DA3-5876-41AA-9B38-8F4597A9F837}" type="datetime1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C69EEA-1951-47A2-B122-736A44645EA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5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C4BA-E7AF-4AAE-ABBB-7D63819B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937" y="390804"/>
            <a:ext cx="11505063" cy="1204367"/>
          </a:xfrm>
        </p:spPr>
        <p:txBody>
          <a:bodyPr>
            <a:noAutofit/>
          </a:bodyPr>
          <a:lstStyle/>
          <a:p>
            <a:pPr algn="just"/>
            <a:r>
              <a:rPr lang="en-US" altLang="en-US" sz="4000" b="1" dirty="0">
                <a:solidFill>
                  <a:srgbClr val="7030A0"/>
                </a:solidFill>
                <a:latin typeface="Arial Narrow" panose="020B0606020202030204" pitchFamily="34" charset="0"/>
              </a:rPr>
              <a:t>18ECE340T- MACHINE PERCEPTION WITH COGNITION</a:t>
            </a:r>
            <a:endParaRPr lang="en-IN" sz="4000" dirty="0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B4529-6567-4541-AE75-B89F494A5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2341" y="2550559"/>
            <a:ext cx="4594303" cy="135499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en-US" sz="4000" b="1" dirty="0">
                <a:solidFill>
                  <a:srgbClr val="0070C0"/>
                </a:solidFill>
                <a:latin typeface="Arial Narrow" panose="020B0606020202030204" pitchFamily="34" charset="0"/>
              </a:rPr>
              <a:t>UNIT-1</a:t>
            </a:r>
            <a:endParaRPr lang="en-US" altLang="en-US" sz="4000" dirty="0">
              <a:latin typeface="Arial Narrow" panose="020B0606020202030204" pitchFamily="34" charset="0"/>
            </a:endParaRPr>
          </a:p>
          <a:p>
            <a:pPr marL="0" indent="0" algn="ctr">
              <a:buNone/>
            </a:pPr>
            <a:r>
              <a:rPr lang="en-US" sz="4000" b="1" i="1" dirty="0">
                <a:solidFill>
                  <a:srgbClr val="BB4DBE"/>
                </a:solidFill>
                <a:latin typeface="Arial Narrow" panose="020B0606020202030204" pitchFamily="34" charset="0"/>
              </a:rPr>
              <a:t>S-3</a:t>
            </a:r>
            <a:r>
              <a:rPr lang="en-US" sz="4000" dirty="0">
                <a:solidFill>
                  <a:srgbClr val="BB4DBE"/>
                </a:solidFill>
                <a:latin typeface="Arial Narrow" panose="020B0606020202030204" pitchFamily="34" charset="0"/>
              </a:rPr>
              <a:t>   Camera Models</a:t>
            </a:r>
          </a:p>
          <a:p>
            <a:pPr marL="457200" lvl="1" indent="0" algn="ctr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457200" lvl="1" indent="0" algn="ctr">
              <a:buNone/>
            </a:pPr>
            <a:endParaRPr lang="en-US" dirty="0"/>
          </a:p>
        </p:txBody>
      </p:sp>
      <p:pic>
        <p:nvPicPr>
          <p:cNvPr id="6" name="Picture 5" descr="C:\Users\admin\Desktop\download.png"/>
          <p:cNvPicPr/>
          <p:nvPr/>
        </p:nvPicPr>
        <p:blipFill rotWithShape="1">
          <a:blip r:embed="rId2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68852-D1DF-857E-4F9D-4B0B2618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346AE2-805E-C997-8209-BF850582D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632" y="3641745"/>
            <a:ext cx="44005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50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692" y="1176193"/>
            <a:ext cx="10515600" cy="5459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Depth of Focus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4" name="Picture 3" descr="C:\Users\admin\Desktop\download.png"/>
          <p:cNvPicPr/>
          <p:nvPr/>
        </p:nvPicPr>
        <p:blipFill rotWithShape="1">
          <a:blip r:embed="rId2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43A0F1-E38C-8752-B465-8634BBE5A984}"/>
              </a:ext>
            </a:extLst>
          </p:cNvPr>
          <p:cNvSpPr txBox="1"/>
          <p:nvPr/>
        </p:nvSpPr>
        <p:spPr>
          <a:xfrm>
            <a:off x="7221520" y="1900216"/>
            <a:ext cx="454844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Gill Sans MT" panose="020B0502020104020203" pitchFamily="34" charset="0"/>
              </a:rPr>
              <a:t>Changing the aperture size affects the depth of focus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 smaller aperture increases the range in which the object is approximately in focus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Small aperture reduces amount of light – need to increase exposure</a:t>
            </a:r>
            <a:endParaRPr lang="en-US" sz="2200" dirty="0">
              <a:latin typeface="Gill Sans MT" panose="020B0502020104020203" pitchFamily="34" charset="0"/>
            </a:endParaRPr>
          </a:p>
          <a:p>
            <a:endParaRPr lang="en-US" sz="2200" dirty="0">
              <a:latin typeface="Gill Sans MT" panose="020B05020201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C67648-547C-9AB5-C133-8D595A9E0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5166"/>
            <a:ext cx="7221520" cy="3629025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094A3B2-6D8F-37C9-BBA1-3A21434B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49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692" y="1176193"/>
            <a:ext cx="10515600" cy="5459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Field of View (ZOOM)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4" name="Picture 3" descr="C:\Users\admin\Desktop\download.png"/>
          <p:cNvPicPr/>
          <p:nvPr/>
        </p:nvPicPr>
        <p:blipFill rotWithShape="1">
          <a:blip r:embed="rId2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6781BB-2690-A73A-9C3D-450986CDE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03" y="1827711"/>
            <a:ext cx="6639658" cy="4481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EBC510-304D-D3AD-A110-561773E13B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48"/>
          <a:stretch/>
        </p:blipFill>
        <p:spPr>
          <a:xfrm>
            <a:off x="7010398" y="1827711"/>
            <a:ext cx="5277042" cy="457308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0C6383-76E4-A712-E511-7419C362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18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692" y="1176193"/>
            <a:ext cx="10515600" cy="5459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Field of View (ZOOM)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4" name="Picture 3" descr="C:\Users\admin\Desktop\download.png"/>
          <p:cNvPicPr/>
          <p:nvPr/>
        </p:nvPicPr>
        <p:blipFill rotWithShape="1">
          <a:blip r:embed="rId2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6781BB-2690-A73A-9C3D-450986CDE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03" y="1827711"/>
            <a:ext cx="6639658" cy="4481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EBC510-304D-D3AD-A110-561773E13B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48"/>
          <a:stretch/>
        </p:blipFill>
        <p:spPr>
          <a:xfrm>
            <a:off x="7010398" y="1827711"/>
            <a:ext cx="5277042" cy="457308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2C9036-9934-B6B6-67D3-D7B37ECF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635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692" y="1176193"/>
            <a:ext cx="10515600" cy="5459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FOV depends on Focal Length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4" name="Picture 3" descr="C:\Users\admin\Desktop\download.png"/>
          <p:cNvPicPr/>
          <p:nvPr/>
        </p:nvPicPr>
        <p:blipFill rotWithShape="1">
          <a:blip r:embed="rId2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496E4A-766A-52EF-57FB-60673CADA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478" y="1867040"/>
            <a:ext cx="5935907" cy="440685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C9C23-0B0E-2830-9C63-985BDA0C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626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692" y="1176193"/>
            <a:ext cx="10515600" cy="5459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Projection Equation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4" name="Picture 3" descr="C:\Users\admin\Desktop\download.png"/>
          <p:cNvPicPr/>
          <p:nvPr/>
        </p:nvPicPr>
        <p:blipFill rotWithShape="1">
          <a:blip r:embed="rId2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F3AF91-8572-EC6E-36E7-B9DF44D270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737"/>
          <a:stretch/>
        </p:blipFill>
        <p:spPr>
          <a:xfrm>
            <a:off x="726831" y="2073896"/>
            <a:ext cx="4282220" cy="4162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43A0F1-E38C-8752-B465-8634BBE5A984}"/>
              </a:ext>
            </a:extLst>
          </p:cNvPr>
          <p:cNvSpPr txBox="1"/>
          <p:nvPr/>
        </p:nvSpPr>
        <p:spPr>
          <a:xfrm>
            <a:off x="5128742" y="2161273"/>
            <a:ext cx="68316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Gill Sans MT" panose="020B0502020104020203" pitchFamily="34" charset="0"/>
              </a:rPr>
              <a:t>COP – Center of Projection (Optical center at the origin)</a:t>
            </a:r>
          </a:p>
          <a:p>
            <a:r>
              <a:rPr lang="en-US" sz="2200" dirty="0">
                <a:latin typeface="Gill Sans MT" panose="020B0502020104020203" pitchFamily="34" charset="0"/>
              </a:rPr>
              <a:t>Image Plane – Projection Plane</a:t>
            </a:r>
          </a:p>
          <a:p>
            <a:endParaRPr lang="en-US" sz="2200" dirty="0">
              <a:latin typeface="Gill Sans MT" panose="020B0502020104020203" pitchFamily="34" charset="0"/>
            </a:endParaRPr>
          </a:p>
          <a:p>
            <a:r>
              <a:rPr lang="en-US" sz="2200" dirty="0">
                <a:latin typeface="Gill Sans MT" panose="020B0502020104020203" pitchFamily="34" charset="0"/>
              </a:rPr>
              <a:t>Camera looks down the negative z-axis</a:t>
            </a:r>
            <a:endParaRPr lang="en-IN" sz="2200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D63106-08A7-3CE8-F5D7-879C647B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403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815" y="1118767"/>
            <a:ext cx="10515600" cy="5459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Pinhole Camera Model</a:t>
            </a:r>
            <a:endParaRPr lang="en-US" dirty="0"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77815" y="1959044"/>
                <a:ext cx="10128739" cy="3996279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Let P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 be a point on some 3D object visible to the pinhole camera. </a:t>
                </a:r>
              </a:p>
              <a:p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P will be mapped or projected onto the image plane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, resulting in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</a:t>
                </a:r>
              </a:p>
              <a:p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Similarly, the pinhole itself can be projected onto the image plane, giving a new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.  </a:t>
                </a:r>
              </a:p>
              <a:p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Here we can define coordinate system [</a:t>
                </a:r>
                <a:r>
                  <a:rPr lang="en-US" sz="2200" dirty="0" err="1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i</a:t>
                </a:r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j k] centered at the pinhole </a:t>
                </a:r>
                <a:r>
                  <a:rPr lang="en-US" sz="2200" b="1" i="1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O</a:t>
                </a:r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such that the axis </a:t>
                </a:r>
                <a:r>
                  <a:rPr lang="en-US" sz="2200" b="1" i="1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k</a:t>
                </a:r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is perpendicular to the image plane and points toward it.</a:t>
                </a:r>
              </a:p>
              <a:p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This coordinate system is often known as the camera reference system or camera coordinate system.</a:t>
                </a:r>
              </a:p>
              <a:p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The line 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and </a:t>
                </a:r>
                <a:r>
                  <a:rPr lang="en-US" sz="2200" i="1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O</a:t>
                </a:r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is called the optical axis of the camera system.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7815" y="1959044"/>
                <a:ext cx="10128739" cy="3996279"/>
              </a:xfrm>
              <a:blipFill>
                <a:blip r:embed="rId2"/>
                <a:stretch>
                  <a:fillRect l="-783" t="-1677" r="-1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admin\Desktop\download.png"/>
          <p:cNvPicPr/>
          <p:nvPr/>
        </p:nvPicPr>
        <p:blipFill rotWithShape="1">
          <a:blip r:embed="rId3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5E844-C4FD-6D82-05E9-4672D81E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709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980" y="1124496"/>
            <a:ext cx="10515600" cy="5459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Pinhole Cameras</a:t>
            </a:r>
            <a:endParaRPr lang="en-US" dirty="0"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55505" y="1970502"/>
                <a:ext cx="9922010" cy="417239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To understand how the 3D world imprints itself upon the image taken by a pinhole camera, the relationship between 3D point P and image plane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is derived.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(1) Triangle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is similar to the triangle formed by P, </a:t>
                </a:r>
                <a:r>
                  <a:rPr lang="en-US" sz="2400" i="1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O</a:t>
                </a:r>
                <a:r>
                  <a:rPr lang="en-US" sz="24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and (0, 0, z).  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Using the law of similar triangles, we get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 [ assuming that the aperture is a single point]</a:t>
                </a:r>
              </a:p>
              <a:p>
                <a:r>
                  <a:rPr lang="en-US" sz="2400" i="1" dirty="0">
                    <a:solidFill>
                      <a:srgbClr val="002060"/>
                    </a:solidFill>
                    <a:latin typeface="Gill Sans MT" panose="020B0502020104020203" pitchFamily="34" charset="0"/>
                  </a:rPr>
                  <a:t>If the aperture size increases, the number of light rays passing through the barrier increases causing the </a:t>
                </a:r>
                <a:r>
                  <a:rPr lang="en-US" sz="2400" i="1" u="sng" dirty="0">
                    <a:solidFill>
                      <a:srgbClr val="002060"/>
                    </a:solidFill>
                    <a:latin typeface="Gill Sans MT" panose="020B0502020104020203" pitchFamily="34" charset="0"/>
                  </a:rPr>
                  <a:t>image to blur.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5505" y="1970502"/>
                <a:ext cx="9922010" cy="4172390"/>
              </a:xfrm>
              <a:blipFill>
                <a:blip r:embed="rId2"/>
                <a:stretch>
                  <a:fillRect l="-983" t="-20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admin\Desktop\download.png"/>
          <p:cNvPicPr/>
          <p:nvPr/>
        </p:nvPicPr>
        <p:blipFill rotWithShape="1">
          <a:blip r:embed="rId3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1F4B3-5DD9-3115-310C-514DEDC7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600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54" y="1138366"/>
            <a:ext cx="10515600" cy="5459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Cameras</a:t>
            </a:r>
            <a:endParaRPr lang="en-US" dirty="0"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9871" y="1842143"/>
                <a:ext cx="11121483" cy="4453149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The camera lenses focus all light rays traveling parallel to the optical axis to one point known as the focal point</a:t>
                </a:r>
              </a:p>
              <a:p>
                <a:pPr algn="just"/>
                <a:r>
                  <a:rPr lang="en-US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The distance between the focal point and the center of the lens is commonly referred to as the focal length “f”.</a:t>
                </a:r>
              </a:p>
              <a:p>
                <a:pPr algn="just"/>
                <a:r>
                  <a:rPr lang="en-US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 Furthermore, light rays passing through the center of the lens are not deviated. </a:t>
                </a:r>
              </a:p>
              <a:p>
                <a:pPr algn="just"/>
                <a:r>
                  <a:rPr lang="en-US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A similar construction to the pinhole model that relates a point P in 3D space with its corresponding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 in the image plane can be formulated.</a:t>
                </a:r>
              </a:p>
              <a:p>
                <a:pPr marL="0" indent="0" algn="just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 </a:t>
                </a:r>
              </a:p>
              <a:p>
                <a:pPr algn="just"/>
                <a:r>
                  <a:rPr lang="en-US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In pinhole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= </a:t>
                </a:r>
                <a:r>
                  <a:rPr lang="en-US" i="1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f whereas in lens based model</a:t>
                </a:r>
              </a:p>
              <a:p>
                <a:pPr marL="0" indent="0" algn="just">
                  <a:buNone/>
                </a:pPr>
                <a:r>
                  <a:rPr lang="en-US" i="1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= f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i="1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871" y="1842143"/>
                <a:ext cx="11121483" cy="4453149"/>
              </a:xfrm>
              <a:blipFill>
                <a:blip r:embed="rId2"/>
                <a:stretch>
                  <a:fillRect l="-603" t="-1368" r="-13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admin\Desktop\download.png"/>
          <p:cNvPicPr/>
          <p:nvPr/>
        </p:nvPicPr>
        <p:blipFill rotWithShape="1">
          <a:blip r:embed="rId3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575" y="3533122"/>
            <a:ext cx="6662425" cy="260430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EEEE1-6AB2-971D-6147-B370FA0A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158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246" y="1132845"/>
            <a:ext cx="10515600" cy="5459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Cameras</a:t>
            </a:r>
            <a:endParaRPr lang="en-US" dirty="0"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0246" y="1800351"/>
                <a:ext cx="10643469" cy="3926018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200" i="1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A </a:t>
                </a:r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point P in 3D space can be mapped (or projected) into a 2D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in the image plane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. </a:t>
                </a:r>
              </a:p>
              <a:p>
                <a:pPr algn="just"/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This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mapping is referred to as </a:t>
                </a:r>
                <a:r>
                  <a:rPr lang="en-US" sz="2200" b="1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projective transformation. </a:t>
                </a:r>
              </a:p>
              <a:p>
                <a:pPr algn="just"/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This projection of 3D points into the image plane does not directly correspond to what we see in actual digital images for several reasons. </a:t>
                </a:r>
              </a:p>
              <a:p>
                <a:pPr algn="just"/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Digital images are, in general, in a different reference system than those in the image plane. </a:t>
                </a:r>
              </a:p>
              <a:p>
                <a:pPr algn="just"/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Digital images are divided into discrete pixels, whereas points in the image plane are continuous. </a:t>
                </a:r>
              </a:p>
              <a:p>
                <a:pPr algn="just"/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The physical sensors can introduce non-linearity such as distortion to the mapping. </a:t>
                </a:r>
              </a:p>
              <a:p>
                <a:pPr algn="just"/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To account for these differences, a number of additional transformations that allow us to map any point from the 3D world to pixel coordinates is performed.</a:t>
                </a:r>
                <a:endParaRPr lang="en-US" sz="2200" i="1" dirty="0">
                  <a:solidFill>
                    <a:schemeClr val="tx1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0246" y="1800351"/>
                <a:ext cx="10643469" cy="3926018"/>
              </a:xfrm>
              <a:blipFill>
                <a:blip r:embed="rId2"/>
                <a:stretch>
                  <a:fillRect l="-745" t="-1708" r="-1604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admin\Desktop\download.png"/>
          <p:cNvPicPr/>
          <p:nvPr/>
        </p:nvPicPr>
        <p:blipFill rotWithShape="1">
          <a:blip r:embed="rId3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35D45-38B5-3CB1-CA59-A1563F48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186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9183"/>
            <a:ext cx="10515600" cy="5459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Camera Matrix Model</a:t>
            </a:r>
            <a:endParaRPr lang="en-US" dirty="0"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7877" y="1329707"/>
                <a:ext cx="10879015" cy="5453484"/>
              </a:xfrm>
            </p:spPr>
            <p:txBody>
              <a:bodyPr>
                <a:noAutofit/>
              </a:bodyPr>
              <a:lstStyle/>
              <a:p>
                <a:pPr algn="just"/>
                <a:endParaRPr lang="en-US" sz="3200" dirty="0">
                  <a:solidFill>
                    <a:schemeClr val="tx1"/>
                  </a:solidFill>
                  <a:latin typeface="Gill Sans MT" panose="020B0502020104020203" pitchFamily="34" charset="0"/>
                </a:endParaRPr>
              </a:p>
              <a:p>
                <a:pPr algn="just"/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The camera matrix model describes a set of important parameters that affect how a world point P is mapped to image coordinates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.</a:t>
                </a:r>
                <a:endParaRPr lang="en-US" sz="2200" i="1" dirty="0">
                  <a:solidFill>
                    <a:schemeClr val="tx1"/>
                  </a:solidFill>
                  <a:latin typeface="Gill Sans MT" panose="020B0502020104020203" pitchFamily="34" charset="0"/>
                </a:endParaRPr>
              </a:p>
              <a:p>
                <a:pPr algn="just"/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Image plane coordinates have their origin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at the image center where the k axis intersects the image plane. </a:t>
                </a:r>
              </a:p>
              <a:p>
                <a:pPr algn="just"/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On the other hand, digital image coordinates typically have their  origin at the lower-left corner of the image. </a:t>
                </a:r>
              </a:p>
              <a:p>
                <a:pPr algn="just"/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Thus, 2D points in the image plane and 2D points in the image are offset by a translation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200" dirty="0">
                  <a:solidFill>
                    <a:schemeClr val="tx1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877" y="1329707"/>
                <a:ext cx="10879015" cy="5453484"/>
              </a:xfrm>
              <a:blipFill>
                <a:blip r:embed="rId2"/>
                <a:stretch>
                  <a:fillRect l="-728" r="-15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admin\Desktop\download.png"/>
          <p:cNvPicPr/>
          <p:nvPr/>
        </p:nvPicPr>
        <p:blipFill rotWithShape="1">
          <a:blip r:embed="rId3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C6B7E-437D-B150-CEBB-422DE5D1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95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40BA-2D1E-E737-0289-747181F1D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Session -3</a:t>
            </a:r>
            <a:endParaRPr lang="en-IN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C5D29-8AAF-EED4-661B-FEFD609B6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200" i="1" dirty="0">
                <a:effectLst/>
                <a:latin typeface="Gill Sans MT" panose="020B0502020104020203" pitchFamily="34" charset="0"/>
              </a:rPr>
              <a:t>Image Models and Camera Models </a:t>
            </a:r>
            <a:endParaRPr lang="en-IN" sz="2800" i="1" dirty="0">
              <a:effectLst/>
              <a:latin typeface="Gill Sans MT" panose="020B0502020104020203" pitchFamily="34" charset="0"/>
              <a:ea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DB6E6-C2C3-0CCD-2257-47E07546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2</a:t>
            </a:fld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17A2C3-7959-94CA-819C-B82413C83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085" y="2328051"/>
            <a:ext cx="5796847" cy="38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F8301-CD83-7A9C-8D11-97E04EAA3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76" y="3242028"/>
            <a:ext cx="4936614" cy="273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3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1157721"/>
            <a:ext cx="10515600" cy="5459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Camera Matrix Model</a:t>
            </a:r>
            <a:endParaRPr lang="en-US" dirty="0"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6501" y="1715354"/>
                <a:ext cx="10432454" cy="4568215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3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To accommodate this change of coordinate systems, the mapping now becomes</a:t>
                </a:r>
              </a:p>
              <a:p>
                <a:pPr marL="0" indent="0" algn="just">
                  <a:buNone/>
                </a:pPr>
                <a:r>
                  <a:rPr lang="en-US" sz="2300" i="1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3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sz="2300" i="1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f>
                                <m:fPr>
                                  <m:ctrlP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f>
                                <m:fPr>
                                  <m:ctrlP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300" i="1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          (1)                                         </a:t>
                </a:r>
              </a:p>
              <a:p>
                <a:pPr algn="just"/>
                <a:r>
                  <a:rPr lang="en-US" sz="23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Points in digital images (pixels) and in image plane it is represented in physical measurements (e.g. in centimeters). To accommodate this change of units, two new parameters  </a:t>
                </a:r>
                <a:r>
                  <a:rPr lang="en-US" sz="2300" i="1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k</a:t>
                </a:r>
                <a:r>
                  <a:rPr lang="en-US" sz="23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and </a:t>
                </a:r>
                <a:r>
                  <a:rPr lang="en-US" sz="2300" i="1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l</a:t>
                </a:r>
                <a:r>
                  <a:rPr lang="en-US" sz="23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are introduced</a:t>
                </a:r>
              </a:p>
              <a:p>
                <a:pPr algn="just"/>
                <a:r>
                  <a:rPr lang="en-US" sz="2300" dirty="0">
                    <a:solidFill>
                      <a:srgbClr val="002060"/>
                    </a:solidFill>
                    <a:latin typeface="Gill Sans MT" panose="020B0502020104020203" pitchFamily="34" charset="0"/>
                  </a:rPr>
                  <a:t>If </a:t>
                </a:r>
                <a:r>
                  <a:rPr lang="en-US" sz="2300" i="1" dirty="0">
                    <a:solidFill>
                      <a:srgbClr val="002060"/>
                    </a:solidFill>
                    <a:latin typeface="Gill Sans MT" panose="020B0502020104020203" pitchFamily="34" charset="0"/>
                  </a:rPr>
                  <a:t>k</a:t>
                </a:r>
                <a:r>
                  <a:rPr lang="en-US" sz="2300" dirty="0">
                    <a:solidFill>
                      <a:srgbClr val="002060"/>
                    </a:solidFill>
                    <a:latin typeface="Gill Sans MT" panose="020B0502020104020203" pitchFamily="34" charset="0"/>
                  </a:rPr>
                  <a:t> = </a:t>
                </a:r>
                <a:r>
                  <a:rPr lang="en-US" sz="2300" i="1" dirty="0">
                    <a:solidFill>
                      <a:srgbClr val="002060"/>
                    </a:solidFill>
                    <a:latin typeface="Gill Sans MT" panose="020B0502020104020203" pitchFamily="34" charset="0"/>
                  </a:rPr>
                  <a:t>l</a:t>
                </a:r>
                <a:r>
                  <a:rPr lang="en-US" sz="2300" dirty="0">
                    <a:solidFill>
                      <a:srgbClr val="002060"/>
                    </a:solidFill>
                    <a:latin typeface="Gill Sans MT" panose="020B0502020104020203" pitchFamily="34" charset="0"/>
                  </a:rPr>
                  <a:t>, then it is said that the camera has square pixels</a:t>
                </a:r>
                <a:r>
                  <a:rPr lang="en-US" sz="23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.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i="1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rPr>
                      <m:t>Equation</m:t>
                    </m:r>
                    <m:r>
                      <m:rPr>
                        <m:nor/>
                      </m:rPr>
                      <a:rPr lang="en-US" sz="2200" i="1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rPr>
                      <m:t> (1) 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rPr>
                      <m:t>now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rPr>
                      <m:t>becomes</m:t>
                    </m:r>
                  </m:oMath>
                </a14:m>
                <a:endParaRPr lang="en-US" sz="2200" dirty="0">
                  <a:solidFill>
                    <a:schemeClr val="tx1"/>
                  </a:solidFill>
                  <a:latin typeface="Gill Sans MT" panose="020B0502020104020203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i="1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f>
                                <m:f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𝑓𝑙</m:t>
                              </m:r>
                              <m:f>
                                <m:f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i="1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i="1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               (2)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6501" y="1715354"/>
                <a:ext cx="10432454" cy="4568215"/>
              </a:xfrm>
              <a:blipFill>
                <a:blip r:embed="rId2"/>
                <a:stretch>
                  <a:fillRect l="-877" t="-1867" r="-1695" b="-1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admin\Desktop\download.png"/>
          <p:cNvPicPr/>
          <p:nvPr/>
        </p:nvPicPr>
        <p:blipFill rotWithShape="1">
          <a:blip r:embed="rId3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906C1-9B21-E774-B5C7-FC11BCF6BD5E}"/>
              </a:ext>
            </a:extLst>
          </p:cNvPr>
          <p:cNvSpPr txBox="1"/>
          <p:nvPr/>
        </p:nvSpPr>
        <p:spPr>
          <a:xfrm>
            <a:off x="7095391" y="5139789"/>
            <a:ext cx="50966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This projection is not linear and hence. cannot be represented as a product of a matrix and the input vector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3DD4E-41E5-F697-9287-E836FBD7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604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231" y="1032091"/>
            <a:ext cx="10515600" cy="5459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Homogeneous Coordinates</a:t>
            </a:r>
            <a:endParaRPr lang="en-US" dirty="0"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6498" y="1789476"/>
                <a:ext cx="10760701" cy="5726364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200" dirty="0">
                    <a:solidFill>
                      <a:srgbClr val="002060"/>
                    </a:solidFill>
                    <a:latin typeface="Gill Sans MT" panose="020B0502020104020203" pitchFamily="34" charset="0"/>
                  </a:rPr>
                  <a:t>To solve this problem, homogeneous coordinates are used.</a:t>
                </a:r>
              </a:p>
              <a:p>
                <a:pPr algn="just"/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New coordinate system is introduced such that any point </a:t>
                </a:r>
              </a:p>
              <a:p>
                <a:pPr marL="0" indent="0" algn="just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) becomes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, 1)</a:t>
                </a:r>
              </a:p>
              <a:p>
                <a:pPr algn="just"/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Similarly P = (x, y, z) becomes (x, y, z, 1)</a:t>
                </a:r>
              </a:p>
              <a:p>
                <a:pPr algn="just"/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This augmented space is referred to as the </a:t>
                </a:r>
                <a:r>
                  <a:rPr lang="en-US" sz="2200" b="1" i="1" dirty="0">
                    <a:solidFill>
                      <a:srgbClr val="002060"/>
                    </a:solidFill>
                    <a:latin typeface="Gill Sans MT" panose="020B0502020104020203" pitchFamily="34" charset="0"/>
                  </a:rPr>
                  <a:t>homogeneous coordinate </a:t>
                </a:r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system. </a:t>
                </a:r>
              </a:p>
              <a:p>
                <a:pPr algn="just"/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The </a:t>
                </a:r>
                <a:r>
                  <a:rPr lang="en-US" sz="2200" dirty="0">
                    <a:solidFill>
                      <a:srgbClr val="002060"/>
                    </a:solidFill>
                    <a:latin typeface="Gill Sans MT" panose="020B0502020104020203" pitchFamily="34" charset="0"/>
                  </a:rPr>
                  <a:t>relationship between a point in 3D space and its image coordinates </a:t>
                </a:r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can be represented by a matrix vector relationship as follows</a:t>
                </a:r>
              </a:p>
              <a:p>
                <a:pPr marL="0" indent="0" algn="just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b="1" i="1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P</a:t>
                </a:r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= </a:t>
                </a:r>
                <a:r>
                  <a:rPr lang="en-US" sz="2200" b="1" i="1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MP                                  </a:t>
                </a:r>
                <a:r>
                  <a:rPr lang="en-US" sz="2200" i="1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(3)</a:t>
                </a:r>
              </a:p>
              <a:p>
                <a:pPr marL="0" indent="0" algn="just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    </a:t>
                </a:r>
              </a:p>
              <a:p>
                <a:pPr algn="just"/>
                <a:endParaRPr lang="en-US" sz="22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6498" y="1789476"/>
                <a:ext cx="10760701" cy="5726364"/>
              </a:xfrm>
              <a:blipFill>
                <a:blip r:embed="rId2"/>
                <a:stretch>
                  <a:fillRect l="-737" t="-1278" r="-15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admin\Desktop\download.png"/>
          <p:cNvPicPr/>
          <p:nvPr/>
        </p:nvPicPr>
        <p:blipFill rotWithShape="1">
          <a:blip r:embed="rId3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39A80-DA6F-4893-5FB1-F7BA7FB0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700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585" y="1199429"/>
            <a:ext cx="10515600" cy="5459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Homogeneous Coordinates</a:t>
            </a:r>
            <a:endParaRPr lang="en-US" dirty="0"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09269" y="1387108"/>
                <a:ext cx="11922457" cy="5726364"/>
              </a:xfrm>
            </p:spPr>
            <p:txBody>
              <a:bodyPr>
                <a:noAutofit/>
              </a:bodyPr>
              <a:lstStyle/>
              <a:p>
                <a:pPr algn="just"/>
                <a:endParaRPr lang="en-US" sz="2200" dirty="0">
                  <a:solidFill>
                    <a:srgbClr val="002060"/>
                  </a:solidFill>
                  <a:latin typeface="Gill Sans MT" panose="020B0502020104020203" pitchFamily="34" charset="0"/>
                </a:endParaRPr>
              </a:p>
              <a:p>
                <a:pPr algn="just"/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This transformation can be decomposed further into</a:t>
                </a:r>
              </a:p>
              <a:p>
                <a:pPr marL="0" indent="0" algn="just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= MP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P                                     (4)</a:t>
                </a:r>
              </a:p>
              <a:p>
                <a:pPr marL="0" indent="0" algn="just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           </a:t>
                </a:r>
              </a:p>
              <a:p>
                <a:pPr marL="0" indent="0" algn="just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             = K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P                                                             (5)</a:t>
                </a:r>
              </a:p>
              <a:p>
                <a:pPr marL="0" indent="0" algn="just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This matrix K is known as the camera matrix</a:t>
                </a:r>
              </a:p>
              <a:p>
                <a:pPr marL="0" indent="0" algn="just">
                  <a:buNone/>
                </a:pPr>
                <a:r>
                  <a:rPr lang="en-US" sz="2200" dirty="0">
                    <a:solidFill>
                      <a:srgbClr val="002060"/>
                    </a:solidFill>
                    <a:latin typeface="Gill Sans MT" panose="020B0502020104020203" pitchFamily="34" charset="0"/>
                  </a:rPr>
                  <a:t> </a:t>
                </a:r>
                <a:endParaRPr lang="en-US" sz="2200" i="1" dirty="0">
                  <a:solidFill>
                    <a:srgbClr val="002060"/>
                  </a:solidFill>
                  <a:latin typeface="Gill Sans MT" panose="020B0502020104020203" pitchFamily="34" charset="0"/>
                </a:endParaRPr>
              </a:p>
              <a:p>
                <a:pPr marL="0" indent="0" algn="just">
                  <a:buNone/>
                </a:pPr>
                <a:r>
                  <a:rPr lang="en-US" sz="2200" dirty="0">
                    <a:solidFill>
                      <a:srgbClr val="002060"/>
                    </a:solidFill>
                    <a:latin typeface="Gill Sans MT" panose="020B0502020104020203" pitchFamily="34" charset="0"/>
                  </a:rPr>
                  <a:t>    </a:t>
                </a:r>
              </a:p>
              <a:p>
                <a:pPr algn="just"/>
                <a:endParaRPr lang="en-US" sz="2200" dirty="0">
                  <a:solidFill>
                    <a:srgbClr val="002060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9269" y="1387108"/>
                <a:ext cx="11922457" cy="5726364"/>
              </a:xfrm>
              <a:blipFill>
                <a:blip r:embed="rId2"/>
                <a:stretch>
                  <a:fillRect l="-10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admin\Desktop\download.png"/>
          <p:cNvPicPr/>
          <p:nvPr/>
        </p:nvPicPr>
        <p:blipFill rotWithShape="1">
          <a:blip r:embed="rId3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ED0FC-CBF3-3FFC-6990-AE26FC3A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003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031" y="1067260"/>
            <a:ext cx="10515600" cy="5459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The complete camera matrix model</a:t>
            </a:r>
            <a:endParaRPr lang="en-US" dirty="0"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62378" y="1856031"/>
                <a:ext cx="10515600" cy="6033600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k and </a:t>
                </a:r>
                <a:r>
                  <a:rPr lang="en-US" sz="2200" i="1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l </a:t>
                </a:r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describes the camera’s characteristics and its model.</a:t>
                </a:r>
              </a:p>
              <a:p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skewness and distortion are not considered in the above case. </a:t>
                </a:r>
              </a:p>
              <a:p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An image is said to be skewed when the camera coordinate system is skewed, meaning that the angle between the two axes is slightly larger or smaller than 90 degrees. </a:t>
                </a:r>
              </a:p>
              <a:p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Most cameras have zero-skew, but some degree of skewness may occur because of sensor manufacturing errors. </a:t>
                </a:r>
              </a:p>
              <a:p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The new camera matrix accounting for skewness is as given below.</a:t>
                </a:r>
              </a:p>
              <a:p>
                <a:pPr marL="0" indent="0" algn="just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               K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𝑐𝑜𝑡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                                (5)</a:t>
                </a:r>
              </a:p>
              <a:p>
                <a:pPr marL="0" indent="0" algn="just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           </a:t>
                </a:r>
              </a:p>
              <a:p>
                <a:pPr marL="0" indent="0" algn="just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</a:t>
                </a:r>
                <a:endParaRPr lang="en-US" sz="2200" i="1" dirty="0">
                  <a:solidFill>
                    <a:schemeClr val="tx1"/>
                  </a:solidFill>
                  <a:latin typeface="Gill Sans MT" panose="020B0502020104020203" pitchFamily="34" charset="0"/>
                </a:endParaRPr>
              </a:p>
              <a:p>
                <a:pPr marL="0" indent="0" algn="just">
                  <a:buNone/>
                </a:pPr>
                <a:r>
                  <a:rPr lang="en-US" sz="22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   </a:t>
                </a:r>
              </a:p>
              <a:p>
                <a:pPr algn="just"/>
                <a:endParaRPr lang="en-US" sz="2200" dirty="0">
                  <a:solidFill>
                    <a:schemeClr val="tx1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2378" y="1856031"/>
                <a:ext cx="10515600" cy="6033600"/>
              </a:xfrm>
              <a:blipFill>
                <a:blip r:embed="rId2"/>
                <a:stretch>
                  <a:fillRect l="-754" t="-1111" r="-1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admin\Desktop\download.png"/>
          <p:cNvPicPr/>
          <p:nvPr/>
        </p:nvPicPr>
        <p:blipFill rotWithShape="1">
          <a:blip r:embed="rId3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5D5E0-AF58-0D69-F1B6-CF411259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03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138" y="1036060"/>
            <a:ext cx="10515600" cy="5459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Camera Models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73" y="1793631"/>
            <a:ext cx="11305335" cy="5835467"/>
          </a:xfrm>
        </p:spPr>
        <p:txBody>
          <a:bodyPr>
            <a:noAutofit/>
          </a:bodyPr>
          <a:lstStyle/>
          <a:p>
            <a:pPr marL="363538" indent="-363538" algn="just">
              <a:buClrTx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Gill Sans MT" panose="020B0502020104020203" pitchFamily="34" charset="0"/>
              </a:rPr>
              <a:t>Camera - one of the most essential tool in computer vision</a:t>
            </a:r>
          </a:p>
          <a:p>
            <a:pPr marL="363538" indent="-363538" algn="just">
              <a:buClrTx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Gill Sans MT" panose="020B0502020104020203" pitchFamily="34" charset="0"/>
              </a:rPr>
              <a:t>Cameras rely on the property of light to cause hole/electron pairs in a conducting material. </a:t>
            </a:r>
          </a:p>
          <a:p>
            <a:pPr marL="363538" indent="-363538" algn="just">
              <a:buClrTx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Gill Sans MT" panose="020B0502020104020203" pitchFamily="34" charset="0"/>
              </a:rPr>
              <a:t>When a potential is applied, this charge can be sensed as current. </a:t>
            </a:r>
          </a:p>
          <a:p>
            <a:pPr marL="363538" indent="-363538" algn="just">
              <a:buClrTx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(By Ohm’s law, the voltage across a resistance is proportional to the current through it, so the current can be turned into a voltage by passing it through a resistor.)</a:t>
            </a:r>
          </a:p>
          <a:p>
            <a:pPr marL="363538" indent="-363538" algn="just">
              <a:buClrTx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Gill Sans MT" panose="020B0502020104020203" pitchFamily="34" charset="0"/>
              </a:rPr>
              <a:t>The  number of hole/electron pairs is proportional to the amount of incident light.</a:t>
            </a:r>
          </a:p>
          <a:p>
            <a:pPr marL="363538" indent="-363538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Gill Sans MT" panose="020B0502020104020203" pitchFamily="34" charset="0"/>
              </a:rPr>
              <a:t>Accordingly, greater charge and hence greater voltage and current is caused by an increase in brightness. </a:t>
            </a:r>
          </a:p>
          <a:p>
            <a:pPr marL="363538" indent="-363538" algn="just">
              <a:buClrTx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Gill Sans MT" panose="020B0502020104020203" pitchFamily="34" charset="0"/>
              </a:rPr>
              <a:t>Cameras can provide as output, a voltage which is proportional to the brightness of the points imaged by the camera.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Gill Sans MT" panose="020B0502020104020203" pitchFamily="34" charset="0"/>
              </a:rPr>
              <a:t>  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Picture 3" descr="C:\Users\admin\Desktop\download.png"/>
          <p:cNvPicPr/>
          <p:nvPr/>
        </p:nvPicPr>
        <p:blipFill rotWithShape="1">
          <a:blip r:embed="rId2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D679D-1E59-97C7-12A2-1E1A18BE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23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692" y="1176193"/>
            <a:ext cx="10515600" cy="5459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Image 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4" name="Picture 3" descr="C:\Users\admin\Desktop\download.png"/>
          <p:cNvPicPr/>
          <p:nvPr/>
        </p:nvPicPr>
        <p:blipFill rotWithShape="1">
          <a:blip r:embed="rId2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AD6E02-01B3-71D1-DC83-476E9682B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21" y="2021166"/>
            <a:ext cx="4962453" cy="2214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AC2F9D-CE4E-4F9E-FFA8-A87998FE5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543" y="2250169"/>
            <a:ext cx="5476749" cy="23576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00E9D8-DA71-900B-F75F-8E8EFA7F9090}"/>
              </a:ext>
            </a:extLst>
          </p:cNvPr>
          <p:cNvSpPr txBox="1"/>
          <p:nvPr/>
        </p:nvSpPr>
        <p:spPr>
          <a:xfrm>
            <a:off x="1277814" y="2021166"/>
            <a:ext cx="2311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0"/>
              </a:rPr>
              <a:t>Image Formation</a:t>
            </a:r>
            <a:endParaRPr lang="en-IN" sz="2400" dirty="0">
              <a:latin typeface="Gill Sans MT" panose="020B05020201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532B3A-9C0A-5489-4153-F621BED7C54C}"/>
              </a:ext>
            </a:extLst>
          </p:cNvPr>
          <p:cNvSpPr txBox="1"/>
          <p:nvPr/>
        </p:nvSpPr>
        <p:spPr>
          <a:xfrm>
            <a:off x="7889630" y="1789925"/>
            <a:ext cx="2329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0"/>
              </a:rPr>
              <a:t>Pin Hole Camera</a:t>
            </a:r>
            <a:endParaRPr lang="en-IN" sz="2400" dirty="0">
              <a:latin typeface="Gill Sans MT" panose="020B05020201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BDF3B5-8412-D583-E6C0-4E9427B91F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2069" y="4256062"/>
            <a:ext cx="5971810" cy="22201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F19C1B-4CB0-2A69-2E65-B2233B1DB261}"/>
              </a:ext>
            </a:extLst>
          </p:cNvPr>
          <p:cNvSpPr txBox="1"/>
          <p:nvPr/>
        </p:nvSpPr>
        <p:spPr>
          <a:xfrm>
            <a:off x="8674090" y="4989088"/>
            <a:ext cx="3213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0"/>
              </a:rPr>
              <a:t>Adding a Lens – Concept of Focus</a:t>
            </a:r>
            <a:endParaRPr lang="en-IN" sz="2400" dirty="0">
              <a:latin typeface="Gill Sans MT" panose="020B0502020104020203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C1F566-9DFC-AE66-CDB9-D4A7375D53FE}"/>
              </a:ext>
            </a:extLst>
          </p:cNvPr>
          <p:cNvCxnSpPr/>
          <p:nvPr/>
        </p:nvCxnSpPr>
        <p:spPr>
          <a:xfrm flipH="1">
            <a:off x="7889630" y="5366154"/>
            <a:ext cx="6682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AACD623-DFB5-6FBA-20EA-A2CE7C73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13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692" y="1176193"/>
            <a:ext cx="10515600" cy="5459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Thin Lens 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4" name="Picture 3" descr="C:\Users\admin\Desktop\download.png"/>
          <p:cNvPicPr/>
          <p:nvPr/>
        </p:nvPicPr>
        <p:blipFill rotWithShape="1">
          <a:blip r:embed="rId2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79F1BF-1078-5D6D-F2EA-940A2F0AE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" y="1858239"/>
            <a:ext cx="5214784" cy="31415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EEC863-AB9F-0E86-9B2B-D3BC81566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907" y="1858239"/>
            <a:ext cx="6231199" cy="412347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0AC4A7-443F-DE94-8C96-753B1555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79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585" y="1199429"/>
            <a:ext cx="10515600" cy="5459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Details 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269" y="1387108"/>
            <a:ext cx="11922457" cy="5726364"/>
          </a:xfrm>
        </p:spPr>
        <p:txBody>
          <a:bodyPr>
            <a:noAutofit/>
          </a:bodyPr>
          <a:lstStyle/>
          <a:p>
            <a:pPr algn="just"/>
            <a:endParaRPr lang="en-US" sz="22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rgbClr val="002060"/>
                </a:solidFill>
                <a:latin typeface="Gill Sans MT" panose="020B0502020104020203" pitchFamily="34" charset="0"/>
              </a:rPr>
              <a:t> </a:t>
            </a:r>
            <a:endParaRPr lang="en-US" sz="2200" i="1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rgbClr val="002060"/>
                </a:solidFill>
                <a:latin typeface="Gill Sans MT" panose="020B0502020104020203" pitchFamily="34" charset="0"/>
              </a:rPr>
              <a:t>    </a:t>
            </a:r>
          </a:p>
          <a:p>
            <a:pPr algn="just"/>
            <a:endParaRPr lang="en-US" sz="22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Picture 3" descr="C:\Users\admin\Desktop\download.png"/>
          <p:cNvPicPr/>
          <p:nvPr/>
        </p:nvPicPr>
        <p:blipFill rotWithShape="1">
          <a:blip r:embed="rId2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3826F5-2985-A2F2-CCEC-AE90820F2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553" y="2218178"/>
            <a:ext cx="6486525" cy="3790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3B4348-692E-8499-C4D9-53BB7B439CAC}"/>
              </a:ext>
            </a:extLst>
          </p:cNvPr>
          <p:cNvSpPr txBox="1"/>
          <p:nvPr/>
        </p:nvSpPr>
        <p:spPr>
          <a:xfrm>
            <a:off x="1289538" y="1945956"/>
            <a:ext cx="40561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Gill Sans MT" panose="020B0502020104020203" pitchFamily="34" charset="0"/>
              </a:rPr>
              <a:t>Distant objects appear small</a:t>
            </a:r>
            <a:endParaRPr lang="en-IN" sz="2200" dirty="0">
              <a:latin typeface="Gill Sans MT" panose="020B0502020104020203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5F41C25-AE8A-3DF2-D241-8EF6D094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380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038194"/>
            <a:ext cx="10515600" cy="5459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Pinhole Camera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06" y="1534894"/>
            <a:ext cx="11082594" cy="2338934"/>
          </a:xfrm>
        </p:spPr>
        <p:txBody>
          <a:bodyPr>
            <a:normAutofit fontScale="47500" lnSpcReduction="20000"/>
          </a:bodyPr>
          <a:lstStyle/>
          <a:p>
            <a:pPr algn="just"/>
            <a:endParaRPr lang="en-US" sz="4000" dirty="0">
              <a:latin typeface="Arial Narrow" panose="020B0606020202030204" pitchFamily="34" charset="0"/>
            </a:endParaRPr>
          </a:p>
          <a:p>
            <a:pPr algn="just"/>
            <a:r>
              <a:rPr lang="en-US" sz="4300" dirty="0">
                <a:latin typeface="Arial Narrow" panose="020B0606020202030204" pitchFamily="34" charset="0"/>
              </a:rPr>
              <a:t>This camera system can be designed by placing a barrier with a small  aperture between the 3D object and a photographic lm or sensor.</a:t>
            </a:r>
          </a:p>
          <a:p>
            <a:pPr algn="just"/>
            <a:r>
              <a:rPr lang="en-US" sz="4300" dirty="0">
                <a:latin typeface="Arial Narrow" panose="020B0606020202030204" pitchFamily="34" charset="0"/>
              </a:rPr>
              <a:t>From Figure it can be observed that, each point on the 3D object emits multiple rays of light outwards.</a:t>
            </a:r>
          </a:p>
          <a:p>
            <a:pPr algn="just"/>
            <a:r>
              <a:rPr lang="en-US" sz="4300" dirty="0">
                <a:latin typeface="Arial Narrow" panose="020B0606020202030204" pitchFamily="34" charset="0"/>
              </a:rPr>
              <a:t>Without a barrier in place, every point on the lm will be influenced by light rays emitted from every point on the 3D object.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:\Users\admin\Desktop\download.png"/>
          <p:cNvPicPr/>
          <p:nvPr/>
        </p:nvPicPr>
        <p:blipFill rotWithShape="1">
          <a:blip r:embed="rId2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763" y="3201599"/>
            <a:ext cx="8799551" cy="29804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70248" y="5847247"/>
            <a:ext cx="625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Fig: A simple working camera model: the pinhole camera model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DD4C0-6B04-23A7-DC9E-3960A78B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72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52" y="1205176"/>
            <a:ext cx="10515600" cy="5459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Pinhole cameras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2352" y="1502600"/>
            <a:ext cx="10714847" cy="5939951"/>
          </a:xfrm>
        </p:spPr>
        <p:txBody>
          <a:bodyPr>
            <a:normAutofit/>
          </a:bodyPr>
          <a:lstStyle/>
          <a:p>
            <a:endParaRPr lang="en-US" sz="2400" dirty="0">
              <a:latin typeface="Gill Sans MT" panose="020B0502020104020203" pitchFamily="34" charset="0"/>
            </a:endParaRPr>
          </a:p>
          <a:p>
            <a:pPr algn="just"/>
            <a:r>
              <a:rPr lang="en-US" sz="2400" dirty="0">
                <a:latin typeface="Gill Sans MT" panose="020B0502020104020203" pitchFamily="34" charset="0"/>
              </a:rPr>
              <a:t>Due to the barrier, only one (or a few) of these rays of light passes through the aperture and hits the film. </a:t>
            </a:r>
          </a:p>
          <a:p>
            <a:pPr algn="just"/>
            <a:r>
              <a:rPr lang="en-US" sz="2400" dirty="0">
                <a:latin typeface="Gill Sans MT" panose="020B0502020104020203" pitchFamily="34" charset="0"/>
              </a:rPr>
              <a:t>Therefore, a one- to-one mapping is established between points on the 3D object and the lm. </a:t>
            </a:r>
          </a:p>
          <a:p>
            <a:pPr algn="just"/>
            <a:r>
              <a:rPr lang="en-US" sz="2400" dirty="0">
                <a:latin typeface="Gill Sans MT" panose="020B0502020104020203" pitchFamily="34" charset="0"/>
              </a:rPr>
              <a:t>The result is that the lm gets exposed by an “image" of the 3D object by means of this mapping. </a:t>
            </a:r>
          </a:p>
          <a:p>
            <a:pPr algn="just"/>
            <a:r>
              <a:rPr lang="en-US" sz="2400" dirty="0">
                <a:latin typeface="Gill Sans MT" panose="020B0502020104020203" pitchFamily="34" charset="0"/>
              </a:rPr>
              <a:t>This simple model is known as the </a:t>
            </a:r>
            <a:r>
              <a:rPr lang="en-US" sz="2400" dirty="0">
                <a:solidFill>
                  <a:srgbClr val="0070C0"/>
                </a:solidFill>
                <a:latin typeface="Gill Sans MT" panose="020B0502020104020203" pitchFamily="34" charset="0"/>
              </a:rPr>
              <a:t>pinhole camera model</a:t>
            </a:r>
            <a:r>
              <a:rPr lang="en-US" sz="2400" dirty="0">
                <a:latin typeface="Gill Sans MT" panose="020B0502020104020203" pitchFamily="34" charset="0"/>
              </a:rPr>
              <a:t>.  </a:t>
            </a:r>
          </a:p>
          <a:p>
            <a:pPr marL="0" indent="0" algn="just">
              <a:buNone/>
            </a:pPr>
            <a:r>
              <a:rPr lang="en-US" sz="2400" dirty="0">
                <a:latin typeface="Gill Sans MT" panose="020B0502020104020203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0"/>
            </a:endParaRPr>
          </a:p>
        </p:txBody>
      </p:sp>
      <p:pic>
        <p:nvPicPr>
          <p:cNvPr id="4" name="Picture 3" descr="C:\Users\admin\Desktop\download.png"/>
          <p:cNvPicPr/>
          <p:nvPr/>
        </p:nvPicPr>
        <p:blipFill rotWithShape="1">
          <a:blip r:embed="rId2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BABA7-B02A-690A-0256-0F4518C8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87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692" y="1176193"/>
            <a:ext cx="10515600" cy="5459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Pinhole cameras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2477" y="1815321"/>
            <a:ext cx="11139523" cy="1898940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Gill Sans MT" panose="020B0502020104020203" pitchFamily="34" charset="0"/>
              </a:rPr>
              <a:t>The film is commonly called the image or retinal plane.</a:t>
            </a:r>
          </a:p>
          <a:p>
            <a:r>
              <a:rPr lang="en-US" sz="2200" dirty="0">
                <a:solidFill>
                  <a:schemeClr val="tx1"/>
                </a:solidFill>
                <a:latin typeface="Gill Sans MT" panose="020B0502020104020203" pitchFamily="34" charset="0"/>
              </a:rPr>
              <a:t>The aperture is referred to as the pinhole O or center of the camera. </a:t>
            </a:r>
          </a:p>
          <a:p>
            <a:r>
              <a:rPr lang="en-US" sz="2200" dirty="0">
                <a:solidFill>
                  <a:schemeClr val="tx1"/>
                </a:solidFill>
                <a:latin typeface="Gill Sans MT" panose="020B0502020104020203" pitchFamily="34" charset="0"/>
              </a:rPr>
              <a:t>The distance between the image plane and the pinhole O is the focal length f.</a:t>
            </a:r>
          </a:p>
          <a:p>
            <a:r>
              <a:rPr lang="en-US" sz="2200" dirty="0">
                <a:solidFill>
                  <a:schemeClr val="tx1"/>
                </a:solidFill>
                <a:latin typeface="Gill Sans MT" panose="020B0502020104020203" pitchFamily="34" charset="0"/>
              </a:rPr>
              <a:t>Sometimes, the retinal plane is placed between O and the 3D object at a distance f from O. </a:t>
            </a:r>
          </a:p>
        </p:txBody>
      </p:sp>
      <p:pic>
        <p:nvPicPr>
          <p:cNvPr id="4" name="Picture 3" descr="C:\Users\admin\Desktop\download.png"/>
          <p:cNvPicPr/>
          <p:nvPr/>
        </p:nvPicPr>
        <p:blipFill rotWithShape="1">
          <a:blip r:embed="rId2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99" y="3858283"/>
            <a:ext cx="8867284" cy="25268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41342" y="5888979"/>
            <a:ext cx="625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Fig: A formal construction of the pinhole camera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5F5162-9F39-15B6-EE27-3A85FC1D5201}"/>
              </a:ext>
            </a:extLst>
          </p:cNvPr>
          <p:cNvSpPr txBox="1"/>
          <p:nvPr/>
        </p:nvSpPr>
        <p:spPr>
          <a:xfrm>
            <a:off x="9421092" y="4660047"/>
            <a:ext cx="27709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In this case, it is called the virtual image or virtual retinal plane.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5A5F0-97B0-1A05-B95E-5AFE6BED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4647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4049</TotalTime>
  <Words>1472</Words>
  <Application>Microsoft Office PowerPoint</Application>
  <PresentationFormat>Widescreen</PresentationFormat>
  <Paragraphs>152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 Narrow</vt:lpstr>
      <vt:lpstr>Calibri</vt:lpstr>
      <vt:lpstr>Calibri Light</vt:lpstr>
      <vt:lpstr>Cambria Math</vt:lpstr>
      <vt:lpstr>Gill Sans MT</vt:lpstr>
      <vt:lpstr>Wingdings</vt:lpstr>
      <vt:lpstr>Retrospect</vt:lpstr>
      <vt:lpstr>18ECE340T- MACHINE PERCEPTION WITH COGNITION</vt:lpstr>
      <vt:lpstr>Session -3</vt:lpstr>
      <vt:lpstr>Camera Models</vt:lpstr>
      <vt:lpstr>Image </vt:lpstr>
      <vt:lpstr>Thin Lens </vt:lpstr>
      <vt:lpstr>Details </vt:lpstr>
      <vt:lpstr>Pinhole Camera</vt:lpstr>
      <vt:lpstr>Pinhole cameras</vt:lpstr>
      <vt:lpstr>Pinhole cameras</vt:lpstr>
      <vt:lpstr>Depth of Focus</vt:lpstr>
      <vt:lpstr>Field of View (ZOOM)</vt:lpstr>
      <vt:lpstr>Field of View (ZOOM)</vt:lpstr>
      <vt:lpstr>FOV depends on Focal Length</vt:lpstr>
      <vt:lpstr>Projection Equation</vt:lpstr>
      <vt:lpstr>Pinhole Camera Model</vt:lpstr>
      <vt:lpstr>Pinhole Cameras</vt:lpstr>
      <vt:lpstr>Cameras</vt:lpstr>
      <vt:lpstr>Cameras</vt:lpstr>
      <vt:lpstr>Camera Matrix Model</vt:lpstr>
      <vt:lpstr>Camera Matrix Model</vt:lpstr>
      <vt:lpstr>Homogeneous Coordinates</vt:lpstr>
      <vt:lpstr>Homogeneous Coordinates</vt:lpstr>
      <vt:lpstr>The complete camera matrix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girihanshi1@gmail.com</dc:creator>
  <cp:lastModifiedBy>Susila M</cp:lastModifiedBy>
  <cp:revision>408</cp:revision>
  <dcterms:created xsi:type="dcterms:W3CDTF">2020-08-01T16:23:03Z</dcterms:created>
  <dcterms:modified xsi:type="dcterms:W3CDTF">2022-07-18T01:17:02Z</dcterms:modified>
</cp:coreProperties>
</file>