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64" r:id="rId3"/>
    <p:sldId id="266" r:id="rId4"/>
    <p:sldId id="257" r:id="rId5"/>
    <p:sldId id="265" r:id="rId6"/>
    <p:sldId id="271" r:id="rId7"/>
    <p:sldId id="267" r:id="rId8"/>
    <p:sldId id="270" r:id="rId9"/>
    <p:sldId id="262" r:id="rId10"/>
    <p:sldId id="268" r:id="rId11"/>
    <p:sldId id="263" r:id="rId12"/>
    <p:sldId id="258" r:id="rId13"/>
    <p:sldId id="259" r:id="rId14"/>
    <p:sldId id="260" r:id="rId15"/>
    <p:sldId id="261" r:id="rId16"/>
    <p:sldId id="269" r:id="rId17"/>
    <p:sldId id="312" r:id="rId18"/>
    <p:sldId id="313" r:id="rId19"/>
    <p:sldId id="314" r:id="rId20"/>
  </p:sldIdLst>
  <p:sldSz cx="12192000" cy="6858000"/>
  <p:notesSz cx="6858000" cy="9144000"/>
  <p:embeddedFontLst>
    <p:embeddedFont>
      <p:font typeface="Arial Narrow" panose="020B0606020202030204" pitchFamily="3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libri Light" panose="020F0302020204030204" pitchFamily="34" charset="0"/>
      <p:regular r:id="rId30"/>
      <p:italic r:id="rId31"/>
    </p:embeddedFont>
    <p:embeddedFont>
      <p:font typeface="Gill Sans MT" panose="020B0502020104020203" pitchFamily="3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124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351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7612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5190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1275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7671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93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3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0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6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78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5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7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9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0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1566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28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382136" y="913191"/>
            <a:ext cx="11505063" cy="1204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Arial Narrow"/>
              <a:buNone/>
            </a:pPr>
            <a:r>
              <a:rPr lang="en-US" sz="3200" b="1" dirty="0">
                <a:solidFill>
                  <a:srgbClr val="7030A0"/>
                </a:solidFill>
                <a:latin typeface="Arial Narrow"/>
                <a:ea typeface="Arial Narrow"/>
                <a:cs typeface="Arial Narrow"/>
                <a:sym typeface="Arial Narrow"/>
              </a:rPr>
              <a:t>18ECE340T- MACHINE PERCEPTION WITH COGNITION</a:t>
            </a:r>
            <a:endParaRPr sz="3200" dirty="0">
              <a:solidFill>
                <a:srgbClr val="7030A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idx="1"/>
          </p:nvPr>
        </p:nvSpPr>
        <p:spPr>
          <a:xfrm>
            <a:off x="2588820" y="2550559"/>
            <a:ext cx="5925787" cy="1354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None/>
            </a:pPr>
            <a:r>
              <a:rPr lang="en-US" sz="4000" b="1" dirty="0">
                <a:solidFill>
                  <a:srgbClr val="0070C0"/>
                </a:solidFill>
                <a:latin typeface="Arial Narrow"/>
                <a:ea typeface="Arial Narrow"/>
                <a:cs typeface="Arial Narrow"/>
                <a:sym typeface="Arial Narrow"/>
              </a:rPr>
              <a:t>UNIT-1</a:t>
            </a:r>
            <a:endParaRPr sz="4000" dirty="0"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B4DBE"/>
              </a:buClr>
              <a:buSzPts val="4000"/>
              <a:buNone/>
            </a:pPr>
            <a:r>
              <a:rPr lang="en-US" sz="4000" b="1" i="1" dirty="0" err="1">
                <a:solidFill>
                  <a:srgbClr val="BB4DBE"/>
                </a:solidFill>
                <a:latin typeface="Arial Narrow"/>
                <a:ea typeface="Arial Narrow"/>
                <a:cs typeface="Arial Narrow"/>
                <a:sym typeface="Arial Narrow"/>
              </a:rPr>
              <a:t>Numericals</a:t>
            </a:r>
            <a:endParaRPr sz="4000" dirty="0">
              <a:solidFill>
                <a:srgbClr val="BB4DBE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solidFill>
                <a:schemeClr val="accent1"/>
              </a:solidFill>
            </a:endParaRPr>
          </a:p>
          <a:p>
            <a:pPr marL="45720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91" name="Google Shape;91;p13" descr="C:\Users\admin\Desktop\download.png"/>
          <p:cNvPicPr preferRelativeResize="0"/>
          <p:nvPr/>
        </p:nvPicPr>
        <p:blipFill rotWithShape="1">
          <a:blip r:embed="rId3">
            <a:alphaModFix/>
          </a:blip>
          <a:srcRect l="3443" t="18274" b="16145"/>
          <a:stretch/>
        </p:blipFill>
        <p:spPr>
          <a:xfrm>
            <a:off x="10467832" y="113763"/>
            <a:ext cx="1419367" cy="710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3CBB2-0172-B8D2-8827-310F33026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to Grayscale  Conversion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132C8A-B2A5-271A-CA57-C89D7745C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  <a:latin typeface="Gill Sans MT" panose="020B0502020104020203" pitchFamily="34" charset="0"/>
              </a:rPr>
              <a:t>RGB to Grayscale Conversion</a:t>
            </a:r>
          </a:p>
          <a:p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Methods to convert an RGB image to a grayscale image, like</a:t>
            </a:r>
            <a:r>
              <a:rPr lang="en-US" sz="2400" dirty="0">
                <a:solidFill>
                  <a:srgbClr val="0070C0"/>
                </a:solidFill>
                <a:latin typeface="Gill Sans MT" panose="020B0502020104020203" pitchFamily="34" charset="0"/>
              </a:rPr>
              <a:t> Average Method and Weighted Method.</a:t>
            </a:r>
            <a:endParaRPr lang="es-ES" sz="2400" dirty="0">
              <a:solidFill>
                <a:srgbClr val="0070C0"/>
              </a:solidFill>
              <a:latin typeface="Gill Sans MT" panose="020B0502020104020203" pitchFamily="34" charset="0"/>
            </a:endParaRPr>
          </a:p>
          <a:p>
            <a:endParaRPr lang="es-ES" sz="2400" dirty="0">
              <a:solidFill>
                <a:srgbClr val="0070C0"/>
              </a:solidFill>
              <a:latin typeface="Gill Sans MT" panose="020B0502020104020203" pitchFamily="34" charset="0"/>
            </a:endParaRPr>
          </a:p>
          <a:p>
            <a:r>
              <a:rPr lang="es-ES" sz="2400" dirty="0">
                <a:solidFill>
                  <a:srgbClr val="0070C0"/>
                </a:solidFill>
                <a:latin typeface="Gill Sans MT" panose="020B0502020104020203" pitchFamily="34" charset="0"/>
              </a:rPr>
              <a:t>(1) Average Method</a:t>
            </a:r>
          </a:p>
          <a:p>
            <a:pPr>
              <a:tabLst>
                <a:tab pos="1887538" algn="l"/>
              </a:tabLst>
            </a:pPr>
            <a:r>
              <a:rPr lang="pt-BR" dirty="0">
                <a:latin typeface="Gill Sans MT" panose="020B0502020104020203" pitchFamily="34" charset="0"/>
              </a:rPr>
              <a:t>                </a:t>
            </a:r>
          </a:p>
          <a:p>
            <a:pPr>
              <a:tabLst>
                <a:tab pos="1887538" algn="l"/>
              </a:tabLst>
            </a:pPr>
            <a:r>
              <a:rPr lang="pt-BR" dirty="0">
                <a:latin typeface="Gill Sans MT" panose="020B0502020104020203" pitchFamily="34" charset="0"/>
              </a:rPr>
              <a:t>   </a:t>
            </a:r>
            <a:r>
              <a:rPr lang="es-ES" dirty="0">
                <a:solidFill>
                  <a:srgbClr val="0070C0"/>
                </a:solidFill>
                <a:latin typeface="Gill Sans MT" panose="020B0502020104020203" pitchFamily="34" charset="0"/>
              </a:rPr>
              <a:t>(2</a:t>
            </a:r>
            <a:r>
              <a:rPr lang="es-ES" sz="2000" dirty="0">
                <a:solidFill>
                  <a:srgbClr val="0070C0"/>
                </a:solidFill>
                <a:latin typeface="Gill Sans MT" panose="020B0502020104020203" pitchFamily="34" charset="0"/>
              </a:rPr>
              <a:t>) </a:t>
            </a:r>
            <a:r>
              <a:rPr lang="es-ES" sz="2400" dirty="0">
                <a:solidFill>
                  <a:srgbClr val="0070C0"/>
                </a:solidFill>
                <a:latin typeface="Gill Sans MT" panose="020B0502020104020203" pitchFamily="34" charset="0"/>
              </a:rPr>
              <a:t>Weighted Method</a:t>
            </a:r>
            <a:endParaRPr lang="es-ES" sz="2000" dirty="0">
              <a:solidFill>
                <a:srgbClr val="0070C0"/>
              </a:solidFill>
              <a:latin typeface="Gill Sans MT" panose="020B0502020104020203" pitchFamily="34" charset="0"/>
            </a:endParaRPr>
          </a:p>
          <a:p>
            <a:pPr>
              <a:tabLst>
                <a:tab pos="1887538" algn="l"/>
              </a:tabLst>
            </a:pPr>
            <a:endParaRPr lang="es-ES" dirty="0">
              <a:latin typeface="Gill Sans MT" panose="020B05020201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C6ECB0-239D-A6D1-4082-0BC7A821AE05}"/>
              </a:ext>
            </a:extLst>
          </p:cNvPr>
          <p:cNvSpPr txBox="1"/>
          <p:nvPr/>
        </p:nvSpPr>
        <p:spPr>
          <a:xfrm>
            <a:off x="2504049" y="5808878"/>
            <a:ext cx="5596597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Grayscale = 0.299 R + 0.587 G + 0.114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8E12A0-3A40-5C45-CA25-A5A607C89AC1}"/>
              </a:ext>
            </a:extLst>
          </p:cNvPr>
          <p:cNvSpPr txBox="1"/>
          <p:nvPr/>
        </p:nvSpPr>
        <p:spPr>
          <a:xfrm>
            <a:off x="4263096" y="3857414"/>
            <a:ext cx="4548553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/>
                </a:solidFill>
                <a:latin typeface="Gill Sans MT" panose="020B0502020104020203" pitchFamily="34" charset="0"/>
              </a:rPr>
              <a:t>Grayscale = (R + G + B ) / 3</a:t>
            </a:r>
          </a:p>
          <a:p>
            <a:r>
              <a:rPr lang="pt-BR" sz="2400" dirty="0">
                <a:solidFill>
                  <a:schemeClr val="tx1"/>
                </a:solidFill>
                <a:latin typeface="Gill Sans MT" panose="020B0502020104020203" pitchFamily="34" charset="0"/>
              </a:rPr>
              <a:t>Grayscale = R/3 + G/3 + B/3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4F39928-C411-3545-04BE-C65DDD0F0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</a:rPr>
              <a:t>Grayscale = 0.299R + 0.587G + 0.114B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551057-ED5B-8E84-864E-02E0C462C505}"/>
              </a:ext>
            </a:extLst>
          </p:cNvPr>
          <p:cNvSpPr txBox="1"/>
          <p:nvPr/>
        </p:nvSpPr>
        <p:spPr>
          <a:xfrm>
            <a:off x="1386839" y="4980951"/>
            <a:ext cx="103010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  <a:latin typeface="OpenSans-Regular"/>
              </a:rPr>
              <a:t>The weighted method, also called the luminosity method, weighs red, green, and blue according to their wavelengths. The improved formula is as follows: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46229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492370" y="824400"/>
            <a:ext cx="10515600" cy="54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None/>
            </a:pPr>
            <a:r>
              <a:rPr lang="en-US" b="1" dirty="0">
                <a:latin typeface="Arial Narrow"/>
                <a:ea typeface="Arial Narrow"/>
                <a:cs typeface="Arial Narrow"/>
                <a:sym typeface="Arial Narrow"/>
              </a:rPr>
              <a:t>Converting colors from RGB to HSI </a:t>
            </a:r>
            <a:endParaRPr dirty="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idx="1"/>
          </p:nvPr>
        </p:nvSpPr>
        <p:spPr>
          <a:xfrm>
            <a:off x="7464117" y="1731340"/>
            <a:ext cx="4727883" cy="371045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6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98" name="Google Shape;98;p14" descr="C:\Users\admin\Desktop\download.png"/>
          <p:cNvPicPr preferRelativeResize="0"/>
          <p:nvPr/>
        </p:nvPicPr>
        <p:blipFill rotWithShape="1">
          <a:blip r:embed="rId4">
            <a:alphaModFix/>
          </a:blip>
          <a:srcRect l="3443" t="18274" b="16145"/>
          <a:stretch/>
        </p:blipFill>
        <p:spPr>
          <a:xfrm>
            <a:off x="10467832" y="113763"/>
            <a:ext cx="1419367" cy="71063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399989" y="1731340"/>
            <a:ext cx="7064128" cy="501747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2002" t="-2036" r="-191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7553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1371599" y="1256780"/>
            <a:ext cx="10515600" cy="54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None/>
            </a:pPr>
            <a:r>
              <a:rPr lang="en-US" b="1" dirty="0">
                <a:latin typeface="Arial Narrow"/>
                <a:ea typeface="Arial Narrow"/>
                <a:cs typeface="Arial Narrow"/>
                <a:sym typeface="Arial Narrow"/>
              </a:rPr>
              <a:t>Converting colors from RGB to HSI </a:t>
            </a:r>
            <a:endParaRPr dirty="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5" name="Google Shape;105;p15"/>
          <p:cNvSpPr txBox="1">
            <a:spLocks noGrp="1"/>
          </p:cNvSpPr>
          <p:nvPr>
            <p:ph idx="1"/>
          </p:nvPr>
        </p:nvSpPr>
        <p:spPr>
          <a:xfrm>
            <a:off x="1699847" y="1802690"/>
            <a:ext cx="9448799" cy="44926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1800"/>
              <a:t> </a:t>
            </a:r>
            <a:endParaRPr sz="1800"/>
          </a:p>
        </p:txBody>
      </p:sp>
      <p:pic>
        <p:nvPicPr>
          <p:cNvPr id="106" name="Google Shape;106;p15" descr="C:\Users\admin\Desktop\download.png"/>
          <p:cNvPicPr preferRelativeResize="0"/>
          <p:nvPr/>
        </p:nvPicPr>
        <p:blipFill rotWithShape="1">
          <a:blip r:embed="rId4">
            <a:alphaModFix/>
          </a:blip>
          <a:srcRect l="3443" t="18274" b="16145"/>
          <a:stretch/>
        </p:blipFill>
        <p:spPr>
          <a:xfrm>
            <a:off x="10467832" y="113763"/>
            <a:ext cx="1419367" cy="710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0" y="109183"/>
            <a:ext cx="10515600" cy="54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None/>
            </a:pPr>
            <a:r>
              <a:rPr lang="en-US" b="1">
                <a:latin typeface="Arial Narrow"/>
                <a:ea typeface="Arial Narrow"/>
                <a:cs typeface="Arial Narrow"/>
                <a:sym typeface="Arial Narrow"/>
              </a:rPr>
              <a:t>Converting colors from HSI to RGB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idx="1"/>
          </p:nvPr>
        </p:nvSpPr>
        <p:spPr>
          <a:xfrm>
            <a:off x="187568" y="1075860"/>
            <a:ext cx="11699629" cy="560629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354" t="-2064" r="-130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13" name="Google Shape;113;p16" descr="C:\Users\admin\Desktop\download.png"/>
          <p:cNvPicPr preferRelativeResize="0"/>
          <p:nvPr/>
        </p:nvPicPr>
        <p:blipFill rotWithShape="1">
          <a:blip r:embed="rId4">
            <a:alphaModFix/>
          </a:blip>
          <a:srcRect l="3443" t="18274" b="16145"/>
          <a:stretch/>
        </p:blipFill>
        <p:spPr>
          <a:xfrm>
            <a:off x="10467832" y="113763"/>
            <a:ext cx="1419367" cy="710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0" y="109183"/>
            <a:ext cx="10515600" cy="54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None/>
            </a:pPr>
            <a:r>
              <a:rPr lang="en-US" b="1">
                <a:latin typeface="Arial Narrow"/>
                <a:ea typeface="Arial Narrow"/>
                <a:cs typeface="Arial Narrow"/>
                <a:sym typeface="Arial Narrow"/>
              </a:rPr>
              <a:t>Converting colors from HSI to RGB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idx="1"/>
          </p:nvPr>
        </p:nvSpPr>
        <p:spPr>
          <a:xfrm>
            <a:off x="844061" y="1861307"/>
            <a:ext cx="10410094" cy="43050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354" t="-2064" r="-130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20" name="Google Shape;120;p17" descr="C:\Users\admin\Desktop\download.png"/>
          <p:cNvPicPr preferRelativeResize="0"/>
          <p:nvPr/>
        </p:nvPicPr>
        <p:blipFill rotWithShape="1">
          <a:blip r:embed="rId4">
            <a:alphaModFix/>
          </a:blip>
          <a:srcRect l="3443" t="18274" b="16145"/>
          <a:stretch/>
        </p:blipFill>
        <p:spPr>
          <a:xfrm>
            <a:off x="10467832" y="113763"/>
            <a:ext cx="1419367" cy="710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1097280" y="1062112"/>
            <a:ext cx="10515600" cy="54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None/>
            </a:pPr>
            <a:r>
              <a:rPr lang="en-US" b="1" dirty="0">
                <a:latin typeface="Arial Narrow"/>
                <a:ea typeface="Arial Narrow"/>
                <a:cs typeface="Arial Narrow"/>
                <a:sym typeface="Arial Narrow"/>
              </a:rPr>
              <a:t>Applications</a:t>
            </a:r>
            <a:endParaRPr dirty="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27" name="Google Shape;127;p18" descr="C:\Users\admin\Desktop\download.png"/>
          <p:cNvPicPr preferRelativeResize="0"/>
          <p:nvPr/>
        </p:nvPicPr>
        <p:blipFill rotWithShape="1">
          <a:blip r:embed="rId3">
            <a:alphaModFix/>
          </a:blip>
          <a:srcRect l="3443" t="18274" b="16145"/>
          <a:stretch/>
        </p:blipFill>
        <p:spPr>
          <a:xfrm>
            <a:off x="10467832" y="113763"/>
            <a:ext cx="1419367" cy="7106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B2B2A-AD84-FE17-A070-0A7FB389A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Gill Sans MT" panose="020B0502020104020203" pitchFamily="34" charset="0"/>
              </a:rPr>
              <a:t>RGB Model: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dirty="0">
                <a:latin typeface="Gill Sans MT" panose="020B0502020104020203" pitchFamily="34" charset="0"/>
              </a:rPr>
              <a:t>Representation and display of images in electronic systems like computers and televisions.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dirty="0">
                <a:latin typeface="Gill Sans MT" panose="020B0502020104020203" pitchFamily="34" charset="0"/>
              </a:rPr>
              <a:t>Used in conventional photography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dirty="0">
                <a:latin typeface="Gill Sans MT" panose="020B0502020104020203" pitchFamily="34" charset="0"/>
              </a:rPr>
              <a:t>Image scanner which scans images and converts it to a digital image mostly supports RGB color.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dirty="0">
                <a:latin typeface="Gill Sans MT" panose="020B0502020104020203" pitchFamily="34" charset="0"/>
              </a:rPr>
              <a:t>Used in web graphics.</a:t>
            </a:r>
          </a:p>
          <a:p>
            <a:pPr marL="93663" lvl="2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Gill Sans MT" panose="020B0502020104020203" pitchFamily="34" charset="0"/>
              </a:rPr>
              <a:t>CMY Model: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dirty="0">
                <a:latin typeface="Gill Sans MT" panose="020B0502020104020203" pitchFamily="34" charset="0"/>
              </a:rPr>
              <a:t>Used in color printing as it uses colored inks.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dirty="0">
                <a:latin typeface="Gill Sans MT" panose="020B0502020104020203" pitchFamily="34" charset="0"/>
              </a:rPr>
              <a:t>Used in most commercial printing like magazines, books, etc.</a:t>
            </a:r>
          </a:p>
          <a:p>
            <a:pPr marL="93663" lvl="2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Gill Sans MT" panose="020B0502020104020203" pitchFamily="34" charset="0"/>
              </a:rPr>
              <a:t>HIS Model: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dirty="0">
                <a:latin typeface="Gill Sans MT" panose="020B0502020104020203" pitchFamily="34" charset="0"/>
              </a:rPr>
              <a:t>The biggest application of this model is that it represents colors similarly to how the human eye senses colors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0" y="109183"/>
            <a:ext cx="10515600" cy="54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None/>
            </a:pPr>
            <a:r>
              <a:rPr lang="en-US" b="1">
                <a:latin typeface="Arial Narrow"/>
                <a:ea typeface="Arial Narrow"/>
                <a:cs typeface="Arial Narrow"/>
                <a:sym typeface="Arial Narrow"/>
              </a:rPr>
              <a:t>Converting colors from HSI to RGB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6" name="Google Shape;126;p18"/>
          <p:cNvSpPr txBox="1">
            <a:spLocks noGrp="1"/>
          </p:cNvSpPr>
          <p:nvPr>
            <p:ph idx="1"/>
          </p:nvPr>
        </p:nvSpPr>
        <p:spPr>
          <a:xfrm>
            <a:off x="1184031" y="1899138"/>
            <a:ext cx="10703168" cy="52753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354" t="-2064" r="-130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27" name="Google Shape;127;p18" descr="C:\Users\admin\Desktop\download.png"/>
          <p:cNvPicPr preferRelativeResize="0"/>
          <p:nvPr/>
        </p:nvPicPr>
        <p:blipFill rotWithShape="1">
          <a:blip r:embed="rId4">
            <a:alphaModFix/>
          </a:blip>
          <a:srcRect l="3443" t="18274" b="16145"/>
          <a:stretch/>
        </p:blipFill>
        <p:spPr>
          <a:xfrm>
            <a:off x="10467832" y="113763"/>
            <a:ext cx="1419367" cy="710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0691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060" y="1064526"/>
            <a:ext cx="10515600" cy="54591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accent2"/>
                </a:solidFill>
                <a:latin typeface="Arial Narrow" panose="020B0606020202030204" pitchFamily="34" charset="0"/>
              </a:rPr>
              <a:t>Colour</a:t>
            </a:r>
            <a:r>
              <a:rPr lang="en-US" b="1" dirty="0">
                <a:solidFill>
                  <a:schemeClr val="accent2"/>
                </a:solidFill>
                <a:latin typeface="Arial Narrow" panose="020B0606020202030204" pitchFamily="34" charset="0"/>
              </a:rPr>
              <a:t> Conversion and Contouring</a:t>
            </a:r>
            <a:endParaRPr lang="en-US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Picture 3" descr="C:\Users\admin\Desktop\download.png"/>
          <p:cNvPicPr/>
          <p:nvPr/>
        </p:nvPicPr>
        <p:blipFill rotWithShape="1">
          <a:blip r:embed="rId2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M. Susila, Associate Professor, ECE, SRMIST-KTR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17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4EE51A-A81E-0D4C-E072-93A42E641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49" y="1850562"/>
            <a:ext cx="7724770" cy="2899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DD4BB4-B316-38C1-6F92-B30262C97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2074" y="3313049"/>
            <a:ext cx="29051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786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060" y="1064526"/>
            <a:ext cx="10515600" cy="54591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  <a:latin typeface="Arial Narrow" panose="020B0606020202030204" pitchFamily="34" charset="0"/>
              </a:rPr>
              <a:t>Image Representation</a:t>
            </a:r>
            <a:endParaRPr lang="en-US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Picture 3" descr="C:\Users\admin\Desktop\download.png"/>
          <p:cNvPicPr/>
          <p:nvPr/>
        </p:nvPicPr>
        <p:blipFill rotWithShape="1">
          <a:blip r:embed="rId2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M. Susila, Associate Professor, ECE, SRMIST-KTR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18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4EE51A-A81E-0D4C-E072-93A42E641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49" y="1850562"/>
            <a:ext cx="2378265" cy="8926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DD4BB4-B316-38C1-6F92-B30262C97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914" y="1867818"/>
            <a:ext cx="978386" cy="981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2FBB80-A5A0-5127-EE2D-FEA9DB63E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649" y="3000582"/>
            <a:ext cx="74961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678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060" y="1064526"/>
            <a:ext cx="10515600" cy="54591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  <a:latin typeface="Arial Narrow" panose="020B0606020202030204" pitchFamily="34" charset="0"/>
              </a:rPr>
              <a:t>Image Representation</a:t>
            </a:r>
            <a:endParaRPr lang="en-US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Picture 3" descr="C:\Users\admin\Desktop\download.png"/>
          <p:cNvPicPr/>
          <p:nvPr/>
        </p:nvPicPr>
        <p:blipFill rotWithShape="1">
          <a:blip r:embed="rId2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M. Susila, Associate Professor, ECE, SRMIST-KTR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19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4EE51A-A81E-0D4C-E072-93A42E641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49" y="1850562"/>
            <a:ext cx="2378265" cy="8926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DD4BB4-B316-38C1-6F92-B30262C97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914" y="1867818"/>
            <a:ext cx="978386" cy="981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2FBB80-A5A0-5127-EE2D-FEA9DB63E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0949" y="1703041"/>
            <a:ext cx="3521751" cy="13111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0FA003-1B94-80FB-E7F2-82B39DD5DA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0868" y="3106793"/>
            <a:ext cx="5910263" cy="292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9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1097280" y="1046921"/>
            <a:ext cx="10515600" cy="54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None/>
            </a:pPr>
            <a:r>
              <a:rPr lang="en-US" b="1" dirty="0">
                <a:latin typeface="Arial Narrow"/>
                <a:ea typeface="Arial Narrow"/>
                <a:cs typeface="Arial Narrow"/>
                <a:sym typeface="Arial Narrow"/>
              </a:rPr>
              <a:t>RGB to CMYK Conversion Formula</a:t>
            </a:r>
            <a:endParaRPr dirty="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98" name="Google Shape;98;p14" descr="C:\Users\admin\Desktop\download.png"/>
          <p:cNvPicPr preferRelativeResize="0"/>
          <p:nvPr/>
        </p:nvPicPr>
        <p:blipFill rotWithShape="1">
          <a:blip r:embed="rId3">
            <a:alphaModFix/>
          </a:blip>
          <a:srcRect l="3443" t="18274" b="16145"/>
          <a:stretch/>
        </p:blipFill>
        <p:spPr>
          <a:xfrm>
            <a:off x="10467832" y="113763"/>
            <a:ext cx="1419367" cy="710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FD59F3D-24AB-305D-2B5F-70D63F3C5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60" y="2148358"/>
            <a:ext cx="5926920" cy="3365259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268B294-D190-217D-A272-7E174C1536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4624" y="2659413"/>
            <a:ext cx="5362575" cy="2343150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8521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1097280" y="1046921"/>
            <a:ext cx="10515600" cy="54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None/>
            </a:pPr>
            <a:r>
              <a:rPr lang="en-US" b="1" dirty="0">
                <a:latin typeface="Arial Narrow"/>
                <a:ea typeface="Arial Narrow"/>
                <a:cs typeface="Arial Narrow"/>
                <a:sym typeface="Arial Narrow"/>
              </a:rPr>
              <a:t>CMYK to RGB Conversion Formula</a:t>
            </a:r>
            <a:endParaRPr dirty="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98" name="Google Shape;98;p14" descr="C:\Users\admin\Desktop\download.png"/>
          <p:cNvPicPr preferRelativeResize="0"/>
          <p:nvPr/>
        </p:nvPicPr>
        <p:blipFill rotWithShape="1">
          <a:blip r:embed="rId3">
            <a:alphaModFix/>
          </a:blip>
          <a:srcRect l="3443" t="18274" b="16145"/>
          <a:stretch/>
        </p:blipFill>
        <p:spPr>
          <a:xfrm>
            <a:off x="10467832" y="113763"/>
            <a:ext cx="1419367" cy="710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F4CFF7-A447-C793-3619-E652A2615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927" y="1945295"/>
            <a:ext cx="5899955" cy="3314702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7DF69B-C11F-FE13-37C5-D00BAC0801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4077" y="1957018"/>
            <a:ext cx="3761996" cy="3604742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851645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1097280" y="1046921"/>
            <a:ext cx="10515600" cy="54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None/>
            </a:pPr>
            <a:r>
              <a:rPr lang="en-US" b="1" dirty="0">
                <a:latin typeface="Arial Narrow"/>
                <a:ea typeface="Arial Narrow"/>
                <a:cs typeface="Arial Narrow"/>
                <a:sym typeface="Arial Narrow"/>
              </a:rPr>
              <a:t>RGB to HSL Conversion Formula</a:t>
            </a:r>
            <a:endParaRPr dirty="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98" name="Google Shape;98;p14" descr="C:\Users\admin\Desktop\download.png"/>
          <p:cNvPicPr preferRelativeResize="0"/>
          <p:nvPr/>
        </p:nvPicPr>
        <p:blipFill rotWithShape="1">
          <a:blip r:embed="rId3">
            <a:alphaModFix/>
          </a:blip>
          <a:srcRect l="3443" t="18274" b="16145"/>
          <a:stretch/>
        </p:blipFill>
        <p:spPr>
          <a:xfrm>
            <a:off x="10467832" y="113763"/>
            <a:ext cx="1419367" cy="710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C7425E-F09E-EA9F-728F-3CDFBAC44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66" y="1983373"/>
            <a:ext cx="5919714" cy="4093079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847A34-5654-E587-81DE-654E115E20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6199" y="1776279"/>
            <a:ext cx="5096681" cy="4507269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1097280" y="1046921"/>
            <a:ext cx="10515600" cy="54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None/>
            </a:pPr>
            <a:r>
              <a:rPr lang="en-US" b="1" dirty="0">
                <a:latin typeface="Arial Narrow"/>
                <a:ea typeface="Arial Narrow"/>
                <a:cs typeface="Arial Narrow"/>
                <a:sym typeface="Arial Narrow"/>
              </a:rPr>
              <a:t>HSL to RGB Conversion Formula</a:t>
            </a:r>
            <a:endParaRPr dirty="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98" name="Google Shape;98;p14" descr="C:\Users\admin\Desktop\download.png"/>
          <p:cNvPicPr preferRelativeResize="0"/>
          <p:nvPr/>
        </p:nvPicPr>
        <p:blipFill rotWithShape="1">
          <a:blip r:embed="rId3">
            <a:alphaModFix/>
          </a:blip>
          <a:srcRect l="3443" t="18274" b="16145"/>
          <a:stretch/>
        </p:blipFill>
        <p:spPr>
          <a:xfrm>
            <a:off x="10467832" y="113763"/>
            <a:ext cx="1419367" cy="710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745210-F2B6-4A7D-F703-646FA9EFD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1883965"/>
            <a:ext cx="5476875" cy="4429125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pic>
        <p:nvPicPr>
          <p:cNvPr id="13" name="Content Placeholder 6">
            <a:extLst>
              <a:ext uri="{FF2B5EF4-FFF2-40B4-BE49-F238E27FC236}">
                <a16:creationId xmlns:a16="http://schemas.microsoft.com/office/drawing/2014/main" id="{F99E6DD2-6159-4650-F012-9B16D43EB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446059" y="2527054"/>
            <a:ext cx="4295775" cy="2705100"/>
          </a:xfrm>
          <a:ln w="38100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456324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EAD7-0317-F803-CFBA-CD1C2955F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04EA4-7B5B-F5B9-DCE4-63510751A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347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3CBB2-0172-B8D2-8827-310F33026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Conversions: 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132C8A-B2A5-271A-CA57-C89D7745C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>
                <a:solidFill>
                  <a:srgbClr val="0070C0"/>
                </a:solidFill>
                <a:latin typeface="Gill Sans MT" panose="020B0502020104020203" pitchFamily="34" charset="0"/>
              </a:rPr>
              <a:t>RGB to YUV Conversion </a:t>
            </a:r>
          </a:p>
          <a:p>
            <a:endParaRPr lang="es-ES" dirty="0">
              <a:latin typeface="Gill Sans MT" panose="020B05020201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C6ECB0-239D-A6D1-4082-0BC7A821AE05}"/>
              </a:ext>
            </a:extLst>
          </p:cNvPr>
          <p:cNvSpPr txBox="1"/>
          <p:nvPr/>
        </p:nvSpPr>
        <p:spPr>
          <a:xfrm>
            <a:off x="1097280" y="2426677"/>
            <a:ext cx="4548553" cy="15696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Y = 0.299R + 0.587G + 0.114B</a:t>
            </a:r>
          </a:p>
          <a:p>
            <a:r>
              <a:rPr lang="es-E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U'= (B-Y)*0.565</a:t>
            </a:r>
          </a:p>
          <a:p>
            <a:r>
              <a:rPr lang="es-E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V'= (R-Y)*0.713</a:t>
            </a:r>
            <a:endParaRPr lang="en-IN" sz="24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52994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480E-8EC7-663D-4127-06AF1A13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9542D4-2158-9E7B-8EF7-A92AF03BB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84728"/>
          </a:xfrm>
        </p:spPr>
        <p:txBody>
          <a:bodyPr>
            <a:normAutofit fontScale="25000" lnSpcReduction="20000"/>
          </a:bodyPr>
          <a:lstStyle/>
          <a:p>
            <a:r>
              <a:rPr lang="en-IN" sz="9600" b="1" dirty="0">
                <a:solidFill>
                  <a:srgbClr val="0070C0"/>
                </a:solidFill>
                <a:latin typeface="Gill Sans MT" panose="020B0502020104020203" pitchFamily="34" charset="0"/>
              </a:rPr>
              <a:t>Approach :</a:t>
            </a:r>
          </a:p>
          <a:p>
            <a:r>
              <a:rPr lang="en-IN" dirty="0"/>
              <a:t> </a:t>
            </a:r>
            <a:endParaRPr lang="en-IN" sz="6200" dirty="0">
              <a:latin typeface="Gill Sans MT" panose="020B0502020104020203" pitchFamily="34" charset="0"/>
            </a:endParaRPr>
          </a:p>
          <a:p>
            <a:pPr marL="269875" indent="-269875">
              <a:buFont typeface="+mj-lt"/>
              <a:buAutoNum type="arabicPeriod"/>
            </a:pPr>
            <a:r>
              <a:rPr lang="en-IN" sz="6200" dirty="0">
                <a:latin typeface="Gill Sans MT" panose="020B0502020104020203" pitchFamily="34" charset="0"/>
              </a:rPr>
              <a:t>Divide r, g, b by 255</a:t>
            </a:r>
          </a:p>
          <a:p>
            <a:pPr marL="269875" indent="-269875">
              <a:buFont typeface="+mj-lt"/>
              <a:buAutoNum type="arabicPeriod"/>
            </a:pPr>
            <a:r>
              <a:rPr lang="en-IN" sz="6200" dirty="0">
                <a:latin typeface="Gill Sans MT" panose="020B0502020104020203" pitchFamily="34" charset="0"/>
              </a:rPr>
              <a:t>Compute </a:t>
            </a:r>
            <a:r>
              <a:rPr lang="en-IN" sz="6200" dirty="0" err="1">
                <a:latin typeface="Gill Sans MT" panose="020B0502020104020203" pitchFamily="34" charset="0"/>
              </a:rPr>
              <a:t>cmax</a:t>
            </a:r>
            <a:r>
              <a:rPr lang="en-IN" sz="6200" dirty="0">
                <a:latin typeface="Gill Sans MT" panose="020B0502020104020203" pitchFamily="34" charset="0"/>
              </a:rPr>
              <a:t>, </a:t>
            </a:r>
            <a:r>
              <a:rPr lang="en-IN" sz="6200" dirty="0" err="1">
                <a:latin typeface="Gill Sans MT" panose="020B0502020104020203" pitchFamily="34" charset="0"/>
              </a:rPr>
              <a:t>cmin</a:t>
            </a:r>
            <a:r>
              <a:rPr lang="en-IN" sz="6200" dirty="0">
                <a:latin typeface="Gill Sans MT" panose="020B0502020104020203" pitchFamily="34" charset="0"/>
              </a:rPr>
              <a:t>, difference</a:t>
            </a:r>
          </a:p>
          <a:p>
            <a:pPr marL="269875" indent="-269875">
              <a:buFont typeface="+mj-lt"/>
              <a:buAutoNum type="arabicPeriod"/>
            </a:pPr>
            <a:r>
              <a:rPr lang="en-IN" sz="6200" dirty="0">
                <a:latin typeface="Gill Sans MT" panose="020B0502020104020203" pitchFamily="34" charset="0"/>
              </a:rPr>
              <a:t>Hue calculation : </a:t>
            </a:r>
          </a:p>
          <a:p>
            <a:pPr marL="292608" lvl="1" indent="0">
              <a:buNone/>
            </a:pPr>
            <a:r>
              <a:rPr lang="en-IN" sz="7200" dirty="0">
                <a:latin typeface="Gill Sans MT" panose="020B0502020104020203" pitchFamily="34" charset="0"/>
              </a:rPr>
              <a:t>if </a:t>
            </a:r>
            <a:r>
              <a:rPr lang="en-IN" sz="7200" dirty="0" err="1">
                <a:latin typeface="Gill Sans MT" panose="020B0502020104020203" pitchFamily="34" charset="0"/>
              </a:rPr>
              <a:t>cmax</a:t>
            </a:r>
            <a:r>
              <a:rPr lang="en-IN" sz="7200" dirty="0">
                <a:latin typeface="Gill Sans MT" panose="020B0502020104020203" pitchFamily="34" charset="0"/>
              </a:rPr>
              <a:t> and </a:t>
            </a:r>
            <a:r>
              <a:rPr lang="en-IN" sz="7200" dirty="0" err="1">
                <a:latin typeface="Gill Sans MT" panose="020B0502020104020203" pitchFamily="34" charset="0"/>
              </a:rPr>
              <a:t>cmin</a:t>
            </a:r>
            <a:r>
              <a:rPr lang="en-IN" sz="7200" dirty="0">
                <a:latin typeface="Gill Sans MT" panose="020B0502020104020203" pitchFamily="34" charset="0"/>
              </a:rPr>
              <a:t> equal 0, then h = 0</a:t>
            </a:r>
          </a:p>
          <a:p>
            <a:pPr marL="292608" lvl="1" indent="0">
              <a:buNone/>
            </a:pPr>
            <a:r>
              <a:rPr lang="en-IN" sz="7200" dirty="0">
                <a:latin typeface="Gill Sans MT" panose="020B0502020104020203" pitchFamily="34" charset="0"/>
              </a:rPr>
              <a:t>if </a:t>
            </a:r>
            <a:r>
              <a:rPr lang="en-IN" sz="7200" dirty="0" err="1">
                <a:latin typeface="Gill Sans MT" panose="020B0502020104020203" pitchFamily="34" charset="0"/>
              </a:rPr>
              <a:t>cmax</a:t>
            </a:r>
            <a:r>
              <a:rPr lang="en-IN" sz="7200" dirty="0">
                <a:latin typeface="Gill Sans MT" panose="020B0502020104020203" pitchFamily="34" charset="0"/>
              </a:rPr>
              <a:t> equal r then compute h = (60 * ((g – b) / diff) + 360) % 360</a:t>
            </a:r>
          </a:p>
          <a:p>
            <a:pPr marL="292608" lvl="1" indent="0">
              <a:buNone/>
            </a:pPr>
            <a:r>
              <a:rPr lang="en-IN" sz="7200" dirty="0">
                <a:latin typeface="Gill Sans MT" panose="020B0502020104020203" pitchFamily="34" charset="0"/>
              </a:rPr>
              <a:t>if </a:t>
            </a:r>
            <a:r>
              <a:rPr lang="en-IN" sz="7200" dirty="0" err="1">
                <a:latin typeface="Gill Sans MT" panose="020B0502020104020203" pitchFamily="34" charset="0"/>
              </a:rPr>
              <a:t>cmax</a:t>
            </a:r>
            <a:r>
              <a:rPr lang="en-IN" sz="7200" dirty="0">
                <a:latin typeface="Gill Sans MT" panose="020B0502020104020203" pitchFamily="34" charset="0"/>
              </a:rPr>
              <a:t> equal g then compute h = (60 * ((b – r) / diff) + 120) % 360</a:t>
            </a:r>
          </a:p>
          <a:p>
            <a:pPr marL="292608" lvl="1" indent="0">
              <a:buNone/>
            </a:pPr>
            <a:r>
              <a:rPr lang="en-IN" sz="7200" dirty="0">
                <a:latin typeface="Gill Sans MT" panose="020B0502020104020203" pitchFamily="34" charset="0"/>
              </a:rPr>
              <a:t>if </a:t>
            </a:r>
            <a:r>
              <a:rPr lang="en-IN" sz="7200" dirty="0" err="1">
                <a:latin typeface="Gill Sans MT" panose="020B0502020104020203" pitchFamily="34" charset="0"/>
              </a:rPr>
              <a:t>cmax</a:t>
            </a:r>
            <a:r>
              <a:rPr lang="en-IN" sz="7200" dirty="0">
                <a:latin typeface="Gill Sans MT" panose="020B0502020104020203" pitchFamily="34" charset="0"/>
              </a:rPr>
              <a:t> equal b then compute h = (60 * ((r – g) / diff) + 240) % 360</a:t>
            </a:r>
          </a:p>
          <a:p>
            <a:pPr marL="269875" indent="-269875">
              <a:buFont typeface="+mj-lt"/>
              <a:buAutoNum type="arabicPeriod"/>
            </a:pPr>
            <a:r>
              <a:rPr lang="en-IN" sz="8000" dirty="0">
                <a:latin typeface="Gill Sans MT" panose="020B0502020104020203" pitchFamily="34" charset="0"/>
              </a:rPr>
              <a:t>Saturation computation : </a:t>
            </a:r>
          </a:p>
          <a:p>
            <a:pPr marL="292608" lvl="1" indent="0">
              <a:buNone/>
            </a:pPr>
            <a:r>
              <a:rPr lang="en-IN" sz="8000" dirty="0">
                <a:latin typeface="Gill Sans MT" panose="020B0502020104020203" pitchFamily="34" charset="0"/>
              </a:rPr>
              <a:t>if </a:t>
            </a:r>
            <a:r>
              <a:rPr lang="en-IN" sz="8000" dirty="0" err="1">
                <a:latin typeface="Gill Sans MT" panose="020B0502020104020203" pitchFamily="34" charset="0"/>
              </a:rPr>
              <a:t>cmax</a:t>
            </a:r>
            <a:r>
              <a:rPr lang="en-IN" sz="8000" dirty="0">
                <a:latin typeface="Gill Sans MT" panose="020B0502020104020203" pitchFamily="34" charset="0"/>
              </a:rPr>
              <a:t> = 0, then s = 0</a:t>
            </a:r>
          </a:p>
          <a:p>
            <a:pPr marL="292608" lvl="1" indent="0">
              <a:buNone/>
            </a:pPr>
            <a:r>
              <a:rPr lang="en-IN" sz="8000" dirty="0">
                <a:latin typeface="Gill Sans MT" panose="020B0502020104020203" pitchFamily="34" charset="0"/>
              </a:rPr>
              <a:t>if </a:t>
            </a:r>
            <a:r>
              <a:rPr lang="en-IN" sz="8000" dirty="0" err="1">
                <a:latin typeface="Gill Sans MT" panose="020B0502020104020203" pitchFamily="34" charset="0"/>
              </a:rPr>
              <a:t>cmax</a:t>
            </a:r>
            <a:r>
              <a:rPr lang="en-IN" sz="8000" dirty="0">
                <a:latin typeface="Gill Sans MT" panose="020B0502020104020203" pitchFamily="34" charset="0"/>
              </a:rPr>
              <a:t> does not equal 0 then compute s = (diff/</a:t>
            </a:r>
            <a:r>
              <a:rPr lang="en-IN" sz="8000" dirty="0" err="1">
                <a:latin typeface="Gill Sans MT" panose="020B0502020104020203" pitchFamily="34" charset="0"/>
              </a:rPr>
              <a:t>cmax</a:t>
            </a:r>
            <a:r>
              <a:rPr lang="en-IN" sz="8000" dirty="0">
                <a:latin typeface="Gill Sans MT" panose="020B0502020104020203" pitchFamily="34" charset="0"/>
              </a:rPr>
              <a:t>)*100</a:t>
            </a:r>
          </a:p>
          <a:p>
            <a:pPr marL="269875" indent="-269875">
              <a:buFont typeface="+mj-lt"/>
              <a:buAutoNum type="arabicPeriod"/>
            </a:pPr>
            <a:r>
              <a:rPr lang="en-IN" sz="8000" dirty="0">
                <a:latin typeface="Gill Sans MT" panose="020B0502020104020203" pitchFamily="34" charset="0"/>
              </a:rPr>
              <a:t>Value computation : </a:t>
            </a:r>
          </a:p>
          <a:p>
            <a:pPr marL="292608" lvl="1" indent="0">
              <a:buNone/>
            </a:pPr>
            <a:r>
              <a:rPr lang="en-IN" sz="8000" dirty="0">
                <a:latin typeface="Gill Sans MT" panose="020B0502020104020203" pitchFamily="34" charset="0"/>
              </a:rPr>
              <a:t>v = </a:t>
            </a:r>
            <a:r>
              <a:rPr lang="en-IN" sz="8000" dirty="0" err="1">
                <a:latin typeface="Gill Sans MT" panose="020B0502020104020203" pitchFamily="34" charset="0"/>
              </a:rPr>
              <a:t>cmax</a:t>
            </a:r>
            <a:r>
              <a:rPr lang="en-IN" sz="8000" dirty="0">
                <a:latin typeface="Gill Sans MT" panose="020B0502020104020203" pitchFamily="34" charset="0"/>
              </a:rPr>
              <a:t>*100</a:t>
            </a:r>
          </a:p>
          <a:p>
            <a:r>
              <a:rPr lang="en-IN" sz="6200" dirty="0">
                <a:latin typeface="Gill Sans MT" panose="020B05020201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4385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1097280" y="1140721"/>
            <a:ext cx="10515600" cy="54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None/>
            </a:pPr>
            <a:r>
              <a:rPr lang="en-IN" dirty="0">
                <a:latin typeface="Arial Narrow"/>
                <a:ea typeface="Arial Narrow"/>
                <a:cs typeface="Arial Narrow"/>
                <a:sym typeface="Arial Narrow"/>
              </a:rPr>
              <a:t>Let’s Try</a:t>
            </a:r>
            <a:endParaRPr dirty="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2C12D-2370-F22C-4F36-8AB7F42D6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125243" cy="402336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Hi Students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Please, before leaving try to name the </a:t>
            </a:r>
            <a:r>
              <a:rPr lang="en-US" sz="2400" dirty="0" err="1">
                <a:solidFill>
                  <a:schemeClr val="tx1"/>
                </a:solidFill>
              </a:rPr>
              <a:t>colours</a:t>
            </a:r>
            <a:r>
              <a:rPr lang="en-US" sz="2400" dirty="0">
                <a:solidFill>
                  <a:schemeClr val="tx1"/>
                </a:solidFill>
              </a:rPr>
              <a:t> as quick as you can, Hint for the first one: YELLOW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127" name="Google Shape;127;p18" descr="C:\Users\admin\Desktop\download.png"/>
          <p:cNvPicPr preferRelativeResize="0"/>
          <p:nvPr/>
        </p:nvPicPr>
        <p:blipFill rotWithShape="1">
          <a:blip r:embed="rId3">
            <a:alphaModFix/>
          </a:blip>
          <a:srcRect l="3443" t="18274" b="16145"/>
          <a:stretch/>
        </p:blipFill>
        <p:spPr>
          <a:xfrm>
            <a:off x="10467832" y="113763"/>
            <a:ext cx="1419367" cy="710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5B4EFC-ADD5-B27B-9609-5559EA26F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281" y="3083170"/>
            <a:ext cx="6089411" cy="321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392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</TotalTime>
  <Words>500</Words>
  <Application>Microsoft Office PowerPoint</Application>
  <PresentationFormat>Widescreen</PresentationFormat>
  <Paragraphs>74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 Narrow</vt:lpstr>
      <vt:lpstr>Wingdings</vt:lpstr>
      <vt:lpstr>Arial</vt:lpstr>
      <vt:lpstr>Menlo Regular</vt:lpstr>
      <vt:lpstr>Calibri</vt:lpstr>
      <vt:lpstr>Calibri Light</vt:lpstr>
      <vt:lpstr>OpenSans-Regular</vt:lpstr>
      <vt:lpstr>Gill Sans MT</vt:lpstr>
      <vt:lpstr>Retrospect</vt:lpstr>
      <vt:lpstr>18ECE340T- MACHINE PERCEPTION WITH COGNITION</vt:lpstr>
      <vt:lpstr>RGB to CMYK Conversion Formula</vt:lpstr>
      <vt:lpstr>CMYK to RGB Conversion Formula</vt:lpstr>
      <vt:lpstr>RGB to HSL Conversion Formula</vt:lpstr>
      <vt:lpstr>HSL to RGB Conversion Formula</vt:lpstr>
      <vt:lpstr>PowerPoint Presentation</vt:lpstr>
      <vt:lpstr>Conversions: </vt:lpstr>
      <vt:lpstr>Algorithm</vt:lpstr>
      <vt:lpstr>Let’s Try</vt:lpstr>
      <vt:lpstr>Color to Grayscale  Conversion</vt:lpstr>
      <vt:lpstr>Converting colors from RGB to HSI </vt:lpstr>
      <vt:lpstr>Converting colors from RGB to HSI </vt:lpstr>
      <vt:lpstr>Converting colors from HSI to RGB</vt:lpstr>
      <vt:lpstr>Converting colors from HSI to RGB</vt:lpstr>
      <vt:lpstr>Applications</vt:lpstr>
      <vt:lpstr>Converting colors from HSI to RGB</vt:lpstr>
      <vt:lpstr>Colour Conversion and Contouring</vt:lpstr>
      <vt:lpstr>Image Representation</vt:lpstr>
      <vt:lpstr>Image Representation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18ECE340T- MACHINE PERCEPTION WITH COGNITION</dc:title>
  <dc:creator>shaila</dc:creator>
  <cp:lastModifiedBy>Susila M</cp:lastModifiedBy>
  <cp:revision>9</cp:revision>
  <dcterms:modified xsi:type="dcterms:W3CDTF">2022-08-07T15:19:25Z</dcterms:modified>
</cp:coreProperties>
</file>