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E355F-D43D-4319-A72D-C0E73BB89D5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C82A3-FCF8-4F93-8D6F-667822C28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62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C82A3-FCF8-4F93-8D6F-667822C287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42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46FB7BC-B9DE-4E56-82F6-AD8296075234}" type="datetime1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44B3449-C291-489A-97D3-9E5730B79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0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4444-2AF7-430B-A772-246CDBFBE71A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3449-C291-489A-97D3-9E5730B79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7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49581-B17E-494C-AF56-0B0A3D1A7428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3449-C291-489A-97D3-9E5730B79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9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FC6C-C3AE-48CE-AC8C-B7A54F7BB0E4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3449-C291-489A-97D3-9E5730B79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1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C6F3-6F77-4652-9138-1D45A0ACE573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3449-C291-489A-97D3-9E5730B79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8B14-66F3-4402-83FD-FBC051466D68}" type="datetime1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3449-C291-489A-97D3-9E5730B79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5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F70E-497D-4E86-A06A-B7D1CFA896F4}" type="datetime1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3449-C291-489A-97D3-9E5730B79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9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48D0-0546-489D-A2FD-5BC13FDC857A}" type="datetime1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3449-C291-489A-97D3-9E5730B79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4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8289-FB69-4489-BE29-8F541BD75794}" type="datetime1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3449-C291-489A-97D3-9E5730B79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1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FDFF-48FA-4734-A413-14026A1E6916}" type="datetime1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44B3449-C291-489A-97D3-9E5730B79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4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4049472-FD7C-4301-B543-90CFC89554D2}" type="datetime1">
              <a:rPr lang="en-US" smtClean="0"/>
              <a:t>10/11/2022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44B3449-C291-489A-97D3-9E5730B79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30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DD72DB9-86F2-4455-80D0-80F84215478C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B44B3449-C291-489A-97D3-9E5730B79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9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application-of-foreground-and-background-separation-with-deep-learning-e5f47c60bce6" TargetMode="External"/><Relationship Id="rId2" Type="http://schemas.openxmlformats.org/officeDocument/2006/relationships/hyperlink" Target="https://larrylisky.com/2017/06/23/separating-foreground-and-background-in-an-imag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opencv.com/pytorch-for-beginners-semantic-segmentation-using-torchvision/" TargetMode="External"/><Relationship Id="rId4" Type="http://schemas.openxmlformats.org/officeDocument/2006/relationships/hyperlink" Target="https://learnopencv.com/applications-of-foreground-background-separation-with-semantic-segmentation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Background and Foreground Separation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3449-C291-489A-97D3-9E5730B795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1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earnopencv.com/wp-content/uploads/2019/06/semantic-segmentation-examp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817" y="1793719"/>
            <a:ext cx="6773259" cy="465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3449-C291-489A-97D3-9E5730B79537}" type="slidenum">
              <a:rPr lang="en-US" smtClean="0"/>
              <a:t>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D13ED5E-7876-3221-5877-29547C966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510550"/>
            <a:ext cx="10772775" cy="165819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Foreground - Background Separation</a:t>
            </a:r>
          </a:p>
        </p:txBody>
      </p:sp>
    </p:spTree>
    <p:extLst>
      <p:ext uri="{BB962C8B-B14F-4D97-AF65-F5344CB8AC3E}">
        <p14:creationId xmlns:p14="http://schemas.microsoft.com/office/powerpoint/2010/main" val="378382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8569"/>
            <a:ext cx="10985595" cy="268813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3449-C291-489A-97D3-9E5730B79537}" type="slidenum">
              <a:rPr lang="en-US" smtClean="0"/>
              <a:t>3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0011E7-39CA-1388-5E87-7F0DCF927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543601"/>
            <a:ext cx="10772775" cy="165819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Foreground - Background Separation</a:t>
            </a:r>
          </a:p>
        </p:txBody>
      </p:sp>
    </p:spTree>
    <p:extLst>
      <p:ext uri="{BB962C8B-B14F-4D97-AF65-F5344CB8AC3E}">
        <p14:creationId xmlns:p14="http://schemas.microsoft.com/office/powerpoint/2010/main" val="2256799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Separation of Foreground and Background in an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5008"/>
            <a:ext cx="10950526" cy="4816303"/>
          </a:xfrm>
        </p:spPr>
        <p:txBody>
          <a:bodyPr>
            <a:noAutofit/>
          </a:bodyPr>
          <a:lstStyle/>
          <a:p>
            <a:r>
              <a:rPr lang="en-US" sz="2400" dirty="0"/>
              <a:t>Background is a map of the sensory (visual) information encoded at much longer time constant, e.g., much slower changing. </a:t>
            </a:r>
          </a:p>
          <a:p>
            <a:r>
              <a:rPr lang="en-US" sz="2400" dirty="0"/>
              <a:t>In other words, objects that are static or sustained are encoded into the background.</a:t>
            </a:r>
          </a:p>
          <a:p>
            <a:r>
              <a:rPr lang="en-US" sz="2400" dirty="0"/>
              <a:t>Background image, B can be computed per pixel as: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l-GR" dirty="0"/>
              <a:t>α </a:t>
            </a:r>
            <a:r>
              <a:rPr lang="en-US" sz="2400" dirty="0"/>
              <a:t>is in the range of [0, 1] and controls the time constant.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Larger the</a:t>
            </a:r>
            <a:r>
              <a:rPr lang="el-GR" dirty="0"/>
              <a:t> α </a:t>
            </a:r>
            <a:r>
              <a:rPr lang="en-US" sz="2400" dirty="0"/>
              <a:t>faster the background adapts.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Generally one should start by setting </a:t>
            </a:r>
            <a:r>
              <a:rPr lang="el-GR" dirty="0"/>
              <a:t>α </a:t>
            </a:r>
            <a:r>
              <a:rPr lang="en-US" sz="2400" dirty="0"/>
              <a:t>to a small number, like 0.001.		In presence of high degree of change, or transients, </a:t>
            </a:r>
            <a:r>
              <a:rPr lang="el-GR" dirty="0"/>
              <a:t>α </a:t>
            </a:r>
            <a:r>
              <a:rPr lang="en-US" sz="2400" dirty="0"/>
              <a:t>should be set to zero so that the background does not pick up the transients; otherwise </a:t>
            </a:r>
            <a:r>
              <a:rPr lang="el-GR" dirty="0"/>
              <a:t>α</a:t>
            </a:r>
            <a:r>
              <a:rPr lang="en-US" sz="2400" dirty="0"/>
              <a:t> should gradually increase to 1 for speed up background learning.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96017" y="2926695"/>
            <a:ext cx="3335629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B = (1 - </a:t>
            </a:r>
            <a:r>
              <a:rPr lang="el-GR" sz="2400" dirty="0"/>
              <a:t>α</a:t>
            </a:r>
            <a:r>
              <a:rPr lang="en-US" sz="2400" dirty="0"/>
              <a:t>) B</a:t>
            </a:r>
            <a:r>
              <a:rPr lang="en-US" sz="2400" baseline="-25000" dirty="0"/>
              <a:t>old</a:t>
            </a:r>
            <a:r>
              <a:rPr lang="en-US" sz="2400" dirty="0"/>
              <a:t> + </a:t>
            </a:r>
            <a:r>
              <a:rPr lang="el-GR" sz="2400" dirty="0"/>
              <a:t>α</a:t>
            </a:r>
            <a:r>
              <a:rPr lang="en-US" sz="2400" dirty="0"/>
              <a:t> </a:t>
            </a:r>
            <a:r>
              <a:rPr lang="en-US" sz="2400" dirty="0" err="1"/>
              <a:t>B</a:t>
            </a:r>
            <a:r>
              <a:rPr lang="en-US" sz="2400" baseline="-25000" dirty="0" err="1"/>
              <a:t>new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3449-C291-489A-97D3-9E5730B795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3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Separation of Foreground and Background in an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5008"/>
            <a:ext cx="10950526" cy="4816303"/>
          </a:xfrm>
        </p:spPr>
        <p:txBody>
          <a:bodyPr>
            <a:noAutofit/>
          </a:bodyPr>
          <a:lstStyle/>
          <a:p>
            <a:r>
              <a:rPr lang="en-US" dirty="0"/>
              <a:t>Foreground is the transients components of a scene, defined as the difference between instantaneous image I and the background, B. The difference can be by simple subtraction: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or by color-space difference: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49235" y="2135248"/>
            <a:ext cx="129343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F = I - 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3449-C291-489A-97D3-9E5730B79537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9885" y="3457153"/>
            <a:ext cx="1772134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</a:t>
            </a:r>
            <a:r>
              <a:rPr lang="en-US" sz="2400" baseline="-25000" dirty="0"/>
              <a:t>r </a:t>
            </a:r>
            <a:r>
              <a:rPr lang="en-US" sz="2400" dirty="0"/>
              <a:t>= </a:t>
            </a:r>
            <a:r>
              <a:rPr lang="en-US" sz="2400" dirty="0" err="1"/>
              <a:t>I</a:t>
            </a:r>
            <a:r>
              <a:rPr lang="en-US" sz="2400" baseline="-25000" dirty="0" err="1"/>
              <a:t>r</a:t>
            </a:r>
            <a:r>
              <a:rPr lang="en-US" sz="2400" dirty="0"/>
              <a:t> - B</a:t>
            </a:r>
            <a:r>
              <a:rPr lang="en-US" sz="2400" baseline="-25000" dirty="0"/>
              <a:t>r</a:t>
            </a:r>
          </a:p>
          <a:p>
            <a:pPr algn="ctr"/>
            <a:r>
              <a:rPr lang="en-US" sz="2400" dirty="0" err="1"/>
              <a:t>F</a:t>
            </a:r>
            <a:r>
              <a:rPr lang="en-US" sz="2400" baseline="-25000" dirty="0" err="1"/>
              <a:t>g</a:t>
            </a:r>
            <a:r>
              <a:rPr lang="en-US" sz="2400" dirty="0"/>
              <a:t> = I</a:t>
            </a:r>
            <a:r>
              <a:rPr lang="en-US" sz="2400" baseline="-25000" dirty="0"/>
              <a:t>g</a:t>
            </a:r>
            <a:r>
              <a:rPr lang="en-US" sz="2400" dirty="0"/>
              <a:t> - </a:t>
            </a:r>
            <a:r>
              <a:rPr lang="en-US" sz="2400" dirty="0" err="1"/>
              <a:t>B</a:t>
            </a:r>
            <a:r>
              <a:rPr lang="en-US" sz="2400" baseline="-25000" dirty="0" err="1"/>
              <a:t>g</a:t>
            </a:r>
            <a:endParaRPr lang="en-US" sz="2400" baseline="-25000" dirty="0"/>
          </a:p>
          <a:p>
            <a:pPr algn="ctr"/>
            <a:r>
              <a:rPr lang="en-US" sz="2400" dirty="0"/>
              <a:t>F</a:t>
            </a:r>
            <a:r>
              <a:rPr lang="en-US" sz="2400" baseline="-25000" dirty="0"/>
              <a:t>b</a:t>
            </a:r>
            <a:r>
              <a:rPr lang="en-US" sz="2400" dirty="0"/>
              <a:t> = </a:t>
            </a:r>
            <a:r>
              <a:rPr lang="en-US" sz="2400" dirty="0" err="1"/>
              <a:t>I</a:t>
            </a:r>
            <a:r>
              <a:rPr lang="en-US" sz="2400" baseline="-25000" dirty="0" err="1"/>
              <a:t>b</a:t>
            </a:r>
            <a:r>
              <a:rPr lang="en-US" sz="2400" dirty="0"/>
              <a:t> - B</a:t>
            </a:r>
            <a:r>
              <a:rPr lang="en-US" sz="2400" baseline="-25000" dirty="0"/>
              <a:t>b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5194556"/>
            <a:ext cx="108518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656565"/>
                </a:solidFill>
                <a:effectLst/>
                <a:latin typeface="Montserrat"/>
              </a:rPr>
              <a:t>Both background and foreground computation described above can be applied to </a:t>
            </a:r>
            <a:r>
              <a:rPr lang="en-US" b="1" i="0" dirty="0">
                <a:solidFill>
                  <a:srgbClr val="656565"/>
                </a:solidFill>
                <a:effectLst/>
                <a:latin typeface="Montserrat"/>
              </a:rPr>
              <a:t>amplitude, color and depth images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384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Separation of Foreground and Background in an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5008"/>
            <a:ext cx="10950526" cy="4816303"/>
          </a:xfrm>
        </p:spPr>
        <p:txBody>
          <a:bodyPr>
            <a:noAutofit/>
          </a:bodyPr>
          <a:lstStyle/>
          <a:p>
            <a:r>
              <a:rPr lang="en-US" dirty="0"/>
              <a:t>Foreground is the transients components of a scene, defined as the difference between instantaneous image I and the background, B. The difference can be by simple subtraction: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or by color-space difference: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49235" y="2135248"/>
            <a:ext cx="129343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F = I - 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3449-C291-489A-97D3-9E5730B79537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9885" y="3457153"/>
            <a:ext cx="1772134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</a:t>
            </a:r>
            <a:r>
              <a:rPr lang="en-US" sz="2400" baseline="-25000" dirty="0"/>
              <a:t>r </a:t>
            </a:r>
            <a:r>
              <a:rPr lang="en-US" sz="2400" dirty="0"/>
              <a:t>= </a:t>
            </a:r>
            <a:r>
              <a:rPr lang="en-US" sz="2400" dirty="0" err="1"/>
              <a:t>I</a:t>
            </a:r>
            <a:r>
              <a:rPr lang="en-US" sz="2400" baseline="-25000" dirty="0" err="1"/>
              <a:t>r</a:t>
            </a:r>
            <a:r>
              <a:rPr lang="en-US" sz="2400" dirty="0"/>
              <a:t> - B</a:t>
            </a:r>
            <a:r>
              <a:rPr lang="en-US" sz="2400" baseline="-25000" dirty="0"/>
              <a:t>r</a:t>
            </a:r>
          </a:p>
          <a:p>
            <a:pPr algn="ctr"/>
            <a:r>
              <a:rPr lang="en-US" sz="2400" dirty="0" err="1"/>
              <a:t>F</a:t>
            </a:r>
            <a:r>
              <a:rPr lang="en-US" sz="2400" baseline="-25000" dirty="0" err="1"/>
              <a:t>g</a:t>
            </a:r>
            <a:r>
              <a:rPr lang="en-US" sz="2400" dirty="0"/>
              <a:t> = I</a:t>
            </a:r>
            <a:r>
              <a:rPr lang="en-US" sz="2400" baseline="-25000" dirty="0"/>
              <a:t>g</a:t>
            </a:r>
            <a:r>
              <a:rPr lang="en-US" sz="2400" dirty="0"/>
              <a:t> - </a:t>
            </a:r>
            <a:r>
              <a:rPr lang="en-US" sz="2400" dirty="0" err="1"/>
              <a:t>B</a:t>
            </a:r>
            <a:r>
              <a:rPr lang="en-US" sz="2400" baseline="-25000" dirty="0" err="1"/>
              <a:t>g</a:t>
            </a:r>
            <a:endParaRPr lang="en-US" sz="2400" baseline="-25000" dirty="0"/>
          </a:p>
          <a:p>
            <a:pPr algn="ctr"/>
            <a:r>
              <a:rPr lang="en-US" sz="2400" dirty="0"/>
              <a:t>F</a:t>
            </a:r>
            <a:r>
              <a:rPr lang="en-US" sz="2400" baseline="-25000" dirty="0"/>
              <a:t>b</a:t>
            </a:r>
            <a:r>
              <a:rPr lang="en-US" sz="2400" dirty="0"/>
              <a:t> = </a:t>
            </a:r>
            <a:r>
              <a:rPr lang="en-US" sz="2400" dirty="0" err="1"/>
              <a:t>I</a:t>
            </a:r>
            <a:r>
              <a:rPr lang="en-US" sz="2400" baseline="-25000" dirty="0" err="1"/>
              <a:t>b</a:t>
            </a:r>
            <a:r>
              <a:rPr lang="en-US" sz="2400" dirty="0"/>
              <a:t> - B</a:t>
            </a:r>
            <a:r>
              <a:rPr lang="en-US" sz="2400" baseline="-25000" dirty="0"/>
              <a:t>b</a:t>
            </a:r>
          </a:p>
        </p:txBody>
      </p:sp>
      <p:sp>
        <p:nvSpPr>
          <p:cNvPr id="4" name="Rectangle 3"/>
          <p:cNvSpPr/>
          <p:nvPr/>
        </p:nvSpPr>
        <p:spPr>
          <a:xfrm>
            <a:off x="887560" y="4728065"/>
            <a:ext cx="108518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656565"/>
                </a:solidFill>
                <a:effectLst/>
                <a:latin typeface="Montserrat"/>
              </a:rPr>
              <a:t>Both background and foreground computation described above can be applied to </a:t>
            </a:r>
            <a:r>
              <a:rPr lang="en-US" b="1" i="0" dirty="0">
                <a:solidFill>
                  <a:srgbClr val="656565"/>
                </a:solidFill>
                <a:effectLst/>
                <a:latin typeface="Montserrat"/>
              </a:rPr>
              <a:t>amplitude, color and depth images.</a:t>
            </a:r>
          </a:p>
          <a:p>
            <a:r>
              <a:rPr lang="en-US" b="1" dirty="0">
                <a:solidFill>
                  <a:srgbClr val="656565"/>
                </a:solidFill>
                <a:latin typeface="Montserrat"/>
              </a:rPr>
              <a:t>Techniques : </a:t>
            </a:r>
            <a:r>
              <a:rPr lang="en-US" dirty="0"/>
              <a:t> 	Color based segmentation, Depth based segmentation, Histogram, Semantic Segmentation</a:t>
            </a:r>
          </a:p>
          <a:p>
            <a:r>
              <a:rPr lang="en-US" b="1" dirty="0"/>
              <a:t>		Deep Learning - </a:t>
            </a:r>
            <a:r>
              <a:rPr lang="en-US" dirty="0"/>
              <a:t>mask region of interest and separate foreground from background.</a:t>
            </a:r>
          </a:p>
          <a:p>
            <a:r>
              <a:rPr lang="en-US" b="1" dirty="0"/>
              <a:t>			Applications:  P</a:t>
            </a:r>
            <a:r>
              <a:rPr lang="en-US" dirty="0"/>
              <a:t>ortrait Mode with Deep Learning</a:t>
            </a:r>
          </a:p>
          <a:p>
            <a:r>
              <a:rPr lang="en-US" dirty="0"/>
              <a:t>				       Background blur on video calls while working from home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8913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https://larrylisky.com/2017/06/23/separating-foreground-and-background-in-an-image/</a:t>
            </a:r>
            <a:endParaRPr lang="en-US" dirty="0"/>
          </a:p>
          <a:p>
            <a:r>
              <a:rPr lang="en-US" baseline="-25000" dirty="0">
                <a:hlinkClick r:id="rId3"/>
              </a:rPr>
              <a:t>https://medium.com/analytics-vidhya/application-of-foreground-and-background-separation-with-deep-learning-e5f47c60bce6</a:t>
            </a:r>
            <a:endParaRPr lang="en-US" baseline="-25000" dirty="0"/>
          </a:p>
          <a:p>
            <a:r>
              <a:rPr lang="en-US" baseline="-25000" dirty="0">
                <a:hlinkClick r:id="rId4"/>
              </a:rPr>
              <a:t>https://learnopencv.com/applications-of-foreground-background-separation-with-semantic-segmentation/</a:t>
            </a:r>
            <a:endParaRPr lang="en-US" baseline="-25000" dirty="0"/>
          </a:p>
          <a:p>
            <a:endParaRPr lang="en-US" baseline="-25000" dirty="0"/>
          </a:p>
          <a:p>
            <a:r>
              <a:rPr lang="en-US" dirty="0"/>
              <a:t>Semantic Segmentation</a:t>
            </a:r>
          </a:p>
          <a:p>
            <a:r>
              <a:rPr lang="en-US" baseline="-25000" dirty="0">
                <a:hlinkClick r:id="rId5"/>
              </a:rPr>
              <a:t>https://learnopencv.com/pytorch-for-beginners-semantic-segmentation-using-torchvision/</a:t>
            </a:r>
            <a:endParaRPr lang="en-US" baseline="-25000" dirty="0"/>
          </a:p>
          <a:p>
            <a:endParaRPr lang="en-US" baseline="-25000" dirty="0"/>
          </a:p>
          <a:p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3449-C291-489A-97D3-9E5730B795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99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Background Subtraction: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Temporal average filter: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Conventional Approaches</a:t>
            </a:r>
          </a:p>
          <a:p>
            <a:pPr lvl="1"/>
            <a:r>
              <a:rPr lang="en-US" dirty="0"/>
              <a:t>1. Frame Differences</a:t>
            </a:r>
          </a:p>
          <a:p>
            <a:pPr lvl="1"/>
            <a:r>
              <a:rPr lang="en-US" dirty="0"/>
              <a:t>2</a:t>
            </a:r>
            <a:r>
              <a:rPr lang="en-US" baseline="-25000" dirty="0"/>
              <a:t>. </a:t>
            </a:r>
            <a:r>
              <a:rPr lang="en-US" dirty="0"/>
              <a:t>The Mixture of Gaussians or </a:t>
            </a:r>
            <a:r>
              <a:rPr lang="en-US" dirty="0" err="1"/>
              <a:t>MoG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3449-C291-489A-97D3-9E5730B795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78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Background Subtraction: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Temporal average filter: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Conventional Approaches</a:t>
            </a:r>
          </a:p>
          <a:p>
            <a:pPr lvl="1"/>
            <a:r>
              <a:rPr lang="en-US" dirty="0"/>
              <a:t>1. Frame Differences</a:t>
            </a:r>
          </a:p>
          <a:p>
            <a:pPr lvl="1"/>
            <a:r>
              <a:rPr lang="en-US" dirty="0"/>
              <a:t>2</a:t>
            </a:r>
            <a:r>
              <a:rPr lang="en-US" baseline="-25000" dirty="0"/>
              <a:t>. </a:t>
            </a:r>
            <a:r>
              <a:rPr lang="en-US" dirty="0"/>
              <a:t>The Mixture of Gaussians or </a:t>
            </a:r>
            <a:r>
              <a:rPr lang="en-US" dirty="0" err="1"/>
              <a:t>MoG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3449-C291-489A-97D3-9E5730B795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2479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114</TotalTime>
  <Words>482</Words>
  <Application>Microsoft Office PowerPoint</Application>
  <PresentationFormat>Widescreen</PresentationFormat>
  <Paragraphs>63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Montserrat</vt:lpstr>
      <vt:lpstr>Wingdings</vt:lpstr>
      <vt:lpstr>Metropolitan</vt:lpstr>
      <vt:lpstr>Background and Foreground Separation</vt:lpstr>
      <vt:lpstr>Foreground - Background Separation</vt:lpstr>
      <vt:lpstr>Foreground - Background Separation</vt:lpstr>
      <vt:lpstr>Separation of Foreground and Background in an image</vt:lpstr>
      <vt:lpstr>Separation of Foreground and Background in an image</vt:lpstr>
      <vt:lpstr>Separation of Foreground and Background in an image</vt:lpstr>
      <vt:lpstr>Readings :</vt:lpstr>
      <vt:lpstr>Readings :</vt:lpstr>
      <vt:lpstr>Readings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Susila M</cp:lastModifiedBy>
  <cp:revision>8</cp:revision>
  <dcterms:created xsi:type="dcterms:W3CDTF">2022-10-11T03:51:25Z</dcterms:created>
  <dcterms:modified xsi:type="dcterms:W3CDTF">2022-10-11T17:39:14Z</dcterms:modified>
</cp:coreProperties>
</file>