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7" r:id="rId5"/>
    <p:sldId id="264" r:id="rId6"/>
    <p:sldId id="268" r:id="rId7"/>
    <p:sldId id="266" r:id="rId8"/>
    <p:sldId id="258" r:id="rId9"/>
    <p:sldId id="259" r:id="rId10"/>
    <p:sldId id="260" r:id="rId11"/>
    <p:sldId id="261" r:id="rId12"/>
    <p:sldId id="262"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87" d="100"/>
          <a:sy n="87" d="100"/>
        </p:scale>
        <p:origin x="6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EEE86-17BD-46D6-B841-35EAEE606F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171690C-3005-4760-9265-58B6639F00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4C66F27-DC53-4104-8928-74F408B7E654}"/>
              </a:ext>
            </a:extLst>
          </p:cNvPr>
          <p:cNvSpPr>
            <a:spLocks noGrp="1"/>
          </p:cNvSpPr>
          <p:nvPr>
            <p:ph type="dt" sz="half" idx="10"/>
          </p:nvPr>
        </p:nvSpPr>
        <p:spPr/>
        <p:txBody>
          <a:bodyPr/>
          <a:lstStyle/>
          <a:p>
            <a:fld id="{C122727E-927E-4352-9DDD-7AF1D38533E0}" type="datetimeFigureOut">
              <a:rPr lang="en-IN" smtClean="0"/>
              <a:t>12-10-2022</a:t>
            </a:fld>
            <a:endParaRPr lang="en-IN"/>
          </a:p>
        </p:txBody>
      </p:sp>
      <p:sp>
        <p:nvSpPr>
          <p:cNvPr id="5" name="Footer Placeholder 4">
            <a:extLst>
              <a:ext uri="{FF2B5EF4-FFF2-40B4-BE49-F238E27FC236}">
                <a16:creationId xmlns:a16="http://schemas.microsoft.com/office/drawing/2014/main" id="{176E201B-97BF-43AB-9C65-2C413F7761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F9384B-5FB2-43EC-BA37-014EE7F3BAFF}"/>
              </a:ext>
            </a:extLst>
          </p:cNvPr>
          <p:cNvSpPr>
            <a:spLocks noGrp="1"/>
          </p:cNvSpPr>
          <p:nvPr>
            <p:ph type="sldNum" sz="quarter" idx="12"/>
          </p:nvPr>
        </p:nvSpPr>
        <p:spPr/>
        <p:txBody>
          <a:bodyPr/>
          <a:lstStyle/>
          <a:p>
            <a:fld id="{077C215E-F554-4D53-9175-70D7B4F53D8B}" type="slidenum">
              <a:rPr lang="en-IN" smtClean="0"/>
              <a:t>‹#›</a:t>
            </a:fld>
            <a:endParaRPr lang="en-IN"/>
          </a:p>
        </p:txBody>
      </p:sp>
    </p:spTree>
    <p:extLst>
      <p:ext uri="{BB962C8B-B14F-4D97-AF65-F5344CB8AC3E}">
        <p14:creationId xmlns:p14="http://schemas.microsoft.com/office/powerpoint/2010/main" val="2680328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47307-E6C0-4C86-8756-880A97B1A7F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02CFF0-E173-48D1-8283-BB6F4D48E3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7DECEF-2201-4508-88F0-A6787773701E}"/>
              </a:ext>
            </a:extLst>
          </p:cNvPr>
          <p:cNvSpPr>
            <a:spLocks noGrp="1"/>
          </p:cNvSpPr>
          <p:nvPr>
            <p:ph type="dt" sz="half" idx="10"/>
          </p:nvPr>
        </p:nvSpPr>
        <p:spPr/>
        <p:txBody>
          <a:bodyPr/>
          <a:lstStyle/>
          <a:p>
            <a:fld id="{C122727E-927E-4352-9DDD-7AF1D38533E0}" type="datetimeFigureOut">
              <a:rPr lang="en-IN" smtClean="0"/>
              <a:t>12-10-2022</a:t>
            </a:fld>
            <a:endParaRPr lang="en-IN"/>
          </a:p>
        </p:txBody>
      </p:sp>
      <p:sp>
        <p:nvSpPr>
          <p:cNvPr id="5" name="Footer Placeholder 4">
            <a:extLst>
              <a:ext uri="{FF2B5EF4-FFF2-40B4-BE49-F238E27FC236}">
                <a16:creationId xmlns:a16="http://schemas.microsoft.com/office/drawing/2014/main" id="{092317DA-57AC-46D0-BF9A-A6E031A12D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933AC1-A91E-4FA4-8546-D94ACBCA09E9}"/>
              </a:ext>
            </a:extLst>
          </p:cNvPr>
          <p:cNvSpPr>
            <a:spLocks noGrp="1"/>
          </p:cNvSpPr>
          <p:nvPr>
            <p:ph type="sldNum" sz="quarter" idx="12"/>
          </p:nvPr>
        </p:nvSpPr>
        <p:spPr/>
        <p:txBody>
          <a:bodyPr/>
          <a:lstStyle/>
          <a:p>
            <a:fld id="{077C215E-F554-4D53-9175-70D7B4F53D8B}" type="slidenum">
              <a:rPr lang="en-IN" smtClean="0"/>
              <a:t>‹#›</a:t>
            </a:fld>
            <a:endParaRPr lang="en-IN"/>
          </a:p>
        </p:txBody>
      </p:sp>
    </p:spTree>
    <p:extLst>
      <p:ext uri="{BB962C8B-B14F-4D97-AF65-F5344CB8AC3E}">
        <p14:creationId xmlns:p14="http://schemas.microsoft.com/office/powerpoint/2010/main" val="2497525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BCEC6B-4B01-45D8-91A4-BCA852BE24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C3D4B2-B0AA-45C8-BD6A-F4C8000028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0F18C1-F3CF-4EF2-B511-1268107AC452}"/>
              </a:ext>
            </a:extLst>
          </p:cNvPr>
          <p:cNvSpPr>
            <a:spLocks noGrp="1"/>
          </p:cNvSpPr>
          <p:nvPr>
            <p:ph type="dt" sz="half" idx="10"/>
          </p:nvPr>
        </p:nvSpPr>
        <p:spPr/>
        <p:txBody>
          <a:bodyPr/>
          <a:lstStyle/>
          <a:p>
            <a:fld id="{C122727E-927E-4352-9DDD-7AF1D38533E0}" type="datetimeFigureOut">
              <a:rPr lang="en-IN" smtClean="0"/>
              <a:t>12-10-2022</a:t>
            </a:fld>
            <a:endParaRPr lang="en-IN"/>
          </a:p>
        </p:txBody>
      </p:sp>
      <p:sp>
        <p:nvSpPr>
          <p:cNvPr id="5" name="Footer Placeholder 4">
            <a:extLst>
              <a:ext uri="{FF2B5EF4-FFF2-40B4-BE49-F238E27FC236}">
                <a16:creationId xmlns:a16="http://schemas.microsoft.com/office/drawing/2014/main" id="{D4CEE62E-477F-4625-A123-63AEC88585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862696-4743-4D63-BB53-296CB60C4862}"/>
              </a:ext>
            </a:extLst>
          </p:cNvPr>
          <p:cNvSpPr>
            <a:spLocks noGrp="1"/>
          </p:cNvSpPr>
          <p:nvPr>
            <p:ph type="sldNum" sz="quarter" idx="12"/>
          </p:nvPr>
        </p:nvSpPr>
        <p:spPr/>
        <p:txBody>
          <a:bodyPr/>
          <a:lstStyle/>
          <a:p>
            <a:fld id="{077C215E-F554-4D53-9175-70D7B4F53D8B}" type="slidenum">
              <a:rPr lang="en-IN" smtClean="0"/>
              <a:t>‹#›</a:t>
            </a:fld>
            <a:endParaRPr lang="en-IN"/>
          </a:p>
        </p:txBody>
      </p:sp>
    </p:spTree>
    <p:extLst>
      <p:ext uri="{BB962C8B-B14F-4D97-AF65-F5344CB8AC3E}">
        <p14:creationId xmlns:p14="http://schemas.microsoft.com/office/powerpoint/2010/main" val="2866391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E770E-B15F-4BD5-A5F4-C651D6038F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B298D7-3FDF-468D-8F6E-751847171D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BFC502-A06E-4037-B7B0-EB571CCD06B0}"/>
              </a:ext>
            </a:extLst>
          </p:cNvPr>
          <p:cNvSpPr>
            <a:spLocks noGrp="1"/>
          </p:cNvSpPr>
          <p:nvPr>
            <p:ph type="dt" sz="half" idx="10"/>
          </p:nvPr>
        </p:nvSpPr>
        <p:spPr/>
        <p:txBody>
          <a:bodyPr/>
          <a:lstStyle/>
          <a:p>
            <a:fld id="{C122727E-927E-4352-9DDD-7AF1D38533E0}" type="datetimeFigureOut">
              <a:rPr lang="en-IN" smtClean="0"/>
              <a:t>12-10-2022</a:t>
            </a:fld>
            <a:endParaRPr lang="en-IN"/>
          </a:p>
        </p:txBody>
      </p:sp>
      <p:sp>
        <p:nvSpPr>
          <p:cNvPr id="5" name="Footer Placeholder 4">
            <a:extLst>
              <a:ext uri="{FF2B5EF4-FFF2-40B4-BE49-F238E27FC236}">
                <a16:creationId xmlns:a16="http://schemas.microsoft.com/office/drawing/2014/main" id="{4B02B4DF-186E-421F-ABB6-8DAA6CBC7C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C19937-2950-4089-9CBE-3CB82E820096}"/>
              </a:ext>
            </a:extLst>
          </p:cNvPr>
          <p:cNvSpPr>
            <a:spLocks noGrp="1"/>
          </p:cNvSpPr>
          <p:nvPr>
            <p:ph type="sldNum" sz="quarter" idx="12"/>
          </p:nvPr>
        </p:nvSpPr>
        <p:spPr/>
        <p:txBody>
          <a:bodyPr/>
          <a:lstStyle/>
          <a:p>
            <a:fld id="{077C215E-F554-4D53-9175-70D7B4F53D8B}" type="slidenum">
              <a:rPr lang="en-IN" smtClean="0"/>
              <a:t>‹#›</a:t>
            </a:fld>
            <a:endParaRPr lang="en-IN"/>
          </a:p>
        </p:txBody>
      </p:sp>
    </p:spTree>
    <p:extLst>
      <p:ext uri="{BB962C8B-B14F-4D97-AF65-F5344CB8AC3E}">
        <p14:creationId xmlns:p14="http://schemas.microsoft.com/office/powerpoint/2010/main" val="1645409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4BB1E-FE5C-4BB7-8414-AAD4E1FA48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C89CFAB-1562-4357-B674-A2F39660CE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D7B2C2-2008-47B8-8823-F65326D9BB0B}"/>
              </a:ext>
            </a:extLst>
          </p:cNvPr>
          <p:cNvSpPr>
            <a:spLocks noGrp="1"/>
          </p:cNvSpPr>
          <p:nvPr>
            <p:ph type="dt" sz="half" idx="10"/>
          </p:nvPr>
        </p:nvSpPr>
        <p:spPr/>
        <p:txBody>
          <a:bodyPr/>
          <a:lstStyle/>
          <a:p>
            <a:fld id="{C122727E-927E-4352-9DDD-7AF1D38533E0}" type="datetimeFigureOut">
              <a:rPr lang="en-IN" smtClean="0"/>
              <a:t>12-10-2022</a:t>
            </a:fld>
            <a:endParaRPr lang="en-IN"/>
          </a:p>
        </p:txBody>
      </p:sp>
      <p:sp>
        <p:nvSpPr>
          <p:cNvPr id="5" name="Footer Placeholder 4">
            <a:extLst>
              <a:ext uri="{FF2B5EF4-FFF2-40B4-BE49-F238E27FC236}">
                <a16:creationId xmlns:a16="http://schemas.microsoft.com/office/drawing/2014/main" id="{B37027B4-778F-40B9-AFA8-721BFB7C09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0C8B36-FB71-4809-91AC-DF2FAE15FED7}"/>
              </a:ext>
            </a:extLst>
          </p:cNvPr>
          <p:cNvSpPr>
            <a:spLocks noGrp="1"/>
          </p:cNvSpPr>
          <p:nvPr>
            <p:ph type="sldNum" sz="quarter" idx="12"/>
          </p:nvPr>
        </p:nvSpPr>
        <p:spPr/>
        <p:txBody>
          <a:bodyPr/>
          <a:lstStyle/>
          <a:p>
            <a:fld id="{077C215E-F554-4D53-9175-70D7B4F53D8B}" type="slidenum">
              <a:rPr lang="en-IN" smtClean="0"/>
              <a:t>‹#›</a:t>
            </a:fld>
            <a:endParaRPr lang="en-IN"/>
          </a:p>
        </p:txBody>
      </p:sp>
    </p:spTree>
    <p:extLst>
      <p:ext uri="{BB962C8B-B14F-4D97-AF65-F5344CB8AC3E}">
        <p14:creationId xmlns:p14="http://schemas.microsoft.com/office/powerpoint/2010/main" val="3654453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72FA5-4626-45AE-B184-D4BC375A43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3D779B-8D7F-44B6-B490-96B28A0D57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5CE723C-17F7-49EC-AC28-5B13DE2BEE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EFAEAAF-58CF-4236-A0F1-8BFD2600DC47}"/>
              </a:ext>
            </a:extLst>
          </p:cNvPr>
          <p:cNvSpPr>
            <a:spLocks noGrp="1"/>
          </p:cNvSpPr>
          <p:nvPr>
            <p:ph type="dt" sz="half" idx="10"/>
          </p:nvPr>
        </p:nvSpPr>
        <p:spPr/>
        <p:txBody>
          <a:bodyPr/>
          <a:lstStyle/>
          <a:p>
            <a:fld id="{C122727E-927E-4352-9DDD-7AF1D38533E0}" type="datetimeFigureOut">
              <a:rPr lang="en-IN" smtClean="0"/>
              <a:t>12-10-2022</a:t>
            </a:fld>
            <a:endParaRPr lang="en-IN"/>
          </a:p>
        </p:txBody>
      </p:sp>
      <p:sp>
        <p:nvSpPr>
          <p:cNvPr id="6" name="Footer Placeholder 5">
            <a:extLst>
              <a:ext uri="{FF2B5EF4-FFF2-40B4-BE49-F238E27FC236}">
                <a16:creationId xmlns:a16="http://schemas.microsoft.com/office/drawing/2014/main" id="{FF71121E-0AE5-4E71-8F61-E23A4137F6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D68547-E03A-4B3E-BD7A-921F286090C1}"/>
              </a:ext>
            </a:extLst>
          </p:cNvPr>
          <p:cNvSpPr>
            <a:spLocks noGrp="1"/>
          </p:cNvSpPr>
          <p:nvPr>
            <p:ph type="sldNum" sz="quarter" idx="12"/>
          </p:nvPr>
        </p:nvSpPr>
        <p:spPr/>
        <p:txBody>
          <a:bodyPr/>
          <a:lstStyle/>
          <a:p>
            <a:fld id="{077C215E-F554-4D53-9175-70D7B4F53D8B}" type="slidenum">
              <a:rPr lang="en-IN" smtClean="0"/>
              <a:t>‹#›</a:t>
            </a:fld>
            <a:endParaRPr lang="en-IN"/>
          </a:p>
        </p:txBody>
      </p:sp>
    </p:spTree>
    <p:extLst>
      <p:ext uri="{BB962C8B-B14F-4D97-AF65-F5344CB8AC3E}">
        <p14:creationId xmlns:p14="http://schemas.microsoft.com/office/powerpoint/2010/main" val="2566699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0AAF1-2673-4022-A3ED-83F5040B1DF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340B7D-2833-4231-A1CB-55DB863099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34D70B-EF72-4504-8CB3-812DFA7CD3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043F913-C9A5-44F0-BFA1-17A9921DBB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4A7E21-E92C-4793-9A73-D0F50B7D60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2CC47BF-9F7B-428C-97D6-BF5DD51139FF}"/>
              </a:ext>
            </a:extLst>
          </p:cNvPr>
          <p:cNvSpPr>
            <a:spLocks noGrp="1"/>
          </p:cNvSpPr>
          <p:nvPr>
            <p:ph type="dt" sz="half" idx="10"/>
          </p:nvPr>
        </p:nvSpPr>
        <p:spPr/>
        <p:txBody>
          <a:bodyPr/>
          <a:lstStyle/>
          <a:p>
            <a:fld id="{C122727E-927E-4352-9DDD-7AF1D38533E0}" type="datetimeFigureOut">
              <a:rPr lang="en-IN" smtClean="0"/>
              <a:t>12-10-2022</a:t>
            </a:fld>
            <a:endParaRPr lang="en-IN"/>
          </a:p>
        </p:txBody>
      </p:sp>
      <p:sp>
        <p:nvSpPr>
          <p:cNvPr id="8" name="Footer Placeholder 7">
            <a:extLst>
              <a:ext uri="{FF2B5EF4-FFF2-40B4-BE49-F238E27FC236}">
                <a16:creationId xmlns:a16="http://schemas.microsoft.com/office/drawing/2014/main" id="{37D55471-AA0C-44CD-8F42-34D04250788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6C850A6-F501-41B1-A317-45F3F503F4E4}"/>
              </a:ext>
            </a:extLst>
          </p:cNvPr>
          <p:cNvSpPr>
            <a:spLocks noGrp="1"/>
          </p:cNvSpPr>
          <p:nvPr>
            <p:ph type="sldNum" sz="quarter" idx="12"/>
          </p:nvPr>
        </p:nvSpPr>
        <p:spPr/>
        <p:txBody>
          <a:bodyPr/>
          <a:lstStyle/>
          <a:p>
            <a:fld id="{077C215E-F554-4D53-9175-70D7B4F53D8B}" type="slidenum">
              <a:rPr lang="en-IN" smtClean="0"/>
              <a:t>‹#›</a:t>
            </a:fld>
            <a:endParaRPr lang="en-IN"/>
          </a:p>
        </p:txBody>
      </p:sp>
    </p:spTree>
    <p:extLst>
      <p:ext uri="{BB962C8B-B14F-4D97-AF65-F5344CB8AC3E}">
        <p14:creationId xmlns:p14="http://schemas.microsoft.com/office/powerpoint/2010/main" val="4122994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E9797-8D5B-4A9D-9AF6-4C5F84224D4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3698F0D-3630-4F14-B4A8-F7D8F5105942}"/>
              </a:ext>
            </a:extLst>
          </p:cNvPr>
          <p:cNvSpPr>
            <a:spLocks noGrp="1"/>
          </p:cNvSpPr>
          <p:nvPr>
            <p:ph type="dt" sz="half" idx="10"/>
          </p:nvPr>
        </p:nvSpPr>
        <p:spPr/>
        <p:txBody>
          <a:bodyPr/>
          <a:lstStyle/>
          <a:p>
            <a:fld id="{C122727E-927E-4352-9DDD-7AF1D38533E0}" type="datetimeFigureOut">
              <a:rPr lang="en-IN" smtClean="0"/>
              <a:t>12-10-2022</a:t>
            </a:fld>
            <a:endParaRPr lang="en-IN"/>
          </a:p>
        </p:txBody>
      </p:sp>
      <p:sp>
        <p:nvSpPr>
          <p:cNvPr id="4" name="Footer Placeholder 3">
            <a:extLst>
              <a:ext uri="{FF2B5EF4-FFF2-40B4-BE49-F238E27FC236}">
                <a16:creationId xmlns:a16="http://schemas.microsoft.com/office/drawing/2014/main" id="{74A3D77A-266D-4C24-BDCC-07826E4107A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1EE0FBF-A4B7-43E5-9C20-7D61A63D5A84}"/>
              </a:ext>
            </a:extLst>
          </p:cNvPr>
          <p:cNvSpPr>
            <a:spLocks noGrp="1"/>
          </p:cNvSpPr>
          <p:nvPr>
            <p:ph type="sldNum" sz="quarter" idx="12"/>
          </p:nvPr>
        </p:nvSpPr>
        <p:spPr/>
        <p:txBody>
          <a:bodyPr/>
          <a:lstStyle/>
          <a:p>
            <a:fld id="{077C215E-F554-4D53-9175-70D7B4F53D8B}" type="slidenum">
              <a:rPr lang="en-IN" smtClean="0"/>
              <a:t>‹#›</a:t>
            </a:fld>
            <a:endParaRPr lang="en-IN"/>
          </a:p>
        </p:txBody>
      </p:sp>
    </p:spTree>
    <p:extLst>
      <p:ext uri="{BB962C8B-B14F-4D97-AF65-F5344CB8AC3E}">
        <p14:creationId xmlns:p14="http://schemas.microsoft.com/office/powerpoint/2010/main" val="1930573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C24236-F33A-4E9E-A2A7-AE39B3E4C18C}"/>
              </a:ext>
            </a:extLst>
          </p:cNvPr>
          <p:cNvSpPr>
            <a:spLocks noGrp="1"/>
          </p:cNvSpPr>
          <p:nvPr>
            <p:ph type="dt" sz="half" idx="10"/>
          </p:nvPr>
        </p:nvSpPr>
        <p:spPr/>
        <p:txBody>
          <a:bodyPr/>
          <a:lstStyle/>
          <a:p>
            <a:fld id="{C122727E-927E-4352-9DDD-7AF1D38533E0}" type="datetimeFigureOut">
              <a:rPr lang="en-IN" smtClean="0"/>
              <a:t>12-10-2022</a:t>
            </a:fld>
            <a:endParaRPr lang="en-IN"/>
          </a:p>
        </p:txBody>
      </p:sp>
      <p:sp>
        <p:nvSpPr>
          <p:cNvPr id="3" name="Footer Placeholder 2">
            <a:extLst>
              <a:ext uri="{FF2B5EF4-FFF2-40B4-BE49-F238E27FC236}">
                <a16:creationId xmlns:a16="http://schemas.microsoft.com/office/drawing/2014/main" id="{DB01F018-F95D-4297-9A31-12A2A2963D8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CEC8012-9471-4A10-A4B1-2937D04D9881}"/>
              </a:ext>
            </a:extLst>
          </p:cNvPr>
          <p:cNvSpPr>
            <a:spLocks noGrp="1"/>
          </p:cNvSpPr>
          <p:nvPr>
            <p:ph type="sldNum" sz="quarter" idx="12"/>
          </p:nvPr>
        </p:nvSpPr>
        <p:spPr/>
        <p:txBody>
          <a:bodyPr/>
          <a:lstStyle/>
          <a:p>
            <a:fld id="{077C215E-F554-4D53-9175-70D7B4F53D8B}" type="slidenum">
              <a:rPr lang="en-IN" smtClean="0"/>
              <a:t>‹#›</a:t>
            </a:fld>
            <a:endParaRPr lang="en-IN"/>
          </a:p>
        </p:txBody>
      </p:sp>
    </p:spTree>
    <p:extLst>
      <p:ext uri="{BB962C8B-B14F-4D97-AF65-F5344CB8AC3E}">
        <p14:creationId xmlns:p14="http://schemas.microsoft.com/office/powerpoint/2010/main" val="995531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9025-64AD-4B81-A06F-185DB2D0F4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86AF9B7-3905-4924-8100-2315B15FDE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A7F0F41-53EB-4509-81A9-9AAA43D41E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E49D49-2640-4691-9F98-7620236A4B8D}"/>
              </a:ext>
            </a:extLst>
          </p:cNvPr>
          <p:cNvSpPr>
            <a:spLocks noGrp="1"/>
          </p:cNvSpPr>
          <p:nvPr>
            <p:ph type="dt" sz="half" idx="10"/>
          </p:nvPr>
        </p:nvSpPr>
        <p:spPr/>
        <p:txBody>
          <a:bodyPr/>
          <a:lstStyle/>
          <a:p>
            <a:fld id="{C122727E-927E-4352-9DDD-7AF1D38533E0}" type="datetimeFigureOut">
              <a:rPr lang="en-IN" smtClean="0"/>
              <a:t>12-10-2022</a:t>
            </a:fld>
            <a:endParaRPr lang="en-IN"/>
          </a:p>
        </p:txBody>
      </p:sp>
      <p:sp>
        <p:nvSpPr>
          <p:cNvPr id="6" name="Footer Placeholder 5">
            <a:extLst>
              <a:ext uri="{FF2B5EF4-FFF2-40B4-BE49-F238E27FC236}">
                <a16:creationId xmlns:a16="http://schemas.microsoft.com/office/drawing/2014/main" id="{530A1F25-FB91-4ADF-90BF-C385695D92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7EDDAA-7149-4390-A284-CC0E7A30B018}"/>
              </a:ext>
            </a:extLst>
          </p:cNvPr>
          <p:cNvSpPr>
            <a:spLocks noGrp="1"/>
          </p:cNvSpPr>
          <p:nvPr>
            <p:ph type="sldNum" sz="quarter" idx="12"/>
          </p:nvPr>
        </p:nvSpPr>
        <p:spPr/>
        <p:txBody>
          <a:bodyPr/>
          <a:lstStyle/>
          <a:p>
            <a:fld id="{077C215E-F554-4D53-9175-70D7B4F53D8B}" type="slidenum">
              <a:rPr lang="en-IN" smtClean="0"/>
              <a:t>‹#›</a:t>
            </a:fld>
            <a:endParaRPr lang="en-IN"/>
          </a:p>
        </p:txBody>
      </p:sp>
    </p:spTree>
    <p:extLst>
      <p:ext uri="{BB962C8B-B14F-4D97-AF65-F5344CB8AC3E}">
        <p14:creationId xmlns:p14="http://schemas.microsoft.com/office/powerpoint/2010/main" val="2272433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74986-C607-4AEA-A30E-324354A83F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5C0C881-1427-464E-8895-2DD587F837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C236AE0-E720-4B4F-909A-DB4B719FB2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B1BDEF-9C7A-4DE7-A412-DA43597A6B40}"/>
              </a:ext>
            </a:extLst>
          </p:cNvPr>
          <p:cNvSpPr>
            <a:spLocks noGrp="1"/>
          </p:cNvSpPr>
          <p:nvPr>
            <p:ph type="dt" sz="half" idx="10"/>
          </p:nvPr>
        </p:nvSpPr>
        <p:spPr/>
        <p:txBody>
          <a:bodyPr/>
          <a:lstStyle/>
          <a:p>
            <a:fld id="{C122727E-927E-4352-9DDD-7AF1D38533E0}" type="datetimeFigureOut">
              <a:rPr lang="en-IN" smtClean="0"/>
              <a:t>12-10-2022</a:t>
            </a:fld>
            <a:endParaRPr lang="en-IN"/>
          </a:p>
        </p:txBody>
      </p:sp>
      <p:sp>
        <p:nvSpPr>
          <p:cNvPr id="6" name="Footer Placeholder 5">
            <a:extLst>
              <a:ext uri="{FF2B5EF4-FFF2-40B4-BE49-F238E27FC236}">
                <a16:creationId xmlns:a16="http://schemas.microsoft.com/office/drawing/2014/main" id="{559AF3AD-CA03-4567-95A2-B635FC284C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6CE236-7630-47A3-97FE-44B126326724}"/>
              </a:ext>
            </a:extLst>
          </p:cNvPr>
          <p:cNvSpPr>
            <a:spLocks noGrp="1"/>
          </p:cNvSpPr>
          <p:nvPr>
            <p:ph type="sldNum" sz="quarter" idx="12"/>
          </p:nvPr>
        </p:nvSpPr>
        <p:spPr/>
        <p:txBody>
          <a:bodyPr/>
          <a:lstStyle/>
          <a:p>
            <a:fld id="{077C215E-F554-4D53-9175-70D7B4F53D8B}" type="slidenum">
              <a:rPr lang="en-IN" smtClean="0"/>
              <a:t>‹#›</a:t>
            </a:fld>
            <a:endParaRPr lang="en-IN"/>
          </a:p>
        </p:txBody>
      </p:sp>
    </p:spTree>
    <p:extLst>
      <p:ext uri="{BB962C8B-B14F-4D97-AF65-F5344CB8AC3E}">
        <p14:creationId xmlns:p14="http://schemas.microsoft.com/office/powerpoint/2010/main" val="862084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9C2B1D-6226-4D77-A488-A6D81D81F7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DA8C4D-172E-43FC-86C5-09E699F28E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5439AF-4955-4102-8B36-DC95535366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22727E-927E-4352-9DDD-7AF1D38533E0}" type="datetimeFigureOut">
              <a:rPr lang="en-IN" smtClean="0"/>
              <a:t>12-10-2022</a:t>
            </a:fld>
            <a:endParaRPr lang="en-IN"/>
          </a:p>
        </p:txBody>
      </p:sp>
      <p:sp>
        <p:nvSpPr>
          <p:cNvPr id="5" name="Footer Placeholder 4">
            <a:extLst>
              <a:ext uri="{FF2B5EF4-FFF2-40B4-BE49-F238E27FC236}">
                <a16:creationId xmlns:a16="http://schemas.microsoft.com/office/drawing/2014/main" id="{006C19B9-8793-44A3-9AA6-652AE74777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904F3D1-1CF0-4A83-B0EE-9A95E2A329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7C215E-F554-4D53-9175-70D7B4F53D8B}" type="slidenum">
              <a:rPr lang="en-IN" smtClean="0"/>
              <a:t>‹#›</a:t>
            </a:fld>
            <a:endParaRPr lang="en-IN"/>
          </a:p>
        </p:txBody>
      </p:sp>
    </p:spTree>
    <p:extLst>
      <p:ext uri="{BB962C8B-B14F-4D97-AF65-F5344CB8AC3E}">
        <p14:creationId xmlns:p14="http://schemas.microsoft.com/office/powerpoint/2010/main" val="958251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Gait_analysis#/media/File:Two_repetitions_of_a_walking_sequence_of_an_individual_recorded_using_a_motion-capture_system.gif"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64B1-426D-43FC-B14F-F349C29ED43E}"/>
              </a:ext>
            </a:extLst>
          </p:cNvPr>
          <p:cNvSpPr>
            <a:spLocks noGrp="1"/>
          </p:cNvSpPr>
          <p:nvPr>
            <p:ph type="ctrTitle"/>
          </p:nvPr>
        </p:nvSpPr>
        <p:spPr/>
        <p:txBody>
          <a:bodyPr/>
          <a:lstStyle/>
          <a:p>
            <a:r>
              <a:rPr lang="en-IN" sz="6000" b="0" i="0" u="none" strike="noStrike" baseline="0" dirty="0">
                <a:latin typeface="AdvTgb"/>
              </a:rPr>
              <a:t>HUMAN GAIT ANALYSIS</a:t>
            </a:r>
            <a:endParaRPr lang="en-IN" dirty="0"/>
          </a:p>
        </p:txBody>
      </p:sp>
      <p:sp>
        <p:nvSpPr>
          <p:cNvPr id="3" name="Subtitle 2">
            <a:extLst>
              <a:ext uri="{FF2B5EF4-FFF2-40B4-BE49-F238E27FC236}">
                <a16:creationId xmlns:a16="http://schemas.microsoft.com/office/drawing/2014/main" id="{6DBDEE02-21C6-4CE1-8CD6-F01C8AFE045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77858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232DE-E74A-43FD-9D98-E187C384C77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785B310-5B67-4593-A24D-C52BDDC559C7}"/>
              </a:ext>
            </a:extLst>
          </p:cNvPr>
          <p:cNvPicPr>
            <a:picLocks noGrp="1" noChangeAspect="1"/>
          </p:cNvPicPr>
          <p:nvPr>
            <p:ph idx="1"/>
          </p:nvPr>
        </p:nvPicPr>
        <p:blipFill>
          <a:blip r:embed="rId2"/>
          <a:stretch>
            <a:fillRect/>
          </a:stretch>
        </p:blipFill>
        <p:spPr>
          <a:xfrm>
            <a:off x="838200" y="708025"/>
            <a:ext cx="9391650" cy="4667250"/>
          </a:xfrm>
        </p:spPr>
      </p:pic>
    </p:spTree>
    <p:extLst>
      <p:ext uri="{BB962C8B-B14F-4D97-AF65-F5344CB8AC3E}">
        <p14:creationId xmlns:p14="http://schemas.microsoft.com/office/powerpoint/2010/main" val="732476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72819-685A-46CE-A06F-66B6B7848C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B0AC45A-5FF0-4332-843E-D20D1B781521}"/>
              </a:ext>
            </a:extLst>
          </p:cNvPr>
          <p:cNvSpPr>
            <a:spLocks noGrp="1"/>
          </p:cNvSpPr>
          <p:nvPr>
            <p:ph idx="1"/>
          </p:nvPr>
        </p:nvSpPr>
        <p:spPr/>
        <p:txBody>
          <a:bodyPr>
            <a:normAutofit/>
          </a:bodyPr>
          <a:lstStyle/>
          <a:p>
            <a:pPr algn="l"/>
            <a:r>
              <a:rPr lang="en-US" sz="2800" b="0" i="0" u="none" strike="noStrike" baseline="0" dirty="0">
                <a:latin typeface="AdvP6F00"/>
              </a:rPr>
              <a:t>the frequency with which occlusions of parts of a leg or arm are bound to take place, special association algorithms are required for the purpose. </a:t>
            </a:r>
          </a:p>
          <a:p>
            <a:pPr algn="l"/>
            <a:r>
              <a:rPr lang="en-US" sz="2800" b="0" i="0" u="none" strike="noStrike" baseline="0" dirty="0">
                <a:latin typeface="AdvP6F00"/>
              </a:rPr>
              <a:t>These include the Kalman filter that helps to predict how unseen markers will move</a:t>
            </a:r>
          </a:p>
          <a:p>
            <a:pPr algn="l"/>
            <a:r>
              <a:rPr lang="en-US" sz="2800" b="0" i="0" u="none" strike="noStrike" baseline="0" dirty="0">
                <a:latin typeface="AdvP6F00"/>
              </a:rPr>
              <a:t>until they come back into view. </a:t>
            </a:r>
          </a:p>
          <a:p>
            <a:pPr algn="l"/>
            <a:r>
              <a:rPr lang="en-US" sz="2800" b="0" i="0" u="none" strike="noStrike" baseline="0" dirty="0">
                <a:latin typeface="AdvP6F00"/>
              </a:rPr>
              <a:t>Such models can be improved by including acceleration parameters as well as position and velocity parameters (</a:t>
            </a:r>
            <a:r>
              <a:rPr lang="en-US" sz="2800" b="0" i="0" u="none" strike="noStrike" baseline="0" dirty="0" err="1">
                <a:latin typeface="AdvP6F00"/>
              </a:rPr>
              <a:t>Dockstader</a:t>
            </a:r>
            <a:r>
              <a:rPr lang="en-US" sz="2800" b="0" i="0" u="none" strike="noStrike" baseline="0" dirty="0">
                <a:latin typeface="AdvP6F00"/>
              </a:rPr>
              <a:t> and </a:t>
            </a:r>
            <a:r>
              <a:rPr lang="en-US" sz="2800" b="0" i="0" u="none" strike="noStrike" baseline="0" dirty="0" err="1">
                <a:latin typeface="AdvP6F00"/>
              </a:rPr>
              <a:t>Tekalp</a:t>
            </a:r>
            <a:r>
              <a:rPr lang="en-US" sz="2800" b="0" i="0" u="none" strike="noStrike" baseline="0" dirty="0">
                <a:latin typeface="AdvP6F00"/>
              </a:rPr>
              <a:t>, 2002). Their model is not merely theoretically deduced:.</a:t>
            </a:r>
            <a:endParaRPr lang="en-IN" dirty="0"/>
          </a:p>
        </p:txBody>
      </p:sp>
    </p:spTree>
    <p:extLst>
      <p:ext uri="{BB962C8B-B14F-4D97-AF65-F5344CB8AC3E}">
        <p14:creationId xmlns:p14="http://schemas.microsoft.com/office/powerpoint/2010/main" val="1754606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E52F2-FEC8-4F03-BC55-F9C495A1DE7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58238F0-DBAE-42F6-A938-E9CFE0E91AD7}"/>
              </a:ext>
            </a:extLst>
          </p:cNvPr>
          <p:cNvSpPr>
            <a:spLocks noGrp="1"/>
          </p:cNvSpPr>
          <p:nvPr>
            <p:ph idx="1"/>
          </p:nvPr>
        </p:nvSpPr>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AdvP6F00"/>
                <a:ea typeface="+mn-ea"/>
                <a:cs typeface="+mn-cs"/>
              </a:rPr>
              <a:t>it has to be trained, typically on sequences of 2500 images each separated by 1/30 s. In addition, the stick model of each human subject has to be initialized manually.</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AdvP6F00"/>
                <a:ea typeface="+mn-ea"/>
                <a:cs typeface="+mn-cs"/>
              </a:rPr>
              <a:t>Considerable training is necessary to overcome the slight inaccuracies of measurement and to build up the statistics sufficiently for practical application when testing. Errors are greatest when measuring hand and arm movements, because of the frequent occlusions they are subject to</a:t>
            </a:r>
            <a:endParaRPr lang="en-IN" dirty="0"/>
          </a:p>
        </p:txBody>
      </p:sp>
    </p:spTree>
    <p:extLst>
      <p:ext uri="{BB962C8B-B14F-4D97-AF65-F5344CB8AC3E}">
        <p14:creationId xmlns:p14="http://schemas.microsoft.com/office/powerpoint/2010/main" val="3151163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7A370-FB47-4E1B-9DB8-F458667718B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87B57A5-959D-4B5B-B649-F7CBB2957201}"/>
              </a:ext>
            </a:extLst>
          </p:cNvPr>
          <p:cNvSpPr>
            <a:spLocks noGrp="1"/>
          </p:cNvSpPr>
          <p:nvPr>
            <p:ph idx="1"/>
          </p:nvPr>
        </p:nvSpPr>
        <p:spPr/>
        <p:txBody>
          <a:bodyPr>
            <a:normAutofit/>
          </a:bodyPr>
          <a:lstStyle/>
          <a:p>
            <a:pPr algn="l"/>
            <a:r>
              <a:rPr lang="en-US" sz="2800" b="0" i="0" u="none" strike="noStrike" baseline="0" dirty="0">
                <a:latin typeface="AdvP6F00"/>
              </a:rPr>
              <a:t>Overall, articulated motion analysis involves complex processing and a lot of training data. It is a key area of computer vision and the subject is evolving rapidly.</a:t>
            </a:r>
          </a:p>
          <a:p>
            <a:pPr algn="l"/>
            <a:r>
              <a:rPr lang="en-US" sz="2800" b="0" i="0" u="none" strike="noStrike" baseline="0" dirty="0">
                <a:latin typeface="AdvP6F00"/>
              </a:rPr>
              <a:t>It has already reached the stage of producing useful output, but accuracy will improve over the next few years and this will set the scene for practical medical monitoring and diagnosis, completely natural animation, detailed help with sports activities at affordable costs, not to mention recognition of criminals by </a:t>
            </a:r>
            <a:r>
              <a:rPr lang="en-IN" sz="2800" b="0" i="0" u="none" strike="noStrike" baseline="0" dirty="0">
                <a:latin typeface="AdvP6F00"/>
              </a:rPr>
              <a:t>their characteristic gaits.</a:t>
            </a:r>
            <a:endParaRPr lang="en-IN" dirty="0"/>
          </a:p>
        </p:txBody>
      </p:sp>
    </p:spTree>
    <p:extLst>
      <p:ext uri="{BB962C8B-B14F-4D97-AF65-F5344CB8AC3E}">
        <p14:creationId xmlns:p14="http://schemas.microsoft.com/office/powerpoint/2010/main" val="2033620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5787D-6A02-4000-8F2A-53217EC708C4}"/>
              </a:ext>
            </a:extLst>
          </p:cNvPr>
          <p:cNvSpPr>
            <a:spLocks noGrp="1"/>
          </p:cNvSpPr>
          <p:nvPr>
            <p:ph type="title"/>
          </p:nvPr>
        </p:nvSpPr>
        <p:spPr/>
        <p:txBody>
          <a:bodyPr/>
          <a:lstStyle/>
          <a:p>
            <a:r>
              <a:rPr lang="en-US" dirty="0"/>
              <a:t>Introduction</a:t>
            </a:r>
            <a:endParaRPr lang="en-IN" dirty="0"/>
          </a:p>
        </p:txBody>
      </p:sp>
      <p:pic>
        <p:nvPicPr>
          <p:cNvPr id="4" name="Picture 3">
            <a:extLst>
              <a:ext uri="{FF2B5EF4-FFF2-40B4-BE49-F238E27FC236}">
                <a16:creationId xmlns:a16="http://schemas.microsoft.com/office/drawing/2014/main" id="{7821A5D3-A837-66BB-2EB6-D740377DE5FD}"/>
              </a:ext>
            </a:extLst>
          </p:cNvPr>
          <p:cNvPicPr>
            <a:picLocks noChangeAspect="1"/>
          </p:cNvPicPr>
          <p:nvPr/>
        </p:nvPicPr>
        <p:blipFill>
          <a:blip r:embed="rId2"/>
          <a:stretch>
            <a:fillRect/>
          </a:stretch>
        </p:blipFill>
        <p:spPr>
          <a:xfrm>
            <a:off x="1110867" y="1429275"/>
            <a:ext cx="9970265" cy="5428725"/>
          </a:xfrm>
          <a:prstGeom prst="rect">
            <a:avLst/>
          </a:prstGeom>
        </p:spPr>
      </p:pic>
    </p:spTree>
    <p:extLst>
      <p:ext uri="{BB962C8B-B14F-4D97-AF65-F5344CB8AC3E}">
        <p14:creationId xmlns:p14="http://schemas.microsoft.com/office/powerpoint/2010/main" val="343291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5787D-6A02-4000-8F2A-53217EC708C4}"/>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78633F7C-86B5-47B9-864F-89053F0B2ADA}"/>
              </a:ext>
            </a:extLst>
          </p:cNvPr>
          <p:cNvSpPr>
            <a:spLocks noGrp="1"/>
          </p:cNvSpPr>
          <p:nvPr>
            <p:ph idx="1"/>
          </p:nvPr>
        </p:nvSpPr>
        <p:spPr/>
        <p:txBody>
          <a:bodyPr>
            <a:normAutofit fontScale="77500" lnSpcReduction="20000"/>
          </a:bodyPr>
          <a:lstStyle/>
          <a:p>
            <a:pPr algn="l"/>
            <a:r>
              <a:rPr lang="en-US" sz="2400" b="0" i="0" dirty="0">
                <a:solidFill>
                  <a:srgbClr val="202124"/>
                </a:solidFill>
                <a:effectLst/>
                <a:latin typeface="arial" panose="020B0604020202020204" pitchFamily="34" charset="0"/>
              </a:rPr>
              <a:t>Gait analysis is </a:t>
            </a:r>
            <a:r>
              <a:rPr lang="en-US" sz="2400" b="1" i="0" dirty="0">
                <a:solidFill>
                  <a:srgbClr val="202124"/>
                </a:solidFill>
                <a:effectLst/>
                <a:latin typeface="arial" panose="020B0604020202020204" pitchFamily="34" charset="0"/>
              </a:rPr>
              <a:t>a way to assess the dynamic posture and coordination during movement</a:t>
            </a:r>
            <a:r>
              <a:rPr lang="en-US" sz="2400" b="0" i="0" dirty="0">
                <a:solidFill>
                  <a:srgbClr val="202124"/>
                </a:solidFill>
                <a:effectLst/>
                <a:latin typeface="arial" panose="020B0604020202020204" pitchFamily="34" charset="0"/>
              </a:rPr>
              <a:t>. This analysis is a means to evaluate, record, and make any necessary corrections for a smooth gait.</a:t>
            </a:r>
          </a:p>
          <a:p>
            <a:pPr algn="l"/>
            <a:r>
              <a:rPr lang="en-US" b="0" i="0" dirty="0">
                <a:solidFill>
                  <a:srgbClr val="202122"/>
                </a:solidFill>
                <a:effectLst/>
                <a:latin typeface="Arial" panose="020B0604020202020204" pitchFamily="34" charset="0"/>
              </a:rPr>
              <a:t>The gait analysis is modulated or modified by many factors, and changes in the normal gait pattern can be transient or permanent. The factors can be of various types:</a:t>
            </a:r>
          </a:p>
          <a:p>
            <a:pPr algn="l">
              <a:buFont typeface="Arial" panose="020B0604020202020204" pitchFamily="34" charset="0"/>
              <a:buChar char="•"/>
            </a:pPr>
            <a:r>
              <a:rPr lang="en-US" b="0" i="0" dirty="0">
                <a:solidFill>
                  <a:srgbClr val="202122"/>
                </a:solidFill>
                <a:effectLst/>
                <a:latin typeface="Arial" panose="020B0604020202020204" pitchFamily="34" charset="0"/>
              </a:rPr>
              <a:t>Extrinsic: such as terrain, footwear, clothing, cargo</a:t>
            </a:r>
          </a:p>
          <a:p>
            <a:pPr algn="l">
              <a:buFont typeface="Arial" panose="020B0604020202020204" pitchFamily="34" charset="0"/>
              <a:buChar char="•"/>
            </a:pPr>
            <a:r>
              <a:rPr lang="en-US" b="0" i="0" dirty="0">
                <a:solidFill>
                  <a:srgbClr val="202122"/>
                </a:solidFill>
                <a:effectLst/>
                <a:latin typeface="Arial" panose="020B0604020202020204" pitchFamily="34" charset="0"/>
              </a:rPr>
              <a:t>Intrinsic: sex, weight, height, age, etc.</a:t>
            </a:r>
          </a:p>
          <a:p>
            <a:pPr algn="l">
              <a:buFont typeface="Arial" panose="020B0604020202020204" pitchFamily="34" charset="0"/>
              <a:buChar char="•"/>
            </a:pPr>
            <a:r>
              <a:rPr lang="en-US" b="0" i="0" dirty="0">
                <a:solidFill>
                  <a:srgbClr val="202122"/>
                </a:solidFill>
                <a:effectLst/>
                <a:latin typeface="Arial" panose="020B0604020202020204" pitchFamily="34" charset="0"/>
              </a:rPr>
              <a:t>Physical: such as weight, height, physique</a:t>
            </a:r>
          </a:p>
          <a:p>
            <a:pPr algn="l">
              <a:buFont typeface="Arial" panose="020B0604020202020204" pitchFamily="34" charset="0"/>
              <a:buChar char="•"/>
            </a:pPr>
            <a:r>
              <a:rPr lang="en-US" b="0" i="0" dirty="0">
                <a:solidFill>
                  <a:srgbClr val="202122"/>
                </a:solidFill>
                <a:effectLst/>
                <a:latin typeface="Arial" panose="020B0604020202020204" pitchFamily="34" charset="0"/>
              </a:rPr>
              <a:t>Psychological: personality type, emotions</a:t>
            </a:r>
          </a:p>
          <a:p>
            <a:pPr algn="l">
              <a:buFont typeface="Arial" panose="020B0604020202020204" pitchFamily="34" charset="0"/>
              <a:buChar char="•"/>
            </a:pPr>
            <a:r>
              <a:rPr lang="en-US" b="0" i="0" dirty="0">
                <a:solidFill>
                  <a:srgbClr val="202122"/>
                </a:solidFill>
                <a:effectLst/>
                <a:latin typeface="Arial" panose="020B0604020202020204" pitchFamily="34" charset="0"/>
              </a:rPr>
              <a:t>Physiological: anthropometric characteristics, i.e., measurements and proportions of body</a:t>
            </a:r>
          </a:p>
          <a:p>
            <a:pPr algn="l">
              <a:buFont typeface="Arial" panose="020B0604020202020204" pitchFamily="34" charset="0"/>
              <a:buChar char="•"/>
            </a:pPr>
            <a:r>
              <a:rPr lang="en-US" b="0" i="0" dirty="0">
                <a:solidFill>
                  <a:srgbClr val="202122"/>
                </a:solidFill>
                <a:effectLst/>
                <a:latin typeface="Arial" panose="020B0604020202020204" pitchFamily="34" charset="0"/>
              </a:rPr>
              <a:t>Pathological: for example trauma, neurological diseases, musculoskeletal anomalies, psychiatric disorders</a:t>
            </a:r>
          </a:p>
          <a:p>
            <a:pPr algn="l"/>
            <a:endParaRPr lang="en-US" b="0" i="0" dirty="0">
              <a:solidFill>
                <a:srgbClr val="202124"/>
              </a:solidFill>
              <a:effectLst/>
              <a:latin typeface="arial" panose="020B0604020202020204" pitchFamily="34" charset="0"/>
            </a:endParaRPr>
          </a:p>
        </p:txBody>
      </p:sp>
    </p:spTree>
    <p:extLst>
      <p:ext uri="{BB962C8B-B14F-4D97-AF65-F5344CB8AC3E}">
        <p14:creationId xmlns:p14="http://schemas.microsoft.com/office/powerpoint/2010/main" val="335228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E0AFA8B7-7A02-A10D-2BA1-1C1C2CFB2B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6771" y="2036079"/>
            <a:ext cx="9188067" cy="420043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D16F516-0172-96BB-A6A2-F9C32FF2BBCE}"/>
              </a:ext>
            </a:extLst>
          </p:cNvPr>
          <p:cNvSpPr txBox="1"/>
          <p:nvPr/>
        </p:nvSpPr>
        <p:spPr>
          <a:xfrm>
            <a:off x="1384912" y="1260469"/>
            <a:ext cx="9422176" cy="923330"/>
          </a:xfrm>
          <a:prstGeom prst="rect">
            <a:avLst/>
          </a:prstGeom>
          <a:noFill/>
        </p:spPr>
        <p:txBody>
          <a:bodyPr wrap="square">
            <a:spAutoFit/>
          </a:bodyPr>
          <a:lstStyle/>
          <a:p>
            <a:r>
              <a:rPr lang="en-IN" dirty="0">
                <a:hlinkClick r:id="rId3"/>
              </a:rPr>
              <a:t>https://en.wikipedia.org/wiki/Gait_analysis#/media/File:Two_repetitions_of_a_walking_sequence_of_an_individual_recorded_using_a_motion-capture_system.gif</a:t>
            </a:r>
            <a:endParaRPr lang="en-IN" dirty="0"/>
          </a:p>
          <a:p>
            <a:endParaRPr lang="en-IN" dirty="0"/>
          </a:p>
        </p:txBody>
      </p:sp>
    </p:spTree>
    <p:extLst>
      <p:ext uri="{BB962C8B-B14F-4D97-AF65-F5344CB8AC3E}">
        <p14:creationId xmlns:p14="http://schemas.microsoft.com/office/powerpoint/2010/main" val="2651290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5787D-6A02-4000-8F2A-53217EC708C4}"/>
              </a:ext>
            </a:extLst>
          </p:cNvPr>
          <p:cNvSpPr>
            <a:spLocks noGrp="1"/>
          </p:cNvSpPr>
          <p:nvPr>
            <p:ph type="title"/>
          </p:nvPr>
        </p:nvSpPr>
        <p:spPr/>
        <p:txBody>
          <a:bodyPr/>
          <a:lstStyle/>
          <a:p>
            <a:r>
              <a:rPr lang="en-US" dirty="0"/>
              <a:t>Parameters for Gait analysis</a:t>
            </a:r>
            <a:endParaRPr lang="en-IN" dirty="0"/>
          </a:p>
        </p:txBody>
      </p:sp>
      <p:sp>
        <p:nvSpPr>
          <p:cNvPr id="3" name="Content Placeholder 2">
            <a:extLst>
              <a:ext uri="{FF2B5EF4-FFF2-40B4-BE49-F238E27FC236}">
                <a16:creationId xmlns:a16="http://schemas.microsoft.com/office/drawing/2014/main" id="{78633F7C-86B5-47B9-864F-89053F0B2ADA}"/>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a:solidFill>
                  <a:srgbClr val="202122"/>
                </a:solidFill>
                <a:effectLst/>
                <a:latin typeface="Arial" panose="020B0604020202020204" pitchFamily="34" charset="0"/>
              </a:rPr>
              <a:t>Step </a:t>
            </a:r>
            <a:r>
              <a:rPr lang="en-US" b="0" i="0" dirty="0">
                <a:solidFill>
                  <a:srgbClr val="202122"/>
                </a:solidFill>
                <a:effectLst/>
                <a:latin typeface="Arial" panose="020B0604020202020204" pitchFamily="34" charset="0"/>
              </a:rPr>
              <a:t>length</a:t>
            </a:r>
          </a:p>
          <a:p>
            <a:pPr algn="l">
              <a:buFont typeface="Arial" panose="020B0604020202020204" pitchFamily="34" charset="0"/>
              <a:buChar char="•"/>
            </a:pPr>
            <a:r>
              <a:rPr lang="en-US" b="0" i="0" dirty="0">
                <a:solidFill>
                  <a:srgbClr val="202122"/>
                </a:solidFill>
                <a:effectLst/>
                <a:latin typeface="Arial" panose="020B0604020202020204" pitchFamily="34" charset="0"/>
              </a:rPr>
              <a:t>Stride length - </a:t>
            </a:r>
            <a:r>
              <a:rPr lang="en-US" b="0" i="0" dirty="0">
                <a:solidFill>
                  <a:srgbClr val="000000"/>
                </a:solidFill>
                <a:effectLst/>
                <a:latin typeface="Roboto" panose="02000000000000000000" pitchFamily="2" charset="0"/>
              </a:rPr>
              <a:t>stride length is the distance covered between the initial contact of your foot and the consecutive contact of that same foot</a:t>
            </a:r>
            <a:endParaRPr lang="en-US" b="0" i="0" dirty="0">
              <a:solidFill>
                <a:srgbClr val="202122"/>
              </a:solidFill>
              <a:effectLst/>
              <a:latin typeface="Arial" panose="020B0604020202020204" pitchFamily="34" charset="0"/>
            </a:endParaRPr>
          </a:p>
          <a:p>
            <a:pPr algn="l">
              <a:buFont typeface="Arial" panose="020B0604020202020204" pitchFamily="34" charset="0"/>
              <a:buChar char="•"/>
            </a:pPr>
            <a:r>
              <a:rPr lang="en-US" b="0" i="0" dirty="0">
                <a:solidFill>
                  <a:srgbClr val="202122"/>
                </a:solidFill>
                <a:effectLst/>
                <a:latin typeface="Arial" panose="020B0604020202020204" pitchFamily="34" charset="0"/>
              </a:rPr>
              <a:t>Cadence – no. of steps per minute</a:t>
            </a:r>
          </a:p>
          <a:p>
            <a:pPr algn="l">
              <a:buFont typeface="Arial" panose="020B0604020202020204" pitchFamily="34" charset="0"/>
              <a:buChar char="•"/>
            </a:pPr>
            <a:r>
              <a:rPr lang="en-US" b="0" i="0" dirty="0">
                <a:solidFill>
                  <a:srgbClr val="202122"/>
                </a:solidFill>
                <a:effectLst/>
                <a:latin typeface="Arial" panose="020B0604020202020204" pitchFamily="34" charset="0"/>
              </a:rPr>
              <a:t>Speed</a:t>
            </a:r>
          </a:p>
          <a:p>
            <a:pPr algn="l">
              <a:buFont typeface="Arial" panose="020B0604020202020204" pitchFamily="34" charset="0"/>
              <a:buChar char="•"/>
            </a:pPr>
            <a:r>
              <a:rPr lang="en-US" b="0" i="0" dirty="0">
                <a:solidFill>
                  <a:srgbClr val="202122"/>
                </a:solidFill>
                <a:effectLst/>
                <a:latin typeface="Arial" panose="020B0604020202020204" pitchFamily="34" charset="0"/>
              </a:rPr>
              <a:t>Dynamic base</a:t>
            </a:r>
          </a:p>
          <a:p>
            <a:pPr algn="l">
              <a:buFont typeface="Arial" panose="020B0604020202020204" pitchFamily="34" charset="0"/>
              <a:buChar char="•"/>
            </a:pPr>
            <a:r>
              <a:rPr lang="en-US" b="0" i="0" dirty="0">
                <a:solidFill>
                  <a:srgbClr val="202122"/>
                </a:solidFill>
                <a:effectLst/>
                <a:latin typeface="Arial" panose="020B0604020202020204" pitchFamily="34" charset="0"/>
              </a:rPr>
              <a:t>Progression line</a:t>
            </a:r>
          </a:p>
          <a:p>
            <a:pPr algn="l">
              <a:buFont typeface="Arial" panose="020B0604020202020204" pitchFamily="34" charset="0"/>
              <a:buChar char="•"/>
            </a:pPr>
            <a:r>
              <a:rPr lang="en-US" b="0" i="0" dirty="0">
                <a:solidFill>
                  <a:srgbClr val="202122"/>
                </a:solidFill>
                <a:effectLst/>
                <a:latin typeface="Arial" panose="020B0604020202020204" pitchFamily="34" charset="0"/>
              </a:rPr>
              <a:t>Foot angle</a:t>
            </a:r>
          </a:p>
          <a:p>
            <a:pPr algn="l">
              <a:buFont typeface="Arial" panose="020B0604020202020204" pitchFamily="34" charset="0"/>
              <a:buChar char="•"/>
            </a:pPr>
            <a:r>
              <a:rPr lang="en-US" b="0" i="0" dirty="0">
                <a:solidFill>
                  <a:srgbClr val="202122"/>
                </a:solidFill>
                <a:effectLst/>
                <a:latin typeface="Arial" panose="020B0604020202020204" pitchFamily="34" charset="0"/>
              </a:rPr>
              <a:t>Hip angle</a:t>
            </a:r>
          </a:p>
          <a:p>
            <a:pPr algn="l">
              <a:buFont typeface="Arial" panose="020B0604020202020204" pitchFamily="34" charset="0"/>
              <a:buChar char="•"/>
            </a:pPr>
            <a:r>
              <a:rPr lang="en-US" b="0" i="0" dirty="0">
                <a:solidFill>
                  <a:srgbClr val="202122"/>
                </a:solidFill>
                <a:effectLst/>
                <a:latin typeface="Arial" panose="020B0604020202020204" pitchFamily="34" charset="0"/>
              </a:rPr>
              <a:t>Squat performance</a:t>
            </a:r>
          </a:p>
        </p:txBody>
      </p:sp>
      <p:pic>
        <p:nvPicPr>
          <p:cNvPr id="4" name="Picture 2">
            <a:extLst>
              <a:ext uri="{FF2B5EF4-FFF2-40B4-BE49-F238E27FC236}">
                <a16:creationId xmlns:a16="http://schemas.microsoft.com/office/drawing/2014/main" id="{009C6556-E40F-A4AB-8B89-7FC9D8208B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5470" y="143704"/>
            <a:ext cx="4162579" cy="1546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2159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5787D-6A02-4000-8F2A-53217EC708C4}"/>
              </a:ext>
            </a:extLst>
          </p:cNvPr>
          <p:cNvSpPr>
            <a:spLocks noGrp="1"/>
          </p:cNvSpPr>
          <p:nvPr>
            <p:ph type="title"/>
          </p:nvPr>
        </p:nvSpPr>
        <p:spPr/>
        <p:txBody>
          <a:bodyPr/>
          <a:lstStyle/>
          <a:p>
            <a:r>
              <a:rPr lang="en-US" dirty="0"/>
              <a:t>Techniques &amp; Applications</a:t>
            </a:r>
            <a:endParaRPr lang="en-IN" dirty="0"/>
          </a:p>
        </p:txBody>
      </p:sp>
      <p:sp>
        <p:nvSpPr>
          <p:cNvPr id="3" name="Content Placeholder 2">
            <a:extLst>
              <a:ext uri="{FF2B5EF4-FFF2-40B4-BE49-F238E27FC236}">
                <a16:creationId xmlns:a16="http://schemas.microsoft.com/office/drawing/2014/main" id="{78633F7C-86B5-47B9-864F-89053F0B2ADA}"/>
              </a:ext>
            </a:extLst>
          </p:cNvPr>
          <p:cNvSpPr>
            <a:spLocks noGrp="1"/>
          </p:cNvSpPr>
          <p:nvPr>
            <p:ph sz="half" idx="1"/>
          </p:nvPr>
        </p:nvSpPr>
        <p:spPr>
          <a:ln w="28575"/>
        </p:spPr>
        <p:style>
          <a:lnRef idx="2">
            <a:schemeClr val="accent6"/>
          </a:lnRef>
          <a:fillRef idx="1">
            <a:schemeClr val="lt1"/>
          </a:fillRef>
          <a:effectRef idx="0">
            <a:schemeClr val="accent6"/>
          </a:effectRef>
          <a:fontRef idx="minor">
            <a:schemeClr val="dk1"/>
          </a:fontRef>
        </p:style>
        <p:txBody>
          <a:bodyPr>
            <a:normAutofit/>
          </a:bodyPr>
          <a:lstStyle/>
          <a:p>
            <a:pPr marL="0" indent="0">
              <a:buNone/>
            </a:pPr>
            <a:r>
              <a:rPr lang="en-US" b="1" i="0" dirty="0">
                <a:solidFill>
                  <a:srgbClr val="202122"/>
                </a:solidFill>
                <a:effectLst/>
                <a:latin typeface="Arial" panose="020B0604020202020204" pitchFamily="34" charset="0"/>
              </a:rPr>
              <a:t>Techniques </a:t>
            </a:r>
          </a:p>
          <a:p>
            <a:r>
              <a:rPr lang="en-US" b="0" i="0" dirty="0">
                <a:solidFill>
                  <a:srgbClr val="202122"/>
                </a:solidFill>
                <a:effectLst/>
                <a:latin typeface="Arial" panose="020B0604020202020204" pitchFamily="34" charset="0"/>
              </a:rPr>
              <a:t>Temporal / spatial</a:t>
            </a:r>
          </a:p>
          <a:p>
            <a:r>
              <a:rPr lang="en-US" b="0" i="0" dirty="0">
                <a:solidFill>
                  <a:srgbClr val="202122"/>
                </a:solidFill>
                <a:effectLst/>
                <a:latin typeface="Arial" panose="020B0604020202020204" pitchFamily="34" charset="0"/>
              </a:rPr>
              <a:t>Kinematics</a:t>
            </a:r>
          </a:p>
          <a:p>
            <a:r>
              <a:rPr lang="en-US" b="0" i="0" dirty="0" err="1">
                <a:solidFill>
                  <a:srgbClr val="202122"/>
                </a:solidFill>
                <a:effectLst/>
                <a:latin typeface="Arial" panose="020B0604020202020204" pitchFamily="34" charset="0"/>
              </a:rPr>
              <a:t>Markerless</a:t>
            </a:r>
            <a:r>
              <a:rPr lang="en-US" b="0" i="0" dirty="0">
                <a:solidFill>
                  <a:srgbClr val="202122"/>
                </a:solidFill>
                <a:effectLst/>
                <a:latin typeface="Arial" panose="020B0604020202020204" pitchFamily="34" charset="0"/>
              </a:rPr>
              <a:t> gait capture</a:t>
            </a:r>
          </a:p>
          <a:p>
            <a:r>
              <a:rPr lang="en-US" b="0" i="0" dirty="0">
                <a:solidFill>
                  <a:srgbClr val="202122"/>
                </a:solidFill>
                <a:effectLst/>
                <a:latin typeface="Arial" panose="020B0604020202020204" pitchFamily="34" charset="0"/>
              </a:rPr>
              <a:t>Pressure measurement</a:t>
            </a:r>
          </a:p>
          <a:p>
            <a:r>
              <a:rPr lang="en-US" b="0" i="0" dirty="0">
                <a:solidFill>
                  <a:srgbClr val="202122"/>
                </a:solidFill>
                <a:effectLst/>
                <a:latin typeface="Arial" panose="020B0604020202020204" pitchFamily="34" charset="0"/>
              </a:rPr>
              <a:t>Kinetics</a:t>
            </a:r>
          </a:p>
          <a:p>
            <a:r>
              <a:rPr lang="en-US" b="0" i="0" dirty="0">
                <a:solidFill>
                  <a:srgbClr val="202122"/>
                </a:solidFill>
                <a:effectLst/>
                <a:latin typeface="Arial" panose="020B0604020202020204" pitchFamily="34" charset="0"/>
              </a:rPr>
              <a:t>Dynamic electromyography</a:t>
            </a:r>
          </a:p>
          <a:p>
            <a:pPr marL="0" indent="0" algn="l">
              <a:buNone/>
            </a:pPr>
            <a:endParaRPr lang="en-US" b="0" i="0" dirty="0">
              <a:solidFill>
                <a:srgbClr val="202122"/>
              </a:solidFill>
              <a:effectLst/>
              <a:latin typeface="Arial" panose="020B0604020202020204" pitchFamily="34" charset="0"/>
            </a:endParaRPr>
          </a:p>
        </p:txBody>
      </p:sp>
      <p:sp>
        <p:nvSpPr>
          <p:cNvPr id="5" name="Content Placeholder 4">
            <a:extLst>
              <a:ext uri="{FF2B5EF4-FFF2-40B4-BE49-F238E27FC236}">
                <a16:creationId xmlns:a16="http://schemas.microsoft.com/office/drawing/2014/main" id="{C9D3C979-1AE6-7DA9-C417-358B0974C98D}"/>
              </a:ext>
            </a:extLst>
          </p:cNvPr>
          <p:cNvSpPr>
            <a:spLocks noGrp="1"/>
          </p:cNvSpPr>
          <p:nvPr>
            <p:ph sz="half" idx="2"/>
          </p:nvPr>
        </p:nvSpPr>
        <p:spPr>
          <a:ln w="28575"/>
        </p:spPr>
        <p:style>
          <a:lnRef idx="2">
            <a:schemeClr val="accent2"/>
          </a:lnRef>
          <a:fillRef idx="1">
            <a:schemeClr val="lt1"/>
          </a:fillRef>
          <a:effectRef idx="0">
            <a:schemeClr val="accent2"/>
          </a:effectRef>
          <a:fontRef idx="minor">
            <a:schemeClr val="dk1"/>
          </a:fontRef>
        </p:style>
        <p:txBody>
          <a:bodyPr/>
          <a:lstStyle/>
          <a:p>
            <a:pPr marL="0" indent="0" algn="l">
              <a:buNone/>
            </a:pPr>
            <a:r>
              <a:rPr lang="en-US" b="1" i="0" dirty="0">
                <a:solidFill>
                  <a:srgbClr val="202122"/>
                </a:solidFill>
                <a:effectLst/>
                <a:latin typeface="Arial" panose="020B0604020202020204" pitchFamily="34" charset="0"/>
              </a:rPr>
              <a:t>Applications</a:t>
            </a:r>
          </a:p>
          <a:p>
            <a:r>
              <a:rPr lang="en-US" b="0" i="0" dirty="0">
                <a:solidFill>
                  <a:srgbClr val="202122"/>
                </a:solidFill>
                <a:effectLst/>
                <a:latin typeface="Arial" panose="020B0604020202020204" pitchFamily="34" charset="0"/>
              </a:rPr>
              <a:t>Medical diagnostics</a:t>
            </a:r>
          </a:p>
          <a:p>
            <a:r>
              <a:rPr lang="en-US" b="0" i="0" dirty="0">
                <a:solidFill>
                  <a:srgbClr val="202122"/>
                </a:solidFill>
                <a:effectLst/>
                <a:latin typeface="Arial" panose="020B0604020202020204" pitchFamily="34" charset="0"/>
              </a:rPr>
              <a:t>Chiropractic and osteopathic uses</a:t>
            </a:r>
          </a:p>
          <a:p>
            <a:r>
              <a:rPr lang="en-US" b="0" i="0" dirty="0">
                <a:solidFill>
                  <a:srgbClr val="202122"/>
                </a:solidFill>
                <a:effectLst/>
                <a:latin typeface="Arial" panose="020B0604020202020204" pitchFamily="34" charset="0"/>
              </a:rPr>
              <a:t>Comparative biomechanics</a:t>
            </a:r>
          </a:p>
          <a:p>
            <a:r>
              <a:rPr lang="en-US" b="0" i="0" dirty="0">
                <a:solidFill>
                  <a:srgbClr val="202122"/>
                </a:solidFill>
                <a:effectLst/>
                <a:latin typeface="Arial" panose="020B0604020202020204" pitchFamily="34" charset="0"/>
              </a:rPr>
              <a:t>Gait as biometrics</a:t>
            </a:r>
          </a:p>
          <a:p>
            <a:r>
              <a:rPr lang="en-US" b="0" i="0" dirty="0">
                <a:solidFill>
                  <a:srgbClr val="202122"/>
                </a:solidFill>
                <a:effectLst/>
                <a:latin typeface="Arial" panose="020B0604020202020204" pitchFamily="34" charset="0"/>
              </a:rPr>
              <a:t>Surveillance</a:t>
            </a:r>
          </a:p>
          <a:p>
            <a:endParaRPr lang="en-IN" dirty="0"/>
          </a:p>
        </p:txBody>
      </p:sp>
      <p:pic>
        <p:nvPicPr>
          <p:cNvPr id="4" name="Picture 2">
            <a:extLst>
              <a:ext uri="{FF2B5EF4-FFF2-40B4-BE49-F238E27FC236}">
                <a16:creationId xmlns:a16="http://schemas.microsoft.com/office/drawing/2014/main" id="{009C6556-E40F-A4AB-8B89-7FC9D8208B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5470" y="143704"/>
            <a:ext cx="4162579" cy="1546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5329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5787D-6A02-4000-8F2A-53217EC708C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8633F7C-86B5-47B9-864F-89053F0B2ADA}"/>
              </a:ext>
            </a:extLst>
          </p:cNvPr>
          <p:cNvSpPr>
            <a:spLocks noGrp="1"/>
          </p:cNvSpPr>
          <p:nvPr>
            <p:ph idx="1"/>
          </p:nvPr>
        </p:nvSpPr>
        <p:spPr/>
        <p:txBody>
          <a:bodyPr>
            <a:normAutofit fontScale="85000" lnSpcReduction="20000"/>
          </a:bodyPr>
          <a:lstStyle/>
          <a:p>
            <a:pPr algn="l"/>
            <a:r>
              <a:rPr lang="en-US" sz="2800" b="0" i="0" u="none" strike="noStrike" baseline="0" dirty="0">
                <a:latin typeface="AdvP6F00"/>
              </a:rPr>
              <a:t>For several decades human motion has been studied using conventional cinematography. Often the aim of this work has been to analyze human movements in the context of various sports—in particular, tracking the swing of a golf club and thus helping the player to improve his game. </a:t>
            </a:r>
          </a:p>
          <a:p>
            <a:pPr algn="l"/>
            <a:r>
              <a:rPr lang="en-US" sz="2800" b="0" i="0" u="none" strike="noStrike" baseline="0" dirty="0">
                <a:latin typeface="AdvP6F00"/>
              </a:rPr>
              <a:t>To make the actions clearer, stroboscopic analysis coupled with bright markers attached to the body have been employed, and have resulted in highly effective action displays.</a:t>
            </a:r>
          </a:p>
          <a:p>
            <a:pPr algn="l"/>
            <a:r>
              <a:rPr lang="en-US" sz="2800" b="0" i="0" u="none" strike="noStrike" baseline="0" dirty="0">
                <a:latin typeface="AdvP6F00"/>
              </a:rPr>
              <a:t> In the 1990s,machine vision was applied to the same task.</a:t>
            </a:r>
          </a:p>
          <a:p>
            <a:pPr algn="l"/>
            <a:r>
              <a:rPr lang="en-US" sz="2800" b="0" i="0" u="none" strike="noStrike" baseline="0" dirty="0">
                <a:latin typeface="AdvP6F00"/>
              </a:rPr>
              <a:t> At this point the studies became much more serious and there was increased focus on accuracy. </a:t>
            </a:r>
          </a:p>
          <a:p>
            <a:pPr algn="l"/>
            <a:r>
              <a:rPr lang="en-US" sz="2800" b="0" i="0" u="none" strike="noStrike" baseline="0" dirty="0">
                <a:latin typeface="AdvP6F00"/>
              </a:rPr>
              <a:t>The reason for this was a widening of the area of application not only to other sports but also to medical diagnosis and to animation for modern types of film containing artificial </a:t>
            </a:r>
            <a:r>
              <a:rPr lang="en-IN" sz="2800" b="0" i="0" u="none" strike="noStrike" baseline="0" dirty="0">
                <a:latin typeface="AdvP6F00"/>
              </a:rPr>
              <a:t>sequences.</a:t>
            </a:r>
            <a:endParaRPr lang="en-IN" dirty="0"/>
          </a:p>
        </p:txBody>
      </p:sp>
    </p:spTree>
    <p:extLst>
      <p:ext uri="{BB962C8B-B14F-4D97-AF65-F5344CB8AC3E}">
        <p14:creationId xmlns:p14="http://schemas.microsoft.com/office/powerpoint/2010/main" val="3304150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39C4C-3BFA-47CA-A790-EE237BF98B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3142265-5715-4F1F-9350-3D5AE0EFBC0B}"/>
              </a:ext>
            </a:extLst>
          </p:cNvPr>
          <p:cNvSpPr>
            <a:spLocks noGrp="1"/>
          </p:cNvSpPr>
          <p:nvPr>
            <p:ph idx="1"/>
          </p:nvPr>
        </p:nvSpPr>
        <p:spPr/>
        <p:txBody>
          <a:bodyPr>
            <a:normAutofit/>
          </a:bodyPr>
          <a:lstStyle/>
          <a:p>
            <a:pPr algn="l"/>
            <a:r>
              <a:rPr lang="en-US" sz="2800" b="0" i="0" u="none" strike="noStrike" baseline="0" dirty="0">
                <a:latin typeface="AdvP6F00"/>
              </a:rPr>
              <a:t>Because high accuracy is needed for many of these purposes—not least measuring limps or other imperfections of human gait—analysis of the motion of the whole human body in normally lit scenes proved insufficient, and body markers remained important. </a:t>
            </a:r>
          </a:p>
          <a:p>
            <a:pPr algn="l"/>
            <a:r>
              <a:rPr lang="en-US" sz="2800" b="0" i="0" u="none" strike="noStrike" baseline="0" dirty="0">
                <a:latin typeface="AdvP6F00"/>
              </a:rPr>
              <a:t>Typically, two are needed per limb, so that the 3-D orientation of each limb is deducible. </a:t>
            </a:r>
          </a:p>
          <a:p>
            <a:pPr algn="l"/>
            <a:r>
              <a:rPr lang="en-US" sz="2800" b="0" i="0" u="none" strike="noStrike" baseline="0" dirty="0">
                <a:latin typeface="AdvP6F00"/>
              </a:rPr>
              <a:t>Some work has been done to analyze human motions using single cameras, but the majority of the work employs two or more cameras: multiple cameras are valuable because of the occlusion that occurs when one limb passes behind another, or behind the body.</a:t>
            </a:r>
            <a:endParaRPr lang="en-IN" dirty="0"/>
          </a:p>
        </p:txBody>
      </p:sp>
    </p:spTree>
    <p:extLst>
      <p:ext uri="{BB962C8B-B14F-4D97-AF65-F5344CB8AC3E}">
        <p14:creationId xmlns:p14="http://schemas.microsoft.com/office/powerpoint/2010/main" val="2067515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67016-5B90-4B6C-B8FC-A84120E1555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C387914-ECD0-4481-8EB6-240524812267}"/>
              </a:ext>
            </a:extLst>
          </p:cNvPr>
          <p:cNvSpPr>
            <a:spLocks noGrp="1"/>
          </p:cNvSpPr>
          <p:nvPr>
            <p:ph idx="1"/>
          </p:nvPr>
        </p:nvSpPr>
        <p:spPr/>
        <p:txBody>
          <a:bodyPr>
            <a:normAutofit fontScale="85000" lnSpcReduction="20000"/>
          </a:bodyPr>
          <a:lstStyle/>
          <a:p>
            <a:pPr algn="l"/>
            <a:r>
              <a:rPr lang="en-US" sz="2800" b="0" i="0" u="none" strike="noStrike" baseline="0" dirty="0">
                <a:solidFill>
                  <a:srgbClr val="000000"/>
                </a:solidFill>
                <a:latin typeface="AdvP6F00"/>
              </a:rPr>
              <a:t>To proceed with the analysis, a kinematic model of the human body is required. In general, such models assume that limbs are rigid links between a limited number of ball-and-socket joints, which can be approximated as point junctions between stick limbs. </a:t>
            </a:r>
          </a:p>
          <a:p>
            <a:pPr algn="l"/>
            <a:r>
              <a:rPr lang="en-US" sz="2800" b="0" i="0" u="none" strike="noStrike" baseline="0" dirty="0">
                <a:solidFill>
                  <a:srgbClr val="000000"/>
                </a:solidFill>
                <a:latin typeface="AdvP6F00"/>
              </a:rPr>
              <a:t>For example, one such model (Ringer and Lazenby, 2000) employs two rotation parameters at the point where the hips join the backbone, three for the joint where the thigh bone joins the hips, plus one for the knee and another for the ankle. </a:t>
            </a:r>
          </a:p>
          <a:p>
            <a:pPr algn="l"/>
            <a:r>
              <a:rPr lang="en-US" sz="2800" b="0" i="0" u="none" strike="noStrike" baseline="0" dirty="0">
                <a:solidFill>
                  <a:srgbClr val="000000"/>
                </a:solidFill>
                <a:latin typeface="AdvP6F00"/>
              </a:rPr>
              <a:t>Thus, each leg has seven degrees of freedom, two of these being common (at the backbone): this leads to a total of 12 parameters covering leg movements</a:t>
            </a:r>
            <a:r>
              <a:rPr lang="en-US" dirty="0">
                <a:solidFill>
                  <a:srgbClr val="000000"/>
                </a:solidFill>
                <a:latin typeface="AdvP6F00"/>
              </a:rPr>
              <a:t> </a:t>
            </a:r>
            <a:r>
              <a:rPr lang="en-US" sz="2800" b="0" i="0" u="none" strike="noStrike" baseline="0" dirty="0">
                <a:solidFill>
                  <a:srgbClr val="000000"/>
                </a:solidFill>
                <a:latin typeface="AdvP6F00"/>
              </a:rPr>
              <a:t>that the joints are basically rotational, though there is some slack in the system, especially in the shoulders, while the knees have some lateral freedom. </a:t>
            </a:r>
          </a:p>
          <a:p>
            <a:pPr algn="l"/>
            <a:r>
              <a:rPr lang="en-US" sz="2800" b="0" i="0" u="none" strike="noStrike" baseline="0" dirty="0">
                <a:solidFill>
                  <a:srgbClr val="000000"/>
                </a:solidFill>
                <a:latin typeface="AdvP6F00"/>
              </a:rPr>
              <a:t>Finally, the whole situation is made more complex by constraints such as the inability of the knee to extend the lower leg too far forward</a:t>
            </a:r>
            <a:endParaRPr lang="en-IN" dirty="0"/>
          </a:p>
        </p:txBody>
      </p:sp>
    </p:spTree>
    <p:extLst>
      <p:ext uri="{BB962C8B-B14F-4D97-AF65-F5344CB8AC3E}">
        <p14:creationId xmlns:p14="http://schemas.microsoft.com/office/powerpoint/2010/main" val="1236426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944</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AdvP6F00</vt:lpstr>
      <vt:lpstr>AdvTgb</vt:lpstr>
      <vt:lpstr>Arial</vt:lpstr>
      <vt:lpstr>Arial</vt:lpstr>
      <vt:lpstr>Calibri</vt:lpstr>
      <vt:lpstr>Calibri Light</vt:lpstr>
      <vt:lpstr>Roboto</vt:lpstr>
      <vt:lpstr>Office Theme</vt:lpstr>
      <vt:lpstr>HUMAN GAIT ANALYSIS</vt:lpstr>
      <vt:lpstr>Introduction</vt:lpstr>
      <vt:lpstr>Introduction</vt:lpstr>
      <vt:lpstr>PowerPoint Presentation</vt:lpstr>
      <vt:lpstr>Parameters for Gait analysis</vt:lpstr>
      <vt:lpstr>Techniques &amp; Applications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GAIT ANALYSIS</dc:title>
  <dc:creator>GEETHA P</dc:creator>
  <cp:lastModifiedBy>Susila M</cp:lastModifiedBy>
  <cp:revision>9</cp:revision>
  <dcterms:created xsi:type="dcterms:W3CDTF">2021-10-18T09:54:44Z</dcterms:created>
  <dcterms:modified xsi:type="dcterms:W3CDTF">2022-10-12T00:31:54Z</dcterms:modified>
</cp:coreProperties>
</file>