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embeddedFontLst>
    <p:embeddedFont>
      <p:font typeface="Arial Narrow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0" roundtripDataSignature="AMtx7mj1NJmUfyuX4AXEhPm6T57wAkdZ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ialNarrow-regular.fntdata"/><Relationship Id="rId25" Type="http://schemas.openxmlformats.org/officeDocument/2006/relationships/slide" Target="slides/slide20.xml"/><Relationship Id="rId28" Type="http://schemas.openxmlformats.org/officeDocument/2006/relationships/font" Target="fonts/ArialNarrow-italic.fntdata"/><Relationship Id="rId27" Type="http://schemas.openxmlformats.org/officeDocument/2006/relationships/font" Target="fonts/Arial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ialNarrow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" name="Google Shape;24;p2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5" name="Google Shape;25;p2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" name="Google Shape;26;p2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7" name="Google Shape;2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2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title"/>
          </p:nvPr>
        </p:nvSpPr>
        <p:spPr>
          <a:xfrm>
            <a:off x="59893" y="1067687"/>
            <a:ext cx="8628797" cy="100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Arial Narrow"/>
              <a:buNone/>
            </a:pPr>
            <a:r>
              <a:rPr b="1" lang="en-US">
                <a:solidFill>
                  <a:srgbClr val="2F5496"/>
                </a:solidFill>
                <a:latin typeface="Arial Narrow"/>
                <a:ea typeface="Arial Narrow"/>
                <a:cs typeface="Arial Narrow"/>
                <a:sym typeface="Arial Narrow"/>
              </a:rPr>
              <a:t>18ECE340T- MACHINE PERCEPTION WITH COGNITION</a:t>
            </a:r>
            <a:endParaRPr>
              <a:solidFill>
                <a:srgbClr val="2F5496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9" name="Google Shape;89;p1"/>
          <p:cNvSpPr txBox="1"/>
          <p:nvPr>
            <p:ph idx="1" type="body"/>
          </p:nvPr>
        </p:nvSpPr>
        <p:spPr>
          <a:xfrm>
            <a:off x="627288" y="2072085"/>
            <a:ext cx="7763179" cy="2023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8108"/>
              <a:buNone/>
            </a:pPr>
            <a:r>
              <a:rPr b="1" lang="en-US" sz="4000">
                <a:solidFill>
                  <a:srgbClr val="0070C0"/>
                </a:solidFill>
                <a:latin typeface="Arial Narrow"/>
                <a:ea typeface="Arial Narrow"/>
                <a:cs typeface="Arial Narrow"/>
                <a:sym typeface="Arial Narrow"/>
              </a:rPr>
              <a:t>UNIT-3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8108"/>
              <a:buNone/>
            </a:pPr>
            <a:r>
              <a:rPr b="1" lang="en-US" sz="4000">
                <a:solidFill>
                  <a:srgbClr val="0070C0"/>
                </a:solidFill>
                <a:latin typeface="Arial Narrow"/>
                <a:ea typeface="Arial Narrow"/>
                <a:cs typeface="Arial Narrow"/>
                <a:sym typeface="Arial Narrow"/>
              </a:rPr>
              <a:t>Session-2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8108"/>
              <a:buNone/>
            </a:pPr>
            <a:r>
              <a:rPr b="1" i="1" lang="en-US" sz="4000">
                <a:solidFill>
                  <a:srgbClr val="FF00FF"/>
                </a:solidFill>
                <a:latin typeface="Arial Narrow"/>
                <a:ea typeface="Arial Narrow"/>
                <a:cs typeface="Arial Narrow"/>
                <a:sym typeface="Arial Narrow"/>
              </a:rPr>
              <a:t>Topics Covered: </a:t>
            </a:r>
            <a:r>
              <a:rPr lang="en-US" sz="4000">
                <a:solidFill>
                  <a:srgbClr val="00B050"/>
                </a:solidFill>
              </a:rPr>
              <a:t>Extracting image Structure with filter bank </a:t>
            </a:r>
            <a:endParaRPr>
              <a:solidFill>
                <a:srgbClr val="00B050"/>
              </a:solidFill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2664"/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6199" y="4338559"/>
            <a:ext cx="4328093" cy="24429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Reference Book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Computer and Machine Vision by E.R.Davies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821072" y="4338560"/>
            <a:ext cx="3715603" cy="1625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Prepared by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70C0"/>
                </a:solidFill>
                <a:latin typeface="Arial Narrow"/>
                <a:ea typeface="Arial Narrow"/>
                <a:cs typeface="Arial Narrow"/>
                <a:sym typeface="Arial Narrow"/>
              </a:rPr>
              <a:t>Dr. C.VIMALA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70C0"/>
                </a:solidFill>
                <a:latin typeface="Arial Narrow"/>
                <a:ea typeface="Arial Narrow"/>
                <a:cs typeface="Arial Narrow"/>
                <a:sym typeface="Arial Narrow"/>
              </a:rPr>
              <a:t>Assistant Professor/ ECE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admin\Desktop\download.png" id="92" name="Google Shape;92;p1"/>
          <p:cNvPicPr preferRelativeResize="0"/>
          <p:nvPr/>
        </p:nvPicPr>
        <p:blipFill rotWithShape="1">
          <a:blip r:embed="rId3">
            <a:alphaModFix/>
          </a:blip>
          <a:srcRect b="16145" l="3443" r="0" t="18274"/>
          <a:stretch/>
        </p:blipFill>
        <p:spPr>
          <a:xfrm>
            <a:off x="7850874" y="113764"/>
            <a:ext cx="1064525" cy="710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8" name="Google Shape;148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For example, a light spot filter will give a positive response to a light spot on a dark background, and a negative response to a dark spot on a light background. 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As a result, if simply average filter responses over a patch, then a patch containing dark and light spots might record the same near-zero average as a patch containing no spots.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compute the absolute value for each output map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4" name="Google Shape;154;p11"/>
          <p:cNvSpPr txBox="1"/>
          <p:nvPr>
            <p:ph idx="1" type="body"/>
          </p:nvPr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Ccompute the absolute value for each output map, to get         |Fi ∗ ∗I |.</a:t>
            </a:r>
            <a:endParaRPr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This does not distinguish between light spots on a dark          background and dark spots on a light background. </a:t>
            </a:r>
            <a:endParaRPr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An alternative, which does preserve this distinction, is to report both max(0, Fi∗∗I(x, y)) and max(0, −Fi∗∗I(x, y)) (this is half-wave rectification), which yields two maps per filter. </a:t>
            </a:r>
            <a:endParaRPr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Around a pixel by computing a Gaussian weighted average (equivalently, convolving with a Gaussian). </a:t>
            </a:r>
            <a:endParaRPr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The scale of this Gaussian depends on the scale of the filter for</a:t>
            </a:r>
            <a:endParaRPr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the map; typically, it is around twice the scale of the filter.</a:t>
            </a:r>
            <a:endParaRPr sz="2600"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The Leung-Malik (LM) Filter Bank</a:t>
            </a:r>
            <a:endParaRPr b="1"/>
          </a:p>
        </p:txBody>
      </p:sp>
      <p:sp>
        <p:nvSpPr>
          <p:cNvPr id="160" name="Google Shape;160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 consider two versions of the LM filter bank. In LM Small (LMS), LM Large (LML) the filters occur at basic scales 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LM Small (LMS), the filters occur at basic scales 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first and second derivative filters occur at the first three scales with an elongation factor of 3 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Gaussians occur at the four basic scales while the 8 LOG filters occur at  and . For LM Large (LML), the filt ers occur at the basic scales .</a:t>
            </a:r>
            <a:endParaRPr/>
          </a:p>
        </p:txBody>
      </p:sp>
      <p:pic>
        <p:nvPicPr>
          <p:cNvPr id="161" name="Google Shape;16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8049" y="3352800"/>
            <a:ext cx="1704975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type="title"/>
          </p:nvPr>
        </p:nvSpPr>
        <p:spPr>
          <a:xfrm>
            <a:off x="629841" y="391005"/>
            <a:ext cx="7886700" cy="1118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LM filter bank</a:t>
            </a:r>
            <a:endParaRPr/>
          </a:p>
        </p:txBody>
      </p:sp>
      <p:sp>
        <p:nvSpPr>
          <p:cNvPr id="167" name="Google Shape;167;p13"/>
          <p:cNvSpPr txBox="1"/>
          <p:nvPr>
            <p:ph idx="2" type="body"/>
          </p:nvPr>
        </p:nvSpPr>
        <p:spPr>
          <a:xfrm>
            <a:off x="629841" y="1285336"/>
            <a:ext cx="5008959" cy="490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LM filter bank has a mix of edge, bar and spot filters at multiple scales and orientations.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It has a total of 48 filters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2 Gaussian derivative filters at 6 orientations and 3 scales,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8 Laplacian of Gaussian filters and 4 Gaussian filters.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(2*(6*3))+8+4=48</a:t>
            </a:r>
            <a:endParaRPr/>
          </a:p>
        </p:txBody>
      </p:sp>
      <p:pic>
        <p:nvPicPr>
          <p:cNvPr id="168" name="Google Shape;168;p13"/>
          <p:cNvPicPr preferRelativeResize="0"/>
          <p:nvPr>
            <p:ph idx="4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5783" y="2665563"/>
            <a:ext cx="3478180" cy="2361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4" name="Google Shape;174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Filters 1-4: Gaussian function (low-pass filter) at four different scales (sigmas). </a:t>
            </a:r>
            <a:endParaRPr/>
          </a:p>
          <a:p>
            <a:pPr indent="-342900" lvl="0" marL="342900" rtl="0" algn="just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Filters 5-12: a blob filter - a LoG in this case - at eight different scales.</a:t>
            </a:r>
            <a:endParaRPr/>
          </a:p>
          <a:p>
            <a:pPr indent="-342900" lvl="0" marL="342900" rtl="0" algn="just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Filters 13-30 (rows 3, 4 and 5): an edge filter - first derivative of the Gaussian in this case - for six different orientations and three different scales. </a:t>
            </a:r>
            <a:endParaRPr/>
          </a:p>
          <a:p>
            <a:pPr indent="-342900" lvl="0" marL="342900" rtl="0" algn="just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Filter 31-48 (bottom three rows): a bar filter - generated analogously to the edge filter.</a:t>
            </a:r>
            <a:endParaRPr/>
          </a:p>
        </p:txBody>
      </p:sp>
      <p:pic>
        <p:nvPicPr>
          <p:cNvPr id="175" name="Google Shape;175;p1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9601" y="1600200"/>
            <a:ext cx="4050512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Algorithm</a:t>
            </a:r>
            <a:r>
              <a:rPr lang="en-US"/>
              <a:t>--- Local filtering for texture.</a:t>
            </a:r>
            <a:endParaRPr/>
          </a:p>
        </p:txBody>
      </p:sp>
      <p:sp>
        <p:nvSpPr>
          <p:cNvPr id="181" name="Google Shape;181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Input </a:t>
            </a:r>
            <a:r>
              <a:rPr lang="en-US"/>
              <a:t>: image I, set of n filters Fi (see Figure 20) (i = 1..10) </a:t>
            </a:r>
            <a:r>
              <a:rPr lang="en-US">
                <a:solidFill>
                  <a:srgbClr val="FF0000"/>
                </a:solidFill>
              </a:rPr>
              <a:t>Parameters </a:t>
            </a:r>
            <a:r>
              <a:rPr lang="en-US"/>
              <a:t>: radius for suppression in maximum search 1)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(1) Apply each filter Fi to the image to obtain a response map Ri = I ∗ Fi 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(2) Rectification: for each Ri compute max(0, Ri) and min(0, −Ri), resulting in 2n maps Rj (j = 1..2n) 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(3) For each Rj , compute local summaries Rs j by either </a:t>
            </a:r>
            <a:endParaRPr/>
          </a:p>
          <a:p>
            <a:pPr indent="-228600" lvl="2" marL="11430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(a) convolving with a Gaussian of scale approximately twice the scale of the base filter </a:t>
            </a:r>
            <a:endParaRPr/>
          </a:p>
          <a:p>
            <a:pPr indent="-228600" lvl="2" marL="11430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(b) taking the maximum value over a certain radius r.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(4) Locate the maxima (in each map?) using an inhibition-of-return mechanism:l = 1..nmax with coordinates [xl , yl ]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Output</a:t>
            </a:r>
            <a:r>
              <a:rPr lang="en-US"/>
              <a:t> : set of ’hot spot’ vectors xl(j) whose components j correspond to the filter response Rj at location (xl , yl)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Bandpass Filtering</a:t>
            </a:r>
            <a:endParaRPr/>
          </a:p>
        </p:txBody>
      </p:sp>
      <p:sp>
        <p:nvSpPr>
          <p:cNvPr id="187" name="Google Shape;187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Regions (Blobs, Dots) with Bandpass Filtering Many regions are often either darker or brighter in comparison to their surround. </a:t>
            </a:r>
            <a:endParaRPr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One way to identify them would be by applying a threshold to the intensity values. </a:t>
            </a:r>
            <a:endParaRPr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That would be a technique that works well if the image consist of a homogenous background and foreground objects that stand out clearly from the background;</a:t>
            </a:r>
            <a:endParaRPr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To use a technique that is slightly more flexible, but also more complicated.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In which case positive values correspond to brighter regions, and negative values correspond to darker regions. </a:t>
            </a:r>
            <a:endParaRPr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where those differences are taken between levels of the scale space.</a:t>
            </a:r>
            <a:endParaRPr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 As the fine and coarse image correspond to low-pass filtered images, their subtraction corresponds to the process of band-pass filtering. </a:t>
            </a:r>
            <a:endParaRPr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During band-pass filtering a certain center range (’band’) of values is selected, as opposed to the low-pass filtering, for which a lower range of values is selected.</a:t>
            </a:r>
            <a:endParaRPr sz="2600"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/>
          <p:nvPr>
            <p:ph type="title"/>
          </p:nvPr>
        </p:nvSpPr>
        <p:spPr>
          <a:xfrm>
            <a:off x="457200" y="-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Narrow"/>
              <a:buNone/>
            </a:pPr>
            <a:r>
              <a:rPr lang="en-US">
                <a:latin typeface="Arial Narrow"/>
                <a:ea typeface="Arial Narrow"/>
                <a:cs typeface="Arial Narrow"/>
                <a:sym typeface="Arial Narrow"/>
              </a:rPr>
              <a:t>structural patterns</a:t>
            </a:r>
            <a:endParaRPr/>
          </a:p>
        </p:txBody>
      </p:sp>
      <p:sp>
        <p:nvSpPr>
          <p:cNvPr id="199" name="Google Shape;199;p18"/>
          <p:cNvSpPr txBox="1"/>
          <p:nvPr>
            <p:ph idx="1" type="body"/>
          </p:nvPr>
        </p:nvSpPr>
        <p:spPr>
          <a:xfrm>
            <a:off x="533400" y="1143000"/>
            <a:ext cx="8153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Texture is observed in the structural patterns of object surfaces such as wood, grain, sand, grass, and cloth.</a:t>
            </a:r>
            <a:endParaRPr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 But even scenes, that consist of many objects, can be regarded as texture. </a:t>
            </a:r>
            <a:endParaRPr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The term texture generally refers to the repetition of basic texture elements called textons (or texels in older literature). </a:t>
            </a:r>
            <a:endParaRPr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Natural textures are generally random, whereas artificial textures are often deterministic or periodic.</a:t>
            </a:r>
            <a:endParaRPr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Texture may be coarse, fine, smooth, granulated, rippled, regular, irregular, or linear.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Arial Narrow"/>
                <a:ea typeface="Arial Narrow"/>
                <a:cs typeface="Arial Narrow"/>
                <a:sym typeface="Arial Narrow"/>
              </a:rPr>
              <a:t>One can divide texture-analysis methods into four broad categories: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Statistical:</a:t>
            </a:r>
            <a:r>
              <a:rPr lang="en-US">
                <a:latin typeface="Arial Narrow"/>
                <a:ea typeface="Arial Narrow"/>
                <a:cs typeface="Arial Narrow"/>
                <a:sym typeface="Arial Narrow"/>
              </a:rPr>
              <a:t> these methods are based on describing the statistics of individual pixel intensity values.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Structural</a:t>
            </a:r>
            <a:r>
              <a:rPr lang="en-US">
                <a:latin typeface="Arial Narrow"/>
                <a:ea typeface="Arial Narrow"/>
                <a:cs typeface="Arial Narrow"/>
                <a:sym typeface="Arial Narrow"/>
              </a:rPr>
              <a:t>: in structural analysis, primitives are identified first, such as circles or squares, which then are grouped into more ’global’ symmetries.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Arial Narrow"/>
                <a:ea typeface="Arial Narrow"/>
                <a:cs typeface="Arial Narrow"/>
                <a:sym typeface="Arial Narrow"/>
              </a:rPr>
              <a:t>Avoid that approach in favor of better performing approaches.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Local texture representations</a:t>
            </a:r>
            <a:endParaRPr/>
          </a:p>
        </p:txBody>
      </p:sp>
      <p:sp>
        <p:nvSpPr>
          <p:cNvPr id="98" name="Google Shape;98;p2"/>
          <p:cNvSpPr txBox="1"/>
          <p:nvPr>
            <p:ph idx="2" type="body"/>
          </p:nvPr>
        </p:nvSpPr>
        <p:spPr>
          <a:xfrm>
            <a:off x="601693" y="1328468"/>
            <a:ext cx="3896489" cy="4861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Image textures generally consist of repeated elements. </a:t>
            </a:r>
            <a:r>
              <a:rPr lang="en-US">
                <a:solidFill>
                  <a:srgbClr val="FF0000"/>
                </a:solidFill>
              </a:rPr>
              <a:t>An element is sometimes called a texton. </a:t>
            </a:r>
            <a:endParaRPr>
              <a:solidFill>
                <a:srgbClr val="FF0000"/>
              </a:solidFill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example, some of the fabric textures in Figure  consist of triangles of wool formed by the knit pattern.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Similarly, some stone textures in that figure consist of numerous, near-circular, gray blobs.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It is natural to represent a texture with some description of (a) what the textons are and (b) how they repeat</a:t>
            </a:r>
            <a:endParaRPr/>
          </a:p>
        </p:txBody>
      </p:sp>
      <p:pic>
        <p:nvPicPr>
          <p:cNvPr id="99" name="Google Shape;99;p2"/>
          <p:cNvPicPr preferRelativeResize="0"/>
          <p:nvPr>
            <p:ph idx="4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8170" y="1397480"/>
            <a:ext cx="3764381" cy="4507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1" name="Google Shape;211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Spectral:</a:t>
            </a:r>
            <a:r>
              <a:rPr lang="en-US">
                <a:latin typeface="Arial Narrow"/>
                <a:ea typeface="Arial Narrow"/>
                <a:cs typeface="Arial Narrow"/>
                <a:sym typeface="Arial Narrow"/>
              </a:rPr>
              <a:t> The image is firstly filtered with a variety of filters such as blob and orientation filters, followed by a statistical description of the filtered output.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–"/>
            </a:pPr>
            <a:r>
              <a:rPr lang="en-US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Caution: these methods are sometimes also called ’structural’.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Local Binary Patterns</a:t>
            </a:r>
            <a:r>
              <a:rPr lang="en-US">
                <a:latin typeface="Arial Narrow"/>
                <a:ea typeface="Arial Narrow"/>
                <a:cs typeface="Arial Narrow"/>
                <a:sym typeface="Arial Narrow"/>
              </a:rPr>
              <a:t>: Turns statistical information into a code.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11111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Local texture representations --- filtering</a:t>
            </a:r>
            <a:br>
              <a:rPr lang="en-US">
                <a:solidFill>
                  <a:srgbClr val="FF0000"/>
                </a:solidFill>
              </a:rPr>
            </a:br>
            <a:endParaRPr>
              <a:solidFill>
                <a:srgbClr val="FF0000"/>
              </a:solidFill>
            </a:endParaRPr>
          </a:p>
        </p:txBody>
      </p:sp>
      <p:sp>
        <p:nvSpPr>
          <p:cNvPr id="105" name="Google Shape;105;p3"/>
          <p:cNvSpPr txBox="1"/>
          <p:nvPr>
            <p:ph idx="2" type="body"/>
          </p:nvPr>
        </p:nvSpPr>
        <p:spPr>
          <a:xfrm>
            <a:off x="1066800" y="5181600"/>
            <a:ext cx="6477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87629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Local texture representations can be obtained by filtering an image </a:t>
            </a:r>
            <a:r>
              <a:rPr lang="en-US">
                <a:solidFill>
                  <a:srgbClr val="FF0000"/>
                </a:solidFill>
              </a:rPr>
              <a:t>with a set of filters at various scales.</a:t>
            </a:r>
            <a:endParaRPr/>
          </a:p>
        </p:txBody>
      </p:sp>
      <p:pic>
        <p:nvPicPr>
          <p:cNvPr id="106" name="Google Shape;106;p3"/>
          <p:cNvPicPr preferRelativeResize="0"/>
          <p:nvPr>
            <p:ph idx="4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447800"/>
            <a:ext cx="8198693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is difficult to be precise about what a texton is, because if a large pattern repeats frequently, then so do its parts. 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presents </a:t>
            </a:r>
            <a:r>
              <a:rPr lang="en-US">
                <a:solidFill>
                  <a:srgbClr val="FF0000"/>
                </a:solidFill>
              </a:rPr>
              <a:t>no major problems-</a:t>
            </a:r>
            <a:r>
              <a:rPr lang="en-US"/>
              <a:t>--because </a:t>
            </a:r>
            <a:r>
              <a:rPr lang="en-US">
                <a:solidFill>
                  <a:srgbClr val="FF0000"/>
                </a:solidFill>
              </a:rPr>
              <a:t>not need to extract textons</a:t>
            </a:r>
            <a:r>
              <a:rPr lang="en-US">
                <a:solidFill>
                  <a:srgbClr val="00B050"/>
                </a:solidFill>
              </a:rPr>
              <a:t> </a:t>
            </a:r>
            <a:r>
              <a:rPr lang="en-US"/>
              <a:t>accurately.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Need to  representations that differ in ways that are easy to observe when two textures are significantly different.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is achieved by </a:t>
            </a:r>
            <a:r>
              <a:rPr lang="en-US">
                <a:solidFill>
                  <a:srgbClr val="FF0000"/>
                </a:solidFill>
              </a:rPr>
              <a:t>assuming that all textons are made of generic sub elements</a:t>
            </a:r>
            <a:r>
              <a:rPr lang="en-US"/>
              <a:t>, such as spots and bars.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sub elements with filters, then represent each point in the image with a summary of the pattern of sub elements.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will work because the </a:t>
            </a:r>
            <a:r>
              <a:rPr lang="en-US">
                <a:solidFill>
                  <a:srgbClr val="FF0000"/>
                </a:solidFill>
              </a:rPr>
              <a:t>parts of a texton repeat</a:t>
            </a:r>
            <a:r>
              <a:rPr lang="en-US"/>
              <a:t> in the same way 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 Narrow"/>
              <a:buNone/>
            </a:pPr>
            <a:r>
              <a:rPr lang="en-US" sz="40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Textures from filter output </a:t>
            </a:r>
            <a:endParaRPr sz="4000">
              <a:solidFill>
                <a:srgbClr val="FF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Representing image textures in terms of the response of a collection of filters. </a:t>
            </a:r>
            <a:endParaRPr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Each filter is a detector for a sub element. </a:t>
            </a:r>
            <a:endParaRPr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The collection of different  filters would represent sub elements spots and bars are usual at a collection of scales (to identify bigger or smaller sub elements). </a:t>
            </a:r>
            <a:endParaRPr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Represent each point in an image by the vector of filter outputs at that point.  </a:t>
            </a:r>
            <a:endParaRPr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This vector gives a sense of how much the neighborhood around that point looks like each sub element.</a:t>
            </a:r>
            <a:endParaRPr sz="2600"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Spots and Bars</a:t>
            </a:r>
            <a:br>
              <a:rPr lang="en-US"/>
            </a:br>
            <a:endParaRPr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By analogy with the human visual cortex---different filter can be used.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spot filters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oriented edge filters, 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oriented bar filters at different orientations and scales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This kind of filter is like a natural choice, because these are in some sense “minimal” sub elements. 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It would be hard to have sub elements of patterns with less structure than a spot, and it would be hard to have oriented sub elements with less structure than an edge.</a:t>
            </a:r>
            <a:endParaRPr sz="2600"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0" name="Google Shape;130;p7"/>
          <p:cNvSpPr txBox="1"/>
          <p:nvPr>
            <p:ph idx="1" type="body"/>
          </p:nvPr>
        </p:nvSpPr>
        <p:spPr>
          <a:xfrm>
            <a:off x="457200" y="1600201"/>
            <a:ext cx="82296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In texture recognition performance to be unaffected if the texture sample is rotated.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 This is difficult to achieve with oriented  filters, because one might need to sample the orientations very finely. 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An alternative to using oriented filters is to use filters that are orientation-independent, all of which must look like complicated spots</a:t>
            </a:r>
            <a:endParaRPr sz="2600"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457200" y="274638"/>
            <a:ext cx="84582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From Filter Outputs to Texture Representation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6" name="Google Shape;136;p8"/>
          <p:cNvSpPr txBox="1"/>
          <p:nvPr>
            <p:ph idx="1" type="body"/>
          </p:nvPr>
        </p:nvSpPr>
        <p:spPr>
          <a:xfrm>
            <a:off x="36576" y="1295400"/>
            <a:ext cx="90678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Assume an image I. A set of filter output maps (which would have the form Fi ∗ ∗I for different filters Fi) is not, in itself, a representation of texture. 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The representation tells ---- window around a pixel looks like; but in a texture, The  counts is not only at a pixel, but also it is near by pixel.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Char char="•"/>
            </a:pPr>
            <a:r>
              <a:rPr lang="en-US" sz="26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Example, a field of yellow flowers may consist of many small yellow spots with some vertical green bars</a:t>
            </a: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. 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What’s important is not just the fact that a particular pixel looks a lot like a spot, but also that near the pixel there are no other spots, but some bars. This means the texture representation at a point should involve some kind of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summary of nearby filter outputs, rather than just the filter outputs themselves.</a:t>
            </a:r>
            <a:endParaRPr sz="2600"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2" name="Google Shape;142;p9"/>
          <p:cNvSpPr txBox="1"/>
          <p:nvPr>
            <p:ph idx="1" type="body"/>
          </p:nvPr>
        </p:nvSpPr>
        <p:spPr>
          <a:xfrm>
            <a:off x="533400" y="914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A neighborhood around a pixel that is rather bigger than the scale of the filter. </a:t>
            </a:r>
            <a:endParaRPr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To know whether the neighborhood around a pixel is “spotty,” it is not enough to know that there is one strong spot in it; there should be many spots, each quite small compared to the size of the patch. </a:t>
            </a:r>
            <a:endParaRPr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However, it is important not to look at too large a neighborhood, or else the representation will not change much as we move across the image (because the neighborhoods overlap). </a:t>
            </a:r>
            <a:endParaRPr/>
          </a:p>
          <a:p>
            <a:pPr indent="-342900" lvl="0" marL="3429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 Narrow"/>
                <a:ea typeface="Arial Narrow"/>
                <a:cs typeface="Arial Narrow"/>
                <a:sym typeface="Arial Narrow"/>
              </a:rPr>
              <a:t>The particular arrangement of these spots within a  neighborhood doesn’t matter all that much,because the patch is small. </a:t>
            </a:r>
            <a:endParaRPr sz="2600"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2021-09-07T13:11:18Z</dcterms:created>
  <dc:creator>Vimala</dc:creator>
</cp:coreProperties>
</file>