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rus6VKuGn0KOmEiOUN/mZGSho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821"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3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33"/>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33"/>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3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3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3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25"/>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26"/>
          <p:cNvSpPr txBox="1">
            <a:spLocks noGrp="1"/>
          </p:cNvSpPr>
          <p:nvPr>
            <p:ph type="body" idx="1"/>
          </p:nvPr>
        </p:nvSpPr>
        <p:spPr>
          <a:xfrm rot="5400000">
            <a:off x="1697039" y="-812799"/>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27"/>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28"/>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28"/>
          <p:cNvSpPr>
            <a:spLocks noGrp="1"/>
          </p:cNvSpPr>
          <p:nvPr>
            <p:ph type="pic" idx="2"/>
          </p:nvPr>
        </p:nvSpPr>
        <p:spPr>
          <a:xfrm>
            <a:off x="2389717" y="612775"/>
            <a:ext cx="7315200" cy="4114800"/>
          </a:xfrm>
          <a:prstGeom prst="rect">
            <a:avLst/>
          </a:prstGeom>
          <a:noFill/>
          <a:ln>
            <a:noFill/>
          </a:ln>
        </p:spPr>
      </p:sp>
      <p:sp>
        <p:nvSpPr>
          <p:cNvPr id="42" name="Google Shape;42;p28"/>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2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2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9" name="Google Shape;49;p2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3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32"/>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32"/>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32"/>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32"/>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2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99160" y="1773238"/>
            <a:ext cx="10256520" cy="1470025"/>
          </a:xfrm>
          <a:prstGeom prst="rect">
            <a:avLst/>
          </a:prstGeom>
          <a:noFill/>
          <a:ln>
            <a:noFill/>
          </a:ln>
        </p:spPr>
        <p:txBody>
          <a:bodyPr spcFirstLastPara="1" wrap="square" lIns="91425" tIns="45700" rIns="91425" bIns="45700" anchor="ctr" anchorCtr="0">
            <a:noAutofit/>
          </a:bodyPr>
          <a:lstStyle/>
          <a:p>
            <a:pPr>
              <a:buClr>
                <a:srgbClr val="FF0000"/>
              </a:buClr>
              <a:buSzPts val="3600"/>
            </a:pPr>
            <a:r>
              <a:rPr lang="en-US" sz="3600" b="1" dirty="0">
                <a:solidFill>
                  <a:srgbClr val="FF0000"/>
                </a:solidFill>
              </a:rPr>
              <a:t>UNIT IV – SDN Application and Use Case</a:t>
            </a:r>
            <a:br>
              <a:rPr lang="en-US" sz="3600" b="1" dirty="0">
                <a:solidFill>
                  <a:srgbClr val="FF0000"/>
                </a:solidFill>
              </a:rPr>
            </a:br>
            <a:endParaRPr dirty="0"/>
          </a:p>
        </p:txBody>
      </p:sp>
      <p:sp>
        <p:nvSpPr>
          <p:cNvPr id="89" name="Google Shape;89;p1"/>
          <p:cNvSpPr txBox="1">
            <a:spLocks noGrp="1"/>
          </p:cNvSpPr>
          <p:nvPr>
            <p:ph type="subTitle" idx="1"/>
          </p:nvPr>
        </p:nvSpPr>
        <p:spPr>
          <a:xfrm>
            <a:off x="899160" y="2852738"/>
            <a:ext cx="10256520" cy="2447925"/>
          </a:xfrm>
          <a:prstGeom prst="rect">
            <a:avLst/>
          </a:prstGeom>
          <a:noFill/>
          <a:ln>
            <a:noFill/>
          </a:ln>
        </p:spPr>
        <p:txBody>
          <a:bodyPr spcFirstLastPara="1" wrap="square" lIns="91425" tIns="45700" rIns="91425" bIns="45700" anchor="t" anchorCtr="0">
            <a:noAutofit/>
          </a:bodyPr>
          <a:lstStyle/>
          <a:p>
            <a:pPr marL="800100" lvl="1" indent="-342900" algn="l">
              <a:spcBef>
                <a:spcPts val="0"/>
              </a:spcBef>
              <a:buClr>
                <a:srgbClr val="000000"/>
              </a:buClr>
              <a:buSzPts val="2400"/>
            </a:pPr>
            <a:r>
              <a:rPr lang="en-US" sz="2400" b="1" dirty="0">
                <a:solidFill>
                  <a:srgbClr val="000000"/>
                </a:solidFill>
                <a:latin typeface="Bookman Old Style"/>
                <a:ea typeface="Bookman Old Style"/>
                <a:cs typeface="Bookman Old Style"/>
                <a:sym typeface="Bookman Old Style"/>
              </a:rPr>
              <a:t>SDN in Other Environments</a:t>
            </a:r>
            <a:endParaRPr sz="2400" dirty="0">
              <a:solidFill>
                <a:srgbClr val="000000"/>
              </a:solidFill>
              <a:latin typeface="Bookman Old Style"/>
              <a:ea typeface="Bookman Old Style"/>
              <a:cs typeface="Bookman Old Style"/>
              <a:sym typeface="Bookman Old Style"/>
            </a:endParaRPr>
          </a:p>
          <a:p>
            <a:pPr marL="800100" lvl="1" indent="-342900" algn="l">
              <a:spcBef>
                <a:spcPts val="480"/>
              </a:spcBef>
              <a:buClr>
                <a:srgbClr val="000000"/>
              </a:buClr>
              <a:buSzPts val="2400"/>
              <a:buFont typeface="Arial"/>
              <a:buChar char="•"/>
            </a:pPr>
            <a:r>
              <a:rPr lang="en-US" sz="2400" dirty="0">
                <a:solidFill>
                  <a:srgbClr val="000000"/>
                </a:solidFill>
                <a:latin typeface="Bookman Old Style"/>
                <a:ea typeface="Bookman Old Style"/>
                <a:cs typeface="Bookman Old Style"/>
                <a:sym typeface="Bookman Old Style"/>
              </a:rPr>
              <a:t>Mobile Networks.</a:t>
            </a:r>
            <a:endParaRPr dirty="0"/>
          </a:p>
          <a:p>
            <a:pPr marL="800100" lvl="1" indent="-342900" algn="l">
              <a:spcBef>
                <a:spcPts val="480"/>
              </a:spcBef>
              <a:buClr>
                <a:srgbClr val="000000"/>
              </a:buClr>
              <a:buSzPts val="2400"/>
              <a:buFont typeface="Arial"/>
              <a:buChar char="•"/>
            </a:pPr>
            <a:r>
              <a:rPr lang="en-US" sz="2400" dirty="0">
                <a:solidFill>
                  <a:srgbClr val="000000"/>
                </a:solidFill>
                <a:latin typeface="Bookman Old Style"/>
                <a:ea typeface="Bookman Old Style"/>
                <a:cs typeface="Bookman Old Style"/>
                <a:sym typeface="Bookman Old Style"/>
              </a:rPr>
              <a:t>In-Line Network Functions</a:t>
            </a:r>
            <a:endParaRPr dirty="0"/>
          </a:p>
          <a:p>
            <a:pPr marL="800100" lvl="1" indent="-342900" algn="l">
              <a:spcBef>
                <a:spcPts val="480"/>
              </a:spcBef>
              <a:buClr>
                <a:srgbClr val="000000"/>
              </a:buClr>
              <a:buSzPts val="2400"/>
              <a:buFont typeface="Arial"/>
              <a:buChar char="•"/>
            </a:pPr>
            <a:r>
              <a:rPr lang="en-US" sz="2400" dirty="0">
                <a:solidFill>
                  <a:srgbClr val="000000"/>
                </a:solidFill>
                <a:latin typeface="Bookman Old Style"/>
                <a:ea typeface="Bookman Old Style"/>
                <a:cs typeface="Bookman Old Style"/>
                <a:sym typeface="Bookman Old Style"/>
              </a:rPr>
              <a:t>Optical Networks</a:t>
            </a:r>
            <a:endParaRPr dirty="0">
              <a:solidFill>
                <a:srgbClr val="000000"/>
              </a:solidFill>
            </a:endParaRPr>
          </a:p>
          <a:p>
            <a:pPr marL="800100" lvl="1" indent="-342900" algn="l">
              <a:buClr>
                <a:srgbClr val="C00000"/>
              </a:buClr>
            </a:pPr>
            <a:r>
              <a:rPr lang="en-US" b="1" dirty="0">
                <a:solidFill>
                  <a:srgbClr val="C00000"/>
                </a:solidFill>
              </a:rPr>
              <a:t>		          </a:t>
            </a:r>
            <a:r>
              <a:rPr lang="en-US" sz="2000" b="1" dirty="0">
                <a:solidFill>
                  <a:srgbClr val="C00000"/>
                </a:solidFill>
              </a:rPr>
              <a:t>     	        Reference: </a:t>
            </a:r>
            <a:r>
              <a:rPr lang="en-US" sz="2000" b="1" dirty="0">
                <a:solidFill>
                  <a:srgbClr val="B907AC"/>
                </a:solidFill>
              </a:rPr>
              <a:t>Ref. 1, Ch.8.5, 8.6, 8.7</a:t>
            </a:r>
            <a:endParaRPr sz="2000" b="1" dirty="0">
              <a:solidFill>
                <a:srgbClr val="B907AC"/>
              </a:solidFill>
            </a:endParaRPr>
          </a:p>
          <a:p>
            <a:pPr marL="0" indent="0">
              <a:spcBef>
                <a:spcPts val="400"/>
              </a:spcBef>
              <a:buSzPts val="2000"/>
            </a:pPr>
            <a:endParaRPr sz="2000" b="1" dirty="0">
              <a:solidFill>
                <a:srgbClr val="B907AC"/>
              </a:solidFill>
            </a:endParaRPr>
          </a:p>
        </p:txBody>
      </p:sp>
      <p:sp>
        <p:nvSpPr>
          <p:cNvPr id="90" name="Google Shape;90;p1"/>
          <p:cNvSpPr txBox="1"/>
          <p:nvPr/>
        </p:nvSpPr>
        <p:spPr>
          <a:xfrm>
            <a:off x="2309812" y="500063"/>
            <a:ext cx="7772400" cy="1470025"/>
          </a:xfrm>
          <a:prstGeom prst="rect">
            <a:avLst/>
          </a:prstGeom>
          <a:noFill/>
          <a:ln>
            <a:noFill/>
          </a:ln>
        </p:spPr>
        <p:txBody>
          <a:bodyPr spcFirstLastPara="1" wrap="square" lIns="91425" tIns="45700" rIns="91425" bIns="45700" anchor="ctr" anchorCtr="0">
            <a:normAutofit/>
          </a:bodyPr>
          <a:lstStyle/>
          <a:p>
            <a:pPr algn="ctr">
              <a:buClr>
                <a:srgbClr val="FF0000"/>
              </a:buClr>
              <a:buSzPts val="3600"/>
            </a:pPr>
            <a:r>
              <a:rPr lang="en-US" sz="3600" b="1">
                <a:solidFill>
                  <a:srgbClr val="FF0000"/>
                </a:solidFill>
                <a:latin typeface="Calibri"/>
                <a:ea typeface="Calibri"/>
                <a:cs typeface="Calibri"/>
                <a:sym typeface="Calibri"/>
              </a:rPr>
              <a:t>UNIT I – SESSION 1</a:t>
            </a:r>
            <a:endParaRPr/>
          </a:p>
        </p:txBody>
      </p:sp>
      <p:sp>
        <p:nvSpPr>
          <p:cNvPr id="91" name="Google Shape;91;p1"/>
          <p:cNvSpPr txBox="1"/>
          <p:nvPr/>
        </p:nvSpPr>
        <p:spPr>
          <a:xfrm>
            <a:off x="3648075" y="549275"/>
            <a:ext cx="5072062" cy="857250"/>
          </a:xfrm>
          <a:prstGeom prst="rect">
            <a:avLst/>
          </a:prstGeom>
          <a:solidFill>
            <a:srgbClr val="7030A0"/>
          </a:solidFill>
          <a:ln w="254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algn="ctr">
              <a:buClr>
                <a:schemeClr val="lt1"/>
              </a:buClr>
              <a:buSzPts val="4800"/>
            </a:pPr>
            <a:r>
              <a:rPr lang="en-US" sz="4800" b="1">
                <a:solidFill>
                  <a:schemeClr val="lt1"/>
                </a:solidFill>
                <a:latin typeface="Bookman Old Style"/>
                <a:ea typeface="Bookman Old Style"/>
                <a:cs typeface="Bookman Old Style"/>
                <a:sym typeface="Bookman Old Style"/>
              </a:rPr>
              <a:t>SESSION 5</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txBox="1">
            <a:spLocks noGrp="1"/>
          </p:cNvSpPr>
          <p:nvPr>
            <p:ph type="title"/>
          </p:nvPr>
        </p:nvSpPr>
        <p:spPr>
          <a:xfrm>
            <a:off x="1774825" y="188912"/>
            <a:ext cx="8640762" cy="63341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In-Line Network Functions</a:t>
            </a:r>
            <a:endParaRPr/>
          </a:p>
        </p:txBody>
      </p:sp>
      <p:sp>
        <p:nvSpPr>
          <p:cNvPr id="145" name="Google Shape;145;p10"/>
          <p:cNvSpPr txBox="1">
            <a:spLocks noGrp="1"/>
          </p:cNvSpPr>
          <p:nvPr>
            <p:ph type="body" idx="1"/>
          </p:nvPr>
        </p:nvSpPr>
        <p:spPr>
          <a:xfrm>
            <a:off x="609600" y="765176"/>
            <a:ext cx="10881360" cy="5360987"/>
          </a:xfrm>
          <a:prstGeom prst="rect">
            <a:avLst/>
          </a:prstGeom>
          <a:noFill/>
          <a:ln>
            <a:noFill/>
          </a:ln>
        </p:spPr>
        <p:txBody>
          <a:bodyPr spcFirstLastPara="1" wrap="square" lIns="91425" tIns="45700" rIns="91425" bIns="45700" anchor="t" anchorCtr="0">
            <a:noAutofit/>
          </a:bodyPr>
          <a:lstStyle/>
          <a:p>
            <a:pPr marL="342900" algn="just">
              <a:spcBef>
                <a:spcPts val="0"/>
              </a:spcBef>
              <a:buSzPts val="1600"/>
              <a:buFont typeface="Noto Sans Symbols"/>
              <a:buChar char="❖"/>
            </a:pPr>
            <a:r>
              <a:rPr lang="en-US" sz="2400" dirty="0"/>
              <a:t>Furthermore, since not all packets need to be processed by the appliance, fewer or less powerful appliances are needed in the network. </a:t>
            </a:r>
            <a:endParaRPr sz="4400" dirty="0"/>
          </a:p>
          <a:p>
            <a:pPr marL="342900" algn="just">
              <a:spcBef>
                <a:spcPts val="320"/>
              </a:spcBef>
              <a:buSzPts val="1600"/>
              <a:buFont typeface="Noto Sans Symbols"/>
              <a:buChar char="❖"/>
            </a:pPr>
            <a:r>
              <a:rPr lang="en-US" sz="2400" dirty="0"/>
              <a:t>This can be </a:t>
            </a:r>
            <a:r>
              <a:rPr lang="en-US" sz="2400" b="1" dirty="0">
                <a:solidFill>
                  <a:srgbClr val="6600FF"/>
                </a:solidFill>
              </a:rPr>
              <a:t>realized in SDN </a:t>
            </a:r>
            <a:r>
              <a:rPr lang="en-US" sz="2400" dirty="0"/>
              <a:t>by simply programming flow rules, which is much simpler than the special Switch Port </a:t>
            </a:r>
            <a:r>
              <a:rPr lang="en-US" sz="2400" dirty="0" err="1"/>
              <a:t>ANalyzer</a:t>
            </a:r>
            <a:r>
              <a:rPr lang="en-US" sz="2400" dirty="0"/>
              <a:t> (SPAN) ports that are in use on contemporary traditional switches. </a:t>
            </a:r>
            <a:endParaRPr sz="4400" dirty="0"/>
          </a:p>
          <a:p>
            <a:pPr marL="342900" algn="just">
              <a:spcBef>
                <a:spcPts val="320"/>
              </a:spcBef>
              <a:buSzPts val="1600"/>
              <a:buFont typeface="Noto Sans Symbols"/>
              <a:buChar char="❖"/>
            </a:pPr>
            <a:r>
              <a:rPr lang="en-US" sz="2400" dirty="0"/>
              <a:t>SDN has been proposed to address network service needs through network functions virtualization </a:t>
            </a:r>
            <a:r>
              <a:rPr lang="en-US" sz="2400" b="1" dirty="0">
                <a:solidFill>
                  <a:srgbClr val="6600FF"/>
                </a:solidFill>
              </a:rPr>
              <a:t>(NFV)</a:t>
            </a:r>
            <a:r>
              <a:rPr lang="en-US" sz="2400" dirty="0"/>
              <a:t>.</a:t>
            </a:r>
            <a:endParaRPr sz="4400" dirty="0"/>
          </a:p>
          <a:p>
            <a:pPr marL="342900" algn="just">
              <a:spcBef>
                <a:spcPts val="320"/>
              </a:spcBef>
              <a:buSzPts val="1600"/>
              <a:buFont typeface="Noto Sans Symbols"/>
              <a:buChar char="❖"/>
            </a:pPr>
            <a:r>
              <a:rPr lang="en-US" sz="2400" dirty="0"/>
              <a:t>The idea of NFV is to move service functionality (load balancers, firewalls, etc.) off specialized appliances and implement it as software that runs on common server platforms. </a:t>
            </a:r>
            <a:endParaRPr sz="4400" dirty="0"/>
          </a:p>
          <a:p>
            <a:pPr marL="342900" algn="just">
              <a:spcBef>
                <a:spcPts val="320"/>
              </a:spcBef>
              <a:buSzPts val="1600"/>
              <a:buFont typeface="Noto Sans Symbols"/>
              <a:buChar char="❖"/>
            </a:pPr>
            <a:r>
              <a:rPr lang="en-US" sz="2400" dirty="0"/>
              <a:t>This has been made possible by advances in server and network interface technology. </a:t>
            </a:r>
            <a:endParaRPr sz="4400" dirty="0"/>
          </a:p>
          <a:p>
            <a:pPr marL="342900" algn="just">
              <a:spcBef>
                <a:spcPts val="320"/>
              </a:spcBef>
              <a:buSzPts val="1600"/>
              <a:buFont typeface="Noto Sans Symbols"/>
              <a:buChar char="❖"/>
            </a:pPr>
            <a:r>
              <a:rPr lang="en-US" sz="2400" dirty="0"/>
              <a:t>Applications that once required specialized hardware for both CPU and NICs can now be performed by </a:t>
            </a:r>
            <a:r>
              <a:rPr lang="en-US" sz="2400" b="1" dirty="0">
                <a:solidFill>
                  <a:srgbClr val="6600FF"/>
                </a:solidFill>
              </a:rPr>
              <a:t>industry-standard servers.</a:t>
            </a:r>
            <a:endParaRPr sz="4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1"/>
          <p:cNvSpPr txBox="1">
            <a:spLocks noGrp="1"/>
          </p:cNvSpPr>
          <p:nvPr>
            <p:ph type="title"/>
          </p:nvPr>
        </p:nvSpPr>
        <p:spPr>
          <a:xfrm>
            <a:off x="1774825" y="188912"/>
            <a:ext cx="8640762" cy="63341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Migrating to NFV </a:t>
            </a:r>
            <a:endParaRPr/>
          </a:p>
        </p:txBody>
      </p:sp>
      <p:sp>
        <p:nvSpPr>
          <p:cNvPr id="151" name="Google Shape;151;p11"/>
          <p:cNvSpPr txBox="1">
            <a:spLocks noGrp="1"/>
          </p:cNvSpPr>
          <p:nvPr>
            <p:ph type="body" idx="1"/>
          </p:nvPr>
        </p:nvSpPr>
        <p:spPr>
          <a:xfrm>
            <a:off x="868680" y="765176"/>
            <a:ext cx="10805160" cy="5360987"/>
          </a:xfrm>
          <a:prstGeom prst="rect">
            <a:avLst/>
          </a:prstGeom>
          <a:noFill/>
          <a:ln>
            <a:noFill/>
          </a:ln>
        </p:spPr>
        <p:txBody>
          <a:bodyPr spcFirstLastPara="1" wrap="square" lIns="91425" tIns="45700" rIns="91425" bIns="45700" anchor="t" anchorCtr="0">
            <a:noAutofit/>
          </a:bodyPr>
          <a:lstStyle/>
          <a:p>
            <a:pPr marL="342900" algn="just">
              <a:spcBef>
                <a:spcPts val="0"/>
              </a:spcBef>
              <a:buSzPts val="1600"/>
              <a:buFont typeface="Noto Sans Symbols"/>
              <a:buChar char="❖"/>
            </a:pPr>
            <a:r>
              <a:rPr lang="en-US" sz="2400" dirty="0"/>
              <a:t>Migrating to NFV is not without its challenges. This is done depending on where in the network the NFV functionality is hosted. </a:t>
            </a:r>
            <a:endParaRPr sz="4400" dirty="0"/>
          </a:p>
          <a:p>
            <a:pPr marL="342900" algn="just">
              <a:spcBef>
                <a:spcPts val="320"/>
              </a:spcBef>
              <a:buSzPts val="1600"/>
              <a:buFont typeface="Noto Sans Symbols"/>
              <a:buChar char="❖"/>
            </a:pPr>
            <a:r>
              <a:rPr lang="en-US" sz="2400" dirty="0"/>
              <a:t>There are </a:t>
            </a:r>
            <a:r>
              <a:rPr lang="en-US" sz="2400" b="1" dirty="0">
                <a:solidFill>
                  <a:srgbClr val="6600FF"/>
                </a:solidFill>
              </a:rPr>
              <a:t>three basic </a:t>
            </a:r>
            <a:r>
              <a:rPr lang="en-US" sz="2400" dirty="0"/>
              <a:t>methods: </a:t>
            </a:r>
            <a:endParaRPr sz="4400" dirty="0"/>
          </a:p>
          <a:p>
            <a:pPr marL="342900" algn="just">
              <a:spcBef>
                <a:spcPts val="320"/>
              </a:spcBef>
              <a:buSzPts val="1600"/>
              <a:buFont typeface="Calibri"/>
              <a:buAutoNum type="arabicPeriod"/>
            </a:pPr>
            <a:r>
              <a:rPr lang="en-US" sz="2400" dirty="0"/>
              <a:t>Standard servers running NFV functionality in the </a:t>
            </a:r>
            <a:r>
              <a:rPr lang="en-US" sz="2400" b="1" dirty="0">
                <a:solidFill>
                  <a:srgbClr val="6600FF"/>
                </a:solidFill>
              </a:rPr>
              <a:t>same topological network </a:t>
            </a:r>
            <a:r>
              <a:rPr lang="en-US" sz="2400" dirty="0"/>
              <a:t>location as the appliance. This saves on hardware costs but does not reduce network complexity. </a:t>
            </a:r>
            <a:endParaRPr sz="4400" dirty="0"/>
          </a:p>
          <a:p>
            <a:pPr marL="342900" algn="just">
              <a:spcBef>
                <a:spcPts val="320"/>
              </a:spcBef>
              <a:buSzPts val="1600"/>
              <a:buFont typeface="Calibri"/>
              <a:buAutoNum type="arabicPeriod"/>
            </a:pPr>
            <a:r>
              <a:rPr lang="en-US" sz="2400" dirty="0"/>
              <a:t>Much of the network functionality, including switches and appliances, can be virtualized in a </a:t>
            </a:r>
            <a:r>
              <a:rPr lang="en-US" sz="2400" b="1" dirty="0">
                <a:solidFill>
                  <a:srgbClr val="6600FF"/>
                </a:solidFill>
              </a:rPr>
              <a:t>hypervisor.</a:t>
            </a:r>
            <a:r>
              <a:rPr lang="en-US" sz="2400" dirty="0"/>
              <a:t> This is the approach taken by </a:t>
            </a:r>
            <a:r>
              <a:rPr lang="en-US" sz="2400" dirty="0" err="1"/>
              <a:t>Nicira</a:t>
            </a:r>
            <a:r>
              <a:rPr lang="en-US" sz="2400" dirty="0"/>
              <a:t> and others. This may be appropriate in data center environments. </a:t>
            </a:r>
            <a:endParaRPr sz="4400" dirty="0"/>
          </a:p>
          <a:p>
            <a:pPr marL="342900" algn="just">
              <a:spcBef>
                <a:spcPts val="320"/>
              </a:spcBef>
              <a:buClr>
                <a:srgbClr val="6600FF"/>
              </a:buClr>
              <a:buSzPts val="1600"/>
              <a:buFont typeface="Calibri"/>
              <a:buAutoNum type="arabicPeriod"/>
            </a:pPr>
            <a:r>
              <a:rPr lang="en-US" sz="2400" b="1" dirty="0" err="1">
                <a:solidFill>
                  <a:srgbClr val="6600FF"/>
                </a:solidFill>
              </a:rPr>
              <a:t>OpenFlow</a:t>
            </a:r>
            <a:r>
              <a:rPr lang="en-US" sz="2400" b="1" dirty="0">
                <a:solidFill>
                  <a:srgbClr val="6600FF"/>
                </a:solidFill>
              </a:rPr>
              <a:t>-capable </a:t>
            </a:r>
            <a:r>
              <a:rPr lang="en-US" sz="2400" dirty="0"/>
              <a:t>switches can selectively shunt traffic to standard servers running NFV functionality off the main data path. </a:t>
            </a:r>
            <a:endParaRPr sz="4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2"/>
          <p:cNvSpPr txBox="1">
            <a:spLocks noGrp="1"/>
          </p:cNvSpPr>
          <p:nvPr>
            <p:ph type="title"/>
          </p:nvPr>
        </p:nvSpPr>
        <p:spPr>
          <a:xfrm>
            <a:off x="1774825" y="188912"/>
            <a:ext cx="8640762" cy="63341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SDN Applied to Server Load Balancing</a:t>
            </a:r>
            <a:endParaRPr/>
          </a:p>
        </p:txBody>
      </p:sp>
      <p:pic>
        <p:nvPicPr>
          <p:cNvPr id="157" name="Google Shape;157;p12"/>
          <p:cNvPicPr preferRelativeResize="0">
            <a:picLocks noGrp="1"/>
          </p:cNvPicPr>
          <p:nvPr>
            <p:ph type="body" idx="1"/>
          </p:nvPr>
        </p:nvPicPr>
        <p:blipFill rotWithShape="1">
          <a:blip r:embed="rId3">
            <a:alphaModFix/>
          </a:blip>
          <a:srcRect/>
          <a:stretch/>
        </p:blipFill>
        <p:spPr>
          <a:xfrm>
            <a:off x="1992313" y="1206501"/>
            <a:ext cx="8135937" cy="4478337"/>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3"/>
          <p:cNvSpPr txBox="1">
            <a:spLocks noGrp="1"/>
          </p:cNvSpPr>
          <p:nvPr>
            <p:ph type="title"/>
          </p:nvPr>
        </p:nvSpPr>
        <p:spPr>
          <a:xfrm>
            <a:off x="1774825" y="188912"/>
            <a:ext cx="8640762" cy="63341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SDN Applied to Server Load Balancing</a:t>
            </a:r>
            <a:endParaRPr/>
          </a:p>
        </p:txBody>
      </p:sp>
      <p:sp>
        <p:nvSpPr>
          <p:cNvPr id="163" name="Google Shape;163;p13"/>
          <p:cNvSpPr txBox="1">
            <a:spLocks noGrp="1"/>
          </p:cNvSpPr>
          <p:nvPr>
            <p:ph type="body" idx="1"/>
          </p:nvPr>
        </p:nvSpPr>
        <p:spPr>
          <a:xfrm>
            <a:off x="777240" y="836612"/>
            <a:ext cx="10698480" cy="5289550"/>
          </a:xfrm>
          <a:prstGeom prst="rect">
            <a:avLst/>
          </a:prstGeom>
          <a:noFill/>
          <a:ln>
            <a:noFill/>
          </a:ln>
        </p:spPr>
        <p:txBody>
          <a:bodyPr spcFirstLastPara="1" wrap="square" lIns="91425" tIns="45700" rIns="91425" bIns="45700" anchor="t" anchorCtr="0">
            <a:noAutofit/>
          </a:bodyPr>
          <a:lstStyle/>
          <a:p>
            <a:pPr marL="342900" algn="just">
              <a:lnSpc>
                <a:spcPct val="150000"/>
              </a:lnSpc>
              <a:spcBef>
                <a:spcPts val="0"/>
              </a:spcBef>
              <a:buSzPts val="1600"/>
            </a:pPr>
            <a:r>
              <a:rPr lang="en-US" sz="2000" dirty="0"/>
              <a:t>Load balancers must take incoming packets and forward them to the appropriate servers. </a:t>
            </a:r>
            <a:endParaRPr sz="4000" dirty="0"/>
          </a:p>
          <a:p>
            <a:pPr marL="342900" algn="just">
              <a:lnSpc>
                <a:spcPct val="150000"/>
              </a:lnSpc>
              <a:spcBef>
                <a:spcPts val="320"/>
              </a:spcBef>
              <a:buSzPts val="1600"/>
            </a:pPr>
            <a:r>
              <a:rPr lang="en-US" sz="2000" dirty="0"/>
              <a:t>Using SDN and Open Flow technology, it is straightforward to imagine a switch or other networking device having rules in place that would cause it to act as a load-balancer appliance at a fraction of the cost of purchasing additional, specialized hardware.</a:t>
            </a:r>
            <a:endParaRPr sz="4000" dirty="0"/>
          </a:p>
          <a:p>
            <a:pPr marL="342900" algn="just">
              <a:lnSpc>
                <a:spcPct val="150000"/>
              </a:lnSpc>
              <a:spcBef>
                <a:spcPts val="320"/>
              </a:spcBef>
              <a:buSzPts val="1600"/>
            </a:pPr>
            <a:r>
              <a:rPr lang="en-US" sz="2000" dirty="0"/>
              <a:t>Open Flow 1.0 supports matching against the basic 12-tuple of input fields. </a:t>
            </a:r>
            <a:endParaRPr sz="4000" dirty="0"/>
          </a:p>
          <a:p>
            <a:pPr marL="342900" algn="just">
              <a:lnSpc>
                <a:spcPct val="150000"/>
              </a:lnSpc>
              <a:spcBef>
                <a:spcPts val="320"/>
              </a:spcBef>
              <a:buSzPts val="1600"/>
            </a:pPr>
            <a:r>
              <a:rPr lang="en-US" sz="2000" dirty="0"/>
              <a:t>A load balancer has a rich set of input options for determining how to forward traffic.</a:t>
            </a:r>
            <a:endParaRPr sz="4000" dirty="0"/>
          </a:p>
          <a:p>
            <a:pPr marL="342900" algn="just">
              <a:lnSpc>
                <a:spcPct val="150000"/>
              </a:lnSpc>
              <a:spcBef>
                <a:spcPts val="320"/>
              </a:spcBef>
              <a:buSzPts val="1600"/>
            </a:pPr>
            <a:r>
              <a:rPr lang="en-US" sz="2000" dirty="0"/>
              <a:t>The forwarding decision could be based on the source IP address. </a:t>
            </a:r>
            <a:endParaRPr sz="4000" dirty="0"/>
          </a:p>
          <a:p>
            <a:pPr marL="342900" algn="just">
              <a:lnSpc>
                <a:spcPct val="150000"/>
              </a:lnSpc>
              <a:spcBef>
                <a:spcPts val="320"/>
              </a:spcBef>
              <a:buSzPts val="1600"/>
            </a:pPr>
            <a:r>
              <a:rPr lang="en-US" sz="2000" dirty="0"/>
              <a:t>The fact that the controller will have the benefit of understanding the load on each of the links to the servers, as well as information about the load on the various servers behind the firewall, opens up other possibilities. </a:t>
            </a:r>
            <a:endParaRPr sz="4000" dirty="0"/>
          </a:p>
          <a:p>
            <a:pPr marL="342900" algn="just">
              <a:lnSpc>
                <a:spcPct val="150000"/>
              </a:lnSpc>
              <a:spcBef>
                <a:spcPts val="320"/>
              </a:spcBef>
              <a:buSzPts val="1600"/>
            </a:pPr>
            <a:r>
              <a:rPr lang="en-US" sz="2000" dirty="0"/>
              <a:t>The controller could make load-balancing decisions based on a broader set of criteria than would be possible for a single network appliance.</a:t>
            </a:r>
            <a:endParaRPr sz="4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txBox="1">
            <a:spLocks noGrp="1"/>
          </p:cNvSpPr>
          <p:nvPr>
            <p:ph type="title"/>
          </p:nvPr>
        </p:nvSpPr>
        <p:spPr>
          <a:xfrm>
            <a:off x="1774825" y="115887"/>
            <a:ext cx="8640762" cy="36036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SDN Applied to Firewalls</a:t>
            </a:r>
            <a:endParaRPr/>
          </a:p>
        </p:txBody>
      </p:sp>
      <p:sp>
        <p:nvSpPr>
          <p:cNvPr id="169" name="Google Shape;169;p14"/>
          <p:cNvSpPr txBox="1">
            <a:spLocks noGrp="1"/>
          </p:cNvSpPr>
          <p:nvPr>
            <p:ph type="body" idx="1"/>
          </p:nvPr>
        </p:nvSpPr>
        <p:spPr>
          <a:xfrm>
            <a:off x="944880" y="549276"/>
            <a:ext cx="10561320" cy="5576887"/>
          </a:xfrm>
          <a:prstGeom prst="rect">
            <a:avLst/>
          </a:prstGeom>
          <a:noFill/>
          <a:ln>
            <a:noFill/>
          </a:ln>
        </p:spPr>
        <p:txBody>
          <a:bodyPr spcFirstLastPara="1" wrap="square" lIns="91425" tIns="45700" rIns="91425" bIns="45700" anchor="t" anchorCtr="0">
            <a:noAutofit/>
          </a:bodyPr>
          <a:lstStyle/>
          <a:p>
            <a:pPr marL="342900" algn="just">
              <a:spcBef>
                <a:spcPts val="0"/>
              </a:spcBef>
              <a:buSzPts val="1600"/>
            </a:pPr>
            <a:r>
              <a:rPr lang="en-US" sz="2000" dirty="0"/>
              <a:t>Firewalls take incoming packets and forward them, drop them, or take some other action such as forwarding the packet to another destination or to an IDS for further analysis. </a:t>
            </a:r>
            <a:endParaRPr sz="4000" dirty="0"/>
          </a:p>
          <a:p>
            <a:pPr marL="342900" algn="just">
              <a:spcBef>
                <a:spcPts val="320"/>
              </a:spcBef>
              <a:buSzPts val="1600"/>
            </a:pPr>
            <a:r>
              <a:rPr lang="en-US" sz="2000" dirty="0"/>
              <a:t>Firewalls using SDN and </a:t>
            </a:r>
            <a:r>
              <a:rPr lang="en-US" sz="2000" dirty="0" err="1"/>
              <a:t>OpenFlow</a:t>
            </a:r>
            <a:r>
              <a:rPr lang="en-US" sz="2000" dirty="0"/>
              <a:t> have the ability to use any of the standard 12 match fields for making these forward or drop decisions. </a:t>
            </a:r>
            <a:endParaRPr sz="4000" dirty="0"/>
          </a:p>
          <a:p>
            <a:pPr marL="342900" algn="just">
              <a:spcBef>
                <a:spcPts val="320"/>
              </a:spcBef>
              <a:buSzPts val="1600"/>
            </a:pPr>
            <a:r>
              <a:rPr lang="en-US" sz="2000" dirty="0"/>
              <a:t>Packets matching certain protocol types (e.g., HTTPS, HTTP, Microsoft Exchange) are forwarded to the destination, and those that do not match are dropped.</a:t>
            </a:r>
            <a:endParaRPr sz="4000" dirty="0"/>
          </a:p>
          <a:p>
            <a:pPr marL="342900" algn="just">
              <a:spcBef>
                <a:spcPts val="320"/>
              </a:spcBef>
              <a:buSzPts val="1600"/>
            </a:pPr>
            <a:r>
              <a:rPr lang="en-US" sz="2000" dirty="0"/>
              <a:t>Simple firewalls that are ideally suited to an SDN-based solution include firewalls that are based on blocking or allowing specific IP addresses or specific TCP/UDP ports. </a:t>
            </a:r>
            <a:endParaRPr sz="4000" dirty="0"/>
          </a:p>
          <a:p>
            <a:pPr marL="342900" algn="just">
              <a:spcBef>
                <a:spcPts val="320"/>
              </a:spcBef>
              <a:buSzPts val="1600"/>
            </a:pPr>
            <a:r>
              <a:rPr lang="en-US" sz="2000" dirty="0"/>
              <a:t>SDN-based firewalls may be limited by a lack of </a:t>
            </a:r>
            <a:r>
              <a:rPr lang="en-US" sz="2000" dirty="0" err="1"/>
              <a:t>statefulness</a:t>
            </a:r>
            <a:r>
              <a:rPr lang="en-US" sz="2000" dirty="0"/>
              <a:t> and inability for deeper packet inspection. </a:t>
            </a:r>
            <a:endParaRPr sz="4000" dirty="0"/>
          </a:p>
          <a:p>
            <a:pPr marL="342900" algn="just">
              <a:spcBef>
                <a:spcPts val="320"/>
              </a:spcBef>
              <a:buSzPts val="1600"/>
            </a:pPr>
            <a:r>
              <a:rPr lang="en-US" sz="2000" dirty="0"/>
              <a:t>Insert an </a:t>
            </a:r>
            <a:r>
              <a:rPr lang="en-US" sz="2000" dirty="0" err="1"/>
              <a:t>OpenFlow</a:t>
            </a:r>
            <a:r>
              <a:rPr lang="en-US" sz="2000" dirty="0"/>
              <a:t>-enabled switch </a:t>
            </a:r>
            <a:r>
              <a:rPr lang="en-US" sz="2000" b="1" dirty="0">
                <a:solidFill>
                  <a:srgbClr val="6600FF"/>
                </a:solidFill>
              </a:rPr>
              <a:t>in front of a battery of firewalls</a:t>
            </a:r>
            <a:r>
              <a:rPr lang="en-US" sz="2000" dirty="0"/>
              <a:t>. </a:t>
            </a:r>
            <a:endParaRPr sz="4000" dirty="0"/>
          </a:p>
          <a:p>
            <a:pPr marL="342900" algn="just">
              <a:spcBef>
                <a:spcPts val="320"/>
              </a:spcBef>
              <a:buSzPts val="1600"/>
            </a:pPr>
            <a:r>
              <a:rPr lang="en-US" sz="2000" dirty="0"/>
              <a:t>SDN switch can load balance between the firewall devices, permitting greater scale of firewall processing, shunt known-safe traffic around the firewalls. </a:t>
            </a:r>
            <a:endParaRPr sz="4000" dirty="0"/>
          </a:p>
          <a:p>
            <a:pPr marL="342900" algn="just">
              <a:spcBef>
                <a:spcPts val="320"/>
              </a:spcBef>
              <a:buSzPts val="1600"/>
            </a:pPr>
            <a:r>
              <a:rPr lang="en-US" sz="2000" dirty="0"/>
              <a:t>We offload from the firewalls traffic that is known to be </a:t>
            </a:r>
            <a:r>
              <a:rPr lang="en-US" sz="2000" b="1" dirty="0">
                <a:solidFill>
                  <a:srgbClr val="6600FF"/>
                </a:solidFill>
              </a:rPr>
              <a:t>problem-free.</a:t>
            </a:r>
            <a:r>
              <a:rPr lang="en-US" sz="2000" dirty="0"/>
              <a:t> The benefit of doing so is that less firewall equipment and/or power is needed and less traffic is subjected to the latency imposed by firewall processing.</a:t>
            </a:r>
            <a:endParaRPr sz="4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5"/>
          <p:cNvSpPr txBox="1">
            <a:spLocks noGrp="1"/>
          </p:cNvSpPr>
          <p:nvPr>
            <p:ph type="title"/>
          </p:nvPr>
        </p:nvSpPr>
        <p:spPr>
          <a:xfrm>
            <a:off x="1774825" y="115887"/>
            <a:ext cx="8640762" cy="36036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SDN Applied to Firewalls</a:t>
            </a:r>
            <a:endParaRPr/>
          </a:p>
        </p:txBody>
      </p:sp>
      <p:pic>
        <p:nvPicPr>
          <p:cNvPr id="175" name="Google Shape;175;p15"/>
          <p:cNvPicPr preferRelativeResize="0">
            <a:picLocks noGrp="1"/>
          </p:cNvPicPr>
          <p:nvPr>
            <p:ph type="body" idx="1"/>
          </p:nvPr>
        </p:nvPicPr>
        <p:blipFill rotWithShape="1">
          <a:blip r:embed="rId3">
            <a:alphaModFix/>
          </a:blip>
          <a:srcRect/>
          <a:stretch/>
        </p:blipFill>
        <p:spPr>
          <a:xfrm>
            <a:off x="1554480" y="784226"/>
            <a:ext cx="8357870" cy="5464174"/>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1774825" y="115887"/>
            <a:ext cx="8640762" cy="36036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SDN Applied to Intrusion Detection</a:t>
            </a:r>
            <a:endParaRPr/>
          </a:p>
        </p:txBody>
      </p:sp>
      <p:sp>
        <p:nvSpPr>
          <p:cNvPr id="181" name="Google Shape;181;p16"/>
          <p:cNvSpPr txBox="1">
            <a:spLocks noGrp="1"/>
          </p:cNvSpPr>
          <p:nvPr>
            <p:ph type="body" idx="1"/>
          </p:nvPr>
        </p:nvSpPr>
        <p:spPr>
          <a:xfrm>
            <a:off x="899160" y="692151"/>
            <a:ext cx="10485120" cy="5578475"/>
          </a:xfrm>
          <a:prstGeom prst="rect">
            <a:avLst/>
          </a:prstGeom>
          <a:noFill/>
          <a:ln>
            <a:noFill/>
          </a:ln>
        </p:spPr>
        <p:txBody>
          <a:bodyPr spcFirstLastPara="1" wrap="square" lIns="91425" tIns="45700" rIns="91425" bIns="45700" anchor="t" anchorCtr="0">
            <a:noAutofit/>
          </a:bodyPr>
          <a:lstStyle/>
          <a:p>
            <a:pPr marL="342900" algn="just">
              <a:spcBef>
                <a:spcPts val="0"/>
              </a:spcBef>
              <a:buSzPts val="1600"/>
            </a:pPr>
            <a:r>
              <a:rPr lang="en-US" sz="2400" dirty="0"/>
              <a:t>An IDS is intended to observe network traffic to detect network intrusions. An IPS additionally attempts to prevent such intrusions.</a:t>
            </a:r>
            <a:endParaRPr sz="4400" dirty="0"/>
          </a:p>
          <a:p>
            <a:pPr marL="342900" algn="just">
              <a:spcBef>
                <a:spcPts val="320"/>
              </a:spcBef>
              <a:buSzPts val="1600"/>
            </a:pPr>
            <a:r>
              <a:rPr lang="en-US" sz="2400" dirty="0"/>
              <a:t>IDS - deep inspection of packet payloads, searching for signs of viruses, </a:t>
            </a:r>
            <a:r>
              <a:rPr lang="en-US" sz="2400" dirty="0" err="1"/>
              <a:t>trojans</a:t>
            </a:r>
            <a:r>
              <a:rPr lang="en-US" sz="2400" dirty="0"/>
              <a:t>, worms, and other malware. </a:t>
            </a:r>
            <a:endParaRPr sz="4400" dirty="0"/>
          </a:p>
          <a:p>
            <a:pPr marL="342900" algn="just">
              <a:spcBef>
                <a:spcPts val="320"/>
              </a:spcBef>
              <a:buSzPts val="1600"/>
            </a:pPr>
            <a:r>
              <a:rPr lang="en-US" sz="2400" dirty="0"/>
              <a:t>Since this inspection is </a:t>
            </a:r>
            <a:r>
              <a:rPr lang="en-US" sz="2400" b="1" dirty="0">
                <a:solidFill>
                  <a:srgbClr val="6600FF"/>
                </a:solidFill>
              </a:rPr>
              <a:t>processing-intensive</a:t>
            </a:r>
            <a:r>
              <a:rPr lang="en-US" sz="2400" dirty="0"/>
              <a:t>, take place somewhere outside the data plane of the network. </a:t>
            </a:r>
            <a:endParaRPr sz="4400" dirty="0"/>
          </a:p>
          <a:p>
            <a:pPr marL="342900" algn="just">
              <a:spcBef>
                <a:spcPts val="320"/>
              </a:spcBef>
              <a:buSzPts val="1600"/>
            </a:pPr>
            <a:r>
              <a:rPr lang="en-US" sz="2400" dirty="0"/>
              <a:t>Solution - utilize a </a:t>
            </a:r>
            <a:r>
              <a:rPr lang="en-US" sz="2400" b="1" dirty="0">
                <a:solidFill>
                  <a:srgbClr val="6600FF"/>
                </a:solidFill>
              </a:rPr>
              <a:t>network tap</a:t>
            </a:r>
            <a:r>
              <a:rPr lang="en-US" sz="2400" dirty="0"/>
              <a:t>, which is configured to capture traffic from a particular source, such as a VLAN or physical port, and copy that traffic and forward it to an IDS for analysis. Physical taps such as this are mostly </a:t>
            </a:r>
            <a:r>
              <a:rPr lang="en-US" sz="2400" b="1" dirty="0">
                <a:solidFill>
                  <a:srgbClr val="6600FF"/>
                </a:solidFill>
              </a:rPr>
              <a:t>port-based.</a:t>
            </a:r>
            <a:endParaRPr sz="4400" dirty="0"/>
          </a:p>
          <a:p>
            <a:pPr marL="342900" algn="just">
              <a:spcBef>
                <a:spcPts val="320"/>
              </a:spcBef>
              <a:buSzPts val="1600"/>
            </a:pPr>
            <a:r>
              <a:rPr lang="en-US" sz="2400" dirty="0" err="1"/>
              <a:t>OpenFlow</a:t>
            </a:r>
            <a:r>
              <a:rPr lang="en-US" sz="2400" dirty="0"/>
              <a:t> is well suited to this application, since it is founded on the idea of creating flow entries that match certain criteria (e.g., device address, VLAN, ingress port) and performing some action. </a:t>
            </a:r>
            <a:endParaRPr sz="4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7"/>
          <p:cNvSpPr txBox="1">
            <a:spLocks noGrp="1"/>
          </p:cNvSpPr>
          <p:nvPr>
            <p:ph type="title"/>
          </p:nvPr>
        </p:nvSpPr>
        <p:spPr>
          <a:xfrm>
            <a:off x="1774825" y="115887"/>
            <a:ext cx="8640762" cy="36036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SDN Applied to Intrusion Detection</a:t>
            </a:r>
            <a:endParaRPr/>
          </a:p>
        </p:txBody>
      </p:sp>
      <p:sp>
        <p:nvSpPr>
          <p:cNvPr id="187" name="Google Shape;187;p17"/>
          <p:cNvSpPr txBox="1">
            <a:spLocks noGrp="1"/>
          </p:cNvSpPr>
          <p:nvPr>
            <p:ph type="body" idx="1"/>
          </p:nvPr>
        </p:nvSpPr>
        <p:spPr>
          <a:xfrm>
            <a:off x="975360" y="1036320"/>
            <a:ext cx="10393680" cy="5089843"/>
          </a:xfrm>
          <a:prstGeom prst="rect">
            <a:avLst/>
          </a:prstGeom>
          <a:noFill/>
          <a:ln>
            <a:noFill/>
          </a:ln>
        </p:spPr>
        <p:txBody>
          <a:bodyPr spcFirstLastPara="1" wrap="square" lIns="91425" tIns="45700" rIns="91425" bIns="45700" anchor="t" anchorCtr="0">
            <a:noAutofit/>
          </a:bodyPr>
          <a:lstStyle/>
          <a:p>
            <a:pPr marL="342900" algn="just">
              <a:spcBef>
                <a:spcPts val="0"/>
              </a:spcBef>
              <a:buSzPts val="1600"/>
            </a:pPr>
            <a:r>
              <a:rPr lang="en-US" sz="2400" dirty="0"/>
              <a:t>A tap system using </a:t>
            </a:r>
            <a:r>
              <a:rPr lang="en-US" sz="2400" dirty="0" err="1"/>
              <a:t>OpenFlow</a:t>
            </a:r>
            <a:r>
              <a:rPr lang="en-US" sz="2400" dirty="0"/>
              <a:t> can be programmed to set up actions on the device to forward packets of interest either out through a monitor port or to the IP address of an IDS. </a:t>
            </a:r>
            <a:endParaRPr sz="4400" dirty="0"/>
          </a:p>
          <a:p>
            <a:pPr marL="342900" algn="just">
              <a:spcBef>
                <a:spcPts val="320"/>
              </a:spcBef>
              <a:buSzPts val="1600"/>
            </a:pPr>
            <a:r>
              <a:rPr lang="en-US" sz="2400" dirty="0"/>
              <a:t>The </a:t>
            </a:r>
            <a:r>
              <a:rPr lang="en-US" sz="2400" dirty="0" err="1"/>
              <a:t>FlowScale</a:t>
            </a:r>
            <a:r>
              <a:rPr lang="en-US" sz="2400" dirty="0"/>
              <a:t> open source project done at </a:t>
            </a:r>
            <a:r>
              <a:rPr lang="en-US" sz="2400" dirty="0" err="1"/>
              <a:t>InCNTRE</a:t>
            </a:r>
            <a:r>
              <a:rPr lang="en-US" sz="2400" dirty="0"/>
              <a:t> is an example of this kind of front-end load balancing with the SPAN concept. </a:t>
            </a:r>
            <a:endParaRPr sz="4400" dirty="0"/>
          </a:p>
          <a:p>
            <a:pPr marL="342900" algn="just">
              <a:spcBef>
                <a:spcPts val="320"/>
              </a:spcBef>
              <a:buSzPts val="1600"/>
            </a:pPr>
            <a:r>
              <a:rPr lang="en-US" sz="2400" dirty="0" err="1"/>
              <a:t>FlowScale</a:t>
            </a:r>
            <a:r>
              <a:rPr lang="en-US" sz="2400" dirty="0"/>
              <a:t> sends mirrored traffic to a battery of IDS hosts, load balancing the traffic across them</a:t>
            </a:r>
            <a:endParaRPr sz="4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8"/>
          <p:cNvSpPr txBox="1">
            <a:spLocks noGrp="1"/>
          </p:cNvSpPr>
          <p:nvPr>
            <p:ph type="title"/>
          </p:nvPr>
        </p:nvSpPr>
        <p:spPr>
          <a:xfrm>
            <a:off x="1774825" y="115887"/>
            <a:ext cx="8640762" cy="36036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Optical Networks</a:t>
            </a:r>
            <a:endParaRPr/>
          </a:p>
        </p:txBody>
      </p:sp>
      <p:sp>
        <p:nvSpPr>
          <p:cNvPr id="193" name="Google Shape;193;p18"/>
          <p:cNvSpPr txBox="1">
            <a:spLocks noGrp="1"/>
          </p:cNvSpPr>
          <p:nvPr>
            <p:ph type="body" idx="1"/>
          </p:nvPr>
        </p:nvSpPr>
        <p:spPr>
          <a:xfrm>
            <a:off x="822960" y="549276"/>
            <a:ext cx="10591800" cy="5576887"/>
          </a:xfrm>
          <a:prstGeom prst="rect">
            <a:avLst/>
          </a:prstGeom>
          <a:noFill/>
          <a:ln>
            <a:noFill/>
          </a:ln>
        </p:spPr>
        <p:txBody>
          <a:bodyPr spcFirstLastPara="1" wrap="square" lIns="91425" tIns="45700" rIns="91425" bIns="45700" anchor="t" anchorCtr="0">
            <a:noAutofit/>
          </a:bodyPr>
          <a:lstStyle/>
          <a:p>
            <a:pPr marL="342900" algn="just">
              <a:spcBef>
                <a:spcPts val="0"/>
              </a:spcBef>
              <a:buSzPts val="1600"/>
            </a:pPr>
            <a:r>
              <a:rPr lang="en-US" sz="2400" dirty="0"/>
              <a:t>An optical transport network </a:t>
            </a:r>
            <a:r>
              <a:rPr lang="en-US" sz="2400" b="1" dirty="0"/>
              <a:t>(OTN) </a:t>
            </a:r>
            <a:r>
              <a:rPr lang="en-US" sz="2400" dirty="0"/>
              <a:t>is an interconnection of optical switches and optical fiber links. </a:t>
            </a:r>
            <a:endParaRPr sz="4400" dirty="0"/>
          </a:p>
          <a:p>
            <a:pPr marL="342900" algn="just">
              <a:spcBef>
                <a:spcPts val="320"/>
              </a:spcBef>
              <a:buSzPts val="1600"/>
            </a:pPr>
            <a:r>
              <a:rPr lang="en-US" sz="2400" dirty="0"/>
              <a:t>The optical switches are layer one devices. They transmit bits using various encoding and multiplexing techniques. </a:t>
            </a:r>
            <a:endParaRPr sz="4400" dirty="0"/>
          </a:p>
          <a:p>
            <a:pPr marL="342900" algn="just">
              <a:spcBef>
                <a:spcPts val="320"/>
              </a:spcBef>
              <a:buSzPts val="1600"/>
            </a:pPr>
            <a:r>
              <a:rPr lang="en-US" sz="2400" dirty="0"/>
              <a:t>The fact that such optical networks transmit data over a </a:t>
            </a:r>
            <a:r>
              <a:rPr lang="en-US" sz="2400" dirty="0" err="1"/>
              <a:t>lightwave</a:t>
            </a:r>
            <a:r>
              <a:rPr lang="en-US" sz="2400" dirty="0"/>
              <a:t>-based channel as opposed to treating each packet as an individually </a:t>
            </a:r>
            <a:r>
              <a:rPr lang="en-US" sz="2400" dirty="0" err="1"/>
              <a:t>routeable</a:t>
            </a:r>
            <a:r>
              <a:rPr lang="en-US" sz="2400" dirty="0"/>
              <a:t> entity lends itself naturally to the SDN concept of a flow. </a:t>
            </a:r>
            <a:endParaRPr sz="4400" dirty="0"/>
          </a:p>
          <a:p>
            <a:pPr marL="342900" algn="just">
              <a:spcBef>
                <a:spcPts val="320"/>
              </a:spcBef>
              <a:buSzPts val="1600"/>
            </a:pPr>
            <a:r>
              <a:rPr lang="en-US" sz="2400" dirty="0"/>
              <a:t>In the past, data traffic was transported over optical fiber using protocols such as Synchronous Optical Networking (SONET) and Synchronous Digital Hierarchy (SDH). </a:t>
            </a:r>
            <a:endParaRPr sz="4400" dirty="0"/>
          </a:p>
          <a:p>
            <a:pPr marL="342900" algn="just">
              <a:spcBef>
                <a:spcPts val="320"/>
              </a:spcBef>
              <a:buSzPts val="1600"/>
            </a:pPr>
            <a:r>
              <a:rPr lang="en-US" sz="2400" dirty="0"/>
              <a:t>More recently, however, OTN has become a replacement for those technologies. </a:t>
            </a:r>
            <a:endParaRPr sz="4400" dirty="0"/>
          </a:p>
          <a:p>
            <a:pPr marL="342900" algn="just">
              <a:spcBef>
                <a:spcPts val="320"/>
              </a:spcBef>
              <a:buSzPts val="1600"/>
            </a:pPr>
            <a:r>
              <a:rPr lang="en-US" sz="2400" dirty="0"/>
              <a:t>Some companies involved with both OTN and SDN are </a:t>
            </a:r>
            <a:r>
              <a:rPr lang="en-US" sz="2400" b="1" dirty="0" err="1">
                <a:solidFill>
                  <a:srgbClr val="6600FF"/>
                </a:solidFill>
              </a:rPr>
              <a:t>Ciena</a:t>
            </a:r>
            <a:r>
              <a:rPr lang="en-US" sz="2400" b="1" dirty="0">
                <a:solidFill>
                  <a:srgbClr val="6600FF"/>
                </a:solidFill>
              </a:rPr>
              <a:t>, Cyan, and </a:t>
            </a:r>
            <a:r>
              <a:rPr lang="en-US" sz="2400" b="1" dirty="0" err="1">
                <a:solidFill>
                  <a:srgbClr val="6600FF"/>
                </a:solidFill>
              </a:rPr>
              <a:t>Infinera</a:t>
            </a:r>
            <a:r>
              <a:rPr lang="en-US" sz="2400" dirty="0"/>
              <a:t>. </a:t>
            </a:r>
            <a:endParaRPr sz="4400" dirty="0"/>
          </a:p>
          <a:p>
            <a:pPr marL="342900" algn="just">
              <a:spcBef>
                <a:spcPts val="320"/>
              </a:spcBef>
              <a:buSzPts val="1600"/>
            </a:pPr>
            <a:r>
              <a:rPr lang="en-US" sz="2400" dirty="0"/>
              <a:t>Some vendors are creating optical devices tailored for use in data centers. </a:t>
            </a:r>
            <a:endParaRPr sz="4400" dirty="0"/>
          </a:p>
          <a:p>
            <a:pPr marL="342900" algn="just">
              <a:spcBef>
                <a:spcPts val="320"/>
              </a:spcBef>
              <a:buClr>
                <a:srgbClr val="6600FF"/>
              </a:buClr>
              <a:buSzPts val="1600"/>
            </a:pPr>
            <a:r>
              <a:rPr lang="en-US" sz="2400" b="1" dirty="0" err="1">
                <a:solidFill>
                  <a:srgbClr val="6600FF"/>
                </a:solidFill>
              </a:rPr>
              <a:t>Calient</a:t>
            </a:r>
            <a:r>
              <a:rPr lang="en-US" sz="2400" b="1" dirty="0">
                <a:solidFill>
                  <a:srgbClr val="6600FF"/>
                </a:solidFill>
              </a:rPr>
              <a:t>,</a:t>
            </a:r>
            <a:r>
              <a:rPr lang="en-US" sz="2400" dirty="0"/>
              <a:t> for example, uses optical technology for fast links between racks of servers.</a:t>
            </a:r>
            <a:endParaRPr sz="4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9"/>
          <p:cNvSpPr txBox="1">
            <a:spLocks noGrp="1"/>
          </p:cNvSpPr>
          <p:nvPr>
            <p:ph type="title"/>
          </p:nvPr>
        </p:nvSpPr>
        <p:spPr>
          <a:xfrm>
            <a:off x="1774825" y="115887"/>
            <a:ext cx="8640762" cy="36036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SDN Applied to Optical Networks</a:t>
            </a:r>
            <a:endParaRPr/>
          </a:p>
        </p:txBody>
      </p:sp>
      <p:sp>
        <p:nvSpPr>
          <p:cNvPr id="199" name="Google Shape;199;p19"/>
          <p:cNvSpPr txBox="1">
            <a:spLocks noGrp="1"/>
          </p:cNvSpPr>
          <p:nvPr>
            <p:ph type="body" idx="1"/>
          </p:nvPr>
        </p:nvSpPr>
        <p:spPr>
          <a:xfrm>
            <a:off x="731520" y="549276"/>
            <a:ext cx="10698480" cy="5622924"/>
          </a:xfrm>
          <a:prstGeom prst="rect">
            <a:avLst/>
          </a:prstGeom>
          <a:noFill/>
          <a:ln>
            <a:noFill/>
          </a:ln>
        </p:spPr>
        <p:txBody>
          <a:bodyPr spcFirstLastPara="1" wrap="square" lIns="91425" tIns="45700" rIns="91425" bIns="45700" anchor="t" anchorCtr="0">
            <a:noAutofit/>
          </a:bodyPr>
          <a:lstStyle/>
          <a:p>
            <a:pPr marL="0" indent="0" algn="just">
              <a:spcBef>
                <a:spcPts val="0"/>
              </a:spcBef>
              <a:buClr>
                <a:srgbClr val="FF33CC"/>
              </a:buClr>
              <a:buSzPts val="1600"/>
              <a:buNone/>
            </a:pPr>
            <a:r>
              <a:rPr lang="en-US" sz="2400" b="1" dirty="0">
                <a:solidFill>
                  <a:srgbClr val="FF33CC"/>
                </a:solidFill>
              </a:rPr>
              <a:t>Elephant Flows </a:t>
            </a:r>
            <a:endParaRPr sz="4400" dirty="0"/>
          </a:p>
          <a:p>
            <a:pPr marL="0" indent="-101600" algn="just">
              <a:spcBef>
                <a:spcPts val="320"/>
              </a:spcBef>
              <a:buSzPts val="1600"/>
            </a:pPr>
            <a:r>
              <a:rPr lang="en-US" sz="2400" dirty="0"/>
              <a:t>In data center networks, there often arise certain traffic flows that make intense use of network bandwidth, sometimes to the point of starving other traffic flows. </a:t>
            </a:r>
            <a:endParaRPr sz="4400" dirty="0"/>
          </a:p>
          <a:p>
            <a:pPr marL="0" indent="-101600" algn="just">
              <a:spcBef>
                <a:spcPts val="320"/>
              </a:spcBef>
              <a:buSzPts val="1600"/>
            </a:pPr>
            <a:r>
              <a:rPr lang="en-US" sz="2400" dirty="0"/>
              <a:t>The flows are characterized by being of relatively long duration yet having a discrete beginning and end. </a:t>
            </a:r>
            <a:endParaRPr sz="4400" dirty="0"/>
          </a:p>
          <a:p>
            <a:pPr marL="0" indent="-101600" algn="just">
              <a:spcBef>
                <a:spcPts val="320"/>
              </a:spcBef>
              <a:buSzPts val="1600"/>
            </a:pPr>
            <a:r>
              <a:rPr lang="en-US" sz="2400" dirty="0"/>
              <a:t>They may occur due to bulk data transfer, such as </a:t>
            </a:r>
            <a:r>
              <a:rPr lang="en-US" sz="2400" b="1" dirty="0">
                <a:solidFill>
                  <a:srgbClr val="6600FF"/>
                </a:solidFill>
              </a:rPr>
              <a:t>backups</a:t>
            </a:r>
            <a:r>
              <a:rPr lang="en-US" sz="2400" dirty="0"/>
              <a:t> that happen between the same two endpoints at regular intervals. </a:t>
            </a:r>
            <a:endParaRPr sz="4400" dirty="0"/>
          </a:p>
          <a:p>
            <a:pPr marL="0" indent="-101600" algn="just">
              <a:spcBef>
                <a:spcPts val="320"/>
              </a:spcBef>
              <a:buSzPts val="1600"/>
            </a:pPr>
            <a:r>
              <a:rPr lang="en-US" sz="2400" dirty="0"/>
              <a:t>These characteristics can make it possible to predict or schedule these flows. </a:t>
            </a:r>
            <a:endParaRPr sz="4400" dirty="0"/>
          </a:p>
          <a:p>
            <a:pPr marL="0" indent="-101600" algn="just">
              <a:spcBef>
                <a:spcPts val="320"/>
              </a:spcBef>
              <a:buSzPts val="1600"/>
            </a:pPr>
            <a:r>
              <a:rPr lang="en-US" sz="2400" dirty="0"/>
              <a:t>Once detected, the goal is to </a:t>
            </a:r>
            <a:r>
              <a:rPr lang="en-US" sz="2400" b="1" dirty="0">
                <a:solidFill>
                  <a:srgbClr val="6600FF"/>
                </a:solidFill>
              </a:rPr>
              <a:t>reroute that traffic </a:t>
            </a:r>
            <a:r>
              <a:rPr lang="en-US" sz="2400" dirty="0"/>
              <a:t>onto some type of equipment, such as an </a:t>
            </a:r>
            <a:r>
              <a:rPr lang="en-US" sz="2400" b="1" dirty="0">
                <a:solidFill>
                  <a:srgbClr val="6600FF"/>
                </a:solidFill>
              </a:rPr>
              <a:t>all-optical network </a:t>
            </a:r>
            <a:r>
              <a:rPr lang="en-US" sz="2400" dirty="0"/>
              <a:t>that is provisioned specifically for such large data offloads. </a:t>
            </a:r>
            <a:endParaRPr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774825" y="0"/>
            <a:ext cx="8640762" cy="63341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Mobile Networks</a:t>
            </a:r>
            <a:endParaRPr/>
          </a:p>
        </p:txBody>
      </p:sp>
      <p:sp>
        <p:nvSpPr>
          <p:cNvPr id="97" name="Google Shape;97;p2"/>
          <p:cNvSpPr txBox="1">
            <a:spLocks noGrp="1"/>
          </p:cNvSpPr>
          <p:nvPr>
            <p:ph type="body" idx="1"/>
          </p:nvPr>
        </p:nvSpPr>
        <p:spPr>
          <a:xfrm>
            <a:off x="792480" y="796290"/>
            <a:ext cx="10302240" cy="5505450"/>
          </a:xfrm>
          <a:prstGeom prst="rect">
            <a:avLst/>
          </a:prstGeom>
          <a:noFill/>
          <a:ln>
            <a:noFill/>
          </a:ln>
        </p:spPr>
        <p:txBody>
          <a:bodyPr spcFirstLastPara="1" wrap="square" lIns="91425" tIns="45700" rIns="91425" bIns="45700" anchor="t" anchorCtr="0">
            <a:noAutofit/>
          </a:bodyPr>
          <a:lstStyle/>
          <a:p>
            <a:pPr marL="342900" algn="just">
              <a:spcBef>
                <a:spcPts val="0"/>
              </a:spcBef>
              <a:buSzPts val="1600"/>
            </a:pPr>
            <a:r>
              <a:rPr lang="en-US" sz="2400" dirty="0"/>
              <a:t>Mobile networking vendors, such as AT&amp;T, Verizon, and Sprint, compete for customers to attach to their networks. </a:t>
            </a:r>
            <a:endParaRPr sz="4400" dirty="0"/>
          </a:p>
          <a:p>
            <a:pPr marL="342900" algn="just">
              <a:spcBef>
                <a:spcPts val="320"/>
              </a:spcBef>
              <a:buSzPts val="1600"/>
            </a:pPr>
            <a:r>
              <a:rPr lang="en-US" sz="2400" dirty="0"/>
              <a:t>When mobile customers use </a:t>
            </a:r>
            <a:r>
              <a:rPr lang="en-US" sz="2400" b="1" dirty="0">
                <a:solidFill>
                  <a:srgbClr val="B907AC"/>
                </a:solidFill>
              </a:rPr>
              <a:t>traditional </a:t>
            </a:r>
            <a:r>
              <a:rPr lang="en-US" sz="2400" b="1" dirty="0" err="1">
                <a:solidFill>
                  <a:srgbClr val="B907AC"/>
                </a:solidFill>
              </a:rPr>
              <a:t>WiFi</a:t>
            </a:r>
            <a:r>
              <a:rPr lang="en-US" sz="2400" b="1" dirty="0">
                <a:solidFill>
                  <a:srgbClr val="B907AC"/>
                </a:solidFill>
              </a:rPr>
              <a:t> hotspots </a:t>
            </a:r>
            <a:r>
              <a:rPr lang="en-US" sz="2400" dirty="0"/>
              <a:t>to connect to the Internet, those mobile vendors effectively </a:t>
            </a:r>
            <a:r>
              <a:rPr lang="en-US" sz="2400" b="1" dirty="0">
                <a:solidFill>
                  <a:srgbClr val="B907AC"/>
                </a:solidFill>
              </a:rPr>
              <a:t>lose control </a:t>
            </a:r>
            <a:r>
              <a:rPr lang="en-US" sz="2400" dirty="0"/>
              <a:t>of their customers. </a:t>
            </a:r>
            <a:endParaRPr sz="4400" dirty="0"/>
          </a:p>
          <a:p>
            <a:pPr marL="342900" algn="just">
              <a:spcBef>
                <a:spcPts val="320"/>
              </a:spcBef>
              <a:buSzPts val="1600"/>
            </a:pPr>
            <a:r>
              <a:rPr lang="en-US" sz="2400" dirty="0"/>
              <a:t>This is because the users’ traffic enters the Internet directly from the hotspot. </a:t>
            </a:r>
            <a:endParaRPr sz="4400" dirty="0"/>
          </a:p>
          <a:p>
            <a:pPr marL="342900" algn="just">
              <a:spcBef>
                <a:spcPts val="320"/>
              </a:spcBef>
              <a:buSzPts val="1600"/>
            </a:pPr>
            <a:r>
              <a:rPr lang="en-US" sz="2400" dirty="0"/>
              <a:t>Since this completely circumvents the mobile vendor’s network, the vendor is not even aware of the volume of traffic that the user sends and receives and certainly </a:t>
            </a:r>
            <a:r>
              <a:rPr lang="en-US" sz="2400" b="1" dirty="0">
                <a:solidFill>
                  <a:srgbClr val="B907AC"/>
                </a:solidFill>
              </a:rPr>
              <a:t>cannot enforce </a:t>
            </a:r>
            <a:r>
              <a:rPr lang="en-US" sz="2400" dirty="0"/>
              <a:t>any policy on that connection. </a:t>
            </a:r>
            <a:endParaRPr sz="4400" dirty="0"/>
          </a:p>
          <a:p>
            <a:pPr marL="342900" algn="just">
              <a:spcBef>
                <a:spcPts val="320"/>
              </a:spcBef>
              <a:buSzPts val="1600"/>
            </a:pPr>
            <a:r>
              <a:rPr lang="en-US" sz="2400" dirty="0"/>
              <a:t>When customer traffic circumvents the mobile provider’s network, the provider </a:t>
            </a:r>
            <a:r>
              <a:rPr lang="en-US" sz="2400" b="1" dirty="0">
                <a:solidFill>
                  <a:srgbClr val="B907AC"/>
                </a:solidFill>
              </a:rPr>
              <a:t>loses a revenue-generating </a:t>
            </a:r>
            <a:r>
              <a:rPr lang="en-US" sz="2400" dirty="0"/>
              <a:t>opportunity. </a:t>
            </a:r>
            <a:endParaRPr sz="4400" dirty="0"/>
          </a:p>
          <a:p>
            <a:pPr marL="342900" algn="just">
              <a:spcBef>
                <a:spcPts val="320"/>
              </a:spcBef>
              <a:buSzPts val="1600"/>
            </a:pPr>
            <a:r>
              <a:rPr lang="en-US" sz="2400" dirty="0"/>
              <a:t>Thus, the mobile provider is interested in a solution that allows its customers to access its networks via public </a:t>
            </a:r>
            <a:r>
              <a:rPr lang="en-US" sz="2400" dirty="0" err="1"/>
              <a:t>WiFi</a:t>
            </a:r>
            <a:r>
              <a:rPr lang="en-US" sz="2400" dirty="0"/>
              <a:t> hotspots without the provider losing control of and visibility to its customers’ traffic. The owner of such hotspots may want for </a:t>
            </a:r>
            <a:r>
              <a:rPr lang="en-US" sz="2400" b="1" dirty="0">
                <a:solidFill>
                  <a:srgbClr val="B907AC"/>
                </a:solidFill>
              </a:rPr>
              <a:t>multiple vendors to share the </a:t>
            </a:r>
            <a:r>
              <a:rPr lang="en-US" sz="2400" b="1" dirty="0" err="1">
                <a:solidFill>
                  <a:srgbClr val="B907AC"/>
                </a:solidFill>
              </a:rPr>
              <a:t>WiFi</a:t>
            </a:r>
            <a:r>
              <a:rPr lang="en-US" sz="2400" b="1" dirty="0">
                <a:solidFill>
                  <a:srgbClr val="B907AC"/>
                </a:solidFill>
              </a:rPr>
              <a:t> resource offered by the hotspot.</a:t>
            </a:r>
            <a:endParaRPr sz="4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0"/>
          <p:cNvSpPr txBox="1">
            <a:spLocks noGrp="1"/>
          </p:cNvSpPr>
          <p:nvPr>
            <p:ph type="title"/>
          </p:nvPr>
        </p:nvSpPr>
        <p:spPr>
          <a:xfrm>
            <a:off x="1524000" y="115887"/>
            <a:ext cx="9144000" cy="36036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 Effective mechanism for handling elephant flows</a:t>
            </a:r>
            <a:endParaRPr/>
          </a:p>
        </p:txBody>
      </p:sp>
      <p:pic>
        <p:nvPicPr>
          <p:cNvPr id="205" name="Google Shape;205;p20"/>
          <p:cNvPicPr preferRelativeResize="0">
            <a:picLocks noGrp="1"/>
          </p:cNvPicPr>
          <p:nvPr>
            <p:ph type="body" idx="1"/>
          </p:nvPr>
        </p:nvPicPr>
        <p:blipFill rotWithShape="1">
          <a:blip r:embed="rId3">
            <a:alphaModFix/>
          </a:blip>
          <a:srcRect/>
          <a:stretch/>
        </p:blipFill>
        <p:spPr>
          <a:xfrm>
            <a:off x="1722121" y="665162"/>
            <a:ext cx="8261668" cy="5628958"/>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title"/>
          </p:nvPr>
        </p:nvSpPr>
        <p:spPr>
          <a:xfrm>
            <a:off x="1774825" y="115887"/>
            <a:ext cx="8640762" cy="36036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SDN Handling Elephant Flows</a:t>
            </a:r>
            <a:endParaRPr/>
          </a:p>
        </p:txBody>
      </p:sp>
      <p:sp>
        <p:nvSpPr>
          <p:cNvPr id="211" name="Google Shape;211;p21"/>
          <p:cNvSpPr txBox="1">
            <a:spLocks noGrp="1"/>
          </p:cNvSpPr>
          <p:nvPr>
            <p:ph type="body" idx="1"/>
          </p:nvPr>
        </p:nvSpPr>
        <p:spPr>
          <a:xfrm>
            <a:off x="762000" y="686436"/>
            <a:ext cx="10911840" cy="5576887"/>
          </a:xfrm>
          <a:prstGeom prst="rect">
            <a:avLst/>
          </a:prstGeom>
          <a:noFill/>
          <a:ln>
            <a:noFill/>
          </a:ln>
        </p:spPr>
        <p:txBody>
          <a:bodyPr spcFirstLastPara="1" wrap="square" lIns="91425" tIns="45700" rIns="91425" bIns="45700" anchor="t" anchorCtr="0">
            <a:noAutofit/>
          </a:bodyPr>
          <a:lstStyle/>
          <a:p>
            <a:pPr marL="342900" algn="just">
              <a:spcBef>
                <a:spcPts val="0"/>
              </a:spcBef>
              <a:buSzPts val="1600"/>
              <a:buFont typeface="Noto Sans Symbols"/>
              <a:buChar char="❖"/>
            </a:pPr>
            <a:r>
              <a:rPr lang="en-US" sz="2400" dirty="0"/>
              <a:t>In Figure, we depict normal endpoints (A1, A2) connected through top-of-rack (</a:t>
            </a:r>
            <a:r>
              <a:rPr lang="en-US" sz="2400" dirty="0" err="1"/>
              <a:t>ToR</a:t>
            </a:r>
            <a:r>
              <a:rPr lang="en-US" sz="2400" dirty="0"/>
              <a:t>) switches ToR−1 and ToR−2, communicating through the normal path, which traverses the packet-based network fabric. </a:t>
            </a:r>
            <a:endParaRPr sz="2400" dirty="0"/>
          </a:p>
          <a:p>
            <a:pPr marL="342900" algn="just">
              <a:spcBef>
                <a:spcPts val="320"/>
              </a:spcBef>
              <a:buSzPts val="1600"/>
              <a:buFont typeface="Noto Sans Symbols"/>
              <a:buChar char="❖"/>
            </a:pPr>
            <a:r>
              <a:rPr lang="en-US" sz="2400" dirty="0"/>
              <a:t> The other elephant devices (B1, B2) are transferring huge amounts of data from one to the other; hence, they have been shunted over to the optical circuit switch, thus protecting the bulk of the users from such a large consumer of bandwidth. </a:t>
            </a:r>
            <a:endParaRPr sz="2400" dirty="0"/>
          </a:p>
          <a:p>
            <a:pPr marL="342900" algn="just">
              <a:spcBef>
                <a:spcPts val="320"/>
              </a:spcBef>
              <a:buSzPts val="1600"/>
              <a:buFont typeface="Noto Sans Symbols"/>
              <a:buChar char="❖"/>
            </a:pPr>
            <a:r>
              <a:rPr lang="en-US" sz="2400" dirty="0"/>
              <a:t>The mechanism for this shunting or offload entails the following steps</a:t>
            </a:r>
            <a:endParaRPr sz="2400" dirty="0"/>
          </a:p>
          <a:p>
            <a:pPr marL="342900" algn="just">
              <a:spcBef>
                <a:spcPts val="320"/>
              </a:spcBef>
              <a:buClr>
                <a:srgbClr val="B907AC"/>
              </a:buClr>
              <a:buSzPts val="1600"/>
              <a:buFont typeface="Calibri"/>
              <a:buAutoNum type="arabicPeriod"/>
            </a:pPr>
            <a:r>
              <a:rPr lang="en-US" sz="2400" b="1" dirty="0">
                <a:solidFill>
                  <a:srgbClr val="B907AC"/>
                </a:solidFill>
              </a:rPr>
              <a:t>The elephant flow is detected between endpoints in the network. </a:t>
            </a:r>
            <a:endParaRPr sz="2400" dirty="0"/>
          </a:p>
          <a:p>
            <a:pPr marL="342900" algn="just">
              <a:spcBef>
                <a:spcPts val="320"/>
              </a:spcBef>
              <a:buSzPts val="1600"/>
              <a:buFont typeface="Noto Sans Symbols"/>
              <a:buChar char="⮚"/>
            </a:pPr>
            <a:r>
              <a:rPr lang="en-US" sz="2400" dirty="0"/>
              <a:t>Simply observing a sudden surge in the data flow between two endpoints in no way serves to predict the longevity of that flow. </a:t>
            </a:r>
            <a:endParaRPr sz="2400" dirty="0"/>
          </a:p>
          <a:p>
            <a:pPr marL="342900" algn="just">
              <a:spcBef>
                <a:spcPts val="320"/>
              </a:spcBef>
              <a:buSzPts val="1600"/>
              <a:buFont typeface="Noto Sans Symbols"/>
              <a:buChar char="⮚"/>
            </a:pPr>
            <a:r>
              <a:rPr lang="en-US" sz="2400" dirty="0"/>
              <a:t>If the flow is going to end in 500 </a:t>
            </a:r>
            <a:r>
              <a:rPr lang="en-US" sz="2400" dirty="0" err="1"/>
              <a:t>ms</a:t>
            </a:r>
            <a:r>
              <a:rPr lang="en-US" sz="2400" dirty="0"/>
              <a:t>, this is not an elephant flow and we would not want to incur any additional overhead to set up special processing for it.</a:t>
            </a:r>
            <a:endParaRPr sz="2400" dirty="0"/>
          </a:p>
          <a:p>
            <a:pPr marL="342900" algn="just">
              <a:spcBef>
                <a:spcPts val="320"/>
              </a:spcBef>
              <a:buSzPts val="1600"/>
              <a:buFont typeface="Noto Sans Symbols"/>
              <a:buChar char="⮚"/>
            </a:pPr>
            <a:r>
              <a:rPr lang="en-US" sz="2400" dirty="0"/>
              <a:t>Some additional contextual information is required to know that an elephant flow has begun. An obvious example is the case of a </a:t>
            </a:r>
            <a:r>
              <a:rPr lang="en-US" sz="2400" b="1" dirty="0">
                <a:solidFill>
                  <a:srgbClr val="6600FF"/>
                </a:solidFill>
              </a:rPr>
              <a:t>regularly scheduled backup </a:t>
            </a:r>
            <a:r>
              <a:rPr lang="en-US" sz="2400" dirty="0"/>
              <a:t>that occurs across the network. </a:t>
            </a:r>
            <a:endParaRPr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2"/>
          <p:cNvSpPr txBox="1">
            <a:spLocks noGrp="1"/>
          </p:cNvSpPr>
          <p:nvPr>
            <p:ph type="title"/>
          </p:nvPr>
        </p:nvSpPr>
        <p:spPr>
          <a:xfrm>
            <a:off x="1759585" y="435927"/>
            <a:ext cx="8640762" cy="36036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dirty="0">
                <a:solidFill>
                  <a:srgbClr val="FF0000"/>
                </a:solidFill>
              </a:rPr>
              <a:t>SDN Handling Elephant Flows</a:t>
            </a:r>
            <a:endParaRPr dirty="0"/>
          </a:p>
        </p:txBody>
      </p:sp>
      <p:sp>
        <p:nvSpPr>
          <p:cNvPr id="217" name="Google Shape;217;p22"/>
          <p:cNvSpPr txBox="1">
            <a:spLocks noGrp="1"/>
          </p:cNvSpPr>
          <p:nvPr>
            <p:ph type="body" idx="1"/>
          </p:nvPr>
        </p:nvSpPr>
        <p:spPr>
          <a:xfrm>
            <a:off x="975360" y="1021080"/>
            <a:ext cx="10820400" cy="5105083"/>
          </a:xfrm>
          <a:prstGeom prst="rect">
            <a:avLst/>
          </a:prstGeom>
          <a:noFill/>
          <a:ln>
            <a:noFill/>
          </a:ln>
        </p:spPr>
        <p:txBody>
          <a:bodyPr spcFirstLastPara="1" wrap="square" lIns="91425" tIns="45700" rIns="91425" bIns="45700" anchor="t" anchorCtr="0">
            <a:noAutofit/>
          </a:bodyPr>
          <a:lstStyle/>
          <a:p>
            <a:pPr marL="0" indent="0" algn="just">
              <a:spcBef>
                <a:spcPts val="0"/>
              </a:spcBef>
              <a:buSzPts val="1600"/>
              <a:buNone/>
            </a:pPr>
            <a:r>
              <a:rPr lang="en-US" sz="2400" dirty="0"/>
              <a:t>2. The information regarding the endpoints’ attaching network devices is noted, including the uplinks (U1, U2), which pass traffic from the endpoints up into the overloaded network core. </a:t>
            </a:r>
            <a:endParaRPr sz="2400" dirty="0"/>
          </a:p>
          <a:p>
            <a:pPr marL="0" indent="0" algn="just">
              <a:spcBef>
                <a:spcPts val="320"/>
              </a:spcBef>
              <a:buSzPts val="1600"/>
              <a:buNone/>
            </a:pPr>
            <a:r>
              <a:rPr lang="en-US" sz="2400" dirty="0"/>
              <a:t>3. The SDN controller program flows in ToR−1 and ToR−2 to forward traffic to and from the endpoints (B1, B2) out an appropriate offload port (O1, O2) rather than the normal port (U1, U2). Those offload ports are connected to the optical offload fabric. </a:t>
            </a:r>
            <a:endParaRPr sz="2400" dirty="0"/>
          </a:p>
          <a:p>
            <a:pPr marL="0" indent="0" algn="just">
              <a:spcBef>
                <a:spcPts val="320"/>
              </a:spcBef>
              <a:buSzPts val="1600"/>
              <a:buNone/>
            </a:pPr>
            <a:r>
              <a:rPr lang="en-US" sz="2400" dirty="0"/>
              <a:t>4. The SDN controller programs flows on the SDN-enabled optical offload fabric to patch traffic between B1 and B2 on the two offload links (O1, O2). </a:t>
            </a:r>
            <a:endParaRPr sz="2400" dirty="0"/>
          </a:p>
          <a:p>
            <a:pPr marL="0" indent="-101600" algn="just">
              <a:spcBef>
                <a:spcPts val="320"/>
              </a:spcBef>
              <a:buSzPts val="1600"/>
              <a:buFont typeface="Noto Sans Symbols"/>
              <a:buChar char="⮚"/>
            </a:pPr>
            <a:r>
              <a:rPr lang="en-US" sz="2400" dirty="0"/>
              <a:t>At this point, the rerouting is complete and the offload path has been established between the two endpoints through the OTN. </a:t>
            </a:r>
            <a:endParaRPr sz="2400" dirty="0"/>
          </a:p>
          <a:p>
            <a:pPr marL="0" indent="0" algn="just">
              <a:spcBef>
                <a:spcPts val="320"/>
              </a:spcBef>
              <a:buSzPts val="1600"/>
              <a:buNone/>
            </a:pPr>
            <a:r>
              <a:rPr lang="en-US" sz="2400" dirty="0"/>
              <a:t>5. The elephant flow eventually returns to normal and the offload path is removed from both connecting network devices and from the optical offload device. </a:t>
            </a:r>
            <a:endParaRPr sz="2400" dirty="0"/>
          </a:p>
          <a:p>
            <a:pPr marL="0" indent="-101600" algn="just">
              <a:spcBef>
                <a:spcPts val="320"/>
              </a:spcBef>
              <a:buSzPts val="1600"/>
              <a:buFont typeface="Noto Sans Symbols"/>
              <a:buChar char="⮚"/>
            </a:pPr>
            <a:r>
              <a:rPr lang="en-US" sz="2400" dirty="0"/>
              <a:t>Subsequent packets from B1 to B2 traverse the packet-based network fabric</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1774825" y="0"/>
            <a:ext cx="8640762" cy="63341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SDN Applied to Mobile Networks</a:t>
            </a:r>
            <a:endParaRPr/>
          </a:p>
        </p:txBody>
      </p:sp>
      <p:sp>
        <p:nvSpPr>
          <p:cNvPr id="103" name="Google Shape;103;p3"/>
          <p:cNvSpPr txBox="1">
            <a:spLocks noGrp="1"/>
          </p:cNvSpPr>
          <p:nvPr>
            <p:ph type="body" idx="1"/>
          </p:nvPr>
        </p:nvSpPr>
        <p:spPr>
          <a:xfrm>
            <a:off x="762000" y="633412"/>
            <a:ext cx="10744200" cy="5348288"/>
          </a:xfrm>
          <a:prstGeom prst="rect">
            <a:avLst/>
          </a:prstGeom>
          <a:noFill/>
          <a:ln>
            <a:noFill/>
          </a:ln>
        </p:spPr>
        <p:txBody>
          <a:bodyPr spcFirstLastPara="1" wrap="square" lIns="91425" tIns="45700" rIns="91425" bIns="45700" anchor="t" anchorCtr="0">
            <a:noAutofit/>
          </a:bodyPr>
          <a:lstStyle/>
          <a:p>
            <a:pPr marL="342900" algn="just">
              <a:lnSpc>
                <a:spcPct val="170000"/>
              </a:lnSpc>
              <a:spcBef>
                <a:spcPts val="0"/>
              </a:spcBef>
              <a:buSzPts val="1600"/>
            </a:pPr>
            <a:r>
              <a:rPr lang="en-US" sz="2400" dirty="0"/>
              <a:t>Mobile vendors interested in gaining access to users who are attaching to the Internet via </a:t>
            </a:r>
            <a:r>
              <a:rPr lang="en-US" sz="2400" dirty="0" err="1"/>
              <a:t>WiFi</a:t>
            </a:r>
            <a:r>
              <a:rPr lang="en-US" sz="2400" dirty="0"/>
              <a:t> hotspots require a mechanism to control their users’ traffic. </a:t>
            </a:r>
            <a:endParaRPr sz="4400" dirty="0"/>
          </a:p>
          <a:p>
            <a:pPr marL="342900" algn="just">
              <a:lnSpc>
                <a:spcPct val="170000"/>
              </a:lnSpc>
              <a:spcBef>
                <a:spcPts val="320"/>
              </a:spcBef>
              <a:buSzPts val="1600"/>
            </a:pPr>
            <a:r>
              <a:rPr lang="en-US" sz="2400" dirty="0"/>
              <a:t>Control in this context may simply mean being able to measure how much traffic that user generates. </a:t>
            </a:r>
            <a:endParaRPr sz="4400" dirty="0"/>
          </a:p>
          <a:p>
            <a:pPr marL="342900" algn="just">
              <a:lnSpc>
                <a:spcPct val="170000"/>
              </a:lnSpc>
              <a:spcBef>
                <a:spcPts val="320"/>
              </a:spcBef>
              <a:buSzPts val="1600"/>
            </a:pPr>
            <a:r>
              <a:rPr lang="en-US" sz="2400" dirty="0"/>
              <a:t>It may mean the application of some policy regarding </a:t>
            </a:r>
            <a:r>
              <a:rPr lang="en-US" sz="2400" dirty="0" err="1"/>
              <a:t>QoS</a:t>
            </a:r>
            <a:r>
              <a:rPr lang="en-US" sz="2400" dirty="0"/>
              <a:t>. </a:t>
            </a:r>
            <a:endParaRPr sz="4400" dirty="0"/>
          </a:p>
          <a:p>
            <a:pPr marL="342900" algn="just">
              <a:lnSpc>
                <a:spcPct val="170000"/>
              </a:lnSpc>
              <a:spcBef>
                <a:spcPts val="320"/>
              </a:spcBef>
              <a:buSzPts val="1600"/>
            </a:pPr>
            <a:r>
              <a:rPr lang="en-US" sz="2400" dirty="0"/>
              <a:t>It may mean diverting the user traffic before it enters the public Internet and redirecting that traffic through its own network. </a:t>
            </a:r>
            <a:endParaRPr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1774825" y="0"/>
            <a:ext cx="8640762" cy="63341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SDN Applied to Mobile Networks</a:t>
            </a:r>
            <a:endParaRPr/>
          </a:p>
        </p:txBody>
      </p:sp>
      <p:sp>
        <p:nvSpPr>
          <p:cNvPr id="109" name="Google Shape;109;p4"/>
          <p:cNvSpPr txBox="1">
            <a:spLocks noGrp="1"/>
          </p:cNvSpPr>
          <p:nvPr>
            <p:ph type="body" idx="1"/>
          </p:nvPr>
        </p:nvSpPr>
        <p:spPr>
          <a:xfrm>
            <a:off x="936466" y="857250"/>
            <a:ext cx="10317480" cy="5505450"/>
          </a:xfrm>
          <a:prstGeom prst="rect">
            <a:avLst/>
          </a:prstGeom>
          <a:noFill/>
          <a:ln>
            <a:noFill/>
          </a:ln>
        </p:spPr>
        <p:txBody>
          <a:bodyPr spcFirstLastPara="1" wrap="square" lIns="91425" tIns="45700" rIns="91425" bIns="45700" anchor="t" anchorCtr="0">
            <a:noAutofit/>
          </a:bodyPr>
          <a:lstStyle/>
          <a:p>
            <a:pPr marL="342900" algn="just">
              <a:spcBef>
                <a:spcPts val="0"/>
              </a:spcBef>
              <a:buSzPts val="1600"/>
              <a:buNone/>
            </a:pPr>
            <a:r>
              <a:rPr lang="en-US" sz="2400" dirty="0"/>
              <a:t>SDN technology can play a role in such a scheme in the following ways: </a:t>
            </a:r>
            <a:endParaRPr sz="4400" dirty="0"/>
          </a:p>
          <a:p>
            <a:pPr marL="342900" algn="just">
              <a:spcBef>
                <a:spcPts val="320"/>
              </a:spcBef>
              <a:buSzPts val="1600"/>
              <a:buNone/>
            </a:pPr>
            <a:r>
              <a:rPr lang="en-US" sz="2400" dirty="0"/>
              <a:t>• </a:t>
            </a:r>
            <a:r>
              <a:rPr lang="en-US" sz="2400" b="1" dirty="0">
                <a:solidFill>
                  <a:srgbClr val="B907AC"/>
                </a:solidFill>
              </a:rPr>
              <a:t>Captive portals </a:t>
            </a:r>
            <a:r>
              <a:rPr lang="en-US" sz="2400" dirty="0"/>
              <a:t>- It requires allowing users to register for access based on their </a:t>
            </a:r>
            <a:r>
              <a:rPr lang="en-US" sz="2400" b="1" dirty="0">
                <a:solidFill>
                  <a:srgbClr val="C00000"/>
                </a:solidFill>
              </a:rPr>
              <a:t>mobile credentials.</a:t>
            </a:r>
            <a:r>
              <a:rPr lang="en-US" sz="2400" dirty="0"/>
              <a:t> Once valid credentials are processed, the user is granted appropriate levels of access.</a:t>
            </a:r>
            <a:endParaRPr sz="4400" dirty="0"/>
          </a:p>
          <a:p>
            <a:pPr marL="342900" algn="just">
              <a:spcBef>
                <a:spcPts val="320"/>
              </a:spcBef>
              <a:buSzPts val="1600"/>
              <a:buNone/>
            </a:pPr>
            <a:r>
              <a:rPr lang="en-US" sz="2400" dirty="0"/>
              <a:t> • </a:t>
            </a:r>
            <a:r>
              <a:rPr lang="en-US" sz="2400" b="1" dirty="0">
                <a:solidFill>
                  <a:srgbClr val="B907AC"/>
                </a:solidFill>
              </a:rPr>
              <a:t>Tunneling back to the mobile network  </a:t>
            </a:r>
            <a:r>
              <a:rPr lang="en-US" sz="2400" dirty="0"/>
              <a:t>- establishment of tunnels from the user’s location back to the mobile vendor’s network. By programming SDN flows appropriately, that user’s traffic would be forwarded into a tunnel and diverted to the mobile vendor’s network.</a:t>
            </a:r>
            <a:endParaRPr sz="4400" dirty="0"/>
          </a:p>
          <a:p>
            <a:pPr marL="342900" algn="just">
              <a:spcBef>
                <a:spcPts val="320"/>
              </a:spcBef>
              <a:buSzPts val="1600"/>
              <a:buNone/>
            </a:pPr>
            <a:r>
              <a:rPr lang="en-US" sz="2400" dirty="0"/>
              <a:t>• </a:t>
            </a:r>
            <a:r>
              <a:rPr lang="en-US" sz="2400" b="1" dirty="0">
                <a:solidFill>
                  <a:srgbClr val="B907AC"/>
                </a:solidFill>
              </a:rPr>
              <a:t>Application of policy </a:t>
            </a:r>
            <a:r>
              <a:rPr lang="en-US" sz="2400" dirty="0"/>
              <a:t>- Usage charges could be applied by the mobile provider. In addition to charging for this traffic, other users </a:t>
            </a:r>
            <a:r>
              <a:rPr lang="en-US" sz="2400" dirty="0" err="1"/>
              <a:t>pecific</a:t>
            </a:r>
            <a:r>
              <a:rPr lang="en-US" sz="2400" dirty="0"/>
              <a:t> policies could be enforced. Such policies could be applied at </a:t>
            </a:r>
            <a:r>
              <a:rPr lang="en-US" sz="2400" dirty="0" err="1"/>
              <a:t>WiFi</a:t>
            </a:r>
            <a:r>
              <a:rPr lang="en-US" sz="2400" dirty="0"/>
              <a:t> hotspots where the user attaches to the network. </a:t>
            </a:r>
            <a:r>
              <a:rPr lang="en-US" sz="2400" b="1" dirty="0">
                <a:solidFill>
                  <a:srgbClr val="C00000"/>
                </a:solidFill>
              </a:rPr>
              <a:t>SDN-enabled access points </a:t>
            </a:r>
            <a:r>
              <a:rPr lang="en-US" sz="2400" dirty="0"/>
              <a:t>can receive policy, either from the controller of the mobile vendor or from a controller on the premises.</a:t>
            </a:r>
            <a:endParaRPr sz="2400" b="1" dirty="0">
              <a:solidFill>
                <a:srgbClr val="B907AC"/>
              </a:solidFill>
            </a:endParaRPr>
          </a:p>
          <a:p>
            <a:pPr marL="342900" indent="-241300">
              <a:spcBef>
                <a:spcPts val="320"/>
              </a:spcBef>
              <a:buSzPts val="1600"/>
              <a:buNone/>
            </a:pPr>
            <a:endParaRPr sz="1600" b="1" dirty="0">
              <a:solidFill>
                <a:srgbClr val="B907AC"/>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1774825" y="260350"/>
            <a:ext cx="8640762" cy="63341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SDN and Openflow in Mobile Networks</a:t>
            </a:r>
            <a:endParaRPr/>
          </a:p>
        </p:txBody>
      </p:sp>
      <p:pic>
        <p:nvPicPr>
          <p:cNvPr id="115" name="Google Shape;115;p5" descr="451.png"/>
          <p:cNvPicPr preferRelativeResize="0">
            <a:picLocks noGrp="1"/>
          </p:cNvPicPr>
          <p:nvPr>
            <p:ph type="body" idx="1"/>
          </p:nvPr>
        </p:nvPicPr>
        <p:blipFill rotWithShape="1">
          <a:blip r:embed="rId3">
            <a:alphaModFix/>
          </a:blip>
          <a:srcRect/>
          <a:stretch/>
        </p:blipFill>
        <p:spPr>
          <a:xfrm>
            <a:off x="1924051" y="1181101"/>
            <a:ext cx="7926387" cy="49117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1774825" y="260350"/>
            <a:ext cx="8640762" cy="63341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SDN and Openflow in Mobile Networks</a:t>
            </a:r>
            <a:endParaRPr/>
          </a:p>
        </p:txBody>
      </p:sp>
      <p:sp>
        <p:nvSpPr>
          <p:cNvPr id="121" name="Google Shape;121;p6"/>
          <p:cNvSpPr txBox="1">
            <a:spLocks noGrp="1"/>
          </p:cNvSpPr>
          <p:nvPr>
            <p:ph type="body" idx="1"/>
          </p:nvPr>
        </p:nvSpPr>
        <p:spPr>
          <a:xfrm>
            <a:off x="792480" y="765176"/>
            <a:ext cx="10515600" cy="5360987"/>
          </a:xfrm>
          <a:prstGeom prst="rect">
            <a:avLst/>
          </a:prstGeom>
          <a:noFill/>
          <a:ln>
            <a:noFill/>
          </a:ln>
        </p:spPr>
        <p:txBody>
          <a:bodyPr spcFirstLastPara="1" wrap="square" lIns="91425" tIns="45700" rIns="91425" bIns="45700" anchor="t" anchorCtr="0">
            <a:noAutofit/>
          </a:bodyPr>
          <a:lstStyle/>
          <a:p>
            <a:pPr marL="342900" algn="just">
              <a:spcBef>
                <a:spcPts val="0"/>
              </a:spcBef>
              <a:buSzPts val="1600"/>
            </a:pPr>
            <a:r>
              <a:rPr lang="en-US" sz="2400" dirty="0"/>
              <a:t>In Figure, the customers on the left want to access the Internet, and each set has a different carrier through which they gain network access. </a:t>
            </a:r>
            <a:endParaRPr sz="4400" dirty="0"/>
          </a:p>
          <a:p>
            <a:pPr marL="342900" algn="just">
              <a:spcBef>
                <a:spcPts val="320"/>
              </a:spcBef>
              <a:buSzPts val="1600"/>
            </a:pPr>
            <a:r>
              <a:rPr lang="en-US" sz="2400" dirty="0"/>
              <a:t>Connecting through an </a:t>
            </a:r>
            <a:r>
              <a:rPr lang="en-US" sz="2400" dirty="0" err="1"/>
              <a:t>OpenFlow</a:t>
            </a:r>
            <a:r>
              <a:rPr lang="en-US" sz="2400" dirty="0"/>
              <a:t>-enabled wireless hotspot, they are directed through a broker that acts as an </a:t>
            </a:r>
            <a:r>
              <a:rPr lang="en-US" sz="2400" dirty="0" err="1"/>
              <a:t>OpenFlow</a:t>
            </a:r>
            <a:r>
              <a:rPr lang="en-US" sz="2400" dirty="0"/>
              <a:t> controller. </a:t>
            </a:r>
            <a:endParaRPr sz="4400" dirty="0"/>
          </a:p>
          <a:p>
            <a:pPr marL="342900" algn="just">
              <a:spcBef>
                <a:spcPts val="320"/>
              </a:spcBef>
              <a:buSzPts val="1600"/>
            </a:pPr>
            <a:r>
              <a:rPr lang="en-US" sz="2400" dirty="0"/>
              <a:t>Based on their carrier, they are directed to the Internet in various ways, depending on the level of service and the mechanism set up by the carrier. </a:t>
            </a:r>
            <a:endParaRPr sz="4400" dirty="0"/>
          </a:p>
          <a:p>
            <a:pPr marL="342900" algn="just">
              <a:spcBef>
                <a:spcPts val="320"/>
              </a:spcBef>
              <a:buSzPts val="1600"/>
            </a:pPr>
            <a:r>
              <a:rPr lang="en-US" sz="2400" dirty="0"/>
              <a:t>In the example, </a:t>
            </a:r>
            <a:r>
              <a:rPr lang="en-US" sz="2400" b="1" dirty="0"/>
              <a:t>AT&amp;T users gain access directly to the Internet</a:t>
            </a:r>
            <a:r>
              <a:rPr lang="en-US" sz="2400" dirty="0"/>
              <a:t>, whereas Verizon and Virgin Mobile users access the Internet through being </a:t>
            </a:r>
            <a:r>
              <a:rPr lang="en-US" sz="2400" b="1" dirty="0"/>
              <a:t>directed by </a:t>
            </a:r>
            <a:r>
              <a:rPr lang="en-US" sz="2400" b="1" dirty="0" err="1"/>
              <a:t>OpenFlow</a:t>
            </a:r>
            <a:r>
              <a:rPr lang="en-US" sz="2400" b="1" dirty="0"/>
              <a:t> </a:t>
            </a:r>
            <a:r>
              <a:rPr lang="en-US" sz="2400" dirty="0"/>
              <a:t>through a tunnel to the carrier’s network. </a:t>
            </a:r>
            <a:endParaRPr sz="4400" dirty="0"/>
          </a:p>
          <a:p>
            <a:pPr marL="342900" algn="just">
              <a:spcBef>
                <a:spcPts val="320"/>
              </a:spcBef>
              <a:buSzPts val="1600"/>
            </a:pPr>
            <a:r>
              <a:rPr lang="en-US" sz="2400" dirty="0"/>
              <a:t>Both tunnels start in the </a:t>
            </a:r>
            <a:r>
              <a:rPr lang="en-US" sz="2400" dirty="0" err="1"/>
              <a:t>OpenFlow</a:t>
            </a:r>
            <a:r>
              <a:rPr lang="en-US" sz="2400" dirty="0"/>
              <a:t>-enabled AP. One tunnel ends in an </a:t>
            </a:r>
            <a:r>
              <a:rPr lang="en-US" sz="2400" dirty="0" err="1"/>
              <a:t>OpenFlow</a:t>
            </a:r>
            <a:r>
              <a:rPr lang="en-US" sz="2400" dirty="0"/>
              <a:t>-enabled router belonging to Verizon, the other in an </a:t>
            </a:r>
            <a:r>
              <a:rPr lang="en-US" sz="2400" dirty="0" err="1"/>
              <a:t>OpenFlow</a:t>
            </a:r>
            <a:r>
              <a:rPr lang="en-US" sz="2400" dirty="0"/>
              <a:t>-enabled router belonging to Virgin Mobile. </a:t>
            </a:r>
            <a:endParaRPr sz="4400" dirty="0"/>
          </a:p>
          <a:p>
            <a:pPr marL="342900" algn="just">
              <a:spcBef>
                <a:spcPts val="320"/>
              </a:spcBef>
              <a:buSzPts val="1600"/>
            </a:pPr>
            <a:r>
              <a:rPr lang="en-US" sz="2400" dirty="0"/>
              <a:t>These two routers then redirect their respective customers’ traffic back into the public Internet. </a:t>
            </a:r>
            <a:endParaRPr sz="4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1774825" y="260350"/>
            <a:ext cx="8640762" cy="63341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SDN and Openflow in Mobile Networks</a:t>
            </a:r>
            <a:endParaRPr/>
          </a:p>
        </p:txBody>
      </p:sp>
      <p:sp>
        <p:nvSpPr>
          <p:cNvPr id="127" name="Google Shape;127;p7"/>
          <p:cNvSpPr txBox="1">
            <a:spLocks noGrp="1"/>
          </p:cNvSpPr>
          <p:nvPr>
            <p:ph type="body" idx="1"/>
          </p:nvPr>
        </p:nvSpPr>
        <p:spPr>
          <a:xfrm>
            <a:off x="768826" y="893762"/>
            <a:ext cx="10652760" cy="5360987"/>
          </a:xfrm>
          <a:prstGeom prst="rect">
            <a:avLst/>
          </a:prstGeom>
          <a:noFill/>
          <a:ln>
            <a:noFill/>
          </a:ln>
        </p:spPr>
        <p:txBody>
          <a:bodyPr spcFirstLastPara="1" wrap="square" lIns="91425" tIns="45700" rIns="91425" bIns="45700" anchor="t" anchorCtr="0">
            <a:noAutofit/>
          </a:bodyPr>
          <a:lstStyle/>
          <a:p>
            <a:pPr marL="342900" algn="just">
              <a:lnSpc>
                <a:spcPct val="150000"/>
              </a:lnSpc>
              <a:spcBef>
                <a:spcPts val="0"/>
              </a:spcBef>
              <a:buSzPts val="1600"/>
            </a:pPr>
            <a:r>
              <a:rPr lang="en-US" sz="2400" dirty="0"/>
              <a:t>In so doing, the customers gain the Internet access they desire, and two of the mobile providers achieve the </a:t>
            </a:r>
            <a:r>
              <a:rPr lang="en-US" sz="2400" dirty="0" err="1"/>
              <a:t>WiFi</a:t>
            </a:r>
            <a:r>
              <a:rPr lang="en-US" sz="2400" dirty="0"/>
              <a:t> offload they need while maintaining visibility and control over their users’ traffic. </a:t>
            </a:r>
            <a:endParaRPr sz="4400" dirty="0"/>
          </a:p>
          <a:p>
            <a:pPr marL="342900" algn="just">
              <a:lnSpc>
                <a:spcPct val="150000"/>
              </a:lnSpc>
              <a:spcBef>
                <a:spcPts val="320"/>
              </a:spcBef>
              <a:buSzPts val="1600"/>
            </a:pPr>
            <a:r>
              <a:rPr lang="en-US" sz="2400" dirty="0"/>
              <a:t>To facilitate such a system, there is presumably a business relationship between the providers and the hotspot owner whereby the hotspot owner is compensated for allowing the three providers’ users to access the hotspot. </a:t>
            </a:r>
            <a:endParaRPr sz="4400" dirty="0"/>
          </a:p>
          <a:p>
            <a:pPr marL="342900" algn="just">
              <a:lnSpc>
                <a:spcPct val="150000"/>
              </a:lnSpc>
              <a:spcBef>
                <a:spcPts val="320"/>
              </a:spcBef>
              <a:buSzPts val="1600"/>
            </a:pPr>
            <a:r>
              <a:rPr lang="en-US" sz="2400" dirty="0"/>
              <a:t>There would likely be a higher fee charged Verizon and Virgin Mobile for the service that allows them to retain control of their customers’ traffic</a:t>
            </a:r>
            <a:endParaRPr sz="4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1774825" y="188912"/>
            <a:ext cx="8640762" cy="63341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OpenFlow-based use cases.</a:t>
            </a:r>
            <a:endParaRPr/>
          </a:p>
        </p:txBody>
      </p:sp>
      <p:sp>
        <p:nvSpPr>
          <p:cNvPr id="133" name="Google Shape;133;p8"/>
          <p:cNvSpPr txBox="1">
            <a:spLocks noGrp="1"/>
          </p:cNvSpPr>
          <p:nvPr>
            <p:ph type="body" idx="1"/>
          </p:nvPr>
        </p:nvSpPr>
        <p:spPr>
          <a:xfrm>
            <a:off x="837406" y="822324"/>
            <a:ext cx="10515600" cy="5360987"/>
          </a:xfrm>
          <a:prstGeom prst="rect">
            <a:avLst/>
          </a:prstGeom>
          <a:noFill/>
          <a:ln>
            <a:noFill/>
          </a:ln>
        </p:spPr>
        <p:txBody>
          <a:bodyPr spcFirstLastPara="1" wrap="square" lIns="91425" tIns="45700" rIns="91425" bIns="45700" anchor="t" anchorCtr="0">
            <a:noAutofit/>
          </a:bodyPr>
          <a:lstStyle/>
          <a:p>
            <a:pPr marL="342900" algn="just">
              <a:spcBef>
                <a:spcPts val="0"/>
              </a:spcBef>
              <a:buClr>
                <a:srgbClr val="6600FF"/>
              </a:buClr>
              <a:buSzPts val="1600"/>
              <a:buNone/>
            </a:pPr>
            <a:r>
              <a:rPr lang="en-US" sz="2400" b="1" dirty="0">
                <a:solidFill>
                  <a:srgbClr val="6600FF"/>
                </a:solidFill>
              </a:rPr>
              <a:t>ONF’s Wireless and Mobile Working Group </a:t>
            </a:r>
            <a:r>
              <a:rPr lang="en-US" sz="2400" dirty="0"/>
              <a:t>has published a number of </a:t>
            </a:r>
            <a:r>
              <a:rPr lang="en-US" sz="2400" dirty="0" err="1"/>
              <a:t>OpenFlow</a:t>
            </a:r>
            <a:r>
              <a:rPr lang="en-US" sz="2400" dirty="0"/>
              <a:t>-based use cases. </a:t>
            </a:r>
            <a:endParaRPr sz="4400" dirty="0"/>
          </a:p>
          <a:p>
            <a:pPr marL="342900" algn="just">
              <a:spcBef>
                <a:spcPts val="320"/>
              </a:spcBef>
              <a:buSzPts val="1600"/>
              <a:buFont typeface="Noto Sans Symbols"/>
              <a:buChar char="⮚"/>
            </a:pPr>
            <a:r>
              <a:rPr lang="en-US" sz="2400" dirty="0"/>
              <a:t>Flexible and scalable packet core </a:t>
            </a:r>
            <a:endParaRPr sz="4400" dirty="0"/>
          </a:p>
          <a:p>
            <a:pPr marL="342900" algn="just">
              <a:spcBef>
                <a:spcPts val="320"/>
              </a:spcBef>
              <a:buSzPts val="1600"/>
              <a:buFont typeface="Noto Sans Symbols"/>
              <a:buChar char="⮚"/>
            </a:pPr>
            <a:r>
              <a:rPr lang="en-US" sz="2400" dirty="0"/>
              <a:t>Dynamic resource management for wireless backhaul </a:t>
            </a:r>
            <a:endParaRPr sz="4400" dirty="0"/>
          </a:p>
          <a:p>
            <a:pPr marL="342900" algn="just">
              <a:spcBef>
                <a:spcPts val="320"/>
              </a:spcBef>
              <a:buSzPts val="1600"/>
              <a:buFont typeface="Noto Sans Symbols"/>
              <a:buChar char="⮚"/>
            </a:pPr>
            <a:r>
              <a:rPr lang="en-US" sz="2400" dirty="0"/>
              <a:t>Mobile traffic management </a:t>
            </a:r>
            <a:endParaRPr sz="4400" dirty="0"/>
          </a:p>
          <a:p>
            <a:pPr marL="342900" algn="just">
              <a:spcBef>
                <a:spcPts val="320"/>
              </a:spcBef>
              <a:buSzPts val="1600"/>
              <a:buFont typeface="Noto Sans Symbols"/>
              <a:buChar char="⮚"/>
            </a:pPr>
            <a:r>
              <a:rPr lang="en-US" sz="2400" dirty="0"/>
              <a:t>Management of secured flows in LTE</a:t>
            </a:r>
            <a:endParaRPr sz="4400" dirty="0"/>
          </a:p>
          <a:p>
            <a:pPr marL="342900" algn="just">
              <a:spcBef>
                <a:spcPts val="320"/>
              </a:spcBef>
              <a:buSzPts val="1600"/>
              <a:buFont typeface="Noto Sans Symbols"/>
              <a:buChar char="⮚"/>
            </a:pPr>
            <a:r>
              <a:rPr lang="en-US" sz="2400" dirty="0"/>
              <a:t>Media-independent handover </a:t>
            </a:r>
            <a:endParaRPr sz="4400" dirty="0"/>
          </a:p>
          <a:p>
            <a:pPr marL="342900" algn="just">
              <a:spcBef>
                <a:spcPts val="320"/>
              </a:spcBef>
              <a:buSzPts val="1600"/>
              <a:buFont typeface="Noto Sans Symbols"/>
              <a:buChar char="⮚"/>
            </a:pPr>
            <a:r>
              <a:rPr lang="en-US" sz="2400" dirty="0"/>
              <a:t>Energy efficiency in mobile backhaul networks</a:t>
            </a:r>
            <a:endParaRPr sz="4400" dirty="0"/>
          </a:p>
          <a:p>
            <a:pPr marL="342900" algn="just">
              <a:spcBef>
                <a:spcPts val="320"/>
              </a:spcBef>
              <a:buSzPts val="1600"/>
              <a:buFont typeface="Noto Sans Symbols"/>
              <a:buChar char="⮚"/>
            </a:pPr>
            <a:r>
              <a:rPr lang="en-US" sz="2400" dirty="0"/>
              <a:t>Security and backhaul optimization </a:t>
            </a:r>
            <a:endParaRPr sz="4400" dirty="0"/>
          </a:p>
          <a:p>
            <a:pPr marL="342900" algn="just">
              <a:spcBef>
                <a:spcPts val="320"/>
              </a:spcBef>
              <a:buSzPts val="1600"/>
              <a:buFont typeface="Noto Sans Symbols"/>
              <a:buChar char="⮚"/>
            </a:pPr>
            <a:r>
              <a:rPr lang="en-US" sz="2400" dirty="0"/>
              <a:t> Unified equipment management and control </a:t>
            </a:r>
            <a:endParaRPr sz="4400" dirty="0"/>
          </a:p>
          <a:p>
            <a:pPr marL="342900" algn="just">
              <a:spcBef>
                <a:spcPts val="320"/>
              </a:spcBef>
              <a:buSzPts val="1600"/>
              <a:buFont typeface="Noto Sans Symbols"/>
              <a:buChar char="⮚"/>
            </a:pPr>
            <a:r>
              <a:rPr lang="en-US" sz="2400" dirty="0"/>
              <a:t> Network-based mobility management </a:t>
            </a:r>
            <a:endParaRPr sz="4400" dirty="0"/>
          </a:p>
          <a:p>
            <a:pPr marL="342900" algn="just">
              <a:spcBef>
                <a:spcPts val="320"/>
              </a:spcBef>
              <a:buSzPts val="1600"/>
              <a:buFont typeface="Noto Sans Symbols"/>
              <a:buChar char="⮚"/>
            </a:pPr>
            <a:r>
              <a:rPr lang="en-US" sz="2400" dirty="0"/>
              <a:t> SDN-based mobility management in LTE </a:t>
            </a:r>
            <a:endParaRPr sz="4400" dirty="0"/>
          </a:p>
          <a:p>
            <a:pPr marL="342900" algn="just">
              <a:spcBef>
                <a:spcPts val="320"/>
              </a:spcBef>
              <a:buSzPts val="1600"/>
              <a:buFont typeface="Noto Sans Symbols"/>
              <a:buChar char="⮚"/>
            </a:pPr>
            <a:r>
              <a:rPr lang="en-US" sz="2400" dirty="0"/>
              <a:t> Unified access network for enterprise and large campus</a:t>
            </a:r>
            <a:endParaRPr sz="4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1774825" y="188912"/>
            <a:ext cx="8640762" cy="633412"/>
          </a:xfrm>
          <a:prstGeom prst="rect">
            <a:avLst/>
          </a:prstGeom>
          <a:noFill/>
          <a:ln>
            <a:noFill/>
          </a:ln>
        </p:spPr>
        <p:txBody>
          <a:bodyPr spcFirstLastPara="1" wrap="square" lIns="91425" tIns="45700" rIns="91425" bIns="45700" anchor="ctr" anchorCtr="0">
            <a:noAutofit/>
          </a:bodyPr>
          <a:lstStyle/>
          <a:p>
            <a:pPr>
              <a:buClr>
                <a:srgbClr val="FF0000"/>
              </a:buClr>
              <a:buSzPts val="3400"/>
            </a:pPr>
            <a:r>
              <a:rPr lang="en-US" sz="3400" b="1">
                <a:solidFill>
                  <a:srgbClr val="FF0000"/>
                </a:solidFill>
              </a:rPr>
              <a:t>In-Line Network Functions</a:t>
            </a:r>
            <a:endParaRPr/>
          </a:p>
        </p:txBody>
      </p:sp>
      <p:sp>
        <p:nvSpPr>
          <p:cNvPr id="139" name="Google Shape;139;p9"/>
          <p:cNvSpPr txBox="1">
            <a:spLocks noGrp="1"/>
          </p:cNvSpPr>
          <p:nvPr>
            <p:ph type="body" idx="1"/>
          </p:nvPr>
        </p:nvSpPr>
        <p:spPr>
          <a:xfrm>
            <a:off x="975360" y="765176"/>
            <a:ext cx="10363200" cy="5528944"/>
          </a:xfrm>
          <a:prstGeom prst="rect">
            <a:avLst/>
          </a:prstGeom>
          <a:noFill/>
          <a:ln>
            <a:noFill/>
          </a:ln>
        </p:spPr>
        <p:txBody>
          <a:bodyPr spcFirstLastPara="1" wrap="square" lIns="91425" tIns="45700" rIns="91425" bIns="45700" anchor="t" anchorCtr="0">
            <a:noAutofit/>
          </a:bodyPr>
          <a:lstStyle/>
          <a:p>
            <a:pPr marL="342900" algn="just">
              <a:spcBef>
                <a:spcPts val="0"/>
              </a:spcBef>
              <a:buSzPts val="1600"/>
              <a:buFont typeface="Noto Sans Symbols"/>
              <a:buChar char="❖"/>
            </a:pPr>
            <a:r>
              <a:rPr lang="en-US" sz="2200" dirty="0"/>
              <a:t>In-line network functions - functionality such as </a:t>
            </a:r>
            <a:r>
              <a:rPr lang="en-US" sz="2200" b="1" dirty="0">
                <a:solidFill>
                  <a:srgbClr val="6600FF"/>
                </a:solidFill>
              </a:rPr>
              <a:t>load balancers, firewalls, intrusion detection systems (IDS), and intrusion prevention systems (IPS). </a:t>
            </a:r>
            <a:endParaRPr sz="2200" dirty="0"/>
          </a:p>
          <a:p>
            <a:pPr marL="342900" algn="just">
              <a:spcBef>
                <a:spcPts val="320"/>
              </a:spcBef>
              <a:buSzPts val="1600"/>
              <a:buFont typeface="Noto Sans Symbols"/>
              <a:buChar char="❖"/>
            </a:pPr>
            <a:r>
              <a:rPr lang="en-US" sz="2200" dirty="0"/>
              <a:t>These services must be able to inspect the packets passing through them. </a:t>
            </a:r>
            <a:endParaRPr sz="2200" dirty="0"/>
          </a:p>
          <a:p>
            <a:pPr marL="342900" algn="just">
              <a:spcBef>
                <a:spcPts val="320"/>
              </a:spcBef>
              <a:buSzPts val="1600"/>
              <a:buFont typeface="Noto Sans Symbols"/>
              <a:buChar char="❖"/>
            </a:pPr>
            <a:r>
              <a:rPr lang="en-US" sz="2200" dirty="0"/>
              <a:t>These functions are often delivered in </a:t>
            </a:r>
            <a:r>
              <a:rPr lang="en-US" sz="2200" b="1" dirty="0">
                <a:solidFill>
                  <a:srgbClr val="6600FF"/>
                </a:solidFill>
              </a:rPr>
              <a:t>specialized appliances </a:t>
            </a:r>
            <a:r>
              <a:rPr lang="en-US" sz="2200" dirty="0"/>
              <a:t>that can be very expensive. These appliances are </a:t>
            </a:r>
            <a:r>
              <a:rPr lang="en-US" sz="2200" b="1" dirty="0">
                <a:solidFill>
                  <a:srgbClr val="6600FF"/>
                </a:solidFill>
              </a:rPr>
              <a:t>bumps in the wire</a:t>
            </a:r>
            <a:r>
              <a:rPr lang="en-US" sz="2200" dirty="0"/>
              <a:t>, meaning that they are inserted into the data plane. In some cases, the bump </a:t>
            </a:r>
            <a:r>
              <a:rPr lang="en-US" sz="2200" b="1" dirty="0">
                <a:solidFill>
                  <a:srgbClr val="6600FF"/>
                </a:solidFill>
              </a:rPr>
              <a:t>shunts traffic </a:t>
            </a:r>
            <a:r>
              <a:rPr lang="en-US" sz="2200" dirty="0"/>
              <a:t>to an out-of-band processor, which can result in  cost savings. </a:t>
            </a:r>
            <a:endParaRPr sz="2200" dirty="0"/>
          </a:p>
          <a:p>
            <a:pPr marL="342900" algn="just">
              <a:spcBef>
                <a:spcPts val="320"/>
              </a:spcBef>
              <a:buSzPts val="1600"/>
              <a:buFont typeface="Noto Sans Symbols"/>
              <a:buChar char="❖"/>
            </a:pPr>
            <a:r>
              <a:rPr lang="en-US" sz="2200" dirty="0"/>
              <a:t>In other cases, the </a:t>
            </a:r>
            <a:r>
              <a:rPr lang="en-US" sz="2200" b="1" dirty="0">
                <a:solidFill>
                  <a:srgbClr val="6600FF"/>
                </a:solidFill>
              </a:rPr>
              <a:t>value-added service </a:t>
            </a:r>
            <a:r>
              <a:rPr lang="en-US" sz="2200" dirty="0"/>
              <a:t>performed by the appliance is performed at line rate, and the increased cost of such devices is necessary if performance is of paramount concern. </a:t>
            </a:r>
            <a:endParaRPr sz="2200" dirty="0"/>
          </a:p>
          <a:p>
            <a:pPr marL="342900" algn="just">
              <a:spcBef>
                <a:spcPts val="320"/>
              </a:spcBef>
              <a:buClr>
                <a:srgbClr val="6600FF"/>
              </a:buClr>
              <a:buSzPts val="1600"/>
              <a:buFont typeface="Noto Sans Symbols"/>
              <a:buChar char="❖"/>
            </a:pPr>
            <a:r>
              <a:rPr lang="en-US" sz="2200" b="1" dirty="0">
                <a:solidFill>
                  <a:srgbClr val="6600FF"/>
                </a:solidFill>
              </a:rPr>
              <a:t>Data centers and SPs</a:t>
            </a:r>
            <a:r>
              <a:rPr lang="en-US" sz="2200" dirty="0"/>
              <a:t> that must employ these types of services welcome any novel means to drive down the costs associated with these devices.</a:t>
            </a:r>
            <a:endParaRPr sz="2200" dirty="0"/>
          </a:p>
          <a:p>
            <a:pPr marL="342900" algn="just">
              <a:spcBef>
                <a:spcPts val="320"/>
              </a:spcBef>
              <a:buSzPts val="1600"/>
              <a:buFont typeface="Noto Sans Symbols"/>
              <a:buChar char="❖"/>
            </a:pPr>
            <a:r>
              <a:rPr lang="en-US" sz="2200" dirty="0"/>
              <a:t>A hybrid system can be implemented in the SDN paradigm by shunting only those packets requiring deeper inspection to an appliance that is off the data path. </a:t>
            </a:r>
            <a:endParaRPr sz="2200" dirty="0"/>
          </a:p>
          <a:p>
            <a:pPr marL="342900" algn="just">
              <a:spcBef>
                <a:spcPts val="320"/>
              </a:spcBef>
              <a:buSzPts val="1600"/>
              <a:buFont typeface="Noto Sans Symbols"/>
              <a:buChar char="❖"/>
            </a:pPr>
            <a:r>
              <a:rPr lang="en-US" sz="2200" dirty="0"/>
              <a:t>This approach has the advantage of removing the bump in the wire, since packets that are not subject to deeper inspection suffer no additional latency at all.</a:t>
            </a:r>
            <a:endParaRPr sz="2200" dirty="0"/>
          </a:p>
          <a:p>
            <a:pPr marL="342900" indent="-241300" algn="just">
              <a:lnSpc>
                <a:spcPct val="150000"/>
              </a:lnSpc>
              <a:spcBef>
                <a:spcPts val="320"/>
              </a:spcBef>
              <a:buSzPts val="1600"/>
              <a:buNone/>
            </a:pPr>
            <a:endParaRPr sz="1600" dirty="0"/>
          </a:p>
          <a:p>
            <a:pPr marL="342900" indent="-241300">
              <a:spcBef>
                <a:spcPts val="320"/>
              </a:spcBef>
              <a:buSzPts val="1600"/>
              <a:buNone/>
            </a:pPr>
            <a:endParaRPr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2594</Words>
  <Application>Microsoft Office PowerPoint</Application>
  <PresentationFormat>Widescreen</PresentationFormat>
  <Paragraphs>132</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Calibri</vt:lpstr>
      <vt:lpstr>Noto Sans Symbols</vt:lpstr>
      <vt:lpstr>Office Theme</vt:lpstr>
      <vt:lpstr>UNIT IV – SDN Application and Use Case </vt:lpstr>
      <vt:lpstr>Mobile Networks</vt:lpstr>
      <vt:lpstr>SDN Applied to Mobile Networks</vt:lpstr>
      <vt:lpstr>SDN Applied to Mobile Networks</vt:lpstr>
      <vt:lpstr>SDN and Openflow in Mobile Networks</vt:lpstr>
      <vt:lpstr>SDN and Openflow in Mobile Networks</vt:lpstr>
      <vt:lpstr>SDN and Openflow in Mobile Networks</vt:lpstr>
      <vt:lpstr>OpenFlow-based use cases.</vt:lpstr>
      <vt:lpstr>In-Line Network Functions</vt:lpstr>
      <vt:lpstr>In-Line Network Functions</vt:lpstr>
      <vt:lpstr>Migrating to NFV </vt:lpstr>
      <vt:lpstr>SDN Applied to Server Load Balancing</vt:lpstr>
      <vt:lpstr>SDN Applied to Server Load Balancing</vt:lpstr>
      <vt:lpstr>SDN Applied to Firewalls</vt:lpstr>
      <vt:lpstr>SDN Applied to Firewalls</vt:lpstr>
      <vt:lpstr>SDN Applied to Intrusion Detection</vt:lpstr>
      <vt:lpstr>SDN Applied to Intrusion Detection</vt:lpstr>
      <vt:lpstr>Optical Networks</vt:lpstr>
      <vt:lpstr>SDN Applied to Optical Networks</vt:lpstr>
      <vt:lpstr> Effective mechanism for handling elephant flows</vt:lpstr>
      <vt:lpstr>SDN Handling Elephant Flows</vt:lpstr>
      <vt:lpstr>SDN Handling Elephant Flows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 – SDN Application and Use Case </dc:title>
  <dc:creator>Nithya</dc:creator>
  <cp:lastModifiedBy>Parthiban i</cp:lastModifiedBy>
  <cp:revision>4</cp:revision>
  <dcterms:created xsi:type="dcterms:W3CDTF">2020-08-03T20:57:34Z</dcterms:created>
  <dcterms:modified xsi:type="dcterms:W3CDTF">2024-06-28T02:39:59Z</dcterms:modified>
</cp:coreProperties>
</file>