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6" r:id="rId2"/>
    <p:sldId id="297" r:id="rId3"/>
    <p:sldId id="298" r:id="rId4"/>
    <p:sldId id="299" r:id="rId5"/>
    <p:sldId id="300" r:id="rId6"/>
    <p:sldId id="301"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696"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0ED82-667F-41A5-B4F1-F224A89A7D14}" type="datetimeFigureOut">
              <a:rPr lang="en-IN" smtClean="0"/>
              <a:t>03-07-2024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39CFE-C439-4CDE-8A11-20E31F509C67}" type="slidenum">
              <a:rPr lang="en-IN" smtClean="0"/>
              <a:t>‹#›</a:t>
            </a:fld>
            <a:endParaRPr lang="en-IN"/>
          </a:p>
        </p:txBody>
      </p:sp>
    </p:spTree>
    <p:extLst>
      <p:ext uri="{BB962C8B-B14F-4D97-AF65-F5344CB8AC3E}">
        <p14:creationId xmlns:p14="http://schemas.microsoft.com/office/powerpoint/2010/main" val="2345331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D963-7784-4124-8D9A-EAD79673C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2F421E-28DD-49B8-A58F-93F2D3A71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B38E21-38FA-4463-9598-0ECAD1D14617}"/>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5" name="Footer Placeholder 4">
            <a:extLst>
              <a:ext uri="{FF2B5EF4-FFF2-40B4-BE49-F238E27FC236}">
                <a16:creationId xmlns:a16="http://schemas.microsoft.com/office/drawing/2014/main" id="{2CAEAE69-DCD7-4B09-A9A7-48FB3FDE0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C5628-3EFF-4100-ABA8-70FACC92E55D}"/>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249743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465F-49EB-43D2-A0AD-DF7418A513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21FFF6-ACBB-4E51-829E-70BB3890C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617E9-C029-4495-8F99-CF8DEFAAC921}"/>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5" name="Footer Placeholder 4">
            <a:extLst>
              <a:ext uri="{FF2B5EF4-FFF2-40B4-BE49-F238E27FC236}">
                <a16:creationId xmlns:a16="http://schemas.microsoft.com/office/drawing/2014/main" id="{3DED5C30-5F4F-41E3-8463-6BFABB167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7FD38-2477-45E3-84C1-6CC8BA3ABA49}"/>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330821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6039E-8AE5-423D-9B2F-327A338EE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BA366C-A341-4950-843E-59E43B7488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2CC6D-385A-4D2C-9BA4-54ECFC951180}"/>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5" name="Footer Placeholder 4">
            <a:extLst>
              <a:ext uri="{FF2B5EF4-FFF2-40B4-BE49-F238E27FC236}">
                <a16:creationId xmlns:a16="http://schemas.microsoft.com/office/drawing/2014/main" id="{52F7D1A1-4F9B-4D70-8FA0-DF12A7518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C288B0-8B18-433C-B7DB-D628C1386DC6}"/>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47444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3DDE-6D1D-4ADB-B376-04C0CDDB1A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2301EC-C5B0-4874-A5CA-3CE4B58E4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F0B2D-E6FE-42A3-A5FB-AB493FFE43EC}"/>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5" name="Footer Placeholder 4">
            <a:extLst>
              <a:ext uri="{FF2B5EF4-FFF2-40B4-BE49-F238E27FC236}">
                <a16:creationId xmlns:a16="http://schemas.microsoft.com/office/drawing/2014/main" id="{A071ED88-8729-4FEB-9378-AECB44319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18209A-A7A8-47F7-9203-4B2A287DDCE2}"/>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316378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E248-B858-4F79-9D08-4F68D049F7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0B0316-71D7-430C-9B0B-3357AC768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9B53B7-4C2F-4E63-AE33-6705EABBE40C}"/>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5" name="Footer Placeholder 4">
            <a:extLst>
              <a:ext uri="{FF2B5EF4-FFF2-40B4-BE49-F238E27FC236}">
                <a16:creationId xmlns:a16="http://schemas.microsoft.com/office/drawing/2014/main" id="{C4CF21CF-479B-431C-8AC9-B6E96A759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155475-899E-49EB-BBC4-4A61A52D491F}"/>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38551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2B44-C8CB-4C1B-9FA3-062FB4596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369F6-EE91-4F6E-AFA7-C2F265128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8BA7A3-85E9-468C-B150-95CB7E3A1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F1695-98CE-4E29-B5EC-FF4679415988}"/>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6" name="Footer Placeholder 5">
            <a:extLst>
              <a:ext uri="{FF2B5EF4-FFF2-40B4-BE49-F238E27FC236}">
                <a16:creationId xmlns:a16="http://schemas.microsoft.com/office/drawing/2014/main" id="{08E38CD3-9992-4106-A36D-60534EC99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C804F-98CF-47AB-ABCA-5BD22D8F63B0}"/>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310132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2642-4D00-4C49-BFD0-86BCDB9D7D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9CD265-A25C-4EB0-B900-D63FC28B5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B4E041-EA7A-46B1-812D-2724B3154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B12CF2-65D1-4E4D-BEEA-42DD134E5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F7DE4-9E80-4FD9-9EB7-B0365DD94C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FFA2F5-1583-4B74-AD14-93D191DE71F6}"/>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8" name="Footer Placeholder 7">
            <a:extLst>
              <a:ext uri="{FF2B5EF4-FFF2-40B4-BE49-F238E27FC236}">
                <a16:creationId xmlns:a16="http://schemas.microsoft.com/office/drawing/2014/main" id="{3C3968BB-547E-436F-B734-0E2C31D7CA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F4A8E5-5F93-4746-A50C-C949439AACEC}"/>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3110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B3E0-25B9-46E0-90B8-F7DF0CBB72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53F9DA-8064-4ECD-ABC4-A8AFE61808DF}"/>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4" name="Footer Placeholder 3">
            <a:extLst>
              <a:ext uri="{FF2B5EF4-FFF2-40B4-BE49-F238E27FC236}">
                <a16:creationId xmlns:a16="http://schemas.microsoft.com/office/drawing/2014/main" id="{6B05DC3F-E1C9-4B7F-89AB-D7401A9AB6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566A64-ECA1-4FE0-8E79-A555E9D3BB1A}"/>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60971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001F4-18D3-4CBC-A1F7-5ADA65FDF420}"/>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3" name="Footer Placeholder 2">
            <a:extLst>
              <a:ext uri="{FF2B5EF4-FFF2-40B4-BE49-F238E27FC236}">
                <a16:creationId xmlns:a16="http://schemas.microsoft.com/office/drawing/2014/main" id="{FC608241-9755-47B9-9E93-72C0A2B7110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8C5D8B-8626-4BDF-BCBE-35879668881E}"/>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405898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9651-2627-424F-8DAB-3C546DE85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627DD5-B808-4A6C-B0AC-9DF92452A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151DF9-569C-4B0F-AE42-D22D5B979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4BBC0-DCED-48C1-9512-931BACA79D28}"/>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6" name="Footer Placeholder 5">
            <a:extLst>
              <a:ext uri="{FF2B5EF4-FFF2-40B4-BE49-F238E27FC236}">
                <a16:creationId xmlns:a16="http://schemas.microsoft.com/office/drawing/2014/main" id="{292BA204-A613-455E-88CE-EA3D7DF148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A80541-CD49-462D-9998-9AAA86967D8D}"/>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1841253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7CD2-65F1-4262-BFFA-B6E4FACCB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1ACA73-503E-463E-B61B-FF83FCA67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80D0B4-A00B-40CB-8FD6-910B5854A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3228C-C2E9-4724-9B08-39AD409CB7B5}"/>
              </a:ext>
            </a:extLst>
          </p:cNvPr>
          <p:cNvSpPr>
            <a:spLocks noGrp="1"/>
          </p:cNvSpPr>
          <p:nvPr>
            <p:ph type="dt" sz="half" idx="10"/>
          </p:nvPr>
        </p:nvSpPr>
        <p:spPr/>
        <p:txBody>
          <a:bodyPr/>
          <a:lstStyle/>
          <a:p>
            <a:fld id="{578DB2D6-6238-49A6-8A9D-862FD9DF590C}" type="datetimeFigureOut">
              <a:rPr lang="en-IN" smtClean="0"/>
              <a:t>03-07-2024</a:t>
            </a:fld>
            <a:endParaRPr lang="en-IN"/>
          </a:p>
        </p:txBody>
      </p:sp>
      <p:sp>
        <p:nvSpPr>
          <p:cNvPr id="6" name="Footer Placeholder 5">
            <a:extLst>
              <a:ext uri="{FF2B5EF4-FFF2-40B4-BE49-F238E27FC236}">
                <a16:creationId xmlns:a16="http://schemas.microsoft.com/office/drawing/2014/main" id="{76FD9B4B-D9A7-47F4-B5BA-E960C5EC41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6B7A59-A970-498E-8B42-B175622C4A15}"/>
              </a:ext>
            </a:extLst>
          </p:cNvPr>
          <p:cNvSpPr>
            <a:spLocks noGrp="1"/>
          </p:cNvSpPr>
          <p:nvPr>
            <p:ph type="sldNum" sz="quarter" idx="12"/>
          </p:nvPr>
        </p:nvSpPr>
        <p:spPr/>
        <p:txBody>
          <a:bodyPr/>
          <a:lstStyle/>
          <a:p>
            <a:fld id="{CCF092B9-B03C-4C22-B4FD-77D731E6A103}" type="slidenum">
              <a:rPr lang="en-IN" smtClean="0"/>
              <a:t>‹#›</a:t>
            </a:fld>
            <a:endParaRPr lang="en-IN"/>
          </a:p>
        </p:txBody>
      </p:sp>
    </p:spTree>
    <p:extLst>
      <p:ext uri="{BB962C8B-B14F-4D97-AF65-F5344CB8AC3E}">
        <p14:creationId xmlns:p14="http://schemas.microsoft.com/office/powerpoint/2010/main" val="9162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883AC0-9755-422B-80D3-8C65FAFB6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EAB18E-C482-4DBA-B933-C2FBECB7B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56EA3-A43A-40B9-8BC6-6C19F0C6B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8DB2D6-6238-49A6-8A9D-862FD9DF590C}" type="datetimeFigureOut">
              <a:rPr lang="en-IN" smtClean="0"/>
              <a:t>03-07-2024</a:t>
            </a:fld>
            <a:endParaRPr lang="en-IN"/>
          </a:p>
        </p:txBody>
      </p:sp>
      <p:sp>
        <p:nvSpPr>
          <p:cNvPr id="5" name="Footer Placeholder 4">
            <a:extLst>
              <a:ext uri="{FF2B5EF4-FFF2-40B4-BE49-F238E27FC236}">
                <a16:creationId xmlns:a16="http://schemas.microsoft.com/office/drawing/2014/main" id="{D077C026-EC67-4449-A924-51AC6C9DB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EF6423-42C2-4225-8D80-02490CA5B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F092B9-B03C-4C22-B4FD-77D731E6A103}" type="slidenum">
              <a:rPr lang="en-IN" smtClean="0"/>
              <a:t>‹#›</a:t>
            </a:fld>
            <a:endParaRPr lang="en-IN"/>
          </a:p>
        </p:txBody>
      </p:sp>
    </p:spTree>
    <p:extLst>
      <p:ext uri="{BB962C8B-B14F-4D97-AF65-F5344CB8AC3E}">
        <p14:creationId xmlns:p14="http://schemas.microsoft.com/office/powerpoint/2010/main" val="325356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ctrTitle"/>
          </p:nvPr>
        </p:nvSpPr>
        <p:spPr>
          <a:xfrm>
            <a:off x="1214437" y="2257425"/>
            <a:ext cx="9958387" cy="3314699"/>
          </a:xfrm>
          <a:prstGeom prst="rect">
            <a:avLst/>
          </a:prstGeom>
          <a:noFill/>
          <a:ln>
            <a:noFill/>
          </a:ln>
        </p:spPr>
        <p:txBody>
          <a:bodyPr spcFirstLastPara="1" vert="horz" wrap="square" lIns="91425" tIns="45700" rIns="91425" bIns="45700" rtlCol="0" anchor="ctr" anchorCtr="0">
            <a:normAutofit fontScale="90000"/>
          </a:bodyPr>
          <a:lstStyle/>
          <a:p>
            <a:pPr>
              <a:spcBef>
                <a:spcPts val="0"/>
              </a:spcBef>
              <a:buClr>
                <a:schemeClr val="dk1"/>
              </a:buClr>
              <a:buSzPct val="100000"/>
            </a:pPr>
            <a:r>
              <a:rPr lang="en-US" sz="4000" dirty="0"/>
              <a:t/>
            </a:r>
            <a:br>
              <a:rPr lang="en-US" sz="4000" dirty="0"/>
            </a:br>
            <a:r>
              <a:rPr lang="en-US" sz="4000" dirty="0"/>
              <a:t/>
            </a:r>
            <a:br>
              <a:rPr lang="en-US" sz="4000" dirty="0"/>
            </a:br>
            <a:r>
              <a:rPr lang="en-US" sz="4000" b="1" dirty="0" smtClean="0"/>
              <a:t>UNIT IV</a:t>
            </a:r>
            <a:r>
              <a:rPr lang="en-US" sz="4000" dirty="0" smtClean="0"/>
              <a:t/>
            </a:r>
            <a:br>
              <a:rPr lang="en-US" sz="4000" dirty="0" smtClean="0"/>
            </a:br>
            <a:r>
              <a:rPr lang="en-US" sz="4400" dirty="0" smtClean="0">
                <a:solidFill>
                  <a:srgbClr val="FF0000"/>
                </a:solidFill>
              </a:rPr>
              <a:t>A </a:t>
            </a:r>
            <a:r>
              <a:rPr lang="en-US" sz="4400" dirty="0">
                <a:solidFill>
                  <a:srgbClr val="FF0000"/>
                </a:solidFill>
              </a:rPr>
              <a:t>Simple Reactive Java Application, Background on Controllers, Using the Floodlight Controller, Using the Open/Daylight Controller, Using the Cisco XNC Controller, Using the Hewlett-Packard Controller</a:t>
            </a:r>
            <a:br>
              <a:rPr lang="en-US" sz="4400" dirty="0">
                <a:solidFill>
                  <a:srgbClr val="FF0000"/>
                </a:solidFill>
              </a:rPr>
            </a:br>
            <a:r>
              <a:rPr lang="en-US" sz="7300" dirty="0">
                <a:solidFill>
                  <a:srgbClr val="FF0000"/>
                </a:solidFill>
              </a:rPr>
              <a:t/>
            </a:r>
            <a:br>
              <a:rPr lang="en-US" sz="7300" dirty="0">
                <a:solidFill>
                  <a:srgbClr val="FF0000"/>
                </a:solidFill>
              </a:rPr>
            </a:br>
            <a:endParaRPr sz="7300" dirty="0">
              <a:solidFill>
                <a:srgbClr val="FF0000"/>
              </a:solidFill>
            </a:endParaRPr>
          </a:p>
        </p:txBody>
      </p:sp>
      <p:sp>
        <p:nvSpPr>
          <p:cNvPr id="340" name="Google Shape;340;p37"/>
          <p:cNvSpPr txBox="1">
            <a:spLocks noGrp="1"/>
          </p:cNvSpPr>
          <p:nvPr>
            <p:ph type="subTitle" idx="1"/>
          </p:nvPr>
        </p:nvSpPr>
        <p:spPr>
          <a:xfrm>
            <a:off x="5495925" y="6043612"/>
            <a:ext cx="6400800" cy="509587"/>
          </a:xfrm>
          <a:prstGeom prst="rect">
            <a:avLst/>
          </a:prstGeom>
          <a:noFill/>
          <a:ln>
            <a:noFill/>
          </a:ln>
        </p:spPr>
        <p:txBody>
          <a:bodyPr spcFirstLastPara="1" vert="horz" wrap="square" lIns="91425" tIns="45700" rIns="91425" bIns="45700" rtlCol="0" anchor="t" anchorCtr="0">
            <a:normAutofit/>
          </a:bodyPr>
          <a:lstStyle/>
          <a:p>
            <a:pPr>
              <a:spcBef>
                <a:spcPts val="0"/>
              </a:spcBef>
              <a:buClr>
                <a:srgbClr val="888888"/>
              </a:buClr>
              <a:buSzPts val="3200"/>
            </a:pPr>
            <a:r>
              <a:rPr lang="en-US" dirty="0"/>
              <a:t>Ref. 1, Ch.10.4, 10.5, 10.6, 10.7, 10.8, 10.9</a:t>
            </a:r>
            <a:endParaRPr dirty="0"/>
          </a:p>
          <a:p>
            <a:pPr>
              <a:spcBef>
                <a:spcPts val="640"/>
              </a:spcBef>
              <a:buClr>
                <a:srgbClr val="888888"/>
              </a:buClr>
              <a:buSzPts val="3200"/>
            </a:pPr>
            <a:endParaRPr dirty="0"/>
          </a:p>
          <a:p>
            <a:pPr>
              <a:spcBef>
                <a:spcPts val="640"/>
              </a:spcBef>
              <a:buClr>
                <a:srgbClr val="888888"/>
              </a:buClr>
              <a:buSzPts val="3200"/>
            </a:pPr>
            <a:endParaRPr dirty="0"/>
          </a:p>
        </p:txBody>
      </p:sp>
      <p:sp>
        <p:nvSpPr>
          <p:cNvPr id="4" name="Rectangle 3"/>
          <p:cNvSpPr/>
          <p:nvPr/>
        </p:nvSpPr>
        <p:spPr>
          <a:xfrm>
            <a:off x="3648075" y="549275"/>
            <a:ext cx="5072063" cy="85725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800" b="1" dirty="0">
                <a:solidFill>
                  <a:schemeClr val="bg1"/>
                </a:solidFill>
                <a:latin typeface="Bookman Old Style" pitchFamily="18" charset="0"/>
              </a:rPr>
              <a:t>SESSION </a:t>
            </a:r>
            <a:r>
              <a:rPr lang="en-US" sz="4800" b="1" dirty="0" smtClean="0">
                <a:solidFill>
                  <a:schemeClr val="bg1"/>
                </a:solidFill>
                <a:latin typeface="Bookman Old Style" pitchFamily="18" charset="0"/>
              </a:rPr>
              <a:t>7</a:t>
            </a:r>
            <a:endParaRPr lang="en-US" sz="4800" b="1" dirty="0">
              <a:solidFill>
                <a:schemeClr val="bg1"/>
              </a:solidFill>
              <a:latin typeface="Bookman Old Styl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0465-611C-4452-A6BA-D84BF16C626C}"/>
              </a:ext>
            </a:extLst>
          </p:cNvPr>
          <p:cNvSpPr>
            <a:spLocks noGrp="1"/>
          </p:cNvSpPr>
          <p:nvPr>
            <p:ph type="title"/>
          </p:nvPr>
        </p:nvSpPr>
        <p:spPr>
          <a:xfrm>
            <a:off x="838200" y="148430"/>
            <a:ext cx="10515600" cy="1325563"/>
          </a:xfrm>
        </p:spPr>
        <p:txBody>
          <a:bodyPr>
            <a:normAutofit/>
          </a:bodyPr>
          <a:lstStyle/>
          <a:p>
            <a:r>
              <a:rPr lang="en-US" sz="4000" i="0" u="none" strike="noStrike" baseline="0" dirty="0">
                <a:solidFill>
                  <a:srgbClr val="000000"/>
                </a:solidFill>
                <a:latin typeface="TradeGothic-Bold"/>
              </a:rPr>
              <a:t>Using the Cisco XNC Controller</a:t>
            </a:r>
            <a:br>
              <a:rPr lang="en-US" sz="4000" i="0" u="none" strike="noStrike" baseline="0" dirty="0">
                <a:solidFill>
                  <a:srgbClr val="000000"/>
                </a:solidFill>
                <a:latin typeface="TradeGothic-Bold"/>
              </a:rPr>
            </a:br>
            <a:endParaRPr lang="en-IN" sz="4000" dirty="0"/>
          </a:p>
        </p:txBody>
      </p:sp>
      <p:sp>
        <p:nvSpPr>
          <p:cNvPr id="3" name="Content Placeholder 2">
            <a:extLst>
              <a:ext uri="{FF2B5EF4-FFF2-40B4-BE49-F238E27FC236}">
                <a16:creationId xmlns:a16="http://schemas.microsoft.com/office/drawing/2014/main" id="{F2875DCE-9A3A-4292-B74C-AC659E859D81}"/>
              </a:ext>
            </a:extLst>
          </p:cNvPr>
          <p:cNvSpPr>
            <a:spLocks noGrp="1"/>
          </p:cNvSpPr>
          <p:nvPr>
            <p:ph idx="1"/>
          </p:nvPr>
        </p:nvSpPr>
        <p:spPr>
          <a:xfrm>
            <a:off x="838200" y="1096962"/>
            <a:ext cx="10834688" cy="5532438"/>
          </a:xfrm>
        </p:spPr>
        <p:txBody>
          <a:bodyPr>
            <a:noAutofit/>
          </a:bodyPr>
          <a:lstStyle/>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We have mentioned that the bulk of the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controller implementation has come from Cisco.</a:t>
            </a:r>
          </a:p>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Cisco </a:t>
            </a:r>
            <a:r>
              <a:rPr lang="en-US" sz="1800" b="0" i="1" u="none" strike="noStrike" baseline="0" dirty="0">
                <a:solidFill>
                  <a:srgbClr val="000000"/>
                </a:solidFill>
                <a:latin typeface="Times New Roman" panose="02020603050405020304" pitchFamily="18" charset="0"/>
                <a:cs typeface="Times New Roman" panose="02020603050405020304" pitchFamily="18" charset="0"/>
              </a:rPr>
              <a:t>Extensible Network Controller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(XNC) was originally known as the Cisco ONE controller.</a:t>
            </a:r>
          </a:p>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XNC controller is Cisco’s commercial SDN controller, and there is considerable overlap between</a:t>
            </a:r>
          </a:p>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XNC and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For example, the user interfaces for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and for Cisco XNC </a:t>
            </a:r>
            <a:r>
              <a:rPr lang="en-US" sz="1800" b="0" i="0" u="none" strike="noStrike" baseline="0" dirty="0" smtClean="0">
                <a:solidFill>
                  <a:srgbClr val="000000"/>
                </a:solidFill>
                <a:latin typeface="Times New Roman" panose="02020603050405020304" pitchFamily="18" charset="0"/>
                <a:cs typeface="Times New Roman" panose="02020603050405020304" pitchFamily="18" charset="0"/>
              </a:rPr>
              <a:t>are very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similar. However, there is some functionality that is part of the Cisco XNC controller that is </a:t>
            </a:r>
            <a:r>
              <a:rPr lang="en-US" sz="1800" b="0" i="0" u="none" strike="noStrike" baseline="0" dirty="0" smtClean="0">
                <a:solidFill>
                  <a:srgbClr val="000000"/>
                </a:solidFill>
                <a:latin typeface="Times New Roman" panose="02020603050405020304" pitchFamily="18" charset="0"/>
                <a:cs typeface="Times New Roman" panose="02020603050405020304" pitchFamily="18" charset="0"/>
              </a:rPr>
              <a:t>not available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with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1800" b="0" i="0" u="none" strike="noStrike" baseline="0" dirty="0" smtClean="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1800" b="1" i="0" u="none" strike="noStrike" baseline="0" dirty="0" smtClean="0">
                <a:solidFill>
                  <a:srgbClr val="000000"/>
                </a:solidFill>
                <a:latin typeface="Times New Roman" panose="02020603050405020304" pitchFamily="18" charset="0"/>
                <a:cs typeface="Times New Roman" panose="02020603050405020304" pitchFamily="18" charset="0"/>
              </a:rPr>
              <a:t>RESTful </a:t>
            </a:r>
            <a:r>
              <a:rPr lang="en-IN" sz="1800" b="1" i="0" u="none" strike="noStrike" baseline="0" dirty="0">
                <a:solidFill>
                  <a:srgbClr val="000000"/>
                </a:solidFill>
                <a:latin typeface="Times New Roman" panose="02020603050405020304" pitchFamily="18" charset="0"/>
                <a:cs typeface="Times New Roman" panose="02020603050405020304" pitchFamily="18" charset="0"/>
              </a:rPr>
              <a:t>APIs</a:t>
            </a:r>
          </a:p>
          <a:p>
            <a:pPr algn="just">
              <a:lnSpc>
                <a:spcPct val="100000"/>
              </a:lnSpc>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APIs available in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are also available in XNC. In addition, two categories of RESTful APIs available with Cisco’s XNC controller that are not part of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are:</a:t>
            </a:r>
          </a:p>
          <a:p>
            <a:pPr algn="just">
              <a:lnSpc>
                <a:spcPct val="100000"/>
              </a:lnSpc>
            </a:pPr>
            <a:r>
              <a:rPr lang="en-US" sz="1800" b="1" i="0" u="none" strike="noStrike" baseline="0" dirty="0" smtClean="0">
                <a:solidFill>
                  <a:srgbClr val="000000"/>
                </a:solidFill>
                <a:latin typeface="Times New Roman" panose="02020603050405020304" pitchFamily="18" charset="0"/>
                <a:cs typeface="Times New Roman" panose="02020603050405020304" pitchFamily="18" charset="0"/>
              </a:rPr>
              <a:t>Slices</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Slices addresses the need for administrative domains that provide different views, depending on the administrator that is using the controller. This allows the network to be partitioned into </a:t>
            </a:r>
            <a:r>
              <a:rPr lang="en-US" sz="1800" b="0" i="0" u="none" strike="noStrike" baseline="0" dirty="0">
                <a:latin typeface="Times New Roman" panose="02020603050405020304" pitchFamily="18" charset="0"/>
                <a:cs typeface="Times New Roman" panose="02020603050405020304" pitchFamily="18" charset="0"/>
              </a:rPr>
              <a:t>separate domains based on the administrator’s role or based on the network entities that are under the control of specific administrators.</a:t>
            </a:r>
          </a:p>
          <a:p>
            <a:pPr algn="just">
              <a:lnSpc>
                <a:spcPct val="100000"/>
              </a:lnSpc>
            </a:pPr>
            <a:r>
              <a:rPr lang="en-US" sz="1800" b="1" i="0" u="none" strike="noStrike" baseline="0" dirty="0" smtClean="0">
                <a:latin typeface="Times New Roman" panose="02020603050405020304" pitchFamily="18" charset="0"/>
                <a:cs typeface="Times New Roman" panose="02020603050405020304" pitchFamily="18" charset="0"/>
              </a:rPr>
              <a:t>Topology </a:t>
            </a:r>
            <a:r>
              <a:rPr lang="en-US" sz="1800" b="1" i="0" u="none" strike="noStrike" baseline="0" dirty="0">
                <a:latin typeface="Times New Roman" panose="02020603050405020304" pitchFamily="18" charset="0"/>
                <a:cs typeface="Times New Roman" panose="02020603050405020304" pitchFamily="18" charset="0"/>
              </a:rPr>
              <a:t>Independent Forwarding (TIF). </a:t>
            </a:r>
            <a:r>
              <a:rPr lang="en-US" sz="1800" b="0" i="0" u="none" strike="noStrike" baseline="0" dirty="0">
                <a:latin typeface="Times New Roman" panose="02020603050405020304" pitchFamily="18" charset="0"/>
                <a:cs typeface="Times New Roman" panose="02020603050405020304" pitchFamily="18" charset="0"/>
              </a:rPr>
              <a:t>The TIF functionality in the Cisco controller allows an administrator to create paths between two endpoints without taking into consideration the intermediate hops between one end and the other.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58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B942-C062-4D68-956F-9D7EB8D75028}"/>
              </a:ext>
            </a:extLst>
          </p:cNvPr>
          <p:cNvSpPr>
            <a:spLocks noGrp="1"/>
          </p:cNvSpPr>
          <p:nvPr>
            <p:ph type="title"/>
          </p:nvPr>
        </p:nvSpPr>
        <p:spPr>
          <a:xfrm>
            <a:off x="595313" y="0"/>
            <a:ext cx="10515600" cy="1325563"/>
          </a:xfrm>
        </p:spPr>
        <p:txBody>
          <a:bodyPr>
            <a:normAutofit/>
          </a:bodyPr>
          <a:lstStyle/>
          <a:p>
            <a:r>
              <a:rPr lang="en-IN" sz="3200" i="0" u="none" strike="noStrike" baseline="0" dirty="0">
                <a:solidFill>
                  <a:srgbClr val="000000"/>
                </a:solidFill>
                <a:latin typeface="TradeGothic-Bold"/>
              </a:rPr>
              <a:t>Using the Hewlett-Packard Controller</a:t>
            </a:r>
            <a:br>
              <a:rPr lang="en-IN" sz="3200" i="0" u="none" strike="noStrike" baseline="0" dirty="0">
                <a:solidFill>
                  <a:srgbClr val="000000"/>
                </a:solidFill>
                <a:latin typeface="TradeGothic-Bold"/>
              </a:rPr>
            </a:br>
            <a:endParaRPr lang="en-IN" sz="3200" dirty="0"/>
          </a:p>
        </p:txBody>
      </p:sp>
      <p:sp>
        <p:nvSpPr>
          <p:cNvPr id="3" name="Content Placeholder 2">
            <a:extLst>
              <a:ext uri="{FF2B5EF4-FFF2-40B4-BE49-F238E27FC236}">
                <a16:creationId xmlns:a16="http://schemas.microsoft.com/office/drawing/2014/main" id="{229B79F6-320E-4AD6-AFF7-D87B8D41BDFF}"/>
              </a:ext>
            </a:extLst>
          </p:cNvPr>
          <p:cNvSpPr>
            <a:spLocks noGrp="1"/>
          </p:cNvSpPr>
          <p:nvPr>
            <p:ph idx="1"/>
          </p:nvPr>
        </p:nvSpPr>
        <p:spPr>
          <a:xfrm>
            <a:off x="866775" y="827881"/>
            <a:ext cx="10515600" cy="5076825"/>
          </a:xfrm>
        </p:spPr>
        <p:txBody>
          <a:bodyPr>
            <a:noAutofit/>
          </a:bodyPr>
          <a:lstStyle/>
          <a:p>
            <a:pPr algn="just">
              <a:lnSpc>
                <a:spcPct val="100000"/>
              </a:lnSpc>
            </a:pPr>
            <a:r>
              <a:rPr lang="en-US" sz="1600" b="0" i="0" u="none" strike="noStrike" baseline="0" dirty="0">
                <a:solidFill>
                  <a:srgbClr val="000000"/>
                </a:solidFill>
                <a:latin typeface="Times-Roman"/>
              </a:rPr>
              <a:t>HP is an important vendor to SDN not only because of its networking products but also because it has a large share of the server market for data centers. HP has a major portion of the services market as well, expanding significantly with its purchase of Electronic Data Systems (EDS) in 2008. HP will likely have a significant SDN presence due to SDN’s projected impact in data centers, where HP servers and </a:t>
            </a:r>
            <a:r>
              <a:rPr lang="en-IN" sz="1600" b="0" i="0" u="none" strike="noStrike" baseline="0" dirty="0">
                <a:solidFill>
                  <a:srgbClr val="000000"/>
                </a:solidFill>
                <a:latin typeface="Times-Roman"/>
              </a:rPr>
              <a:t>services are prevalent.</a:t>
            </a:r>
          </a:p>
          <a:p>
            <a:pPr algn="just">
              <a:lnSpc>
                <a:spcPct val="100000"/>
              </a:lnSpc>
            </a:pPr>
            <a:r>
              <a:rPr lang="en-US" sz="1600" b="0" i="0" u="none" strike="noStrike" baseline="0" dirty="0">
                <a:solidFill>
                  <a:srgbClr val="000000"/>
                </a:solidFill>
                <a:latin typeface="Times-Roman"/>
              </a:rPr>
              <a:t>HP’s controller is expected to be released in late 2013. Early indications of the controller are that it will have both Java and RESTful APIs.</a:t>
            </a:r>
          </a:p>
          <a:p>
            <a:pPr marL="0" indent="0" algn="just">
              <a:lnSpc>
                <a:spcPct val="100000"/>
              </a:lnSpc>
              <a:buNone/>
            </a:pPr>
            <a:r>
              <a:rPr lang="en-IN" sz="1600" b="1" dirty="0">
                <a:solidFill>
                  <a:srgbClr val="808080"/>
                </a:solidFill>
                <a:latin typeface="TradeGothic-Bold"/>
              </a:rPr>
              <a:t>J</a:t>
            </a:r>
            <a:r>
              <a:rPr lang="en-IN" sz="1600" b="1" i="0" u="none" strike="noStrike" baseline="0" dirty="0">
                <a:solidFill>
                  <a:srgbClr val="000000"/>
                </a:solidFill>
                <a:latin typeface="TradeGothic-Bold"/>
              </a:rPr>
              <a:t>ava APIs</a:t>
            </a:r>
          </a:p>
          <a:p>
            <a:pPr algn="just">
              <a:lnSpc>
                <a:spcPct val="100000"/>
              </a:lnSpc>
            </a:pPr>
            <a:r>
              <a:rPr lang="en-US" sz="1600" b="0" i="0" u="none" strike="noStrike" baseline="0" dirty="0">
                <a:solidFill>
                  <a:srgbClr val="000000"/>
                </a:solidFill>
                <a:latin typeface="Times-Roman"/>
              </a:rPr>
              <a:t>The HP Java API has diverged from what was prevalent in the earlier controllers (Beacon, Floodlight, etc.), in order to provide support for OpenFlow 1.3, including multiple tables, TLVs, and the like and to provide a richer software development environment.</a:t>
            </a:r>
          </a:p>
          <a:p>
            <a:pPr marL="0" indent="0" algn="just">
              <a:lnSpc>
                <a:spcPct val="100000"/>
              </a:lnSpc>
              <a:buNone/>
            </a:pPr>
            <a:r>
              <a:rPr lang="en-IN" sz="1600" b="1" i="0" u="none" strike="noStrike" baseline="0" dirty="0">
                <a:solidFill>
                  <a:srgbClr val="000000"/>
                </a:solidFill>
                <a:latin typeface="TradeGothic-Bold"/>
              </a:rPr>
              <a:t>RESTful APIs</a:t>
            </a:r>
          </a:p>
          <a:p>
            <a:pPr algn="just">
              <a:lnSpc>
                <a:spcPct val="100000"/>
              </a:lnSpc>
              <a:spcBef>
                <a:spcPts val="600"/>
              </a:spcBef>
            </a:pPr>
            <a:r>
              <a:rPr lang="en-US" sz="1600" b="0" i="0" u="none" strike="noStrike" baseline="0" dirty="0">
                <a:solidFill>
                  <a:srgbClr val="000000"/>
                </a:solidFill>
                <a:latin typeface="Times-Roman"/>
              </a:rPr>
              <a:t>The HP RESTful API includes functionality such as the following:</a:t>
            </a:r>
          </a:p>
          <a:p>
            <a:pPr algn="just">
              <a:lnSpc>
                <a:spcPct val="100000"/>
              </a:lnSpc>
              <a:spcBef>
                <a:spcPts val="600"/>
              </a:spcBef>
            </a:pPr>
            <a:r>
              <a:rPr lang="en-US" sz="1600" b="1" i="0" u="none" strike="noStrike" baseline="0" dirty="0" smtClean="0">
                <a:solidFill>
                  <a:srgbClr val="000000"/>
                </a:solidFill>
                <a:latin typeface="Times-Bold"/>
              </a:rPr>
              <a:t>Nodes </a:t>
            </a:r>
            <a:r>
              <a:rPr lang="en-US" sz="1600" b="0" i="0" u="none" strike="noStrike" baseline="0" dirty="0">
                <a:solidFill>
                  <a:srgbClr val="000000"/>
                </a:solidFill>
                <a:latin typeface="Times-Roman"/>
              </a:rPr>
              <a:t>retrieves information about end nodes in the networks.</a:t>
            </a:r>
          </a:p>
          <a:p>
            <a:pPr algn="just">
              <a:lnSpc>
                <a:spcPct val="100000"/>
              </a:lnSpc>
              <a:spcBef>
                <a:spcPts val="600"/>
              </a:spcBef>
            </a:pPr>
            <a:r>
              <a:rPr lang="en-US" sz="1600" b="1" i="0" u="none" strike="noStrike" baseline="0" dirty="0" err="1" smtClean="0">
                <a:solidFill>
                  <a:srgbClr val="000000"/>
                </a:solidFill>
                <a:latin typeface="Times-Bold"/>
              </a:rPr>
              <a:t>Datapaths</a:t>
            </a:r>
            <a:r>
              <a:rPr lang="en-US" sz="1600" b="1" i="0" u="none" strike="noStrike" baseline="0" dirty="0" smtClean="0">
                <a:solidFill>
                  <a:srgbClr val="000000"/>
                </a:solidFill>
                <a:latin typeface="Times-Bold"/>
              </a:rPr>
              <a:t> </a:t>
            </a:r>
            <a:r>
              <a:rPr lang="en-US" sz="1600" b="0" i="0" u="none" strike="noStrike" baseline="0" dirty="0">
                <a:solidFill>
                  <a:srgbClr val="000000"/>
                </a:solidFill>
                <a:latin typeface="Times-Roman"/>
              </a:rPr>
              <a:t>retrieves information about switches in the network and for setting flows on these devices.</a:t>
            </a:r>
          </a:p>
          <a:p>
            <a:pPr algn="just">
              <a:lnSpc>
                <a:spcPct val="100000"/>
              </a:lnSpc>
              <a:spcBef>
                <a:spcPts val="600"/>
              </a:spcBef>
            </a:pPr>
            <a:r>
              <a:rPr lang="en-US" sz="1600" b="1" i="0" u="none" strike="noStrike" baseline="0" dirty="0" smtClean="0">
                <a:solidFill>
                  <a:srgbClr val="000000"/>
                </a:solidFill>
                <a:latin typeface="Times-Bold"/>
              </a:rPr>
              <a:t>Clusters </a:t>
            </a:r>
            <a:r>
              <a:rPr lang="en-US" sz="1600" b="0" i="0" u="none" strike="noStrike" baseline="0" dirty="0">
                <a:solidFill>
                  <a:srgbClr val="000000"/>
                </a:solidFill>
                <a:latin typeface="Times-Roman"/>
              </a:rPr>
              <a:t>retrieves information about groups of switches that form a broadcast domain.</a:t>
            </a:r>
          </a:p>
          <a:p>
            <a:pPr algn="just">
              <a:lnSpc>
                <a:spcPct val="100000"/>
              </a:lnSpc>
              <a:spcBef>
                <a:spcPts val="600"/>
              </a:spcBef>
            </a:pPr>
            <a:r>
              <a:rPr lang="en-US" sz="1600" b="1" i="0" u="none" strike="noStrike" baseline="0" dirty="0" smtClean="0">
                <a:solidFill>
                  <a:srgbClr val="000000"/>
                </a:solidFill>
                <a:latin typeface="Times-Bold"/>
              </a:rPr>
              <a:t>Regions </a:t>
            </a:r>
            <a:r>
              <a:rPr lang="en-US" sz="1600" b="0" i="0" u="none" strike="noStrike" baseline="0" dirty="0">
                <a:solidFill>
                  <a:srgbClr val="000000"/>
                </a:solidFill>
                <a:latin typeface="Times-Roman"/>
              </a:rPr>
              <a:t>retrieves information about groups of clusters.</a:t>
            </a:r>
          </a:p>
          <a:p>
            <a:pPr algn="just">
              <a:lnSpc>
                <a:spcPct val="100000"/>
              </a:lnSpc>
              <a:spcBef>
                <a:spcPts val="600"/>
              </a:spcBef>
            </a:pPr>
            <a:r>
              <a:rPr lang="en-US" sz="1600" b="1" i="0" u="none" strike="noStrike" baseline="0" dirty="0" smtClean="0">
                <a:solidFill>
                  <a:srgbClr val="000000"/>
                </a:solidFill>
                <a:latin typeface="Times-Bold"/>
              </a:rPr>
              <a:t>Forward </a:t>
            </a:r>
            <a:r>
              <a:rPr lang="en-US" sz="1600" b="1" i="0" u="none" strike="noStrike" baseline="0" dirty="0">
                <a:solidFill>
                  <a:srgbClr val="000000"/>
                </a:solidFill>
                <a:latin typeface="Times-Bold"/>
              </a:rPr>
              <a:t>Path </a:t>
            </a:r>
            <a:r>
              <a:rPr lang="en-US" sz="1600" b="0" i="0" u="none" strike="noStrike" baseline="0" dirty="0">
                <a:solidFill>
                  <a:srgbClr val="000000"/>
                </a:solidFill>
                <a:latin typeface="Times-Roman"/>
              </a:rPr>
              <a:t>returns the shortest path between a source and destination switch.</a:t>
            </a:r>
          </a:p>
          <a:p>
            <a:pPr algn="just">
              <a:lnSpc>
                <a:spcPct val="100000"/>
              </a:lnSpc>
              <a:spcBef>
                <a:spcPts val="600"/>
              </a:spcBef>
            </a:pPr>
            <a:r>
              <a:rPr lang="en-US" sz="1600" b="1" i="0" u="none" strike="noStrike" baseline="0" dirty="0" smtClean="0">
                <a:solidFill>
                  <a:srgbClr val="000000"/>
                </a:solidFill>
                <a:latin typeface="Times-Bold"/>
              </a:rPr>
              <a:t>Teams </a:t>
            </a:r>
            <a:r>
              <a:rPr lang="en-US" sz="1600" b="0" i="0" u="none" strike="noStrike" baseline="0" dirty="0">
                <a:solidFill>
                  <a:srgbClr val="000000"/>
                </a:solidFill>
                <a:latin typeface="Times-Roman"/>
              </a:rPr>
              <a:t>retrieves information about groups of controllers working in concert for high availability </a:t>
            </a:r>
            <a:r>
              <a:rPr lang="en-IN" sz="1600" b="0" i="0" u="none" strike="noStrike" baseline="0" dirty="0">
                <a:solidFill>
                  <a:srgbClr val="000000"/>
                </a:solidFill>
                <a:latin typeface="Times-Roman"/>
              </a:rPr>
              <a:t>(HA).</a:t>
            </a:r>
            <a:endParaRPr lang="en-IN" sz="2400" dirty="0"/>
          </a:p>
        </p:txBody>
      </p:sp>
    </p:spTree>
    <p:extLst>
      <p:ext uri="{BB962C8B-B14F-4D97-AF65-F5344CB8AC3E}">
        <p14:creationId xmlns:p14="http://schemas.microsoft.com/office/powerpoint/2010/main" val="300355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4E0B-2BBF-4E64-8252-858673448B49}"/>
              </a:ext>
            </a:extLst>
          </p:cNvPr>
          <p:cNvSpPr>
            <a:spLocks noGrp="1"/>
          </p:cNvSpPr>
          <p:nvPr>
            <p:ph type="title"/>
          </p:nvPr>
        </p:nvSpPr>
        <p:spPr/>
        <p:txBody>
          <a:bodyPr/>
          <a:lstStyle/>
          <a:p>
            <a:r>
              <a:rPr lang="en-US" sz="4400" b="0" i="0" u="none" strike="noStrike" baseline="0" dirty="0" smtClean="0">
                <a:latin typeface="Times-Roman"/>
              </a:rPr>
              <a:t>Blacklist application</a:t>
            </a:r>
            <a:endParaRPr lang="en-IN" dirty="0"/>
          </a:p>
        </p:txBody>
      </p:sp>
      <p:sp>
        <p:nvSpPr>
          <p:cNvPr id="3" name="Content Placeholder 2">
            <a:extLst>
              <a:ext uri="{FF2B5EF4-FFF2-40B4-BE49-F238E27FC236}">
                <a16:creationId xmlns:a16="http://schemas.microsoft.com/office/drawing/2014/main" id="{28B836AB-8D69-4CAD-AF9B-F994C0E7F70F}"/>
              </a:ext>
            </a:extLst>
          </p:cNvPr>
          <p:cNvSpPr>
            <a:spLocks noGrp="1"/>
          </p:cNvSpPr>
          <p:nvPr>
            <p:ph idx="1"/>
          </p:nvPr>
        </p:nvSpPr>
        <p:spPr/>
        <p:txBody>
          <a:bodyPr>
            <a:normAutofit/>
          </a:bodyPr>
          <a:lstStyle/>
          <a:p>
            <a:pPr algn="just"/>
            <a:r>
              <a:rPr lang="en-US" sz="2000" b="0" i="0" u="none" strike="noStrike" baseline="0" dirty="0" smtClean="0">
                <a:latin typeface="Times-Roman"/>
              </a:rPr>
              <a:t>blacklist is a list of people, products, or locations viewed with suspicion or disapproval. In computer networking, a blacklist is a list of hostnames or IP addresses that are known or suspected to be malicious or undesirable in some way</a:t>
            </a:r>
          </a:p>
          <a:p>
            <a:pPr algn="just"/>
            <a:r>
              <a:rPr lang="en-US" sz="2000" b="0" i="0" u="none" strike="noStrike" baseline="0" dirty="0" smtClean="0">
                <a:latin typeface="Times-Roman"/>
              </a:rPr>
              <a:t>blacklist products sit in the data path, examining all traffic at choke points in the network while looking for blacklisted hostnames or IP addresses. This clearly has disadvantages in terms of the latency it introduces to traffic as it all passes through that one blacklist appliance</a:t>
            </a:r>
          </a:p>
          <a:p>
            <a:pPr algn="just"/>
            <a:r>
              <a:rPr lang="en-IN" sz="2000" b="0" i="0" u="none" strike="noStrike" baseline="0" dirty="0" smtClean="0">
                <a:latin typeface="Times-Roman"/>
              </a:rPr>
              <a:t>There </a:t>
            </a:r>
            <a:r>
              <a:rPr lang="en-US" sz="2000" b="0" i="0" u="none" strike="noStrike" baseline="0" dirty="0" smtClean="0">
                <a:latin typeface="Times-Roman"/>
              </a:rPr>
              <a:t>are also issues of scalability and performance if the number of packets or the size of the network is quite large. Cost would also be an issue, since provisioning specialized equipment at choke points adds </a:t>
            </a:r>
            <a:r>
              <a:rPr lang="en-IN" sz="2000" b="0" i="0" u="none" strike="noStrike" baseline="0" dirty="0" smtClean="0">
                <a:latin typeface="Times-Roman"/>
              </a:rPr>
              <a:t>significant network equipment expense.</a:t>
            </a:r>
          </a:p>
          <a:p>
            <a:pPr algn="just"/>
            <a:r>
              <a:rPr lang="en-US" sz="2000" b="0" i="0" u="none" strike="noStrike" baseline="0" dirty="0" smtClean="0">
                <a:latin typeface="Times-Roman"/>
              </a:rPr>
              <a:t>simple and cost-effective alternative is to use </a:t>
            </a:r>
            <a:r>
              <a:rPr lang="en-US" sz="2000" b="0" i="0" u="none" strike="noStrike" baseline="0" dirty="0" err="1" smtClean="0">
                <a:latin typeface="Times-Roman"/>
              </a:rPr>
              <a:t>OpenFlow</a:t>
            </a:r>
            <a:r>
              <a:rPr lang="en-US" sz="2000" b="0" i="0" u="none" strike="noStrike" baseline="0" dirty="0" smtClean="0">
                <a:latin typeface="Times-Roman"/>
              </a:rPr>
              <a:t>-supporting edge switches or wireless access points (APs), with a Blacklist application running above the </a:t>
            </a:r>
            <a:r>
              <a:rPr lang="en-US" sz="2000" b="0" i="0" u="none" strike="noStrike" baseline="0" dirty="0" err="1" smtClean="0">
                <a:latin typeface="Times-Roman"/>
              </a:rPr>
              <a:t>OpenFlow</a:t>
            </a:r>
            <a:r>
              <a:rPr lang="en-US" sz="2000" b="0" i="0" u="none" strike="noStrike" baseline="0" dirty="0" smtClean="0">
                <a:latin typeface="Times-Roman"/>
              </a:rPr>
              <a:t> controller.</a:t>
            </a:r>
            <a:endParaRPr lang="en-IN" sz="3200" dirty="0"/>
          </a:p>
        </p:txBody>
      </p:sp>
    </p:spTree>
    <p:extLst>
      <p:ext uri="{BB962C8B-B14F-4D97-AF65-F5344CB8AC3E}">
        <p14:creationId xmlns:p14="http://schemas.microsoft.com/office/powerpoint/2010/main" val="160117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BB71-0AB7-47D5-ADDA-7CCA2E55D2C5}"/>
              </a:ext>
            </a:extLst>
          </p:cNvPr>
          <p:cNvSpPr>
            <a:spLocks noGrp="1"/>
          </p:cNvSpPr>
          <p:nvPr>
            <p:ph type="title"/>
          </p:nvPr>
        </p:nvSpPr>
        <p:spPr>
          <a:xfrm>
            <a:off x="838200" y="46037"/>
            <a:ext cx="10515600" cy="1325563"/>
          </a:xfrm>
        </p:spPr>
        <p:txBody>
          <a:bodyPr>
            <a:normAutofit/>
          </a:bodyPr>
          <a:lstStyle/>
          <a:p>
            <a:r>
              <a:rPr lang="en-IN" i="0" u="none" strike="noStrike" baseline="0" dirty="0">
                <a:latin typeface="Times New Roman" panose="02020603050405020304" pitchFamily="18" charset="0"/>
                <a:cs typeface="Times New Roman" panose="02020603050405020304" pitchFamily="18" charset="0"/>
              </a:rPr>
              <a:t>Blacklisting Hostnames</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953063-36F1-4AE3-ADE7-42B21068D6A5}"/>
              </a:ext>
            </a:extLst>
          </p:cNvPr>
          <p:cNvSpPr>
            <a:spLocks noGrp="1"/>
          </p:cNvSpPr>
          <p:nvPr>
            <p:ph idx="1"/>
          </p:nvPr>
        </p:nvSpPr>
        <p:spPr>
          <a:xfrm>
            <a:off x="838200" y="1085850"/>
            <a:ext cx="10515600" cy="4805363"/>
          </a:xfrm>
        </p:spPr>
        <p:txBody>
          <a:bodyPr>
            <a:noAutofit/>
          </a:bodyPr>
          <a:lstStyle/>
          <a:p>
            <a:pPr algn="just">
              <a:lnSpc>
                <a:spcPct val="100000"/>
              </a:lnSpc>
            </a:pPr>
            <a:r>
              <a:rPr lang="en-IN" sz="2000" b="0" i="0" u="none" strike="noStrike" baseline="0" dirty="0">
                <a:solidFill>
                  <a:srgbClr val="000000"/>
                </a:solidFill>
                <a:latin typeface="Times-Roman"/>
              </a:rPr>
              <a:t>Checking for </a:t>
            </a:r>
            <a:r>
              <a:rPr lang="en-US" sz="2000" b="0" i="0" u="none" strike="noStrike" baseline="0" dirty="0">
                <a:solidFill>
                  <a:srgbClr val="000000"/>
                </a:solidFill>
                <a:latin typeface="Times-Roman"/>
              </a:rPr>
              <a:t>malicious or undesirable hostnames works as follows:</a:t>
            </a:r>
          </a:p>
          <a:p>
            <a:pPr algn="just">
              <a:lnSpc>
                <a:spcPct val="100000"/>
              </a:lnSpc>
            </a:pPr>
            <a:r>
              <a:rPr lang="en-US" sz="2000" b="0" i="0" u="none" strike="noStrike" baseline="0" dirty="0" smtClean="0">
                <a:solidFill>
                  <a:srgbClr val="000000"/>
                </a:solidFill>
                <a:latin typeface="Times-Roman"/>
              </a:rPr>
              <a:t>A </a:t>
            </a:r>
            <a:r>
              <a:rPr lang="en-US" sz="2000" b="0" i="0" u="none" strike="noStrike" baseline="0" dirty="0">
                <a:solidFill>
                  <a:srgbClr val="000000"/>
                </a:solidFill>
                <a:latin typeface="Times-Roman"/>
              </a:rPr>
              <a:t>single default flow is set on the edge switches to forward all </a:t>
            </a:r>
            <a:r>
              <a:rPr lang="en-US" sz="2000" b="0" i="0" u="none" strike="noStrike" baseline="0" dirty="0" err="1">
                <a:solidFill>
                  <a:srgbClr val="000000"/>
                </a:solidFill>
                <a:latin typeface="Times-Roman"/>
              </a:rPr>
              <a:t>DNStraffic</a:t>
            </a:r>
            <a:r>
              <a:rPr lang="en-US" sz="2000" b="0" i="0" u="none" strike="noStrike" baseline="0" dirty="0">
                <a:solidFill>
                  <a:srgbClr val="000000"/>
                </a:solidFill>
                <a:latin typeface="Times-Roman"/>
              </a:rPr>
              <a:t> to the </a:t>
            </a:r>
            <a:r>
              <a:rPr lang="en-US" sz="2000" b="0" i="0" u="none" strike="noStrike" baseline="0" dirty="0" err="1">
                <a:solidFill>
                  <a:srgbClr val="000000"/>
                </a:solidFill>
                <a:latin typeface="Times-Roman"/>
              </a:rPr>
              <a:t>OpenFlowcontroller</a:t>
            </a:r>
            <a:r>
              <a:rPr lang="en-US" sz="2000" b="0" i="0" u="none" strike="noStrike" baseline="0" dirty="0">
                <a:solidFill>
                  <a:srgbClr val="000000"/>
                </a:solidFill>
                <a:latin typeface="Times-Roman"/>
              </a:rPr>
              <a:t>.</a:t>
            </a:r>
          </a:p>
          <a:p>
            <a:pPr marL="0" indent="0" algn="just">
              <a:lnSpc>
                <a:spcPct val="100000"/>
              </a:lnSpc>
              <a:buNone/>
            </a:pPr>
            <a:r>
              <a:rPr lang="en-US" sz="2000" b="0" i="0" u="none" strike="noStrike" baseline="0" dirty="0">
                <a:solidFill>
                  <a:srgbClr val="000000"/>
                </a:solidFill>
                <a:latin typeface="Times-Roman"/>
              </a:rPr>
              <a:t>(Note that this is an example of a proactive rule. Thus, though a blacklist is primarily a reactive application, it does exhibit the hybrid reactive-proactive characteristic )</a:t>
            </a:r>
          </a:p>
          <a:p>
            <a:pPr algn="just">
              <a:lnSpc>
                <a:spcPct val="100000"/>
              </a:lnSpc>
            </a:pPr>
            <a:r>
              <a:rPr lang="en-US" sz="2000" b="0" i="0" u="none" strike="noStrike" baseline="0" dirty="0" smtClean="0">
                <a:solidFill>
                  <a:srgbClr val="000000"/>
                </a:solidFill>
                <a:latin typeface="Times-Roman"/>
              </a:rPr>
              <a:t>The </a:t>
            </a:r>
            <a:r>
              <a:rPr lang="en-US" sz="2000" b="0" i="0" u="none" strike="noStrike" baseline="0" dirty="0">
                <a:solidFill>
                  <a:srgbClr val="000000"/>
                </a:solidFill>
                <a:latin typeface="Times-Roman"/>
              </a:rPr>
              <a:t>Blacklist application running on the controller listens for incoming DNS requests that have been </a:t>
            </a:r>
            <a:r>
              <a:rPr lang="en-IN" sz="2000" b="0" i="0" u="none" strike="noStrike" baseline="0" dirty="0">
                <a:solidFill>
                  <a:srgbClr val="000000"/>
                </a:solidFill>
                <a:latin typeface="Times-Roman"/>
              </a:rPr>
              <a:t>forwarded to the controller.</a:t>
            </a:r>
          </a:p>
          <a:p>
            <a:pPr algn="just">
              <a:lnSpc>
                <a:spcPct val="100000"/>
              </a:lnSpc>
            </a:pPr>
            <a:r>
              <a:rPr lang="en-US" sz="2000" b="0" i="0" u="none" strike="noStrike" baseline="0" dirty="0">
                <a:latin typeface="Times-Roman"/>
              </a:rPr>
              <a:t>When a DNS request is received by the Blacklist application, it is parsed to extract the hostnames.</a:t>
            </a:r>
          </a:p>
          <a:p>
            <a:pPr algn="just">
              <a:lnSpc>
                <a:spcPct val="100000"/>
              </a:lnSpc>
            </a:pPr>
            <a:r>
              <a:rPr lang="en-US" sz="2000" b="0" i="0" u="none" strike="noStrike" baseline="0" dirty="0" smtClean="0">
                <a:latin typeface="Times-Roman"/>
              </a:rPr>
              <a:t>The </a:t>
            </a:r>
            <a:r>
              <a:rPr lang="en-US" sz="2000" b="0" i="0" u="none" strike="noStrike" baseline="0" dirty="0">
                <a:latin typeface="Times-Roman"/>
              </a:rPr>
              <a:t>hostnames are compared against a database of known malicious or undesirable hosts.</a:t>
            </a:r>
          </a:p>
          <a:p>
            <a:pPr algn="just">
              <a:lnSpc>
                <a:spcPct val="100000"/>
              </a:lnSpc>
            </a:pPr>
            <a:r>
              <a:rPr lang="en-US" sz="2000" b="0" i="0" u="none" strike="noStrike" baseline="0" dirty="0" smtClean="0">
                <a:latin typeface="Times-Roman"/>
              </a:rPr>
              <a:t>If </a:t>
            </a:r>
            <a:r>
              <a:rPr lang="en-US" sz="2000" b="0" i="0" u="none" strike="noStrike" baseline="0" dirty="0">
                <a:latin typeface="Times-Roman"/>
              </a:rPr>
              <a:t>any hostname in the DNS request is found to be bad, the switch is instructed to drop the packet.</a:t>
            </a:r>
          </a:p>
          <a:p>
            <a:pPr algn="just">
              <a:lnSpc>
                <a:spcPct val="100000"/>
              </a:lnSpc>
            </a:pPr>
            <a:r>
              <a:rPr lang="en-US" sz="2000" b="0" i="0" u="none" strike="noStrike" baseline="0" dirty="0" smtClean="0">
                <a:latin typeface="Times-Roman"/>
              </a:rPr>
              <a:t>If </a:t>
            </a:r>
            <a:r>
              <a:rPr lang="en-US" sz="2000" b="0" i="0" u="none" strike="noStrike" baseline="0" dirty="0">
                <a:latin typeface="Times-Roman"/>
              </a:rPr>
              <a:t>all hostnames in the DNS request are deemed to be safe, the switch is instructed to forward the </a:t>
            </a:r>
            <a:r>
              <a:rPr lang="en-IN" sz="2000" b="0" i="0" u="none" strike="noStrike" baseline="0" dirty="0">
                <a:latin typeface="Times-Roman"/>
              </a:rPr>
              <a:t>DNS request normally.</a:t>
            </a:r>
            <a:endParaRPr lang="en-IN" sz="3200" dirty="0"/>
          </a:p>
        </p:txBody>
      </p:sp>
    </p:spTree>
    <p:extLst>
      <p:ext uri="{BB962C8B-B14F-4D97-AF65-F5344CB8AC3E}">
        <p14:creationId xmlns:p14="http://schemas.microsoft.com/office/powerpoint/2010/main" val="323784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2A62-CD20-4A2A-B72D-83DE6A297AAF}"/>
              </a:ext>
            </a:extLst>
          </p:cNvPr>
          <p:cNvSpPr>
            <a:spLocks noGrp="1"/>
          </p:cNvSpPr>
          <p:nvPr>
            <p:ph type="title"/>
          </p:nvPr>
        </p:nvSpPr>
        <p:spPr>
          <a:xfrm>
            <a:off x="681036" y="13685"/>
            <a:ext cx="10515600" cy="1325563"/>
          </a:xfrm>
        </p:spPr>
        <p:txBody>
          <a:bodyPr>
            <a:normAutofit/>
          </a:bodyPr>
          <a:lstStyle/>
          <a:p>
            <a:r>
              <a:rPr lang="en-IN" sz="3600" i="0" u="none" strike="noStrike" baseline="0" dirty="0">
                <a:latin typeface="Times New Roman" panose="02020603050405020304" pitchFamily="18" charset="0"/>
                <a:cs typeface="Times New Roman" panose="02020603050405020304" pitchFamily="18" charset="0"/>
              </a:rPr>
              <a:t>Blacklisting IP Addresses</a:t>
            </a:r>
            <a:endParaRPr lang="en-IN" sz="72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3347CEB-1B75-45C6-B46A-D4AE8AA85BCB}"/>
              </a:ext>
            </a:extLst>
          </p:cNvPr>
          <p:cNvPicPr>
            <a:picLocks noGrp="1" noChangeAspect="1"/>
          </p:cNvPicPr>
          <p:nvPr>
            <p:ph sz="half" idx="2"/>
          </p:nvPr>
        </p:nvPicPr>
        <p:blipFill>
          <a:blip r:embed="rId2"/>
          <a:stretch>
            <a:fillRect/>
          </a:stretch>
        </p:blipFill>
        <p:spPr>
          <a:xfrm>
            <a:off x="7010400" y="1447801"/>
            <a:ext cx="5181600" cy="3999898"/>
          </a:xfrm>
        </p:spPr>
      </p:pic>
      <p:sp>
        <p:nvSpPr>
          <p:cNvPr id="3" name="Content Placeholder 2">
            <a:extLst>
              <a:ext uri="{FF2B5EF4-FFF2-40B4-BE49-F238E27FC236}">
                <a16:creationId xmlns:a16="http://schemas.microsoft.com/office/drawing/2014/main" id="{154CA3BC-8356-494D-B733-F31705BD746C}"/>
              </a:ext>
            </a:extLst>
          </p:cNvPr>
          <p:cNvSpPr>
            <a:spLocks noGrp="1"/>
          </p:cNvSpPr>
          <p:nvPr>
            <p:ph sz="half" idx="1"/>
          </p:nvPr>
        </p:nvSpPr>
        <p:spPr>
          <a:xfrm>
            <a:off x="681036" y="996348"/>
            <a:ext cx="6748464" cy="4351338"/>
          </a:xfrm>
        </p:spPr>
        <p:txBody>
          <a:bodyPr>
            <a:noAutofit/>
          </a:bodyPr>
          <a:lstStyle/>
          <a:p>
            <a:pPr marL="0" indent="0" algn="just">
              <a:buNone/>
            </a:pPr>
            <a:r>
              <a:rPr lang="en-US" sz="1800" b="0" i="0" u="none" strike="noStrike" baseline="0" dirty="0">
                <a:latin typeface="Times-Roman"/>
              </a:rPr>
              <a:t>Our simple Blacklist application works as follows:</a:t>
            </a:r>
          </a:p>
          <a:p>
            <a:pPr algn="just"/>
            <a:r>
              <a:rPr lang="en-US" sz="1800" b="0" i="0" u="none" strike="noStrike" baseline="0" dirty="0" smtClean="0">
                <a:latin typeface="Times-Roman"/>
              </a:rPr>
              <a:t>A </a:t>
            </a:r>
            <a:r>
              <a:rPr lang="en-US" sz="1800" b="0" i="0" u="none" strike="noStrike" baseline="0" dirty="0">
                <a:latin typeface="Times-Roman"/>
              </a:rPr>
              <a:t>single default flow is set on the edge switches, at a low priority, to forward all IP traffic that doesn’t match other flows to the OpenFlow controller.</a:t>
            </a:r>
          </a:p>
          <a:p>
            <a:pPr algn="just"/>
            <a:r>
              <a:rPr lang="en-US" sz="1800" b="0" i="0" u="none" strike="noStrike" baseline="0" dirty="0" smtClean="0">
                <a:latin typeface="Times-Roman"/>
              </a:rPr>
              <a:t>The </a:t>
            </a:r>
            <a:r>
              <a:rPr lang="en-US" sz="1800" b="0" i="0" u="none" strike="noStrike" baseline="0" dirty="0">
                <a:latin typeface="Times-Roman"/>
              </a:rPr>
              <a:t>Blacklist application listens for IP packets coming to the controller from the edge switches.</a:t>
            </a:r>
          </a:p>
          <a:p>
            <a:pPr algn="just"/>
            <a:r>
              <a:rPr lang="en-US" sz="1800" b="0" i="0" u="none" strike="noStrike" baseline="0" dirty="0" smtClean="0">
                <a:latin typeface="Times-Roman"/>
              </a:rPr>
              <a:t>When </a:t>
            </a:r>
            <a:r>
              <a:rPr lang="en-US" sz="1800" b="0" i="0" u="none" strike="noStrike" baseline="0" dirty="0">
                <a:latin typeface="Times-Roman"/>
              </a:rPr>
              <a:t>an IP packet is received by the Blacklist application, the destination IP address is compared against a database of known malicious or undesirable IP addresses.</a:t>
            </a:r>
          </a:p>
          <a:p>
            <a:pPr algn="just"/>
            <a:r>
              <a:rPr lang="en-US" sz="1800" b="0" i="0" u="none" strike="noStrike" baseline="0" dirty="0" smtClean="0">
                <a:latin typeface="Times-Roman"/>
              </a:rPr>
              <a:t>If </a:t>
            </a:r>
            <a:r>
              <a:rPr lang="en-US" sz="1800" b="0" i="0" u="none" strike="noStrike" baseline="0" dirty="0">
                <a:latin typeface="Times-Roman"/>
              </a:rPr>
              <a:t>the destination IP address is found to be bad, the switch is instructed to drop the packet.</a:t>
            </a:r>
          </a:p>
          <a:p>
            <a:pPr algn="just"/>
            <a:r>
              <a:rPr lang="en-US" sz="1800" b="0" i="0" u="none" strike="noStrike" baseline="0" dirty="0" smtClean="0">
                <a:latin typeface="Times-Roman"/>
              </a:rPr>
              <a:t>If </a:t>
            </a:r>
            <a:r>
              <a:rPr lang="en-US" sz="1800" b="0" i="0" u="none" strike="noStrike" baseline="0" dirty="0">
                <a:latin typeface="Times-Roman"/>
              </a:rPr>
              <a:t>the destination IP address in the IP packet is deemed to be safe, the switch or AP is instructed to forward the IP packet normally, and a higher-priority flow entry is placed in the switch that will explicitly allow IP packets destined for that IP address.</a:t>
            </a:r>
          </a:p>
          <a:p>
            <a:pPr algn="just"/>
            <a:r>
              <a:rPr lang="en-US" sz="1800" b="0" i="0" u="none" strike="noStrike" baseline="0" dirty="0" smtClean="0">
                <a:latin typeface="Times-Roman"/>
              </a:rPr>
              <a:t>The </a:t>
            </a:r>
            <a:r>
              <a:rPr lang="en-US" sz="1800" b="0" i="0" u="none" strike="noStrike" baseline="0" dirty="0">
                <a:latin typeface="Times-Roman"/>
              </a:rPr>
              <a:t>IP destination address flow entry was programmed with an idle-timeout, which will cause it to be removed from the flow table after some amount of inactivity.</a:t>
            </a:r>
            <a:endParaRPr lang="en-IN" sz="3200" dirty="0"/>
          </a:p>
        </p:txBody>
      </p:sp>
    </p:spTree>
    <p:extLst>
      <p:ext uri="{BB962C8B-B14F-4D97-AF65-F5344CB8AC3E}">
        <p14:creationId xmlns:p14="http://schemas.microsoft.com/office/powerpoint/2010/main" val="415422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F21F-5D9C-4089-A03E-1C311BCC1DB6}"/>
              </a:ext>
            </a:extLst>
          </p:cNvPr>
          <p:cNvSpPr>
            <a:spLocks noGrp="1"/>
          </p:cNvSpPr>
          <p:nvPr>
            <p:ph type="title"/>
          </p:nvPr>
        </p:nvSpPr>
        <p:spPr/>
        <p:txBody>
          <a:bodyPr/>
          <a:lstStyle/>
          <a:p>
            <a:r>
              <a:rPr lang="en-US" sz="4400" dirty="0"/>
              <a:t>Background on Controllers</a:t>
            </a:r>
            <a:endParaRPr lang="en-IN" dirty="0"/>
          </a:p>
        </p:txBody>
      </p:sp>
      <p:sp>
        <p:nvSpPr>
          <p:cNvPr id="3" name="Content Placeholder 2">
            <a:extLst>
              <a:ext uri="{FF2B5EF4-FFF2-40B4-BE49-F238E27FC236}">
                <a16:creationId xmlns:a16="http://schemas.microsoft.com/office/drawing/2014/main" id="{9BEB1F8E-EBB8-4AC6-BC9B-A74DC52D5B2B}"/>
              </a:ext>
            </a:extLst>
          </p:cNvPr>
          <p:cNvSpPr>
            <a:spLocks noGrp="1"/>
          </p:cNvSpPr>
          <p:nvPr>
            <p:ph idx="1"/>
          </p:nvPr>
        </p:nvSpPr>
        <p:spPr/>
        <p:txBody>
          <a:bodyPr>
            <a:normAutofit/>
          </a:bodyPr>
          <a:lstStyle/>
          <a:p>
            <a:r>
              <a:rPr lang="en-US" dirty="0"/>
              <a:t>The Beacon controller is truly a seminal controller in that much of the basic OpenFlow controller code in Floodlight and </a:t>
            </a:r>
            <a:r>
              <a:rPr lang="en-US" dirty="0" err="1"/>
              <a:t>OpenDaylight</a:t>
            </a:r>
            <a:r>
              <a:rPr lang="en-US" dirty="0"/>
              <a:t> was derived directly from Beacon. </a:t>
            </a:r>
          </a:p>
          <a:p>
            <a:r>
              <a:rPr lang="en-US" dirty="0"/>
              <a:t>Both Beacon and Floodlight are based on </a:t>
            </a:r>
            <a:r>
              <a:rPr lang="en-US" dirty="0" err="1" smtClean="0"/>
              <a:t>OpenFlow</a:t>
            </a:r>
            <a:r>
              <a:rPr lang="en-US" dirty="0" smtClean="0"/>
              <a:t> </a:t>
            </a:r>
            <a:r>
              <a:rPr lang="en-US" dirty="0"/>
              <a:t>for the core Java OpenFlow implementation.</a:t>
            </a:r>
          </a:p>
          <a:p>
            <a:r>
              <a:rPr lang="en-US" dirty="0"/>
              <a:t>Floodlight is maintained by engineers from Big Switch. </a:t>
            </a:r>
          </a:p>
          <a:p>
            <a:r>
              <a:rPr lang="en-US" dirty="0"/>
              <a:t>The distributions of Beacon and Floodlight are now distinct and different applications are packaged with each</a:t>
            </a:r>
            <a:endParaRPr lang="en-IN" dirty="0"/>
          </a:p>
        </p:txBody>
      </p:sp>
    </p:spTree>
    <p:extLst>
      <p:ext uri="{BB962C8B-B14F-4D97-AF65-F5344CB8AC3E}">
        <p14:creationId xmlns:p14="http://schemas.microsoft.com/office/powerpoint/2010/main" val="331775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D09-E966-4124-9C05-05E8193E8B33}"/>
              </a:ext>
            </a:extLst>
          </p:cNvPr>
          <p:cNvSpPr>
            <a:spLocks noGrp="1"/>
          </p:cNvSpPr>
          <p:nvPr>
            <p:ph type="title"/>
          </p:nvPr>
        </p:nvSpPr>
        <p:spPr>
          <a:xfrm>
            <a:off x="838200" y="122238"/>
            <a:ext cx="10515600" cy="1325563"/>
          </a:xfrm>
        </p:spPr>
        <p:txBody>
          <a:bodyPr>
            <a:normAutofit/>
          </a:bodyPr>
          <a:lstStyle/>
          <a:p>
            <a:r>
              <a:rPr lang="en-IN" sz="3600" i="0" u="none" strike="noStrike" baseline="0" dirty="0">
                <a:latin typeface="Times New Roman" panose="02020603050405020304" pitchFamily="18" charset="0"/>
                <a:cs typeface="Times New Roman" panose="02020603050405020304" pitchFamily="18" charset="0"/>
              </a:rPr>
              <a:t>Using the Floodlight Controller</a:t>
            </a:r>
            <a:endParaRPr lang="en-IN"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092CCD-1FC0-4577-BA89-DEAADA201683}"/>
              </a:ext>
            </a:extLst>
          </p:cNvPr>
          <p:cNvSpPr>
            <a:spLocks noGrp="1"/>
          </p:cNvSpPr>
          <p:nvPr>
            <p:ph idx="1"/>
          </p:nvPr>
        </p:nvSpPr>
        <p:spPr>
          <a:xfrm>
            <a:off x="838200" y="1143000"/>
            <a:ext cx="10515600" cy="5186363"/>
          </a:xfrm>
        </p:spPr>
        <p:txBody>
          <a:bodyPr>
            <a:noAutofit/>
          </a:bodyPr>
          <a:lstStyle/>
          <a:p>
            <a:pPr algn="just"/>
            <a:r>
              <a:rPr lang="en-US" sz="2400" b="0" i="0" u="none" strike="noStrike" baseline="0" dirty="0">
                <a:latin typeface="Times New Roman" panose="02020603050405020304" pitchFamily="18" charset="0"/>
                <a:cs typeface="Times New Roman" panose="02020603050405020304" pitchFamily="18" charset="0"/>
              </a:rPr>
              <a:t>Floodlight is arguably the most prevalent open source SDN controller available today.</a:t>
            </a:r>
          </a:p>
          <a:p>
            <a:pPr algn="just"/>
            <a:r>
              <a:rPr lang="en-IN" sz="2400" b="0" i="0" u="none" strike="noStrike" baseline="0" dirty="0">
                <a:latin typeface="Times New Roman" panose="02020603050405020304" pitchFamily="18" charset="0"/>
                <a:cs typeface="Times New Roman" panose="02020603050405020304" pitchFamily="18" charset="0"/>
              </a:rPr>
              <a:t>There are also </a:t>
            </a:r>
            <a:r>
              <a:rPr lang="en-US" sz="2400" b="0" i="0" u="none" strike="noStrike" baseline="0" dirty="0">
                <a:latin typeface="Times New Roman" panose="02020603050405020304" pitchFamily="18" charset="0"/>
                <a:cs typeface="Times New Roman" panose="02020603050405020304" pitchFamily="18" charset="0"/>
              </a:rPr>
              <a:t>many packages from Floodlight that implement components such as the web GUI, the device manager, link discovery, a learning switch, a load balancer, and even a virtual network package.</a:t>
            </a:r>
          </a:p>
          <a:p>
            <a:pPr algn="just"/>
            <a:r>
              <a:rPr lang="en-US" sz="2400" b="0" i="0" u="none" strike="noStrike" baseline="0" dirty="0">
                <a:latin typeface="Times New Roman" panose="02020603050405020304" pitchFamily="18" charset="0"/>
                <a:cs typeface="Times New Roman" panose="02020603050405020304" pitchFamily="18" charset="0"/>
              </a:rPr>
              <a:t>Floodlight provides both reactive Java APIs and proactive RESTful APIs</a:t>
            </a:r>
          </a:p>
          <a:p>
            <a:pPr marL="0" indent="0" algn="just">
              <a:buNone/>
            </a:pPr>
            <a:r>
              <a:rPr lang="en-IN" sz="2400" b="1" i="0" u="none" strike="noStrike" baseline="0" dirty="0">
                <a:solidFill>
                  <a:srgbClr val="000000"/>
                </a:solidFill>
                <a:latin typeface="Times New Roman" panose="02020603050405020304" pitchFamily="18" charset="0"/>
                <a:cs typeface="Times New Roman" panose="02020603050405020304" pitchFamily="18" charset="0"/>
              </a:rPr>
              <a:t>Java APIs</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There are APIs to register listeners for various events, such as switch and device changes, and to receive incoming packets.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are the OpenFlow primitive classes and interfaces such as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IOFSwitch</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OFMatch</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OFAction</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others.</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APIs are fundamentally the same in Floodlight, Beacon, and </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OpenDaylight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Floodlight GUI is extensible and can be used to incorporate one’s own application into the Floodlight GUI framework.</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97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57B2-6DBA-453C-88E1-7537DEA2B49E}"/>
              </a:ext>
            </a:extLst>
          </p:cNvPr>
          <p:cNvSpPr>
            <a:spLocks noGrp="1"/>
          </p:cNvSpPr>
          <p:nvPr>
            <p:ph type="title"/>
          </p:nvPr>
        </p:nvSpPr>
        <p:spPr>
          <a:xfrm>
            <a:off x="552450" y="150812"/>
            <a:ext cx="10515600" cy="1325563"/>
          </a:xfrm>
        </p:spPr>
        <p:txBody>
          <a:bodyPr/>
          <a:lstStyle/>
          <a:p>
            <a:r>
              <a:rPr lang="en-IN" sz="4400" b="1" i="0" u="none" strike="noStrike" baseline="0" dirty="0">
                <a:solidFill>
                  <a:srgbClr val="000000"/>
                </a:solidFill>
                <a:latin typeface="TradeGothic-Bold"/>
              </a:rPr>
              <a:t>RESTful APIs</a:t>
            </a:r>
            <a:br>
              <a:rPr lang="en-IN" sz="4400" b="1" i="0" u="none" strike="noStrike" baseline="0" dirty="0">
                <a:solidFill>
                  <a:srgbClr val="000000"/>
                </a:solidFill>
                <a:latin typeface="TradeGothic-Bold"/>
              </a:rPr>
            </a:br>
            <a:endParaRPr lang="en-IN" dirty="0"/>
          </a:p>
        </p:txBody>
      </p:sp>
      <p:sp>
        <p:nvSpPr>
          <p:cNvPr id="3" name="Content Placeholder 2">
            <a:extLst>
              <a:ext uri="{FF2B5EF4-FFF2-40B4-BE49-F238E27FC236}">
                <a16:creationId xmlns:a16="http://schemas.microsoft.com/office/drawing/2014/main" id="{8ADF5E50-987C-47D2-8765-5657E9BBADBA}"/>
              </a:ext>
            </a:extLst>
          </p:cNvPr>
          <p:cNvSpPr>
            <a:spLocks noGrp="1"/>
          </p:cNvSpPr>
          <p:nvPr>
            <p:ph idx="1"/>
          </p:nvPr>
        </p:nvSpPr>
        <p:spPr>
          <a:xfrm>
            <a:off x="552450" y="813593"/>
            <a:ext cx="11377613" cy="5687220"/>
          </a:xfrm>
        </p:spPr>
        <p:txBody>
          <a:bodyPr>
            <a:noAutofit/>
          </a:bodyPr>
          <a:lstStyle/>
          <a:p>
            <a:pPr marL="108000" algn="l">
              <a:lnSpc>
                <a:spcPct val="100000"/>
              </a:lnSpc>
              <a:spcBef>
                <a:spcPts val="0"/>
              </a:spcBef>
            </a:pPr>
            <a:r>
              <a:rPr lang="en-US" sz="1800" b="0" i="0" u="none" strike="noStrike" baseline="0" dirty="0">
                <a:solidFill>
                  <a:srgbClr val="000000"/>
                </a:solidFill>
                <a:latin typeface="Times-Roman"/>
              </a:rPr>
              <a:t>Proactive Floodlight applications can use the RESTful APIs to gather data about the network, to program flows in the network, and even to create virtual networks and manipulate a firewall. The following list of RESTful APIs for Floodlight provides an indication of the functionality available:</a:t>
            </a:r>
          </a:p>
          <a:p>
            <a:pPr marL="108000" algn="l">
              <a:lnSpc>
                <a:spcPct val="100000"/>
              </a:lnSpc>
              <a:spcBef>
                <a:spcPts val="0"/>
              </a:spcBef>
            </a:pPr>
            <a:r>
              <a:rPr lang="en-US" sz="1800" b="1" i="0" u="none" strike="noStrike" baseline="0" dirty="0" smtClean="0">
                <a:solidFill>
                  <a:srgbClr val="000000"/>
                </a:solidFill>
                <a:latin typeface="Times-Bold"/>
              </a:rPr>
              <a:t>Switch </a:t>
            </a:r>
            <a:r>
              <a:rPr lang="en-US" sz="1800" b="0" i="0" u="none" strike="noStrike" baseline="0" dirty="0">
                <a:solidFill>
                  <a:srgbClr val="000000"/>
                </a:solidFill>
                <a:latin typeface="Times-Roman"/>
              </a:rPr>
              <a:t>provides APIs to retrieve statistics for all or for a single switch.</a:t>
            </a:r>
          </a:p>
          <a:p>
            <a:pPr marL="108000" algn="l">
              <a:lnSpc>
                <a:spcPct val="100000"/>
              </a:lnSpc>
              <a:spcBef>
                <a:spcPts val="0"/>
              </a:spcBef>
            </a:pPr>
            <a:r>
              <a:rPr lang="en-US" sz="1800" b="1" i="0" u="none" strike="noStrike" baseline="0" dirty="0" smtClean="0">
                <a:solidFill>
                  <a:srgbClr val="000000"/>
                </a:solidFill>
                <a:latin typeface="Times-Bold"/>
              </a:rPr>
              <a:t>Controller </a:t>
            </a:r>
            <a:r>
              <a:rPr lang="en-US" sz="1800" b="0" i="0" u="none" strike="noStrike" baseline="0" dirty="0">
                <a:solidFill>
                  <a:srgbClr val="000000"/>
                </a:solidFill>
                <a:latin typeface="Times-Roman"/>
              </a:rPr>
              <a:t>provides APIs to retrieve a list of all switches being managed by this controller.</a:t>
            </a:r>
          </a:p>
          <a:p>
            <a:pPr marL="108000" algn="l">
              <a:lnSpc>
                <a:spcPct val="100000"/>
              </a:lnSpc>
              <a:spcBef>
                <a:spcPts val="0"/>
              </a:spcBef>
            </a:pPr>
            <a:r>
              <a:rPr lang="en-US" sz="1800" b="1" i="0" u="none" strike="noStrike" baseline="0" dirty="0" smtClean="0">
                <a:solidFill>
                  <a:srgbClr val="000000"/>
                </a:solidFill>
                <a:latin typeface="Times-Bold"/>
              </a:rPr>
              <a:t>Counter </a:t>
            </a:r>
            <a:r>
              <a:rPr lang="en-US" sz="1800" b="0" i="0" u="none" strike="noStrike" baseline="0" dirty="0">
                <a:solidFill>
                  <a:srgbClr val="000000"/>
                </a:solidFill>
                <a:latin typeface="Times-Roman"/>
              </a:rPr>
              <a:t>provides APIs to retrieve a list of traffic counters per switch.</a:t>
            </a:r>
          </a:p>
          <a:p>
            <a:pPr marL="108000" algn="l">
              <a:lnSpc>
                <a:spcPct val="100000"/>
              </a:lnSpc>
              <a:spcBef>
                <a:spcPts val="0"/>
              </a:spcBef>
            </a:pPr>
            <a:r>
              <a:rPr lang="en-US" sz="1800" b="1" i="0" u="none" strike="noStrike" baseline="0" dirty="0" smtClean="0">
                <a:solidFill>
                  <a:srgbClr val="000000"/>
                </a:solidFill>
                <a:latin typeface="Times-Bold"/>
              </a:rPr>
              <a:t>Memory </a:t>
            </a:r>
            <a:r>
              <a:rPr lang="en-US" sz="1800" b="0" i="0" u="none" strike="noStrike" baseline="0" dirty="0">
                <a:solidFill>
                  <a:srgbClr val="000000"/>
                </a:solidFill>
                <a:latin typeface="Times-Roman"/>
              </a:rPr>
              <a:t>provides APIs to retrieve the current memory usage by the controller.</a:t>
            </a:r>
          </a:p>
          <a:p>
            <a:pPr marL="108000" algn="l">
              <a:lnSpc>
                <a:spcPct val="100000"/>
              </a:lnSpc>
              <a:spcBef>
                <a:spcPts val="0"/>
              </a:spcBef>
            </a:pPr>
            <a:r>
              <a:rPr lang="en-US" sz="1800" b="1" i="0" u="none" strike="noStrike" baseline="0" dirty="0" smtClean="0">
                <a:solidFill>
                  <a:srgbClr val="000000"/>
                </a:solidFill>
                <a:latin typeface="Times-Bold"/>
              </a:rPr>
              <a:t>Topology </a:t>
            </a:r>
            <a:r>
              <a:rPr lang="en-US" sz="1800" b="0" i="0" u="none" strike="noStrike" baseline="0" dirty="0">
                <a:solidFill>
                  <a:srgbClr val="000000"/>
                </a:solidFill>
                <a:latin typeface="Times-Roman"/>
              </a:rPr>
              <a:t>provides APIs to retrieve a list of </a:t>
            </a:r>
            <a:r>
              <a:rPr lang="en-US" sz="1800" b="0" i="0" u="none" strike="noStrike" baseline="0" dirty="0" err="1">
                <a:solidFill>
                  <a:srgbClr val="000000"/>
                </a:solidFill>
                <a:latin typeface="Times-Roman"/>
              </a:rPr>
              <a:t>interswitch</a:t>
            </a:r>
            <a:r>
              <a:rPr lang="en-US" sz="1800" b="0" i="0" u="none" strike="noStrike" baseline="0" dirty="0">
                <a:solidFill>
                  <a:srgbClr val="000000"/>
                </a:solidFill>
                <a:latin typeface="Times-Roman"/>
              </a:rPr>
              <a:t> links, external switch links, and switch </a:t>
            </a:r>
            <a:r>
              <a:rPr lang="en-IN" sz="1800" b="0" i="0" u="none" strike="noStrike" baseline="0" dirty="0">
                <a:solidFill>
                  <a:srgbClr val="000000"/>
                </a:solidFill>
                <a:latin typeface="Times-Roman"/>
              </a:rPr>
              <a:t>clusters.</a:t>
            </a:r>
          </a:p>
          <a:p>
            <a:pPr marL="108000" algn="l">
              <a:lnSpc>
                <a:spcPct val="100000"/>
              </a:lnSpc>
              <a:spcBef>
                <a:spcPts val="0"/>
              </a:spcBef>
            </a:pPr>
            <a:r>
              <a:rPr lang="en-US" sz="1800" b="1" i="0" u="none" strike="noStrike" baseline="0" dirty="0" smtClean="0">
                <a:solidFill>
                  <a:srgbClr val="000000"/>
                </a:solidFill>
                <a:latin typeface="Times-Bold"/>
              </a:rPr>
              <a:t>Device </a:t>
            </a:r>
            <a:r>
              <a:rPr lang="en-US" sz="1800" b="0" i="0" u="none" strike="noStrike" baseline="0" dirty="0">
                <a:solidFill>
                  <a:srgbClr val="000000"/>
                </a:solidFill>
                <a:latin typeface="Times-Roman"/>
              </a:rPr>
              <a:t>provides APIs to retrieve a list of all devices.</a:t>
            </a:r>
          </a:p>
          <a:p>
            <a:pPr marL="108000" algn="l">
              <a:lnSpc>
                <a:spcPct val="100000"/>
              </a:lnSpc>
              <a:spcBef>
                <a:spcPts val="0"/>
              </a:spcBef>
            </a:pPr>
            <a:r>
              <a:rPr lang="en-US" sz="1800" b="1" i="0" u="none" strike="noStrike" baseline="0" dirty="0" err="1" smtClean="0">
                <a:solidFill>
                  <a:srgbClr val="000000"/>
                </a:solidFill>
                <a:latin typeface="Times-Bold"/>
              </a:rPr>
              <a:t>StaticFlowPusher</a:t>
            </a:r>
            <a:r>
              <a:rPr lang="en-US" sz="1800" b="1" i="0" u="none" strike="noStrike" baseline="0" dirty="0" smtClean="0">
                <a:solidFill>
                  <a:srgbClr val="000000"/>
                </a:solidFill>
                <a:latin typeface="Times-Bold"/>
              </a:rPr>
              <a:t> </a:t>
            </a:r>
            <a:r>
              <a:rPr lang="en-US" sz="1800" b="0" i="0" u="none" strike="noStrike" baseline="0" dirty="0">
                <a:solidFill>
                  <a:srgbClr val="000000"/>
                </a:solidFill>
                <a:latin typeface="Times-Roman"/>
              </a:rPr>
              <a:t>provides APIs to add or remove static flows from switches and to retrieve a list of static flows on a switch.</a:t>
            </a:r>
          </a:p>
          <a:p>
            <a:pPr marL="108000" algn="l">
              <a:lnSpc>
                <a:spcPct val="100000"/>
              </a:lnSpc>
              <a:spcBef>
                <a:spcPts val="0"/>
              </a:spcBef>
            </a:pPr>
            <a:r>
              <a:rPr lang="en-US" sz="1800" b="1" i="0" u="none" strike="noStrike" baseline="0" dirty="0" smtClean="0">
                <a:solidFill>
                  <a:srgbClr val="000000"/>
                </a:solidFill>
                <a:latin typeface="Times-Bold"/>
              </a:rPr>
              <a:t>Network </a:t>
            </a:r>
            <a:r>
              <a:rPr lang="en-US" sz="1800" b="1" i="0" u="none" strike="noStrike" baseline="0" dirty="0">
                <a:solidFill>
                  <a:srgbClr val="000000"/>
                </a:solidFill>
                <a:latin typeface="Times-Bold"/>
              </a:rPr>
              <a:t>Service (aka Virtual Network) </a:t>
            </a:r>
            <a:r>
              <a:rPr lang="en-US" sz="1800" b="0" i="0" u="none" strike="noStrike" baseline="0" dirty="0">
                <a:solidFill>
                  <a:srgbClr val="000000"/>
                </a:solidFill>
                <a:latin typeface="Times-Roman"/>
              </a:rPr>
              <a:t>provides APIs to create, modify, or remove a virtual network, to attach or remove a host from a virtual network, and to retrieve a list of virtual networks </a:t>
            </a:r>
            <a:r>
              <a:rPr lang="en-IN" sz="1800" b="0" i="0" u="none" strike="noStrike" baseline="0" dirty="0">
                <a:solidFill>
                  <a:srgbClr val="000000"/>
                </a:solidFill>
                <a:latin typeface="Times-Roman"/>
              </a:rPr>
              <a:t>and their hosts.</a:t>
            </a:r>
          </a:p>
          <a:p>
            <a:pPr marL="108000" algn="l">
              <a:lnSpc>
                <a:spcPct val="100000"/>
              </a:lnSpc>
              <a:spcBef>
                <a:spcPts val="0"/>
              </a:spcBef>
            </a:pPr>
            <a:r>
              <a:rPr lang="en-US" sz="1800" b="0" i="0" u="none" strike="noStrike" baseline="0" dirty="0">
                <a:solidFill>
                  <a:srgbClr val="000000"/>
                </a:solidFill>
                <a:latin typeface="Times-Roman"/>
              </a:rPr>
              <a:t>The extensible RESTful API uses the </a:t>
            </a:r>
            <a:r>
              <a:rPr lang="en-US" sz="1800" b="0" i="0" u="none" strike="noStrike" baseline="0" dirty="0" err="1">
                <a:solidFill>
                  <a:srgbClr val="000000"/>
                </a:solidFill>
                <a:latin typeface="Times-Roman"/>
              </a:rPr>
              <a:t>Restlet</a:t>
            </a:r>
            <a:r>
              <a:rPr lang="en-US" sz="1800" b="0" i="0" u="none" strike="noStrike" baseline="0" dirty="0">
                <a:solidFill>
                  <a:srgbClr val="000000"/>
                </a:solidFill>
                <a:latin typeface="Times-Roman"/>
              </a:rPr>
              <a:t> framework [</a:t>
            </a:r>
            <a:r>
              <a:rPr lang="en-US" sz="1800" b="0" i="0" u="none" strike="noStrike" baseline="0" dirty="0">
                <a:solidFill>
                  <a:srgbClr val="0081AE"/>
                </a:solidFill>
                <a:latin typeface="Times-Roman"/>
              </a:rPr>
              <a:t>3</a:t>
            </a:r>
            <a:r>
              <a:rPr lang="en-US" sz="1800" b="0" i="0" u="none" strike="noStrike" baseline="0" dirty="0">
                <a:solidFill>
                  <a:srgbClr val="000000"/>
                </a:solidFill>
                <a:latin typeface="Times-Roman"/>
              </a:rPr>
              <a:t>] and includes a small web server that allows external applications and GUIs to communicate with the SDN application. Adding a RESTful interface to the SDN application is straightforward:</a:t>
            </a:r>
          </a:p>
          <a:p>
            <a:pPr marL="108000" algn="l">
              <a:lnSpc>
                <a:spcPct val="100000"/>
              </a:lnSpc>
              <a:spcBef>
                <a:spcPts val="0"/>
              </a:spcBef>
            </a:pPr>
            <a:r>
              <a:rPr lang="en-US" sz="1800" b="0" i="0" u="none" strike="noStrike" baseline="0" dirty="0" smtClean="0">
                <a:solidFill>
                  <a:srgbClr val="000000"/>
                </a:solidFill>
                <a:latin typeface="Times-Roman"/>
              </a:rPr>
              <a:t>Add </a:t>
            </a:r>
            <a:r>
              <a:rPr lang="en-US" sz="1800" b="0" i="0" u="none" strike="noStrike" baseline="0" dirty="0">
                <a:solidFill>
                  <a:srgbClr val="000000"/>
                </a:solidFill>
                <a:latin typeface="Times-Roman"/>
              </a:rPr>
              <a:t>the RESTful API and the associated class for handling calls to the API by instantiating a </a:t>
            </a:r>
            <a:r>
              <a:rPr lang="en-US" sz="1800" b="0" i="1" u="none" strike="noStrike" baseline="0" dirty="0" err="1">
                <a:solidFill>
                  <a:srgbClr val="000000"/>
                </a:solidFill>
                <a:latin typeface="Times-Italic"/>
              </a:rPr>
              <a:t>RestRoutable</a:t>
            </a:r>
            <a:r>
              <a:rPr lang="en-US" sz="1800" b="0" i="1" u="none" strike="noStrike" baseline="0" dirty="0">
                <a:solidFill>
                  <a:srgbClr val="000000"/>
                </a:solidFill>
                <a:latin typeface="Times-Italic"/>
              </a:rPr>
              <a:t> </a:t>
            </a:r>
            <a:r>
              <a:rPr lang="en-US" sz="1800" b="0" i="0" u="none" strike="noStrike" baseline="0" dirty="0">
                <a:solidFill>
                  <a:srgbClr val="000000"/>
                </a:solidFill>
                <a:latin typeface="Times-Roman"/>
              </a:rPr>
              <a:t>object, identifying the RESTful URL and the handling class.</a:t>
            </a:r>
          </a:p>
          <a:p>
            <a:pPr marL="108000" algn="l">
              <a:lnSpc>
                <a:spcPct val="100000"/>
              </a:lnSpc>
              <a:spcBef>
                <a:spcPts val="0"/>
              </a:spcBef>
            </a:pPr>
            <a:r>
              <a:rPr lang="en-US" sz="1800" b="0" i="0" u="none" strike="noStrike" baseline="0" dirty="0" smtClean="0">
                <a:solidFill>
                  <a:srgbClr val="000000"/>
                </a:solidFill>
                <a:latin typeface="Times-Roman"/>
              </a:rPr>
              <a:t>Create </a:t>
            </a:r>
            <a:r>
              <a:rPr lang="en-US" sz="1800" b="0" i="0" u="none" strike="noStrike" baseline="0" dirty="0">
                <a:solidFill>
                  <a:srgbClr val="000000"/>
                </a:solidFill>
                <a:latin typeface="Times-Roman"/>
              </a:rPr>
              <a:t>the RESTful resource handler class by extending the </a:t>
            </a:r>
            <a:r>
              <a:rPr lang="en-US" sz="1800" b="0" i="1" u="none" strike="noStrike" baseline="0" dirty="0" err="1">
                <a:solidFill>
                  <a:srgbClr val="000000"/>
                </a:solidFill>
                <a:latin typeface="Times-Italic"/>
              </a:rPr>
              <a:t>ServerResource</a:t>
            </a:r>
            <a:r>
              <a:rPr lang="en-US" sz="1800" b="0" i="1" u="none" strike="noStrike" baseline="0" dirty="0">
                <a:solidFill>
                  <a:srgbClr val="000000"/>
                </a:solidFill>
                <a:latin typeface="Times-Italic"/>
              </a:rPr>
              <a:t> </a:t>
            </a:r>
            <a:r>
              <a:rPr lang="en-US" sz="1800" b="0" i="0" u="none" strike="noStrike" baseline="0" dirty="0">
                <a:solidFill>
                  <a:srgbClr val="000000"/>
                </a:solidFill>
                <a:latin typeface="Times-Roman"/>
              </a:rPr>
              <a:t>class.</a:t>
            </a:r>
          </a:p>
          <a:p>
            <a:pPr marL="108000" algn="l">
              <a:lnSpc>
                <a:spcPct val="100000"/>
              </a:lnSpc>
              <a:spcBef>
                <a:spcPts val="0"/>
              </a:spcBef>
            </a:pPr>
            <a:r>
              <a:rPr lang="en-US" sz="1800" b="0" i="0" u="none" strike="noStrike" baseline="0" dirty="0" smtClean="0">
                <a:solidFill>
                  <a:srgbClr val="000000"/>
                </a:solidFill>
                <a:latin typeface="Times-Roman"/>
              </a:rPr>
              <a:t>Use </a:t>
            </a:r>
            <a:r>
              <a:rPr lang="en-US" sz="1800" b="0" i="0" u="none" strike="noStrike" baseline="0" dirty="0">
                <a:solidFill>
                  <a:srgbClr val="000000"/>
                </a:solidFill>
                <a:latin typeface="Times-Roman"/>
              </a:rPr>
              <a:t>Jackson [</a:t>
            </a:r>
            <a:r>
              <a:rPr lang="en-US" sz="1800" b="0" i="0" u="none" strike="noStrike" baseline="0" dirty="0">
                <a:solidFill>
                  <a:srgbClr val="0081AE"/>
                </a:solidFill>
                <a:latin typeface="Times-Roman"/>
              </a:rPr>
              <a:t>4</a:t>
            </a:r>
            <a:r>
              <a:rPr lang="en-US" sz="1800" b="0" i="0" u="none" strike="noStrike" baseline="0" dirty="0">
                <a:solidFill>
                  <a:srgbClr val="000000"/>
                </a:solidFill>
                <a:latin typeface="Times-Roman"/>
              </a:rPr>
              <a:t>] or a similar tool to translate back and forth between the data portions (often in JSON [</a:t>
            </a:r>
            <a:r>
              <a:rPr lang="en-US" sz="1800" b="0" i="0" u="none" strike="noStrike" baseline="0" dirty="0">
                <a:solidFill>
                  <a:srgbClr val="0081AE"/>
                </a:solidFill>
                <a:latin typeface="Times-Roman"/>
              </a:rPr>
              <a:t>5</a:t>
            </a:r>
            <a:r>
              <a:rPr lang="en-US" sz="1800" b="0" i="0" u="none" strike="noStrike" baseline="0" dirty="0">
                <a:solidFill>
                  <a:srgbClr val="000000"/>
                </a:solidFill>
                <a:latin typeface="Times-Roman"/>
              </a:rPr>
              <a:t>] format) of the RESTful requests and replies.</a:t>
            </a:r>
            <a:endParaRPr lang="en-IN" sz="3200" dirty="0"/>
          </a:p>
        </p:txBody>
      </p:sp>
    </p:spTree>
    <p:extLst>
      <p:ext uri="{BB962C8B-B14F-4D97-AF65-F5344CB8AC3E}">
        <p14:creationId xmlns:p14="http://schemas.microsoft.com/office/powerpoint/2010/main" val="187628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0011-5304-4152-A75A-D1EE0F1EA5FD}"/>
              </a:ext>
            </a:extLst>
          </p:cNvPr>
          <p:cNvSpPr>
            <a:spLocks noGrp="1"/>
          </p:cNvSpPr>
          <p:nvPr>
            <p:ph type="title"/>
          </p:nvPr>
        </p:nvSpPr>
        <p:spPr>
          <a:xfrm>
            <a:off x="838200" y="193675"/>
            <a:ext cx="10515600" cy="1325563"/>
          </a:xfrm>
        </p:spPr>
        <p:txBody>
          <a:bodyPr>
            <a:normAutofit/>
          </a:bodyPr>
          <a:lstStyle/>
          <a:p>
            <a:r>
              <a:rPr lang="en-IN" sz="3200" i="0" u="none" strike="noStrike" baseline="0" dirty="0">
                <a:latin typeface="Times New Roman" panose="02020603050405020304" pitchFamily="18" charset="0"/>
                <a:cs typeface="Times New Roman" panose="02020603050405020304" pitchFamily="18" charset="0"/>
              </a:rPr>
              <a:t>Using the </a:t>
            </a:r>
            <a:r>
              <a:rPr lang="en-IN" sz="3200" i="0" u="none" strike="noStrike" baseline="0" dirty="0" err="1">
                <a:latin typeface="Times New Roman" panose="02020603050405020304" pitchFamily="18" charset="0"/>
                <a:cs typeface="Times New Roman" panose="02020603050405020304" pitchFamily="18" charset="0"/>
              </a:rPr>
              <a:t>OpenDaylight</a:t>
            </a:r>
            <a:r>
              <a:rPr lang="en-IN" sz="3200" i="0" u="none" strike="noStrike" baseline="0" dirty="0">
                <a:latin typeface="Times New Roman" panose="02020603050405020304" pitchFamily="18" charset="0"/>
                <a:cs typeface="Times New Roman" panose="02020603050405020304" pitchFamily="18" charset="0"/>
              </a:rPr>
              <a:t> Controller</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EFCDB-4D2C-46CF-8998-867D91EFA61D}"/>
              </a:ext>
            </a:extLst>
          </p:cNvPr>
          <p:cNvSpPr>
            <a:spLocks noGrp="1"/>
          </p:cNvSpPr>
          <p:nvPr>
            <p:ph idx="1"/>
          </p:nvPr>
        </p:nvSpPr>
        <p:spPr>
          <a:xfrm>
            <a:off x="838200" y="1243013"/>
            <a:ext cx="10515600" cy="4933950"/>
          </a:xfrm>
        </p:spPr>
        <p:txBody>
          <a:bodyPr>
            <a:normAutofit fontScale="85000" lnSpcReduction="20000"/>
          </a:bodyPr>
          <a:lstStyle/>
          <a:p>
            <a:pPr algn="just"/>
            <a:r>
              <a:rPr lang="en-US" dirty="0"/>
              <a:t>There is a Java API in the controller for performing both OpenFlow and non-OpenFlow management of the network and the switches. Like Floodlight, there is also a RESTful API available.</a:t>
            </a:r>
          </a:p>
          <a:p>
            <a:pPr marL="0" indent="0" algn="just">
              <a:buNone/>
            </a:pPr>
            <a:r>
              <a:rPr lang="en-US" b="1" dirty="0" smtClean="0"/>
              <a:t>Java </a:t>
            </a:r>
            <a:r>
              <a:rPr lang="en-US" b="1" dirty="0"/>
              <a:t>APIs</a:t>
            </a:r>
          </a:p>
          <a:p>
            <a:pPr algn="just"/>
            <a:r>
              <a:rPr lang="en-US" dirty="0"/>
              <a:t>The OpenFlow functionality provided by the OpenFlow packages in the Floodlight, Beacon, and Open- Daylight controllers is essentially the same. Applications that run on Floodlight run with little modification on Beacon and </a:t>
            </a:r>
            <a:r>
              <a:rPr lang="en-US" dirty="0" err="1"/>
              <a:t>OpenDaylight</a:t>
            </a:r>
            <a:r>
              <a:rPr lang="en-US" dirty="0"/>
              <a:t>.</a:t>
            </a:r>
          </a:p>
          <a:p>
            <a:pPr algn="just"/>
            <a:r>
              <a:rPr lang="en-US" dirty="0" err="1"/>
              <a:t>OpenDaylight</a:t>
            </a:r>
            <a:r>
              <a:rPr lang="en-US" dirty="0"/>
              <a:t> provides an additional abstraction called the Service Abstraction Layer (SAL). </a:t>
            </a:r>
          </a:p>
          <a:p>
            <a:pPr algn="just"/>
            <a:r>
              <a:rPr lang="en-US" dirty="0"/>
              <a:t>SAL purportedly allows network programmers to write applications similarly to the way they would be written calling the OpenFlow Java APIs, with the advantage that SAL can translate the API requests into either </a:t>
            </a:r>
            <a:r>
              <a:rPr lang="en-US" dirty="0" err="1"/>
              <a:t>OpenFlowor</a:t>
            </a:r>
            <a:r>
              <a:rPr lang="en-US" dirty="0"/>
              <a:t> another non-</a:t>
            </a:r>
            <a:r>
              <a:rPr lang="en-US" dirty="0" err="1"/>
              <a:t>OpenFlowAPImechanism</a:t>
            </a:r>
            <a:r>
              <a:rPr lang="en-US" dirty="0"/>
              <a:t> that may be available on the target switch. </a:t>
            </a:r>
          </a:p>
          <a:p>
            <a:pPr algn="just"/>
            <a:r>
              <a:rPr lang="en-US" dirty="0"/>
              <a:t>It should thus be possible to write applications that work with both OpenFlow and non-OpenFlow switches</a:t>
            </a:r>
            <a:endParaRPr lang="en-IN" dirty="0"/>
          </a:p>
        </p:txBody>
      </p:sp>
    </p:spTree>
    <p:extLst>
      <p:ext uri="{BB962C8B-B14F-4D97-AF65-F5344CB8AC3E}">
        <p14:creationId xmlns:p14="http://schemas.microsoft.com/office/powerpoint/2010/main" val="333731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E864-0FA4-4D6A-97B2-83BB146EC982}"/>
              </a:ext>
            </a:extLst>
          </p:cNvPr>
          <p:cNvSpPr>
            <a:spLocks noGrp="1"/>
          </p:cNvSpPr>
          <p:nvPr>
            <p:ph type="title"/>
          </p:nvPr>
        </p:nvSpPr>
        <p:spPr/>
        <p:txBody>
          <a:bodyPr/>
          <a:lstStyle/>
          <a:p>
            <a:r>
              <a:rPr lang="en-IN" sz="4400" b="1" i="0" u="none" strike="noStrike" baseline="0" dirty="0">
                <a:latin typeface="Times New Roman" panose="02020603050405020304" pitchFamily="18" charset="0"/>
                <a:cs typeface="Times New Roman" panose="02020603050405020304" pitchFamily="18" charset="0"/>
              </a:rPr>
              <a:t>RESTful </a:t>
            </a:r>
            <a:r>
              <a:rPr lang="en-IN" sz="4400" b="1" i="0" u="none" strike="noStrike" baseline="0" dirty="0" smtClean="0">
                <a:latin typeface="Times New Roman" panose="02020603050405020304" pitchFamily="18" charset="0"/>
                <a:cs typeface="Times New Roman" panose="02020603050405020304" pitchFamily="18" charset="0"/>
              </a:rPr>
              <a:t>APIs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B645E5-8055-4EAC-9CAD-BDB7DDD7FBDB}"/>
              </a:ext>
            </a:extLst>
          </p:cNvPr>
          <p:cNvSpPr>
            <a:spLocks noGrp="1"/>
          </p:cNvSpPr>
          <p:nvPr>
            <p:ph idx="1"/>
          </p:nvPr>
        </p:nvSpPr>
        <p:spPr>
          <a:xfrm>
            <a:off x="838200" y="1457325"/>
            <a:ext cx="10515600" cy="4972050"/>
          </a:xfrm>
        </p:spPr>
        <p:txBody>
          <a:bodyPr>
            <a:normAutofit/>
          </a:bodyPr>
          <a:lstStyle/>
          <a:p>
            <a:pPr algn="just"/>
            <a:r>
              <a:rPr lang="en-US" sz="2000" b="0" i="0" u="none" strike="noStrike" baseline="0" dirty="0">
                <a:latin typeface="Times-Roman"/>
              </a:rPr>
              <a:t>The RESTful APIs for </a:t>
            </a:r>
            <a:r>
              <a:rPr lang="en-US" sz="2000" b="0" i="0" u="none" strike="noStrike" baseline="0" dirty="0" err="1">
                <a:latin typeface="Times-Roman"/>
              </a:rPr>
              <a:t>OpenDaylight</a:t>
            </a:r>
            <a:r>
              <a:rPr lang="en-US" sz="2000" b="0" i="0" u="none" strike="noStrike" baseline="0" dirty="0">
                <a:latin typeface="Times-Roman"/>
              </a:rPr>
              <a:t> provide functionality that is similar to that provided by Floodlight</a:t>
            </a:r>
          </a:p>
          <a:p>
            <a:pPr algn="just"/>
            <a:r>
              <a:rPr lang="en-US" sz="2000" b="0" i="0" u="none" strike="noStrike" baseline="0" dirty="0">
                <a:latin typeface="Times-Roman"/>
              </a:rPr>
              <a:t>and other controllers. Here is a summary of the categories of API:</a:t>
            </a:r>
          </a:p>
          <a:p>
            <a:pPr algn="just"/>
            <a:r>
              <a:rPr lang="en-US" sz="2000" b="1" i="0" u="none" strike="noStrike" baseline="0" dirty="0" smtClean="0">
                <a:latin typeface="Times-Bold"/>
              </a:rPr>
              <a:t>Topology </a:t>
            </a:r>
            <a:r>
              <a:rPr lang="en-US" sz="2000" b="0" i="0" u="none" strike="noStrike" baseline="0" dirty="0">
                <a:latin typeface="Times-Roman"/>
              </a:rPr>
              <a:t>provides APIs to retrieve the </a:t>
            </a:r>
            <a:r>
              <a:rPr lang="en-US" sz="2000" b="0" i="0" u="none" strike="noStrike" baseline="0" dirty="0" err="1">
                <a:latin typeface="Times-Roman"/>
              </a:rPr>
              <a:t>interswitch</a:t>
            </a:r>
            <a:r>
              <a:rPr lang="en-US" sz="2000" b="0" i="0" u="none" strike="noStrike" baseline="0" dirty="0">
                <a:latin typeface="Times-Roman"/>
              </a:rPr>
              <a:t> links in the network.</a:t>
            </a:r>
          </a:p>
          <a:p>
            <a:pPr algn="just"/>
            <a:r>
              <a:rPr lang="en-US" sz="2000" b="1" i="0" u="none" strike="noStrike" baseline="0" dirty="0" smtClean="0">
                <a:latin typeface="Times-Bold"/>
              </a:rPr>
              <a:t>Host </a:t>
            </a:r>
            <a:r>
              <a:rPr lang="en-US" sz="2000" b="1" i="0" u="none" strike="noStrike" baseline="0" dirty="0">
                <a:latin typeface="Times-Bold"/>
              </a:rPr>
              <a:t>Tracker </a:t>
            </a:r>
            <a:r>
              <a:rPr lang="en-US" sz="2000" b="0" i="0" u="none" strike="noStrike" baseline="0" dirty="0">
                <a:latin typeface="Times-Roman"/>
              </a:rPr>
              <a:t>provides APIs to retrieve the hosts (end nodes) in the network.</a:t>
            </a:r>
          </a:p>
          <a:p>
            <a:pPr algn="just"/>
            <a:r>
              <a:rPr lang="en-US" sz="2000" b="1" i="0" u="none" strike="noStrike" baseline="0" dirty="0" smtClean="0">
                <a:latin typeface="Times-Bold"/>
              </a:rPr>
              <a:t>Flow </a:t>
            </a:r>
            <a:r>
              <a:rPr lang="en-US" sz="2000" b="1" i="0" u="none" strike="noStrike" baseline="0" dirty="0">
                <a:latin typeface="Times-Bold"/>
              </a:rPr>
              <a:t>Programmer </a:t>
            </a:r>
            <a:r>
              <a:rPr lang="en-US" sz="2000" b="0" i="0" u="none" strike="noStrike" baseline="0" dirty="0">
                <a:latin typeface="Times-Roman"/>
              </a:rPr>
              <a:t>provides APIs for reading and writing flows on specific switches in the network.</a:t>
            </a:r>
          </a:p>
          <a:p>
            <a:pPr algn="just"/>
            <a:r>
              <a:rPr lang="en-US" sz="2000" b="1" i="0" u="none" strike="noStrike" baseline="0" dirty="0" smtClean="0">
                <a:latin typeface="Times-Bold"/>
              </a:rPr>
              <a:t>Static </a:t>
            </a:r>
            <a:r>
              <a:rPr lang="en-US" sz="2000" b="1" i="0" u="none" strike="noStrike" baseline="0" dirty="0">
                <a:latin typeface="Times-Bold"/>
              </a:rPr>
              <a:t>Routing </a:t>
            </a:r>
            <a:r>
              <a:rPr lang="en-US" sz="2000" b="0" i="0" u="none" strike="noStrike" baseline="0" dirty="0">
                <a:latin typeface="Times-Roman"/>
              </a:rPr>
              <a:t>provides APIs for reading and writing static routes (e.g., next-hop rules) on </a:t>
            </a:r>
            <a:r>
              <a:rPr lang="en-US" sz="2000" b="0" i="0" u="none" strike="noStrike" baseline="0" dirty="0" smtClean="0">
                <a:latin typeface="Times-Roman"/>
              </a:rPr>
              <a:t>switches</a:t>
            </a:r>
            <a:r>
              <a:rPr lang="en-US" sz="2000" b="0" i="0" u="none" strike="noStrike" dirty="0" smtClean="0">
                <a:latin typeface="Times-Roman"/>
              </a:rPr>
              <a:t> </a:t>
            </a:r>
            <a:r>
              <a:rPr lang="en-IN" sz="2000" b="0" i="0" u="none" strike="noStrike" baseline="0" dirty="0" smtClean="0">
                <a:latin typeface="Times-Roman"/>
              </a:rPr>
              <a:t>in </a:t>
            </a:r>
            <a:r>
              <a:rPr lang="en-IN" sz="2000" b="0" i="0" u="none" strike="noStrike" baseline="0" dirty="0">
                <a:latin typeface="Times-Roman"/>
              </a:rPr>
              <a:t>the network.</a:t>
            </a:r>
          </a:p>
          <a:p>
            <a:pPr algn="just"/>
            <a:r>
              <a:rPr lang="en-US" sz="2000" b="1" i="0" u="none" strike="noStrike" baseline="0" dirty="0" smtClean="0">
                <a:latin typeface="Times-Bold"/>
              </a:rPr>
              <a:t>Statistics </a:t>
            </a:r>
            <a:r>
              <a:rPr lang="en-US" sz="2000" b="0" i="0" u="none" strike="noStrike" baseline="0" dirty="0">
                <a:latin typeface="Times-Roman"/>
              </a:rPr>
              <a:t>provides APIs for retrieving statistics for flows, ports, tables, and switches.</a:t>
            </a:r>
          </a:p>
          <a:p>
            <a:pPr algn="just"/>
            <a:r>
              <a:rPr lang="en-US" sz="2000" b="1" i="0" u="none" strike="noStrike" baseline="0" dirty="0" smtClean="0">
                <a:latin typeface="Times-Bold"/>
              </a:rPr>
              <a:t>Subnets </a:t>
            </a:r>
            <a:r>
              <a:rPr lang="en-US" sz="2000" b="0" i="0" u="none" strike="noStrike" baseline="0" dirty="0">
                <a:latin typeface="Times-Roman"/>
              </a:rPr>
              <a:t>provides APIs for retrieving information about subnets.</a:t>
            </a:r>
          </a:p>
          <a:p>
            <a:pPr algn="just"/>
            <a:r>
              <a:rPr lang="en-US" sz="2000" b="1" i="0" u="none" strike="noStrike" baseline="0" dirty="0" smtClean="0">
                <a:latin typeface="Times-Bold"/>
              </a:rPr>
              <a:t>Switch </a:t>
            </a:r>
            <a:r>
              <a:rPr lang="en-US" sz="2000" b="1" i="0" u="none" strike="noStrike" baseline="0" dirty="0">
                <a:latin typeface="Times-Bold"/>
              </a:rPr>
              <a:t>Manager </a:t>
            </a:r>
            <a:r>
              <a:rPr lang="en-US" sz="2000" b="0" i="0" u="none" strike="noStrike" baseline="0" dirty="0">
                <a:latin typeface="Times-Roman"/>
              </a:rPr>
              <a:t>provides APIs for retrieving information about switches.</a:t>
            </a:r>
            <a:endParaRPr lang="en-IN" sz="3200" dirty="0"/>
          </a:p>
        </p:txBody>
      </p:sp>
    </p:spTree>
    <p:extLst>
      <p:ext uri="{BB962C8B-B14F-4D97-AF65-F5344CB8AC3E}">
        <p14:creationId xmlns:p14="http://schemas.microsoft.com/office/powerpoint/2010/main" val="240669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1852</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Times New Roman</vt:lpstr>
      <vt:lpstr>Times-Bold</vt:lpstr>
      <vt:lpstr>Times-Italic</vt:lpstr>
      <vt:lpstr>Times-Roman</vt:lpstr>
      <vt:lpstr>TradeGothic-Bold</vt:lpstr>
      <vt:lpstr>Office Theme</vt:lpstr>
      <vt:lpstr>  UNIT IV A Simple Reactive Java Application, Background on Controllers, Using the Floodlight Controller, Using the Open/Daylight Controller, Using the Cisco XNC Controller, Using the Hewlett-Packard Controller  </vt:lpstr>
      <vt:lpstr>Blacklist application</vt:lpstr>
      <vt:lpstr>Blacklisting Hostnames</vt:lpstr>
      <vt:lpstr>Blacklisting IP Addresses</vt:lpstr>
      <vt:lpstr>Background on Controllers</vt:lpstr>
      <vt:lpstr>Using the Floodlight Controller</vt:lpstr>
      <vt:lpstr>RESTful APIs </vt:lpstr>
      <vt:lpstr>Using the OpenDaylight Controller</vt:lpstr>
      <vt:lpstr>RESTful APIs</vt:lpstr>
      <vt:lpstr>Using the Cisco XNC Controller </vt:lpstr>
      <vt:lpstr>Using the Hewlett-Packard Controller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Simple Reactive Java Application, Background on Controllers, Using the Floodlight Controller, Using the Open/Daylight Controller, Using the Cisco XNC Controller, Using the Hewlett-Packard Controller  </dc:title>
  <dc:creator>VIJAYAKUMAR PONNUSAMY</dc:creator>
  <cp:lastModifiedBy>Parthiban i</cp:lastModifiedBy>
  <cp:revision>6</cp:revision>
  <dcterms:created xsi:type="dcterms:W3CDTF">2021-10-10T18:04:51Z</dcterms:created>
  <dcterms:modified xsi:type="dcterms:W3CDTF">2024-07-03T06:13:10Z</dcterms:modified>
</cp:coreProperties>
</file>