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56" r:id="rId3"/>
    <p:sldId id="268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78816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58" y="66"/>
      </p:cViewPr>
      <p:guideLst>
        <p:guide orient="horz" pos="2880"/>
        <p:guide pos="4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1120" y="3118104"/>
            <a:ext cx="151993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82240" y="5632704"/>
            <a:ext cx="12517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4080" y="2313432"/>
            <a:ext cx="7778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209024" y="2313432"/>
            <a:ext cx="7778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4080" y="402336"/>
            <a:ext cx="16093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4080" y="2313432"/>
            <a:ext cx="16093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79744" y="9354312"/>
            <a:ext cx="5722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4080" y="9354312"/>
            <a:ext cx="41127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874752" y="9354312"/>
            <a:ext cx="41127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3400" y="1676401"/>
            <a:ext cx="7978140" cy="3323987"/>
          </a:xfrm>
        </p:spPr>
        <p:txBody>
          <a:bodyPr/>
          <a:lstStyle/>
          <a:p>
            <a:r>
              <a:rPr lang="en-US" sz="4000" dirty="0"/>
              <a:t>                                                                         </a:t>
            </a:r>
            <a:r>
              <a:rPr lang="en-US" sz="8800" dirty="0"/>
              <a:t>CDMA</a:t>
            </a:r>
            <a:br>
              <a:rPr lang="en-US" sz="8800" dirty="0"/>
            </a:br>
            <a:r>
              <a:rPr lang="en-US" sz="8800" dirty="0"/>
              <a:t>SLOT </a:t>
            </a:r>
            <a:r>
              <a:rPr lang="en-US" sz="8800" dirty="0" smtClean="0"/>
              <a:t>7,8,9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200" y="762000"/>
            <a:ext cx="9903383" cy="114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184150" marR="5080" indent="-171450" algn="just"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averaging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proces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illustrated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follows.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z="2000" spc="-55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84150" marR="5080" indent="-171450" algn="just"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Conside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produc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tw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cosine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term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 its e</a:t>
            </a:r>
            <a:r>
              <a:rPr sz="2000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pansion:</a:t>
            </a:r>
            <a:endParaRPr sz="2000" dirty="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3086622"/>
            <a:ext cx="16840199" cy="6867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44450" indent="-1714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BP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will</a:t>
            </a:r>
            <a:r>
              <a:rPr sz="2000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reject</a:t>
            </a:r>
            <a:r>
              <a:rPr sz="2000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high-frequency</a:t>
            </a:r>
            <a:r>
              <a:rPr sz="2000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component,</a:t>
            </a:r>
            <a:r>
              <a:rPr sz="2000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leaving</a:t>
            </a:r>
            <a:r>
              <a:rPr sz="2000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only</a:t>
            </a:r>
            <a:r>
              <a:rPr sz="2000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averag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component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0.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5</a:t>
            </a:r>
            <a:r>
              <a:rPr sz="2000" spc="-1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cos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000" i="1" spc="-135" dirty="0">
                <a:solidFill>
                  <a:srgbClr val="231F20"/>
                </a:solidFill>
                <a:latin typeface="Lucida Sans"/>
                <a:cs typeface="Lucida Sans"/>
              </a:rPr>
              <a:t>6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).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This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considered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analogous 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000" i="1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i="1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—</a:t>
            </a:r>
            <a:r>
              <a:rPr sz="20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00" i="1" spc="10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ter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Eq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7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).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z="2000" spc="40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22250" marR="44450" indent="-1714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envelope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detecto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following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BP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produce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output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proportiona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envelope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signal,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is,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averag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valu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000" i="1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i="1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—</a:t>
            </a:r>
            <a:r>
              <a:rPr sz="20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00" i="1" spc="10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).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z="2000" spc="30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22250" marR="44450" indent="-1714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This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direc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measur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of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autocorrelatio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function.</a:t>
            </a:r>
            <a:r>
              <a:rPr sz="2000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When</a:t>
            </a:r>
            <a:r>
              <a:rPr sz="2000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sz="2000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sz="2000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less</a:t>
            </a:r>
            <a:r>
              <a:rPr sz="2000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predetermined threshol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</a:t>
            </a:r>
            <a:r>
              <a:rPr sz="2000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T 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required</a:t>
            </a:r>
            <a:r>
              <a:rPr sz="2000" spc="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sz="2000" spc="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synchronism,</a:t>
            </a:r>
            <a:r>
              <a:rPr sz="2000" spc="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shift</a:t>
            </a:r>
            <a:r>
              <a:rPr sz="2000" spc="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10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2000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00" i="1" spc="-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incremented. Once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threshol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has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reached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or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ceeded,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system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switches from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acquisitio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mod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trackin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g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mode.</a:t>
            </a:r>
            <a:endParaRPr sz="2000" dirty="0">
              <a:latin typeface="Century Schoolbook"/>
              <a:cs typeface="Century Schoolbook"/>
            </a:endParaRPr>
          </a:p>
          <a:p>
            <a:pPr marL="222250" marR="45720" indent="-171450" algn="just">
              <a:buFont typeface="Arial" panose="020B0604020202020204" pitchFamily="34" charset="0"/>
              <a:buChar char="•"/>
            </a:pP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One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form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tracking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circuit,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delay</a:t>
            </a:r>
            <a:r>
              <a:rPr sz="2000" i="1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lock</a:t>
            </a:r>
            <a:r>
              <a:rPr sz="2000" i="1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loop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shown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Fig.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Here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tw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correlator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used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bu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loca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signa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advance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by 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half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chip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period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relative to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 desired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code waveform,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and the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other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delayed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by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same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amount.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z="2000" spc="-75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22250" marR="45720" indent="-171450" algn="just">
              <a:buFont typeface="Arial" panose="020B0604020202020204" pitchFamily="34" charset="0"/>
              <a:buChar char="•"/>
            </a:pP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outputs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from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correlators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are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sub- </a:t>
            </a:r>
            <a:r>
              <a:rPr sz="2000" spc="-2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tracted, and this difference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signal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provides the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control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voltage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for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VCO that drives the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shift register clock. </a:t>
            </a:r>
            <a:endParaRPr lang="en-US" sz="2000" spc="-5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22250" marR="45720" indent="-171450" algn="just">
              <a:buFont typeface="Arial" panose="020B0604020202020204" pitchFamily="34" charset="0"/>
              <a:buChar char="•"/>
            </a:pP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With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control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voltage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at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sz="2000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zero crossover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point, the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locally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generated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code signal is in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phase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with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receive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cod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0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tendenc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drif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ou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phas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change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 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VCO in such a way as to bring the control voltage back to the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zero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crossover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point, thus maintaining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synchronism.</a:t>
            </a:r>
            <a:endParaRPr sz="2000" dirty="0">
              <a:latin typeface="Century Schoolbook"/>
              <a:cs typeface="Century Schoolbook"/>
            </a:endParaRPr>
          </a:p>
          <a:p>
            <a:pPr marL="222250" marR="44450" indent="-171450" algn="just">
              <a:buFont typeface="Arial" panose="020B0604020202020204" pitchFamily="34" charset="0"/>
              <a:buChar char="•"/>
            </a:pP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acquisitio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trackin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circuit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als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wil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attemp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correlat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stored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versio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receiver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with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other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waveforms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being received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Suc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correlation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terme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cross-correlations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z="2000" spc="-60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22250" marR="44450" indent="-171450" algn="just"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essential tha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cross-correlation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function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doe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not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show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similar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pea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autocorrelation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require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carefu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selectio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spreading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functions used in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 overall system (see, for e</a:t>
            </a:r>
            <a:r>
              <a:rPr sz="2000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ample, Di</a:t>
            </a:r>
            <a:r>
              <a:rPr sz="2000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on,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1984).</a:t>
            </a:r>
            <a:endParaRPr sz="2000" dirty="0">
              <a:latin typeface="Century Schoolbook"/>
              <a:cs typeface="Century Schoolbook"/>
            </a:endParaRPr>
          </a:p>
          <a:p>
            <a:pPr marL="285750" indent="-285750"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2000" dirty="0">
              <a:latin typeface="Century Schoolbook"/>
              <a:cs typeface="Century Schoolbook"/>
            </a:endParaRPr>
          </a:p>
          <a:p>
            <a:pPr marL="222250" marR="2560320" indent="-171450">
              <a:lnSpc>
                <a:spcPct val="101899"/>
              </a:lnSpc>
              <a:buFont typeface="Arial" panose="020B0604020202020204" pitchFamily="34" charset="0"/>
              <a:buChar char="•"/>
            </a:pPr>
            <a:r>
              <a:rPr sz="2000" b="1" spc="-5" dirty="0">
                <a:solidFill>
                  <a:srgbClr val="231F20"/>
                </a:solidFill>
                <a:latin typeface="Arial"/>
                <a:cs typeface="Arial"/>
              </a:rPr>
              <a:t>Spectrum</a:t>
            </a:r>
            <a:r>
              <a:rPr sz="2000" b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Arial"/>
                <a:cs typeface="Arial"/>
              </a:rPr>
              <a:t>spreading </a:t>
            </a:r>
            <a:r>
              <a:rPr sz="2000" b="1" spc="-2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Arial"/>
                <a:cs typeface="Arial"/>
              </a:rPr>
              <a:t>and despreading</a:t>
            </a:r>
            <a:endParaRPr sz="2000" dirty="0">
              <a:latin typeface="Arial"/>
              <a:cs typeface="Arial"/>
            </a:endParaRPr>
          </a:p>
          <a:p>
            <a:pPr marL="222250" marR="43180" indent="-171450" algn="just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general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BPS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signa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rat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i="1" spc="-15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mai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lob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powe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densit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spectru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occupie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bandwidt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cap="small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tendin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fro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i="1" spc="3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—</a:t>
            </a:r>
            <a:r>
              <a:rPr sz="20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00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i="1" spc="3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i="1" spc="3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+</a:t>
            </a:r>
            <a:r>
              <a:rPr sz="20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00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i="1" spc="-15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 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sz="2000" spc="-1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sz="2000" spc="-1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sketche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 </a:t>
            </a:r>
            <a:r>
              <a:rPr sz="2000" spc="-1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 </a:t>
            </a:r>
            <a:r>
              <a:rPr sz="2000" spc="-1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Fig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 </a:t>
            </a:r>
            <a:r>
              <a:rPr sz="2000" spc="-1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simila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 </a:t>
            </a:r>
            <a:r>
              <a:rPr sz="2000" spc="-1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resul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 </a:t>
            </a:r>
            <a:r>
              <a:rPr sz="2000" spc="-1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applie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sz="2000" spc="-1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whe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 </a:t>
            </a:r>
            <a:r>
              <a:rPr sz="2000" spc="-1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mod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ulatio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signa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powe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-densit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spectru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bein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sketched in fig.</a:t>
            </a:r>
            <a:endParaRPr sz="2000" dirty="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9037" y="2882125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Century Schoolbook"/>
                <a:cs typeface="Century Schoolbook"/>
              </a:rPr>
              <a:t>2</a:t>
            </a:r>
            <a:endParaRPr sz="1000" dirty="0">
              <a:latin typeface="Century Schoolbook"/>
              <a:cs typeface="Century Schoolbook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557" y="762000"/>
            <a:ext cx="9572512" cy="1737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609600"/>
            <a:ext cx="15316200" cy="8935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28599"/>
            <a:ext cx="16916400" cy="473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222250" marR="43180" indent="-171450" algn="just"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shoul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be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mentioned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her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that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because</a:t>
            </a:r>
            <a:r>
              <a:rPr sz="2000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5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000" i="1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cap="small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hibits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periodicit</a:t>
            </a:r>
            <a:r>
              <a:rPr sz="2000" spc="-114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spectru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densit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wil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lin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function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Fig</a:t>
            </a:r>
            <a:r>
              <a:rPr sz="200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000" spc="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show</a:t>
            </a:r>
            <a:r>
              <a:rPr sz="200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envelop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spectrum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endParaRPr lang="en-US" sz="2000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22250" marR="43180" indent="-171450" algn="just"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z="2000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spectru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000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show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5" dirty="0">
                <a:solidFill>
                  <a:srgbClr val="231F20"/>
                </a:solidFill>
                <a:latin typeface="Century Schoolbook"/>
                <a:cs typeface="Century Schoolbook"/>
              </a:rPr>
              <a:t>power </a:t>
            </a:r>
            <a:r>
              <a:rPr sz="2000" i="1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densit</a:t>
            </a:r>
            <a:r>
              <a:rPr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i="1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(watt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pe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hertz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constan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carrie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powe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it follow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signa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force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occup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wide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bandwidth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spec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tru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0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densit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wil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reduced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0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ke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resul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CDM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systems.</a:t>
            </a:r>
            <a:endParaRPr lang="en-US" sz="2000" spc="10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22250" marR="43180" indent="-171450" algn="just"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direct-sequenc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spread-spectru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systems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chi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rat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very muc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sz="2000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greate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informatio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rate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15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sz="2000" spc="52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&gt;</a:t>
            </a:r>
            <a:r>
              <a:rPr sz="20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&gt;</a:t>
            </a:r>
            <a:r>
              <a:rPr sz="2000" spc="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00" i="1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i="1" spc="15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000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z="2000" spc="45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22250" marR="43180" indent="-171450" algn="just"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band-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widt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sz="2000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determine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mainl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15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h </a:t>
            </a:r>
            <a:r>
              <a:rPr sz="2000" spc="30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powe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densit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signa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describe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Eq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sprea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ove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bandwidt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deter- mine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15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spc="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powe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densit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wil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reduce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appro</a:t>
            </a:r>
            <a:r>
              <a:rPr sz="2000" cap="small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imatel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rati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15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h </a:t>
            </a:r>
            <a:r>
              <a:rPr sz="2000" spc="-9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i="1" spc="15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endParaRPr sz="2000" dirty="0">
              <a:latin typeface="Century Schoolbook"/>
              <a:cs typeface="Century Schoolbook"/>
            </a:endParaRPr>
          </a:p>
          <a:p>
            <a:pPr marL="222250" marR="43180" indent="-171450" algn="just">
              <a:buFont typeface="Arial" panose="020B0604020202020204" pitchFamily="34" charset="0"/>
              <a:buChar char="•"/>
            </a:pP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Assumin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acquisitio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trackin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hav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bee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accomplished,  </a:t>
            </a:r>
            <a:r>
              <a:rPr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receiver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performs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effect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despreading</a:t>
            </a:r>
            <a:r>
              <a:rPr sz="2000" i="1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function </a:t>
            </a:r>
            <a:r>
              <a:rPr sz="2000" i="1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that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restores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spectrum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wanted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what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was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before </a:t>
            </a:r>
            <a:r>
              <a:rPr sz="2000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spreading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operation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transmitter.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z="2000" spc="-60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22250" marR="43180" indent="-171450" algn="just"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This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also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how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spread-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 spectrum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technique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can reduce interference. Figure shows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spectra of two signals, an interfering signal that is not part of 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CDMA system and that has not been spread, and the desired DS/SS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received signal.</a:t>
            </a:r>
            <a:endParaRPr lang="en-US" sz="2000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22250" marR="43180" indent="-171450" algn="just"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 Following the despreading operation for the desired </a:t>
            </a:r>
            <a:r>
              <a:rPr sz="20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signal,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its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spectrum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restored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described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previously.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interfering </a:t>
            </a:r>
            <a:r>
              <a:rPr sz="2000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signal,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however,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simply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multiplied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by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signal,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results</a:t>
            </a:r>
            <a:r>
              <a:rPr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in </a:t>
            </a:r>
            <a:r>
              <a:rPr sz="2000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being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 spread.</a:t>
            </a:r>
            <a:endParaRPr sz="2000" dirty="0">
              <a:latin typeface="Century Schoolbook"/>
              <a:cs typeface="Century Schoolbook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4960664"/>
            <a:ext cx="8382000" cy="49453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0"/>
            <a:ext cx="14478000" cy="98056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28600"/>
            <a:ext cx="15925800" cy="94877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81000"/>
            <a:ext cx="16992600" cy="92609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1219200"/>
            <a:ext cx="16459200" cy="7307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84810" algn="l"/>
              </a:tabLst>
            </a:pPr>
            <a:endParaRPr sz="2400" dirty="0">
              <a:latin typeface="Century Schoolbook"/>
              <a:cs typeface="Century Schoolbook"/>
            </a:endParaRPr>
          </a:p>
          <a:p>
            <a:pPr marL="12700"/>
            <a:r>
              <a:rPr lang="en-US" sz="2400" b="1" spc="-5" dirty="0">
                <a:solidFill>
                  <a:srgbClr val="231F20"/>
                </a:solidFill>
                <a:latin typeface="Arial"/>
                <a:cs typeface="Arial"/>
              </a:rPr>
              <a:t>                                </a:t>
            </a:r>
            <a:r>
              <a:rPr lang="en-US" sz="2400" b="1" spc="-5" dirty="0" smtClean="0">
                <a:solidFill>
                  <a:srgbClr val="231F20"/>
                </a:solidFill>
                <a:latin typeface="Arial"/>
                <a:cs typeface="Arial"/>
              </a:rPr>
              <a:t>                              </a:t>
            </a:r>
            <a:r>
              <a:rPr lang="en-US" sz="3200" b="1" spc="-5" dirty="0" smtClean="0">
                <a:solidFill>
                  <a:srgbClr val="231F20"/>
                </a:solidFill>
                <a:latin typeface="Arial"/>
                <a:cs typeface="Arial"/>
              </a:rPr>
              <a:t>Co</a:t>
            </a:r>
            <a:r>
              <a:rPr sz="3200" b="1" spc="-5" dirty="0">
                <a:solidFill>
                  <a:srgbClr val="231F20"/>
                </a:solidFill>
                <a:latin typeface="Arial"/>
                <a:cs typeface="Arial"/>
              </a:rPr>
              <a:t>de-Division Multiple</a:t>
            </a:r>
            <a:r>
              <a:rPr sz="3200" b="1" spc="-10" dirty="0">
                <a:solidFill>
                  <a:srgbClr val="231F20"/>
                </a:solidFill>
                <a:latin typeface="Arial"/>
                <a:cs typeface="Arial"/>
              </a:rPr>
              <a:t> Access</a:t>
            </a:r>
            <a:endParaRPr sz="3200" dirty="0">
              <a:latin typeface="Arial"/>
              <a:cs typeface="Arial"/>
            </a:endParaRPr>
          </a:p>
          <a:p>
            <a:pPr marL="184150" marR="5715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With</a:t>
            </a:r>
            <a:r>
              <a:rPr sz="24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CDMA</a:t>
            </a:r>
            <a:r>
              <a:rPr sz="2400" spc="-1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400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individual</a:t>
            </a:r>
            <a:r>
              <a:rPr sz="24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carriers</a:t>
            </a:r>
            <a:r>
              <a:rPr sz="2400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may</a:t>
            </a:r>
            <a:r>
              <a:rPr sz="2400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be</a:t>
            </a:r>
            <a:r>
              <a:rPr sz="2400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present</a:t>
            </a:r>
            <a:r>
              <a:rPr sz="2400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simultaneously</a:t>
            </a:r>
            <a:r>
              <a:rPr sz="24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within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 same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rf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bandwidth,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but each carrier carries 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unique code waveform </a:t>
            </a:r>
            <a:r>
              <a:rPr sz="2400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(in</a:t>
            </a:r>
            <a:r>
              <a:rPr sz="24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addition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information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signal)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that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allows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be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separated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from </a:t>
            </a:r>
            <a:r>
              <a:rPr sz="2400" spc="-2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all</a:t>
            </a:r>
            <a:r>
              <a:rPr sz="24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4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others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sz="24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4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receiver.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z="2400" spc="-45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84150" marR="5715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4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carrier</a:t>
            </a:r>
            <a:r>
              <a:rPr sz="24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modulated</a:t>
            </a:r>
            <a:r>
              <a:rPr sz="24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sz="24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4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normal</a:t>
            </a:r>
            <a:r>
              <a:rPr sz="24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way </a:t>
            </a:r>
            <a:r>
              <a:rPr sz="2400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by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 information waveform and then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further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modulated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by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 code </a:t>
            </a:r>
            <a:r>
              <a:rPr sz="2400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waveform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spread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400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spectrum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over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available</a:t>
            </a:r>
            <a:r>
              <a:rPr sz="2400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rf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bandwidth.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Many </a:t>
            </a:r>
            <a:r>
              <a:rPr sz="2400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f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ke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y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propertie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f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CDM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4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rel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y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spectru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m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spreading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,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the 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systems employing CDMA are also known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as </a:t>
            </a:r>
            <a:r>
              <a:rPr sz="2400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spread-spectrum </a:t>
            </a:r>
            <a:r>
              <a:rPr sz="2400" i="1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multiple </a:t>
            </a:r>
            <a:r>
              <a:rPr sz="2400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i="1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access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(SSMA). </a:t>
            </a:r>
            <a:endParaRPr sz="2400" dirty="0">
              <a:latin typeface="Century Schoolbook"/>
              <a:cs typeface="Century Schoolbook"/>
            </a:endParaRPr>
          </a:p>
          <a:p>
            <a:pPr marL="184150" marR="5080" indent="-171450" algn="just">
              <a:buFont typeface="Arial" panose="020B0604020202020204" pitchFamily="34" charset="0"/>
              <a:buChar char="•"/>
            </a:pP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CDM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400" spc="-1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ca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use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wit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sz="24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analo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sz="24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digita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400" spc="-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but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onl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digita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400" spc="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system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wil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describe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here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endParaRPr lang="en-US" sz="2400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84150" marR="5080" indent="-171450" algn="just">
              <a:buFont typeface="Arial" panose="020B0604020202020204" pitchFamily="34" charset="0"/>
              <a:buChar char="•"/>
            </a:pP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illustratio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purposes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400" spc="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pola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400" spc="-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i="1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non-return-to-zer</a:t>
            </a:r>
            <a:r>
              <a:rPr sz="2400" i="1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400" i="1" spc="-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(NRZ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400" spc="-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wavefor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400" spc="-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denote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400" spc="-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i="1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400" i="1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400" spc="-105" dirty="0">
                <a:solidFill>
                  <a:srgbClr val="231F20"/>
                </a:solidFill>
                <a:latin typeface="Century Schoolbook"/>
                <a:cs typeface="Century Schoolbook"/>
              </a:rPr>
              <a:t> 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will b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use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informatio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BPS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modulatio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wil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4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assumed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4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cod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wavefor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4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400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4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als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4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4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pola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4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NR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Z</a:t>
            </a:r>
            <a:r>
              <a:rPr sz="24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400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as sketche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Fig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W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ha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woul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calle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bit</a:t>
            </a:r>
            <a:r>
              <a:rPr sz="2400" i="1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i="1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informatio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wave-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4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calle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chip</a:t>
            </a:r>
            <a:r>
              <a:rPr sz="2400" i="1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i="1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4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cod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waveform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4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mos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practica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4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sys-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tem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chi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rat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muc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greate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informatio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rate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400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pulse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(chips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cod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wavefor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var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randoml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betwee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+</a:t>
            </a:r>
            <a:r>
              <a:rPr sz="2400" i="1" dirty="0">
                <a:solidFill>
                  <a:srgbClr val="231F20"/>
                </a:solidFill>
                <a:latin typeface="Century Schoolbook"/>
                <a:cs typeface="Century Schoolbook"/>
              </a:rPr>
              <a:t>V</a:t>
            </a:r>
            <a:r>
              <a:rPr sz="2400" i="1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85" dirty="0">
                <a:solidFill>
                  <a:srgbClr val="231F20"/>
                </a:solidFill>
                <a:latin typeface="Lucida Sans Unicode"/>
                <a:cs typeface="Lucida Sans Unicode"/>
              </a:rPr>
              <a:t>—</a:t>
            </a:r>
            <a:r>
              <a:rPr sz="2400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V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. </a:t>
            </a:r>
            <a:endParaRPr lang="en-US" sz="2400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84150" marR="5080" indent="-171450" algn="just">
              <a:buFont typeface="Arial" panose="020B0604020202020204" pitchFamily="34" charset="0"/>
              <a:buChar char="•"/>
            </a:pP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randomnes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essentia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featur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spread-spectru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systems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and mor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wil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400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sai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abou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shortl</a:t>
            </a:r>
            <a:r>
              <a:rPr sz="2400" spc="-125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400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cod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signa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400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400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applie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as modulatio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cap="small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actl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4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sam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4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informatio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signa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4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4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 BPS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signa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carrie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bot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informatio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signa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400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400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cod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signal </a:t>
            </a:r>
            <a:r>
              <a:rPr sz="2400" i="1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400" i="1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400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metho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referre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400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i="1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direct-sequenc</a:t>
            </a:r>
            <a:r>
              <a:rPr sz="2400" i="1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i="1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i="1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sprea</a:t>
            </a:r>
            <a:r>
              <a:rPr sz="2400" i="1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i="1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i="1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spectru</a:t>
            </a:r>
            <a:r>
              <a:rPr sz="2400" i="1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400" i="1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(DS/SS).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Othe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technique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als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400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use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400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sprea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spectrum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suc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frequency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hopping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bu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discussio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4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her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wil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limite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DS/S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method.</a:t>
            </a:r>
            <a:endParaRPr sz="24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1600" y="1219200"/>
            <a:ext cx="5410200" cy="4648200"/>
          </a:xfrm>
          <a:prstGeom prst="rect">
            <a:avLst/>
          </a:prstGeom>
        </p:spPr>
      </p:pic>
      <p:sp>
        <p:nvSpPr>
          <p:cNvPr id="6" name="object 4"/>
          <p:cNvSpPr txBox="1"/>
          <p:nvPr/>
        </p:nvSpPr>
        <p:spPr>
          <a:xfrm>
            <a:off x="7188201" y="6705601"/>
            <a:ext cx="594359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5" dirty="0">
                <a:solidFill>
                  <a:srgbClr val="231F20"/>
                </a:solidFill>
                <a:latin typeface="Arial"/>
                <a:cs typeface="Arial"/>
              </a:rPr>
              <a:t>Figur</a:t>
            </a:r>
            <a:r>
              <a:rPr sz="2800" b="1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800" b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31F20"/>
                </a:solidFill>
                <a:latin typeface="Arial"/>
                <a:cs typeface="Arial"/>
              </a:rPr>
              <a:t>   </a:t>
            </a:r>
            <a:r>
              <a:rPr sz="2800" b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sz="28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8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binar</a:t>
            </a:r>
            <a:r>
              <a:rPr sz="28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8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sequence</a:t>
            </a:r>
            <a:r>
              <a:rPr sz="28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8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On</a:t>
            </a:r>
            <a:r>
              <a:rPr sz="28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8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elemen</a:t>
            </a:r>
            <a:r>
              <a:rPr sz="28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8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8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8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know</a:t>
            </a:r>
            <a:r>
              <a:rPr sz="28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8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8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8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8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8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chip</a:t>
            </a:r>
            <a:r>
              <a:rPr sz="8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endParaRPr sz="800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2930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600" y="574971"/>
            <a:ext cx="15392400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marR="66675" indent="-635" algn="just">
              <a:spcBef>
                <a:spcPts val="420"/>
              </a:spcBef>
            </a:pPr>
            <a:r>
              <a:rPr lang="en-US" sz="2000" b="1" spc="-5" dirty="0">
                <a:solidFill>
                  <a:srgbClr val="231F20"/>
                </a:solidFill>
                <a:latin typeface="Arial"/>
                <a:cs typeface="Arial"/>
              </a:rPr>
              <a:t>Direct-sequence</a:t>
            </a:r>
            <a:r>
              <a:rPr lang="en-US" sz="2000" b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b="1" spc="-5" dirty="0">
                <a:solidFill>
                  <a:srgbClr val="231F20"/>
                </a:solidFill>
                <a:latin typeface="Arial"/>
                <a:cs typeface="Arial"/>
              </a:rPr>
              <a:t>spread </a:t>
            </a:r>
            <a:r>
              <a:rPr lang="en-US" sz="2000" b="1" spc="-10" dirty="0">
                <a:solidFill>
                  <a:srgbClr val="231F20"/>
                </a:solidFill>
                <a:latin typeface="Arial"/>
                <a:cs typeface="Arial"/>
              </a:rPr>
              <a:t>spectrum</a:t>
            </a:r>
            <a:endParaRPr lang="en-US" sz="2000" dirty="0">
              <a:latin typeface="Arial"/>
              <a:cs typeface="Arial"/>
            </a:endParaRPr>
          </a:p>
          <a:p>
            <a:pPr marL="63500" marR="66675" indent="-635" algn="just">
              <a:spcBef>
                <a:spcPts val="420"/>
              </a:spcBef>
            </a:pPr>
            <a:endParaRPr lang="en-US" sz="2000" spc="-5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348615" marR="66675" indent="-285750" algn="just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t)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NR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Z</a:t>
            </a:r>
            <a:r>
              <a:rPr lang="en-US"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binar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informatio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NRZ 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binary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code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signal.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</a:p>
          <a:p>
            <a:pPr marL="348615" marR="66675" indent="-285750" algn="just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These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two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signals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form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inputs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multiplier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(bala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nced modulator), the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output of which is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proportional to the product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). </a:t>
            </a:r>
          </a:p>
          <a:p>
            <a:pPr marL="348615" marR="66675" indent="-285750" algn="just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This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product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signal is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applied to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 second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balanced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modulator,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output</a:t>
            </a:r>
            <a:r>
              <a:rPr lang="en-US"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BPSK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lang="en-US"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lang="en-US"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carrier</a:t>
            </a:r>
            <a:r>
              <a:rPr lang="en-US"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frequency.</a:t>
            </a:r>
            <a:r>
              <a:rPr lang="en-US"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</a:p>
          <a:p>
            <a:pPr marL="348615" marR="66675" indent="-285750" algn="just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clarit</a:t>
            </a:r>
            <a:r>
              <a:rPr lang="en-US" sz="2000" spc="-114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assume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carrier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uplink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frequenc</a:t>
            </a:r>
            <a:r>
              <a:rPr lang="en-US" sz="2000" spc="-114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hence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uplink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carrier is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described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by</a:t>
            </a:r>
            <a:endParaRPr lang="en-US" sz="2000" dirty="0">
              <a:latin typeface="Century Schoolbook"/>
              <a:cs typeface="Century Schoolbook"/>
            </a:endParaRPr>
          </a:p>
          <a:p>
            <a:pPr marL="1787525" indent="-285750">
              <a:spcBef>
                <a:spcPts val="1060"/>
              </a:spcBef>
              <a:buFont typeface="Arial" panose="020B0604020202020204" pitchFamily="34" charset="0"/>
              <a:buChar char="•"/>
              <a:tabLst>
                <a:tab pos="3775710" algn="l"/>
              </a:tabLst>
            </a:pPr>
            <a:r>
              <a:rPr lang="en-US" sz="2000" i="1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000" i="1" spc="-7" baseline="-17094" dirty="0" err="1">
                <a:solidFill>
                  <a:srgbClr val="231F20"/>
                </a:solidFill>
                <a:latin typeface="Century Schoolbook"/>
                <a:cs typeface="Century Schoolbook"/>
              </a:rPr>
              <a:t>U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z="2000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lang="en-US" sz="2000" spc="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z="2000" spc="-1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cos</a:t>
            </a:r>
            <a:r>
              <a:rPr lang="en-US" sz="2000" spc="-1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spc="15" dirty="0" err="1">
                <a:solidFill>
                  <a:srgbClr val="231F20"/>
                </a:solidFill>
                <a:latin typeface="Lucida Sans"/>
                <a:cs typeface="Lucida Sans"/>
              </a:rPr>
              <a:t>u</a:t>
            </a:r>
            <a:r>
              <a:rPr lang="en-US" sz="2000" i="1" spc="22" baseline="-17094" dirty="0" err="1">
                <a:solidFill>
                  <a:srgbClr val="231F20"/>
                </a:solidFill>
                <a:latin typeface="Century Schoolbook"/>
                <a:cs typeface="Century Schoolbook"/>
              </a:rPr>
              <a:t>U</a:t>
            </a:r>
            <a:r>
              <a:rPr lang="en-US" sz="2000" i="1" spc="1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i="1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	</a:t>
            </a:r>
            <a:endParaRPr lang="en-US" sz="2000" dirty="0">
              <a:latin typeface="Century Schoolbook"/>
              <a:cs typeface="Century Schoolbook"/>
            </a:endParaRPr>
          </a:p>
          <a:p>
            <a:pPr marL="4762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0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corresponding</a:t>
            </a:r>
            <a:r>
              <a:rPr lang="en-US" sz="20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downlink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carrier</a:t>
            </a:r>
            <a:r>
              <a:rPr lang="en-US" sz="20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endParaRPr lang="en-US" sz="2000" dirty="0">
              <a:latin typeface="Century Schoolbook"/>
              <a:cs typeface="Century Schoolbook"/>
            </a:endParaRPr>
          </a:p>
          <a:p>
            <a:pPr marL="476250" indent="-285750">
              <a:spcBef>
                <a:spcPts val="1055"/>
              </a:spcBef>
              <a:buFont typeface="Arial" panose="020B0604020202020204" pitchFamily="34" charset="0"/>
              <a:buChar char="•"/>
              <a:tabLst>
                <a:tab pos="3775710" algn="l"/>
              </a:tabLst>
            </a:pPr>
            <a:r>
              <a:rPr lang="en-US" sz="2000" i="1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000" i="1" spc="-7" baseline="-17094" dirty="0" err="1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z="2000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lang="en-US" sz="2000" spc="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z="2000" spc="-1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cos</a:t>
            </a:r>
            <a:r>
              <a:rPr lang="en-US" sz="2000" spc="-1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spc="15" dirty="0" err="1">
                <a:solidFill>
                  <a:srgbClr val="231F20"/>
                </a:solidFill>
                <a:latin typeface="Lucida Sans"/>
                <a:cs typeface="Lucida Sans"/>
              </a:rPr>
              <a:t>u</a:t>
            </a:r>
            <a:r>
              <a:rPr lang="en-US" sz="2000" i="1" spc="22" baseline="-17094" dirty="0" err="1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2000" i="1" spc="1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i="1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	</a:t>
            </a:r>
            <a:endParaRPr lang="en-US" sz="2000" dirty="0">
              <a:latin typeface="Century Schoolbook"/>
              <a:cs typeface="Century Schoolbook"/>
            </a:endParaRPr>
          </a:p>
          <a:p>
            <a:pPr marL="349250" marR="67310" indent="-285750" algn="just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 receive</a:t>
            </a:r>
            <a:r>
              <a:rPr lang="en-US"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 identical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generato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 is synchronized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downlin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carrie</a:t>
            </a:r>
            <a:r>
              <a:rPr lang="en-US" sz="20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synchronizatio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carrie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ou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acqui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sz="2000" i="1" spc="-1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sitio</a:t>
            </a:r>
            <a:r>
              <a:rPr lang="en-US" sz="2000" i="1" dirty="0" err="1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2000" i="1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2000" i="1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trackin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z="2000" i="1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bloc</a:t>
            </a:r>
            <a:r>
              <a:rPr lang="en-US" sz="2000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</a:p>
          <a:p>
            <a:pPr marL="349250" marR="67310" indent="-285750" algn="just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W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pola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NR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Z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typ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waveform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2000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with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locally</a:t>
            </a:r>
            <a:r>
              <a:rPr lang="en-US"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generate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000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actly</a:t>
            </a:r>
            <a:r>
              <a:rPr lang="en-US"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synchronism</a:t>
            </a:r>
            <a:r>
              <a:rPr lang="en-US"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with</a:t>
            </a:r>
            <a:r>
              <a:rPr lang="en-US"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0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transmitted 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),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produc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 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z="2000" baseline="42735" dirty="0">
                <a:solidFill>
                  <a:srgbClr val="231F20"/>
                </a:solidFill>
                <a:latin typeface="Century Schoolbook"/>
                <a:cs typeface="Century Schoolbook"/>
              </a:rPr>
              <a:t>2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 </a:t>
            </a:r>
            <a:r>
              <a:rPr lang="en-US" sz="20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lang="en-US" sz="2000" spc="-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1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 Thus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 output from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multiplie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 is</a:t>
            </a:r>
            <a:endParaRPr lang="en-US" sz="2000" dirty="0">
              <a:latin typeface="Century Schoolbook"/>
              <a:cs typeface="Century Schoolbook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5200" y="6916156"/>
            <a:ext cx="3886200" cy="8566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>
              <a:spcBef>
                <a:spcPts val="300"/>
              </a:spcBef>
            </a:pPr>
            <a:r>
              <a:rPr lang="fr-FR" sz="2400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fr-FR"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fr-FR" sz="24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fr-FR"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fr-FR" sz="2400" i="1" dirty="0" err="1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fr-FR" sz="2400" i="1" baseline="-17094" dirty="0" err="1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fr-FR"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fr-FR" sz="24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fr-FR"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fr-FR" sz="2400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fr-FR" sz="24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lang="fr-FR" sz="2400" spc="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fr-FR" sz="2400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fr-FR" sz="2400" baseline="42735" dirty="0">
                <a:solidFill>
                  <a:srgbClr val="231F20"/>
                </a:solidFill>
                <a:latin typeface="Century Schoolbook"/>
                <a:cs typeface="Century Schoolbook"/>
              </a:rPr>
              <a:t>2</a:t>
            </a:r>
            <a:r>
              <a:rPr lang="fr-FR"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fr-FR" sz="24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fr-FR"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fr-FR" sz="2400" i="1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fr-FR"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fr-FR" sz="24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fr-FR"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fr-FR" sz="2400" spc="-1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fr-FR"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cos</a:t>
            </a:r>
            <a:r>
              <a:rPr lang="fr-FR" sz="2400" spc="-1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fr-FR" sz="2400" i="1" spc="45" dirty="0" err="1">
                <a:solidFill>
                  <a:srgbClr val="231F20"/>
                </a:solidFill>
                <a:latin typeface="Lucida Sans"/>
                <a:cs typeface="Lucida Sans"/>
              </a:rPr>
              <a:t>u</a:t>
            </a:r>
            <a:r>
              <a:rPr lang="fr-FR" sz="2400" i="1" spc="-7" baseline="-17094" dirty="0" err="1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fr-FR" sz="2400" i="1" dirty="0" err="1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endParaRPr lang="fr-FR" sz="2400" dirty="0">
              <a:latin typeface="Century Schoolbook"/>
              <a:cs typeface="Century Schoolbook"/>
            </a:endParaRPr>
          </a:p>
          <a:p>
            <a:pPr marL="516255">
              <a:spcBef>
                <a:spcPts val="200"/>
              </a:spcBef>
            </a:pPr>
            <a:r>
              <a:rPr lang="fr-FR" sz="24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lang="fr-FR" sz="2400" spc="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fr-FR" sz="2400" i="1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fr-FR"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fr-FR" sz="24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fr-FR"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fr-FR" sz="2400" spc="-1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fr-FR"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cos</a:t>
            </a:r>
            <a:r>
              <a:rPr lang="fr-FR" sz="2400" spc="-1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fr-FR" sz="2400" i="1" spc="45" dirty="0" err="1">
                <a:solidFill>
                  <a:srgbClr val="231F20"/>
                </a:solidFill>
                <a:latin typeface="Lucida Sans"/>
                <a:cs typeface="Lucida Sans"/>
              </a:rPr>
              <a:t>u</a:t>
            </a:r>
            <a:r>
              <a:rPr lang="fr-FR" sz="2400" i="1" baseline="-17094" dirty="0" err="1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fr-FR" sz="2400" i="1" dirty="0" err="1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endParaRPr lang="fr-FR" sz="2400" dirty="0">
              <a:latin typeface="Century Schoolbook"/>
              <a:cs typeface="Century Schoolboo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9400" y="8686800"/>
            <a:ext cx="5943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127000">
              <a:spcBef>
                <a:spcPts val="100"/>
              </a:spcBef>
            </a:pP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identica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conventiona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BPS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signa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and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hence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detection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proceeds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in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normal 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manner.</a:t>
            </a:r>
            <a:endParaRPr lang="en-US" sz="2000" dirty="0">
              <a:latin typeface="Century Schoolbook"/>
              <a:cs typeface="Century Schoolbook"/>
            </a:endParaRPr>
          </a:p>
          <a:p>
            <a:pPr>
              <a:spcBef>
                <a:spcPts val="15"/>
              </a:spcBef>
            </a:pPr>
            <a:endParaRPr lang="en-US" sz="2000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91555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02196" y="497349"/>
            <a:ext cx="10210800" cy="2126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1400" dirty="0">
              <a:latin typeface="Century Schoolbook"/>
              <a:cs typeface="Century Schoolbook"/>
            </a:endParaRPr>
          </a:p>
          <a:p>
            <a:pPr marL="12700"/>
            <a:r>
              <a:rPr sz="900" b="1" spc="6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900" b="1" spc="610" dirty="0">
                <a:solidFill>
                  <a:srgbClr val="231F20"/>
                </a:solidFill>
                <a:latin typeface="Arial"/>
                <a:cs typeface="Arial"/>
              </a:rPr>
              <a:t>             </a:t>
            </a:r>
            <a:r>
              <a:rPr sz="2400" b="1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31F20"/>
                </a:solidFill>
                <a:latin typeface="Arial"/>
                <a:cs typeface="Arial"/>
              </a:rPr>
              <a:t>code</a:t>
            </a:r>
            <a:r>
              <a:rPr sz="2400" b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31F20"/>
                </a:solidFill>
                <a:latin typeface="Arial"/>
                <a:cs typeface="Arial"/>
              </a:rPr>
              <a:t>signal</a:t>
            </a:r>
            <a:r>
              <a:rPr sz="2400" b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0" b="1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400" b="1" spc="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400" b="1" i="1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400" b="1" spc="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84150" marR="5080" indent="-171450" algn="just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code signal </a:t>
            </a:r>
            <a:r>
              <a:rPr sz="24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4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4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4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) carries 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sz="24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binary code that has special properties </a:t>
            </a:r>
            <a:r>
              <a:rPr sz="24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needed</a:t>
            </a:r>
            <a:r>
              <a:rPr sz="2400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successful</a:t>
            </a:r>
            <a:r>
              <a:rPr sz="2400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implementation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sz="2400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CDMA.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binary</a:t>
            </a:r>
            <a:r>
              <a:rPr sz="2400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symbols</a:t>
            </a:r>
            <a:r>
              <a:rPr sz="2400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used </a:t>
            </a:r>
            <a:r>
              <a:rPr sz="2400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sz="24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4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codes</a:t>
            </a:r>
            <a:r>
              <a:rPr sz="24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are</a:t>
            </a:r>
            <a:r>
              <a:rPr sz="24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referred</a:t>
            </a:r>
            <a:r>
              <a:rPr sz="24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sz="24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as</a:t>
            </a:r>
            <a:r>
              <a:rPr sz="2400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chips</a:t>
            </a:r>
            <a:r>
              <a:rPr sz="2400" i="1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rather</a:t>
            </a:r>
            <a:r>
              <a:rPr sz="24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than</a:t>
            </a:r>
            <a:r>
              <a:rPr sz="24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bits</a:t>
            </a:r>
            <a:r>
              <a:rPr sz="2400" i="1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sz="24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avoid</a:t>
            </a:r>
            <a:r>
              <a:rPr sz="24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confusion</a:t>
            </a:r>
            <a:endParaRPr sz="2400" dirty="0">
              <a:latin typeface="Century Schoolbook"/>
              <a:cs typeface="Century Schoolbook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51754" y="9274496"/>
            <a:ext cx="535561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231F20"/>
                </a:solidFill>
                <a:latin typeface="Arial"/>
                <a:cs typeface="Arial"/>
              </a:rPr>
              <a:t>Figur</a:t>
            </a:r>
            <a:r>
              <a:rPr sz="2000" b="1" dirty="0">
                <a:solidFill>
                  <a:srgbClr val="231F20"/>
                </a:solidFill>
                <a:latin typeface="Arial"/>
                <a:cs typeface="Arial"/>
              </a:rPr>
              <a:t>e    </a:t>
            </a:r>
            <a:r>
              <a:rPr sz="2000" b="1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basi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CDM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system.</a:t>
            </a:r>
            <a:endParaRPr sz="2000" dirty="0">
              <a:latin typeface="Century Schoolbook"/>
              <a:cs typeface="Century Schoolbook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102196" y="3021439"/>
            <a:ext cx="10581803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6550" marR="43180" indent="-285750" algn="just"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with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information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bits that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 will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also be present. </a:t>
            </a:r>
          </a:p>
          <a:p>
            <a:pPr marL="336550" marR="43180" indent="-285750" algn="just"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Chip generation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z="2000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controlled</a:t>
            </a:r>
            <a:r>
              <a:rPr lang="en-US"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by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clock,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chip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rate,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chips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per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second,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given</a:t>
            </a:r>
            <a:r>
              <a:rPr lang="en-US"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by </a:t>
            </a:r>
            <a:r>
              <a:rPr lang="en-US" sz="2000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clock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speed.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</a:p>
          <a:p>
            <a:pPr marL="336550" marR="43180" indent="-285750" algn="just"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Denoting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clock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speed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by</a:t>
            </a:r>
            <a:r>
              <a:rPr lang="en-US"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i="1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z="2000" spc="-7" baseline="-17094" dirty="0" err="1">
                <a:solidFill>
                  <a:srgbClr val="231F20"/>
                </a:solidFill>
                <a:latin typeface="Century Schoolbook"/>
                <a:cs typeface="Century Schoolbook"/>
              </a:rPr>
              <a:t>ch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,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chip</a:t>
            </a:r>
            <a:r>
              <a:rPr lang="en-US" sz="20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period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z="2000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reciprocal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of 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 clock</a:t>
            </a:r>
            <a:r>
              <a:rPr lang="en-US"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speed:</a:t>
            </a:r>
            <a:endParaRPr lang="en-US" sz="2000" dirty="0">
              <a:latin typeface="Century Schoolbook"/>
              <a:cs typeface="Century School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99" y="4947930"/>
            <a:ext cx="13258801" cy="37866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6647" y="1333249"/>
            <a:ext cx="421767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  <a:tabLst>
                <a:tab pos="422909" algn="l"/>
              </a:tabLst>
            </a:pP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39" y="942805"/>
            <a:ext cx="15316200" cy="4303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70485" indent="-171450" algn="ctr">
              <a:spcBef>
                <a:spcPts val="965"/>
              </a:spcBef>
              <a:buFont typeface="Arial" panose="020B0604020202020204" pitchFamily="34" charset="0"/>
              <a:buChar char="•"/>
            </a:pPr>
            <a:r>
              <a:rPr lang="en-IN" sz="2800" spc="-30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IN" sz="2800" spc="-30" baseline="-25000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ch</a:t>
            </a:r>
            <a:r>
              <a:rPr lang="en-IN" sz="2800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= 1/R </a:t>
            </a:r>
            <a:r>
              <a:rPr lang="en-IN" sz="2800" spc="-30" baseline="-25000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ch</a:t>
            </a:r>
            <a:endParaRPr lang="en-IN" sz="2800" spc="-30" baseline="-25000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34950" marR="70485" indent="-171450" algn="just">
              <a:spcBef>
                <a:spcPts val="965"/>
              </a:spcBef>
              <a:buFont typeface="Arial" panose="020B0604020202020204" pitchFamily="34" charset="0"/>
              <a:buChar char="•"/>
            </a:pPr>
            <a:endParaRPr lang="en-IN" sz="2000" spc="-30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34950" marR="70485" indent="-171450" algn="just">
              <a:spcBef>
                <a:spcPts val="965"/>
              </a:spcBef>
              <a:buFont typeface="Arial" panose="020B0604020202020204" pitchFamily="34" charset="0"/>
              <a:buChar char="•"/>
            </a:pPr>
            <a:r>
              <a:rPr sz="2000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1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wavefor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000" spc="-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sz="2000" i="1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sz="20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periodic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eac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sz="20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perio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repetitio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given 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sequenc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i="1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chips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0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sequenc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itsel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sz="20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cap="small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hibit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rando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0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properties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which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wil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describe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shortl</a:t>
            </a:r>
            <a:r>
              <a:rPr sz="2000" spc="-13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periodi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wavefor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sz="2000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endParaRPr sz="2000" dirty="0">
              <a:latin typeface="Century Schoolbook"/>
              <a:cs typeface="Century Schoolbook"/>
            </a:endParaRPr>
          </a:p>
          <a:p>
            <a:pPr marL="1988185" indent="-171450">
              <a:spcBef>
                <a:spcPts val="1055"/>
              </a:spcBef>
              <a:buFont typeface="Arial" panose="020B0604020202020204" pitchFamily="34" charset="0"/>
              <a:buChar char="•"/>
              <a:tabLst>
                <a:tab pos="3775710" algn="l"/>
              </a:tabLst>
            </a:pPr>
            <a:r>
              <a:rPr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i="1" spc="142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2000" spc="-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00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NT</a:t>
            </a:r>
            <a:r>
              <a:rPr sz="2000" spc="-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ch	</a:t>
            </a:r>
            <a:endParaRPr sz="2000" dirty="0">
              <a:latin typeface="Century Schoolbook"/>
              <a:cs typeface="Century Schoolbook"/>
            </a:endParaRPr>
          </a:p>
          <a:p>
            <a:pPr marL="234950" marR="66675" indent="-1714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codes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generate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using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binar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shift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registers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associated linea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logi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circuits.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circuit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three-stag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shif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register</a:t>
            </a:r>
            <a:r>
              <a:rPr sz="20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gen- </a:t>
            </a:r>
            <a:r>
              <a:rPr sz="200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erates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sequence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sz="2000" i="1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20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7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chips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shown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Fig</a:t>
            </a:r>
            <a:endParaRPr lang="en-US" sz="2000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34950" marR="66675" indent="-1714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Feedback occurs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from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stages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1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3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inputs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clusive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OR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gate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This</a:t>
            </a:r>
            <a:r>
              <a:rPr sz="2000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pro- vide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input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shift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registe</a:t>
            </a:r>
            <a:r>
              <a:rPr sz="2000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chips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clocked</a:t>
            </a:r>
            <a:r>
              <a:rPr sz="20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through a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cloc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rat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i="1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-7" baseline="-17094" dirty="0" err="1">
                <a:solidFill>
                  <a:srgbClr val="231F20"/>
                </a:solidFill>
                <a:latin typeface="Century Schoolbook"/>
                <a:cs typeface="Century Schoolbook"/>
              </a:rPr>
              <a:t>ch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z="2000" spc="-60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234950" marR="66675" indent="-1714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generato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start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wit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stage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holdin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sz="20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binary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1s,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following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states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are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as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shown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table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Fig.</a:t>
            </a:r>
            <a:r>
              <a:rPr sz="20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 Stage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3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als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provide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binar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output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sequence.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code</a:t>
            </a:r>
            <a:r>
              <a:rPr sz="20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waveform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generate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d from </a:t>
            </a:r>
            <a:r>
              <a:rPr sz="20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sz="2000" dirty="0">
                <a:solidFill>
                  <a:srgbClr val="231F20"/>
                </a:solidFill>
                <a:latin typeface="Century Schoolbook"/>
                <a:cs typeface="Century Schoolbook"/>
              </a:rPr>
              <a:t>s code is shown in Fig. </a:t>
            </a:r>
            <a:endParaRPr sz="2000" dirty="0">
              <a:latin typeface="Century Schoolbook"/>
              <a:cs typeface="Century Schoolboo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64401" y="5461267"/>
            <a:ext cx="733425" cy="170815"/>
            <a:chOff x="1809800" y="5461266"/>
            <a:chExt cx="733425" cy="170815"/>
          </a:xfrm>
        </p:grpSpPr>
        <p:sp>
          <p:nvSpPr>
            <p:cNvPr id="7" name="object 7"/>
            <p:cNvSpPr/>
            <p:nvPr/>
          </p:nvSpPr>
          <p:spPr>
            <a:xfrm>
              <a:off x="1812975" y="5464441"/>
              <a:ext cx="711200" cy="111125"/>
            </a:xfrm>
            <a:custGeom>
              <a:avLst/>
              <a:gdLst/>
              <a:ahLst/>
              <a:cxnLst/>
              <a:rect l="l" t="t" r="r" b="b"/>
              <a:pathLst>
                <a:path w="711200" h="111125">
                  <a:moveTo>
                    <a:pt x="0" y="0"/>
                  </a:moveTo>
                  <a:lnTo>
                    <a:pt x="711200" y="0"/>
                  </a:lnTo>
                  <a:lnTo>
                    <a:pt x="711200" y="111125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5951" y="5562993"/>
              <a:ext cx="37465" cy="69215"/>
            </a:xfrm>
            <a:custGeom>
              <a:avLst/>
              <a:gdLst/>
              <a:ahLst/>
              <a:cxnLst/>
              <a:rect l="l" t="t" r="r" b="b"/>
              <a:pathLst>
                <a:path w="37464" h="69214">
                  <a:moveTo>
                    <a:pt x="36893" y="0"/>
                  </a:moveTo>
                  <a:lnTo>
                    <a:pt x="0" y="0"/>
                  </a:lnTo>
                  <a:lnTo>
                    <a:pt x="18453" y="68834"/>
                  </a:lnTo>
                  <a:lnTo>
                    <a:pt x="3689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8397" y="5464441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h="111125">
                  <a:moveTo>
                    <a:pt x="0" y="0"/>
                  </a:moveTo>
                  <a:lnTo>
                    <a:pt x="0" y="111125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0173" y="5562993"/>
              <a:ext cx="37465" cy="69215"/>
            </a:xfrm>
            <a:custGeom>
              <a:avLst/>
              <a:gdLst/>
              <a:ahLst/>
              <a:cxnLst/>
              <a:rect l="l" t="t" r="r" b="b"/>
              <a:pathLst>
                <a:path w="37464" h="69214">
                  <a:moveTo>
                    <a:pt x="36893" y="0"/>
                  </a:moveTo>
                  <a:lnTo>
                    <a:pt x="0" y="0"/>
                  </a:lnTo>
                  <a:lnTo>
                    <a:pt x="18440" y="68834"/>
                  </a:lnTo>
                  <a:lnTo>
                    <a:pt x="3689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1425" y="5464441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h="111125">
                  <a:moveTo>
                    <a:pt x="0" y="0"/>
                  </a:moveTo>
                  <a:lnTo>
                    <a:pt x="0" y="111125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3201" y="5562993"/>
              <a:ext cx="37465" cy="69215"/>
            </a:xfrm>
            <a:custGeom>
              <a:avLst/>
              <a:gdLst/>
              <a:ahLst/>
              <a:cxnLst/>
              <a:rect l="l" t="t" r="r" b="b"/>
              <a:pathLst>
                <a:path w="37464" h="69214">
                  <a:moveTo>
                    <a:pt x="36893" y="0"/>
                  </a:moveTo>
                  <a:lnTo>
                    <a:pt x="0" y="0"/>
                  </a:lnTo>
                  <a:lnTo>
                    <a:pt x="18453" y="68834"/>
                  </a:lnTo>
                  <a:lnTo>
                    <a:pt x="3689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877101" y="5702947"/>
            <a:ext cx="1330325" cy="474980"/>
            <a:chOff x="1822500" y="5702947"/>
            <a:chExt cx="1330325" cy="474980"/>
          </a:xfrm>
        </p:grpSpPr>
        <p:sp>
          <p:nvSpPr>
            <p:cNvPr id="14" name="object 14"/>
            <p:cNvSpPr/>
            <p:nvPr/>
          </p:nvSpPr>
          <p:spPr>
            <a:xfrm>
              <a:off x="2267000" y="5718441"/>
              <a:ext cx="882650" cy="361950"/>
            </a:xfrm>
            <a:custGeom>
              <a:avLst/>
              <a:gdLst/>
              <a:ahLst/>
              <a:cxnLst/>
              <a:rect l="l" t="t" r="r" b="b"/>
              <a:pathLst>
                <a:path w="882650" h="361950">
                  <a:moveTo>
                    <a:pt x="396875" y="0"/>
                  </a:moveTo>
                  <a:lnTo>
                    <a:pt x="882650" y="0"/>
                  </a:lnTo>
                  <a:lnTo>
                    <a:pt x="592366" y="0"/>
                  </a:lnTo>
                  <a:lnTo>
                    <a:pt x="590550" y="361950"/>
                  </a:lnTo>
                  <a:lnTo>
                    <a:pt x="0" y="36195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0739" y="6062179"/>
              <a:ext cx="69215" cy="37465"/>
            </a:xfrm>
            <a:custGeom>
              <a:avLst/>
              <a:gdLst/>
              <a:ahLst/>
              <a:cxnLst/>
              <a:rect l="l" t="t" r="r" b="b"/>
              <a:pathLst>
                <a:path w="69214" h="37464">
                  <a:moveTo>
                    <a:pt x="68846" y="0"/>
                  </a:moveTo>
                  <a:lnTo>
                    <a:pt x="0" y="18440"/>
                  </a:lnTo>
                  <a:lnTo>
                    <a:pt x="68846" y="36880"/>
                  </a:lnTo>
                  <a:lnTo>
                    <a:pt x="6884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5675" y="5721629"/>
              <a:ext cx="187325" cy="358775"/>
            </a:xfrm>
            <a:custGeom>
              <a:avLst/>
              <a:gdLst/>
              <a:ahLst/>
              <a:cxnLst/>
              <a:rect l="l" t="t" r="r" b="b"/>
              <a:pathLst>
                <a:path w="187325" h="358775">
                  <a:moveTo>
                    <a:pt x="187325" y="358775"/>
                  </a:moveTo>
                  <a:lnTo>
                    <a:pt x="0" y="358775"/>
                  </a:lnTo>
                  <a:lnTo>
                    <a:pt x="0" y="0"/>
                  </a:lnTo>
                  <a:lnTo>
                    <a:pt x="130175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3265" y="5702947"/>
              <a:ext cx="69215" cy="37465"/>
            </a:xfrm>
            <a:custGeom>
              <a:avLst/>
              <a:gdLst/>
              <a:ahLst/>
              <a:cxnLst/>
              <a:rect l="l" t="t" r="r" b="b"/>
              <a:pathLst>
                <a:path w="69214" h="37464">
                  <a:moveTo>
                    <a:pt x="0" y="0"/>
                  </a:moveTo>
                  <a:lnTo>
                    <a:pt x="0" y="36893"/>
                  </a:lnTo>
                  <a:lnTo>
                    <a:pt x="68846" y="18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0303" y="5982931"/>
              <a:ext cx="194944" cy="19494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17775" y="5832754"/>
              <a:ext cx="0" cy="97155"/>
            </a:xfrm>
            <a:custGeom>
              <a:avLst/>
              <a:gdLst/>
              <a:ahLst/>
              <a:cxnLst/>
              <a:rect l="l" t="t" r="r" b="b"/>
              <a:pathLst>
                <a:path h="97154">
                  <a:moveTo>
                    <a:pt x="0" y="0"/>
                  </a:moveTo>
                  <a:lnTo>
                    <a:pt x="0" y="9710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99551" y="5917260"/>
              <a:ext cx="37465" cy="69215"/>
            </a:xfrm>
            <a:custGeom>
              <a:avLst/>
              <a:gdLst/>
              <a:ahLst/>
              <a:cxnLst/>
              <a:rect l="l" t="t" r="r" b="b"/>
              <a:pathLst>
                <a:path w="37464" h="69214">
                  <a:moveTo>
                    <a:pt x="36893" y="0"/>
                  </a:moveTo>
                  <a:lnTo>
                    <a:pt x="0" y="0"/>
                  </a:lnTo>
                  <a:lnTo>
                    <a:pt x="18453" y="68834"/>
                  </a:lnTo>
                  <a:lnTo>
                    <a:pt x="3689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3316"/>
              </p:ext>
            </p:extLst>
          </p:nvPr>
        </p:nvGraphicFramePr>
        <p:xfrm>
          <a:off x="7048551" y="6242317"/>
          <a:ext cx="3878795" cy="3435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485"/>
                <a:gridCol w="715485"/>
                <a:gridCol w="802210"/>
                <a:gridCol w="1645615"/>
              </a:tblGrid>
              <a:tr h="327480"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334448"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306604">
                <a:tc>
                  <a:txBody>
                    <a:bodyPr/>
                    <a:lstStyle/>
                    <a:p>
                      <a:pPr marR="58419" algn="r">
                        <a:lnSpc>
                          <a:spcPts val="915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15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915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320513">
                <a:tc>
                  <a:txBody>
                    <a:bodyPr/>
                    <a:lstStyle/>
                    <a:p>
                      <a:pPr marR="58419" algn="r">
                        <a:lnSpc>
                          <a:spcPts val="935"/>
                        </a:lnSpc>
                        <a:spcBef>
                          <a:spcPts val="114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35"/>
                        </a:lnSpc>
                        <a:spcBef>
                          <a:spcPts val="114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935"/>
                        </a:lnSpc>
                        <a:spcBef>
                          <a:spcPts val="114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314996">
                <a:tc>
                  <a:txBody>
                    <a:bodyPr/>
                    <a:lstStyle/>
                    <a:p>
                      <a:pPr marR="58419" algn="r">
                        <a:lnSpc>
                          <a:spcPts val="865"/>
                        </a:lnSpc>
                        <a:spcBef>
                          <a:spcPts val="13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865"/>
                        </a:lnSpc>
                        <a:spcBef>
                          <a:spcPts val="13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865"/>
                        </a:lnSpc>
                        <a:spcBef>
                          <a:spcPts val="13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312092"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92642">
                <a:tc>
                  <a:txBody>
                    <a:bodyPr/>
                    <a:lstStyle/>
                    <a:p>
                      <a:pPr marR="58419" algn="r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306577"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320513"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</a:tr>
              <a:tr h="282398">
                <a:tc>
                  <a:txBody>
                    <a:bodyPr/>
                    <a:lstStyle/>
                    <a:p>
                      <a:pPr marR="58419" algn="r">
                        <a:lnSpc>
                          <a:spcPts val="885"/>
                        </a:lnSpc>
                        <a:spcBef>
                          <a:spcPts val="15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885"/>
                        </a:lnSpc>
                        <a:spcBef>
                          <a:spcPts val="15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885"/>
                        </a:lnSpc>
                        <a:spcBef>
                          <a:spcPts val="15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</a:tcPr>
                </a:tc>
              </a:tr>
              <a:tr h="316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Repeat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231F2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7878052" y="7388504"/>
            <a:ext cx="37465" cy="281940"/>
            <a:chOff x="2823451" y="7388504"/>
            <a:chExt cx="37465" cy="281940"/>
          </a:xfrm>
        </p:grpSpPr>
        <p:sp>
          <p:nvSpPr>
            <p:cNvPr id="23" name="object 23"/>
            <p:cNvSpPr/>
            <p:nvPr/>
          </p:nvSpPr>
          <p:spPr>
            <a:xfrm>
              <a:off x="2841675" y="7388504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425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23451" y="7601368"/>
              <a:ext cx="37465" cy="69215"/>
            </a:xfrm>
            <a:custGeom>
              <a:avLst/>
              <a:gdLst/>
              <a:ahLst/>
              <a:cxnLst/>
              <a:rect l="l" t="t" r="r" b="b"/>
              <a:pathLst>
                <a:path w="37464" h="69215">
                  <a:moveTo>
                    <a:pt x="36893" y="0"/>
                  </a:moveTo>
                  <a:lnTo>
                    <a:pt x="0" y="0"/>
                  </a:lnTo>
                  <a:lnTo>
                    <a:pt x="18453" y="68821"/>
                  </a:lnTo>
                  <a:lnTo>
                    <a:pt x="3689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371471" y="5493016"/>
            <a:ext cx="2559050" cy="459740"/>
            <a:chOff x="3316871" y="5493016"/>
            <a:chExt cx="2559050" cy="459740"/>
          </a:xfrm>
        </p:grpSpPr>
        <p:sp>
          <p:nvSpPr>
            <p:cNvPr id="26" name="object 26"/>
            <p:cNvSpPr/>
            <p:nvPr/>
          </p:nvSpPr>
          <p:spPr>
            <a:xfrm>
              <a:off x="3320046" y="5716333"/>
              <a:ext cx="2552700" cy="0"/>
            </a:xfrm>
            <a:custGeom>
              <a:avLst/>
              <a:gdLst/>
              <a:ahLst/>
              <a:cxnLst/>
              <a:rect l="l" t="t" r="r" b="b"/>
              <a:pathLst>
                <a:path w="2552700">
                  <a:moveTo>
                    <a:pt x="0" y="0"/>
                  </a:moveTo>
                  <a:lnTo>
                    <a:pt x="2552687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83546" y="5496191"/>
              <a:ext cx="2290445" cy="453390"/>
            </a:xfrm>
            <a:custGeom>
              <a:avLst/>
              <a:gdLst/>
              <a:ahLst/>
              <a:cxnLst/>
              <a:rect l="l" t="t" r="r" b="b"/>
              <a:pathLst>
                <a:path w="2290445" h="453389">
                  <a:moveTo>
                    <a:pt x="0" y="448741"/>
                  </a:moveTo>
                  <a:lnTo>
                    <a:pt x="148170" y="448741"/>
                  </a:lnTo>
                  <a:lnTo>
                    <a:pt x="148170" y="8470"/>
                  </a:lnTo>
                  <a:lnTo>
                    <a:pt x="812800" y="8470"/>
                  </a:lnTo>
                  <a:lnTo>
                    <a:pt x="812800" y="452970"/>
                  </a:lnTo>
                  <a:lnTo>
                    <a:pt x="1037170" y="452970"/>
                  </a:lnTo>
                  <a:lnTo>
                    <a:pt x="1037170" y="4241"/>
                  </a:lnTo>
                  <a:lnTo>
                    <a:pt x="1257300" y="4241"/>
                  </a:lnTo>
                  <a:lnTo>
                    <a:pt x="1257300" y="448741"/>
                  </a:lnTo>
                  <a:lnTo>
                    <a:pt x="1684870" y="448741"/>
                  </a:lnTo>
                  <a:lnTo>
                    <a:pt x="1684870" y="0"/>
                  </a:lnTo>
                  <a:lnTo>
                    <a:pt x="2290229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90133" y="5805233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82360" y="5786564"/>
              <a:ext cx="69215" cy="37465"/>
            </a:xfrm>
            <a:custGeom>
              <a:avLst/>
              <a:gdLst/>
              <a:ahLst/>
              <a:cxnLst/>
              <a:rect l="l" t="t" r="r" b="b"/>
              <a:pathLst>
                <a:path w="69214" h="37464">
                  <a:moveTo>
                    <a:pt x="0" y="0"/>
                  </a:moveTo>
                  <a:lnTo>
                    <a:pt x="0" y="36880"/>
                  </a:lnTo>
                  <a:lnTo>
                    <a:pt x="68834" y="18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058075" y="5632730"/>
            <a:ext cx="209550" cy="16478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7620" algn="ctr">
              <a:spcBef>
                <a:spcPts val="325"/>
              </a:spcBef>
            </a:pP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67625" y="5632730"/>
            <a:ext cx="222250" cy="16478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5875" algn="ctr">
              <a:spcBef>
                <a:spcPts val="325"/>
              </a:spcBef>
            </a:pP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89876" y="5632730"/>
            <a:ext cx="225425" cy="16478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8890" algn="ctr">
              <a:spcBef>
                <a:spcPts val="325"/>
              </a:spcBef>
            </a:pP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1867" y="5322617"/>
            <a:ext cx="27749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Clo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760200" y="8991600"/>
            <a:ext cx="2844165" cy="3619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16255">
              <a:spcBef>
                <a:spcPts val="459"/>
              </a:spcBef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(a)</a:t>
            </a:r>
            <a:endParaRPr sz="800" dirty="0">
              <a:latin typeface="Arial"/>
              <a:cs typeface="Arial"/>
            </a:endParaRPr>
          </a:p>
          <a:p>
            <a:pPr marL="12700">
              <a:spcBef>
                <a:spcPts val="365"/>
              </a:spcBef>
            </a:pPr>
            <a:r>
              <a:rPr sz="700" b="1" spc="-5" dirty="0">
                <a:solidFill>
                  <a:srgbClr val="231F20"/>
                </a:solidFill>
                <a:latin typeface="Arial"/>
                <a:cs typeface="Arial"/>
              </a:rPr>
              <a:t>Figur</a:t>
            </a:r>
            <a:r>
              <a:rPr sz="700" b="1" dirty="0">
                <a:solidFill>
                  <a:srgbClr val="231F20"/>
                </a:solidFill>
                <a:latin typeface="Arial"/>
                <a:cs typeface="Arial"/>
              </a:rPr>
              <a:t>e    </a:t>
            </a:r>
            <a:r>
              <a:rPr sz="700" b="1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31F20"/>
                </a:solidFill>
                <a:latin typeface="Century Schoolbook"/>
                <a:cs typeface="Century Schoolbook"/>
              </a:rPr>
              <a:t>Generation of a </a:t>
            </a:r>
            <a:r>
              <a:rPr sz="8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7-chi</a:t>
            </a:r>
            <a:r>
              <a:rPr sz="800" dirty="0">
                <a:solidFill>
                  <a:srgbClr val="231F20"/>
                </a:solidFill>
                <a:latin typeface="Century Schoolbook"/>
                <a:cs typeface="Century Schoolbook"/>
              </a:rPr>
              <a:t>p </a:t>
            </a:r>
            <a:r>
              <a:rPr sz="8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</a:t>
            </a:r>
            <a:r>
              <a:rPr sz="800" cap="small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sz="8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ima</a:t>
            </a:r>
            <a:r>
              <a:rPr sz="800" dirty="0">
                <a:solidFill>
                  <a:srgbClr val="231F20"/>
                </a:solidFill>
                <a:latin typeface="Century Schoolbook"/>
                <a:cs typeface="Century Schoolbook"/>
              </a:rPr>
              <a:t>l sequence code.</a:t>
            </a:r>
            <a:endParaRPr sz="800" dirty="0">
              <a:latin typeface="Century Schoolbook"/>
              <a:cs typeface="Century Schoolboo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04633" y="5932239"/>
            <a:ext cx="1295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81507" y="5407310"/>
            <a:ext cx="1530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+V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64579" y="5856026"/>
            <a:ext cx="14986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–V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84454" y="5792536"/>
            <a:ext cx="539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17653" y="6055010"/>
            <a:ext cx="14986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(b)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815972" y="5470791"/>
            <a:ext cx="1755139" cy="508000"/>
            <a:chOff x="3761371" y="5470791"/>
            <a:chExt cx="1755139" cy="508000"/>
          </a:xfrm>
        </p:grpSpPr>
        <p:sp>
          <p:nvSpPr>
            <p:cNvPr id="41" name="object 41"/>
            <p:cNvSpPr/>
            <p:nvPr/>
          </p:nvSpPr>
          <p:spPr>
            <a:xfrm>
              <a:off x="4869446" y="5927991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80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13933" y="5470791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5">
                  <a:moveTo>
                    <a:pt x="0" y="0"/>
                  </a:moveTo>
                  <a:lnTo>
                    <a:pt x="0" y="5504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12917" y="5470791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5">
                  <a:moveTo>
                    <a:pt x="0" y="0"/>
                  </a:moveTo>
                  <a:lnTo>
                    <a:pt x="0" y="5504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64546" y="5470791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5">
                  <a:moveTo>
                    <a:pt x="0" y="0"/>
                  </a:moveTo>
                  <a:lnTo>
                    <a:pt x="0" y="5504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63517" y="5470791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5">
                  <a:moveTo>
                    <a:pt x="0" y="0"/>
                  </a:moveTo>
                  <a:lnTo>
                    <a:pt x="0" y="5504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04800"/>
            <a:ext cx="15925800" cy="9346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28600"/>
            <a:ext cx="13716000" cy="952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685800"/>
            <a:ext cx="14782800" cy="891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1356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Lucida Sans</vt:lpstr>
      <vt:lpstr>Lucida Sans Unicode</vt:lpstr>
      <vt:lpstr>Times New Roman</vt:lpstr>
      <vt:lpstr>Office Theme</vt:lpstr>
      <vt:lpstr>                                                                         CDMA SLOT 7,8,9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29</cp:revision>
  <dcterms:created xsi:type="dcterms:W3CDTF">2021-02-25T07:16:37Z</dcterms:created>
  <dcterms:modified xsi:type="dcterms:W3CDTF">2021-04-30T07:14:20Z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2021-02-25T00:00:00Z</vt:filetime>
  </property>
</Properties>
</file>